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Lato"/>
      <p:regular r:id="rId23"/>
      <p:bold r:id="rId24"/>
      <p:italic r:id="rId25"/>
      <p:boldItalic r:id="rId26"/>
    </p:embeddedFont>
    <p:embeddedFont>
      <p:font typeface="Open Sans SemiBold"/>
      <p:regular r:id="rId27"/>
      <p:bold r:id="rId28"/>
      <p:italic r:id="rId29"/>
      <p:boldItalic r:id="rId30"/>
    </p:embeddedFont>
    <p:embeddedFont>
      <p:font typeface="Open Sans ExtraBold"/>
      <p:bold r:id="rId31"/>
      <p:boldItalic r:id="rId32"/>
    </p:embeddedFont>
    <p:embeddedFont>
      <p:font typeface="Open Sans Medium"/>
      <p:regular r:id="rId33"/>
      <p:bold r:id="rId34"/>
      <p:italic r:id="rId35"/>
      <p:boldItalic r:id="rId36"/>
    </p:embeddedFont>
    <p:embeddedFont>
      <p:font typeface="Open Sans Light"/>
      <p:regular r:id="rId37"/>
      <p:bold r:id="rId38"/>
      <p:italic r:id="rId39"/>
      <p:boldItalic r:id="rId40"/>
    </p:embeddedFont>
    <p:embeddedFont>
      <p:font typeface="Open Sans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Light-boldItalic.fntdata"/><Relationship Id="rId20" Type="http://schemas.openxmlformats.org/officeDocument/2006/relationships/slide" Target="slides/slide15.xml"/><Relationship Id="rId42" Type="http://schemas.openxmlformats.org/officeDocument/2006/relationships/font" Target="fonts/OpenSans-bold.fntdata"/><Relationship Id="rId41" Type="http://schemas.openxmlformats.org/officeDocument/2006/relationships/font" Target="fonts/OpenSans-regular.fntdata"/><Relationship Id="rId22" Type="http://schemas.openxmlformats.org/officeDocument/2006/relationships/slide" Target="slides/slide17.xml"/><Relationship Id="rId44" Type="http://schemas.openxmlformats.org/officeDocument/2006/relationships/font" Target="fonts/OpenSans-boldItalic.fntdata"/><Relationship Id="rId21" Type="http://schemas.openxmlformats.org/officeDocument/2006/relationships/slide" Target="slides/slide16.xml"/><Relationship Id="rId43" Type="http://schemas.openxmlformats.org/officeDocument/2006/relationships/font" Target="fonts/OpenSans-italic.fntdata"/><Relationship Id="rId24" Type="http://schemas.openxmlformats.org/officeDocument/2006/relationships/font" Target="fonts/Lato-bold.fntdata"/><Relationship Id="rId23" Type="http://schemas.openxmlformats.org/officeDocument/2006/relationships/font" Target="fonts/La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boldItalic.fntdata"/><Relationship Id="rId25" Type="http://schemas.openxmlformats.org/officeDocument/2006/relationships/font" Target="fonts/Lato-italic.fntdata"/><Relationship Id="rId28" Type="http://schemas.openxmlformats.org/officeDocument/2006/relationships/font" Target="fonts/OpenSansSemiBold-bold.fntdata"/><Relationship Id="rId27" Type="http://schemas.openxmlformats.org/officeDocument/2006/relationships/font" Target="fonts/OpenSansSemiBo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SemiBold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ExtraBold-bold.fntdata"/><Relationship Id="rId30" Type="http://schemas.openxmlformats.org/officeDocument/2006/relationships/font" Target="fonts/OpenSansSemiBold-boldItalic.fntdata"/><Relationship Id="rId11" Type="http://schemas.openxmlformats.org/officeDocument/2006/relationships/slide" Target="slides/slide6.xml"/><Relationship Id="rId33" Type="http://schemas.openxmlformats.org/officeDocument/2006/relationships/font" Target="fonts/OpenSansMedium-regular.fntdata"/><Relationship Id="rId10" Type="http://schemas.openxmlformats.org/officeDocument/2006/relationships/slide" Target="slides/slide5.xml"/><Relationship Id="rId32" Type="http://schemas.openxmlformats.org/officeDocument/2006/relationships/font" Target="fonts/OpenSansExtraBold-boldItalic.fntdata"/><Relationship Id="rId13" Type="http://schemas.openxmlformats.org/officeDocument/2006/relationships/slide" Target="slides/slide8.xml"/><Relationship Id="rId35" Type="http://schemas.openxmlformats.org/officeDocument/2006/relationships/font" Target="fonts/OpenSansMedium-italic.fntdata"/><Relationship Id="rId12" Type="http://schemas.openxmlformats.org/officeDocument/2006/relationships/slide" Target="slides/slide7.xml"/><Relationship Id="rId34" Type="http://schemas.openxmlformats.org/officeDocument/2006/relationships/font" Target="fonts/OpenSansMedium-bold.fntdata"/><Relationship Id="rId15" Type="http://schemas.openxmlformats.org/officeDocument/2006/relationships/slide" Target="slides/slide10.xml"/><Relationship Id="rId37" Type="http://schemas.openxmlformats.org/officeDocument/2006/relationships/font" Target="fonts/OpenSansLight-regular.fntdata"/><Relationship Id="rId14" Type="http://schemas.openxmlformats.org/officeDocument/2006/relationships/slide" Target="slides/slide9.xml"/><Relationship Id="rId36" Type="http://schemas.openxmlformats.org/officeDocument/2006/relationships/font" Target="fonts/OpenSansMedium-boldItalic.fntdata"/><Relationship Id="rId17" Type="http://schemas.openxmlformats.org/officeDocument/2006/relationships/slide" Target="slides/slide12.xml"/><Relationship Id="rId39" Type="http://schemas.openxmlformats.org/officeDocument/2006/relationships/font" Target="fonts/OpenSansLight-italic.fntdata"/><Relationship Id="rId16" Type="http://schemas.openxmlformats.org/officeDocument/2006/relationships/slide" Target="slides/slide11.xml"/><Relationship Id="rId38" Type="http://schemas.openxmlformats.org/officeDocument/2006/relationships/font" Target="fonts/OpenSansLight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058543f55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058543f55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f43b9e6ca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f43b9e6ca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f43b9e6ca5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f43b9e6ca5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43b9e6ca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f43b9e6ca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f43b9e6ca5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f43b9e6ca5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f26b261edc_0_3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f26b261edc_0_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f43b9e6ca5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f43b9e6ca5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f43b9e6ca5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f43b9e6ca5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f43b9e6ca5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1f43b9e6ca5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f43b9e6ca5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f43b9e6ca5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f43b9e6ca5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f43b9e6ca5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f43b9e6ca5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1f43b9e6ca5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f43b9e6ca5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1f43b9e6ca5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f43b9e6ca5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f43b9e6ca5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f43b9e6ca5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1f43b9e6ca5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feceaf6a75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1feceaf6a75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feceaf6a75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1feceaf6a75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- Title slide">
  <p:cSld name="TITLE_2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914400" y="914400"/>
            <a:ext cx="4862400" cy="12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ExtraBold"/>
              <a:buNone/>
              <a:defRPr sz="30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" y="4343400"/>
            <a:ext cx="1105252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/>
          <p:nvPr>
            <p:ph idx="1" type="body"/>
          </p:nvPr>
        </p:nvSpPr>
        <p:spPr>
          <a:xfrm>
            <a:off x="914400" y="2331720"/>
            <a:ext cx="4799100" cy="12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●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○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■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●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○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■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●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○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■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- Section header">
  <p:cSld name="TITLE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 txBox="1"/>
          <p:nvPr>
            <p:ph type="ctrTitle"/>
          </p:nvPr>
        </p:nvSpPr>
        <p:spPr>
          <a:xfrm>
            <a:off x="914400" y="914400"/>
            <a:ext cx="4862400" cy="23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ExtraBold"/>
              <a:buNone/>
              <a:defRPr sz="30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" name="Google Shape;19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" y="4343400"/>
            <a:ext cx="1105252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- Title and body">
  <p:cSld name="TITLE_AND_BODY_2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/>
          <p:nvPr>
            <p:ph type="title"/>
          </p:nvPr>
        </p:nvSpPr>
        <p:spPr>
          <a:xfrm>
            <a:off x="914400" y="914400"/>
            <a:ext cx="4735800" cy="11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400"/>
              <a:buFont typeface="Open Sans ExtraBold"/>
              <a:buNone/>
              <a:defRPr sz="24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914400" y="2286000"/>
            <a:ext cx="5491500" cy="23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- Title only">
  <p:cSld name="TITLE_AND_BODY_1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5"/>
          <p:cNvSpPr txBox="1"/>
          <p:nvPr>
            <p:ph type="title"/>
          </p:nvPr>
        </p:nvSpPr>
        <p:spPr>
          <a:xfrm>
            <a:off x="914400" y="914400"/>
            <a:ext cx="4735800" cy="14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400"/>
              <a:buFont typeface="Open Sans ExtraBold"/>
              <a:buNone/>
              <a:defRPr sz="24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 - Title and two columns">
  <p:cSld name="TITLE_AND_TWO_COLUMNS_1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6"/>
          <p:cNvSpPr txBox="1"/>
          <p:nvPr>
            <p:ph type="title"/>
          </p:nvPr>
        </p:nvSpPr>
        <p:spPr>
          <a:xfrm>
            <a:off x="914400" y="914400"/>
            <a:ext cx="755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 ExtraBold"/>
              <a:buNone/>
              <a:defRPr sz="24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914400" y="2286000"/>
            <a:ext cx="3228300" cy="22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●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○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■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●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○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■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●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○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■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" name="Google Shape;34;p6"/>
          <p:cNvSpPr txBox="1"/>
          <p:nvPr>
            <p:ph idx="2" type="body"/>
          </p:nvPr>
        </p:nvSpPr>
        <p:spPr>
          <a:xfrm>
            <a:off x="4572000" y="2286000"/>
            <a:ext cx="3228300" cy="22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●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○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■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●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○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■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●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○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■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 - Two column comparison">
  <p:cSld name="TITLE_AND_TWO_COLUMNS_1_1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914400" y="914400"/>
            <a:ext cx="3044100" cy="8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ExtraBold"/>
              <a:buNone/>
              <a:defRPr sz="20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914400" y="2286000"/>
            <a:ext cx="3044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2" type="title"/>
          </p:nvPr>
        </p:nvSpPr>
        <p:spPr>
          <a:xfrm>
            <a:off x="5486400" y="914400"/>
            <a:ext cx="3044100" cy="8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ExtraBold"/>
              <a:buNone/>
              <a:defRPr sz="20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3" type="body"/>
          </p:nvPr>
        </p:nvSpPr>
        <p:spPr>
          <a:xfrm>
            <a:off x="5486400" y="2286000"/>
            <a:ext cx="3044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- Main point">
  <p:cSld name="MAIN_POINT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4800"/>
              <a:buFont typeface="Open Sans ExtraBold"/>
              <a:buNone/>
              <a:defRPr sz="48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 - Title and body and photo">
  <p:cSld name="SECTION_TITLE_AND_DESCRIPTION_1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/>
          <p:nvPr>
            <p:ph type="title"/>
          </p:nvPr>
        </p:nvSpPr>
        <p:spPr>
          <a:xfrm>
            <a:off x="914400" y="914400"/>
            <a:ext cx="3113700" cy="10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400"/>
              <a:buFont typeface="Open Sans ExtraBold"/>
              <a:buNone/>
              <a:defRPr sz="24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" name="Google Shape;49;p9"/>
          <p:cNvSpPr txBox="1"/>
          <p:nvPr>
            <p:ph idx="1" type="body"/>
          </p:nvPr>
        </p:nvSpPr>
        <p:spPr>
          <a:xfrm>
            <a:off x="914400" y="2286000"/>
            <a:ext cx="2985900" cy="183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0" name="Google Shape;50;p9"/>
          <p:cNvSpPr txBox="1"/>
          <p:nvPr/>
        </p:nvSpPr>
        <p:spPr>
          <a:xfrm>
            <a:off x="914400" y="914400"/>
            <a:ext cx="3088500" cy="9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1A356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51" name="Google Shape;51;p9"/>
          <p:cNvSpPr/>
          <p:nvPr>
            <p:ph idx="2" type="pic"/>
          </p:nvPr>
        </p:nvSpPr>
        <p:spPr>
          <a:xfrm>
            <a:off x="5468100" y="0"/>
            <a:ext cx="36759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 - Section title and description">
  <p:cSld name="SECTION_TITLE_AND_DESCRIPTION_1_1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0"/>
          <p:cNvSpPr txBox="1"/>
          <p:nvPr>
            <p:ph type="title"/>
          </p:nvPr>
        </p:nvSpPr>
        <p:spPr>
          <a:xfrm>
            <a:off x="914400" y="914400"/>
            <a:ext cx="3113700" cy="10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400"/>
              <a:buFont typeface="Open Sans ExtraBold"/>
              <a:buNone/>
              <a:defRPr sz="24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5" name="Google Shape;55;p10"/>
          <p:cNvSpPr txBox="1"/>
          <p:nvPr>
            <p:ph idx="1" type="subTitle"/>
          </p:nvPr>
        </p:nvSpPr>
        <p:spPr>
          <a:xfrm>
            <a:off x="914400" y="2286000"/>
            <a:ext cx="3113700" cy="22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 SemiBold"/>
              <a:buNone/>
              <a:defRPr sz="2100">
                <a:solidFill>
                  <a:srgbClr val="1A356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5486400" y="914400"/>
            <a:ext cx="2985900" cy="3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 - Quote">
  <p:cSld name="SECTION_TITLE_AND_DESCRIPTION_1_1_1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46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1"/>
          <p:cNvSpPr txBox="1"/>
          <p:nvPr>
            <p:ph type="title"/>
          </p:nvPr>
        </p:nvSpPr>
        <p:spPr>
          <a:xfrm>
            <a:off x="914400" y="914400"/>
            <a:ext cx="4294200" cy="251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 ExtraBold"/>
              <a:buNone/>
              <a:defRPr sz="24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1" name="Google Shape;61;p11"/>
          <p:cNvSpPr txBox="1"/>
          <p:nvPr>
            <p:ph idx="1" type="subTitle"/>
          </p:nvPr>
        </p:nvSpPr>
        <p:spPr>
          <a:xfrm>
            <a:off x="914400" y="3657600"/>
            <a:ext cx="5233200" cy="8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1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62" name="Google Shape;6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 - Photo and Caption">
  <p:cSld name="CAPTION_ONLY_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914400" y="914400"/>
            <a:ext cx="2928300" cy="340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800"/>
              <a:buFont typeface="Open Sans SemiBold"/>
              <a:buNone/>
              <a:defRPr>
                <a:solidFill>
                  <a:srgbClr val="1A356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/>
        </p:txBody>
      </p:sp>
      <p:sp>
        <p:nvSpPr>
          <p:cNvPr id="65" name="Google Shape;6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" name="Google Shape;66;p12"/>
          <p:cNvSpPr/>
          <p:nvPr>
            <p:ph idx="2" type="pic"/>
          </p:nvPr>
        </p:nvSpPr>
        <p:spPr>
          <a:xfrm>
            <a:off x="4343400" y="914400"/>
            <a:ext cx="4800600" cy="3406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 - Big Number">
  <p:cSld name="BIG_NUMBER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>
            <p:ph hasCustomPrompt="1" type="title"/>
          </p:nvPr>
        </p:nvSpPr>
        <p:spPr>
          <a:xfrm>
            <a:off x="914400" y="914400"/>
            <a:ext cx="2802000" cy="11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7200"/>
              <a:buFont typeface="Open Sans ExtraBold"/>
              <a:buNone/>
              <a:defRPr sz="72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" name="Google Shape;71;p13"/>
          <p:cNvSpPr txBox="1"/>
          <p:nvPr>
            <p:ph hasCustomPrompt="1" idx="2" type="title"/>
          </p:nvPr>
        </p:nvSpPr>
        <p:spPr>
          <a:xfrm>
            <a:off x="5486400" y="914400"/>
            <a:ext cx="2802000" cy="11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7200"/>
              <a:buFont typeface="Open Sans ExtraBold"/>
              <a:buNone/>
              <a:defRPr sz="72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/>
          <p:nvPr>
            <p:ph idx="1" type="body"/>
          </p:nvPr>
        </p:nvSpPr>
        <p:spPr>
          <a:xfrm>
            <a:off x="914400" y="2286000"/>
            <a:ext cx="2802000" cy="22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  <p:sp>
        <p:nvSpPr>
          <p:cNvPr id="73" name="Google Shape;73;p13"/>
          <p:cNvSpPr txBox="1"/>
          <p:nvPr>
            <p:ph idx="3" type="body"/>
          </p:nvPr>
        </p:nvSpPr>
        <p:spPr>
          <a:xfrm>
            <a:off x="5486400" y="2286000"/>
            <a:ext cx="2802000" cy="22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 - Two Presenters">
  <p:cSld name="BIG_NUMBER_1_1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>
            <a:off x="914400" y="3657600"/>
            <a:ext cx="2662200" cy="105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●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○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■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●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○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■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●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○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■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  <p:sp>
        <p:nvSpPr>
          <p:cNvPr id="77" name="Google Shape;77;p14"/>
          <p:cNvSpPr txBox="1"/>
          <p:nvPr>
            <p:ph type="title"/>
          </p:nvPr>
        </p:nvSpPr>
        <p:spPr>
          <a:xfrm>
            <a:off x="914400" y="27432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78" name="Google Shape;78;p14"/>
          <p:cNvSpPr txBox="1"/>
          <p:nvPr>
            <p:ph idx="2" type="body"/>
          </p:nvPr>
        </p:nvSpPr>
        <p:spPr>
          <a:xfrm>
            <a:off x="5486400" y="3657600"/>
            <a:ext cx="2662200" cy="105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●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○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■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●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○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■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●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○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■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  <p:sp>
        <p:nvSpPr>
          <p:cNvPr id="79" name="Google Shape;79;p14"/>
          <p:cNvSpPr txBox="1"/>
          <p:nvPr>
            <p:ph idx="3" type="title"/>
          </p:nvPr>
        </p:nvSpPr>
        <p:spPr>
          <a:xfrm>
            <a:off x="5486400" y="27432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0" name="Google Shape;80;p14"/>
          <p:cNvSpPr/>
          <p:nvPr>
            <p:ph idx="4" type="pic"/>
          </p:nvPr>
        </p:nvSpPr>
        <p:spPr>
          <a:xfrm>
            <a:off x="1331100" y="640080"/>
            <a:ext cx="1828800" cy="182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1" name="Google Shape;81;p14"/>
          <p:cNvSpPr/>
          <p:nvPr>
            <p:ph idx="5" type="pic"/>
          </p:nvPr>
        </p:nvSpPr>
        <p:spPr>
          <a:xfrm>
            <a:off x="5903100" y="640080"/>
            <a:ext cx="1828800" cy="18288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 - Three Presenters">
  <p:cSld name="BIG_NUMBER_1_1_1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" name="Google Shape;84;p15"/>
          <p:cNvSpPr txBox="1"/>
          <p:nvPr>
            <p:ph idx="1" type="body"/>
          </p:nvPr>
        </p:nvSpPr>
        <p:spPr>
          <a:xfrm>
            <a:off x="457200" y="36576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  <p:sp>
        <p:nvSpPr>
          <p:cNvPr id="85" name="Google Shape;85;p15"/>
          <p:cNvSpPr txBox="1"/>
          <p:nvPr>
            <p:ph type="title"/>
          </p:nvPr>
        </p:nvSpPr>
        <p:spPr>
          <a:xfrm>
            <a:off x="457200" y="27432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6" name="Google Shape;86;p15"/>
          <p:cNvSpPr txBox="1"/>
          <p:nvPr>
            <p:ph idx="2" type="body"/>
          </p:nvPr>
        </p:nvSpPr>
        <p:spPr>
          <a:xfrm>
            <a:off x="5943600" y="36576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  <p:sp>
        <p:nvSpPr>
          <p:cNvPr id="87" name="Google Shape;87;p15"/>
          <p:cNvSpPr txBox="1"/>
          <p:nvPr>
            <p:ph idx="3" type="title"/>
          </p:nvPr>
        </p:nvSpPr>
        <p:spPr>
          <a:xfrm>
            <a:off x="5943600" y="27432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8" name="Google Shape;88;p15"/>
          <p:cNvSpPr/>
          <p:nvPr>
            <p:ph idx="4" type="pic"/>
          </p:nvPr>
        </p:nvSpPr>
        <p:spPr>
          <a:xfrm>
            <a:off x="873900" y="640080"/>
            <a:ext cx="1828800" cy="182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9" name="Google Shape;89;p15"/>
          <p:cNvSpPr/>
          <p:nvPr>
            <p:ph idx="5" type="pic"/>
          </p:nvPr>
        </p:nvSpPr>
        <p:spPr>
          <a:xfrm>
            <a:off x="6360300" y="640080"/>
            <a:ext cx="1828800" cy="182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0" name="Google Shape;90;p15"/>
          <p:cNvSpPr txBox="1"/>
          <p:nvPr>
            <p:ph idx="6" type="body"/>
          </p:nvPr>
        </p:nvSpPr>
        <p:spPr>
          <a:xfrm>
            <a:off x="3200400" y="36576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  <p:sp>
        <p:nvSpPr>
          <p:cNvPr id="91" name="Google Shape;91;p15"/>
          <p:cNvSpPr txBox="1"/>
          <p:nvPr>
            <p:ph idx="7" type="title"/>
          </p:nvPr>
        </p:nvSpPr>
        <p:spPr>
          <a:xfrm>
            <a:off x="3200400" y="27432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92" name="Google Shape;92;p15"/>
          <p:cNvSpPr/>
          <p:nvPr>
            <p:ph idx="8" type="pic"/>
          </p:nvPr>
        </p:nvSpPr>
        <p:spPr>
          <a:xfrm>
            <a:off x="3617100" y="640080"/>
            <a:ext cx="1828800" cy="18288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 - Blank">
  <p:cSld name="BLANK_1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5" name="Google Shape;95;p16"/>
          <p:cNvSpPr/>
          <p:nvPr/>
        </p:nvSpPr>
        <p:spPr>
          <a:xfrm>
            <a:off x="0" y="0"/>
            <a:ext cx="9144000" cy="625200"/>
          </a:xfrm>
          <a:prstGeom prst="rect">
            <a:avLst/>
          </a:prstGeom>
          <a:gradFill>
            <a:gsLst>
              <a:gs pos="0">
                <a:srgbClr val="BF9000"/>
              </a:gs>
              <a:gs pos="100000">
                <a:srgbClr val="1C4587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Relationship Id="rId4" Type="http://schemas.openxmlformats.org/officeDocument/2006/relationships/image" Target="../media/image2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3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 txBox="1"/>
          <p:nvPr>
            <p:ph type="ctrTitle"/>
          </p:nvPr>
        </p:nvSpPr>
        <p:spPr>
          <a:xfrm>
            <a:off x="914400" y="914400"/>
            <a:ext cx="4862400" cy="12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189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Discussion 5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" name="Google Shape;101;p17"/>
          <p:cNvSpPr txBox="1"/>
          <p:nvPr>
            <p:ph idx="1" type="body"/>
          </p:nvPr>
        </p:nvSpPr>
        <p:spPr>
          <a:xfrm>
            <a:off x="914400" y="2331727"/>
            <a:ext cx="4799100" cy="165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2/22/2023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Arvind Rajaraman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/>
              <a:t>arvind.rajaraman@berkeley.edu</a:t>
            </a:r>
            <a:endParaRPr sz="1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Recall: </a:t>
            </a: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Gaussian Distribution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7" name="Google Shape;10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175" y="711750"/>
            <a:ext cx="6953649" cy="13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8"/>
          <p:cNvSpPr txBox="1"/>
          <p:nvPr/>
        </p:nvSpPr>
        <p:spPr>
          <a:xfrm>
            <a:off x="443825" y="2122850"/>
            <a:ext cx="8339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ato"/>
                <a:ea typeface="Lato"/>
                <a:cs typeface="Lato"/>
                <a:sym typeface="Lato"/>
              </a:rPr>
              <a:t>For a new test point, the optimal Bayes rule is: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9" name="Google Shape;10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4563" y="2729100"/>
            <a:ext cx="2614875" cy="36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83600" y="3382200"/>
            <a:ext cx="3576800" cy="36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84200" y="4115500"/>
            <a:ext cx="2858659" cy="36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Isotropic vs. Anisotropic Gaussians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" name="Google Shape;117;p19"/>
          <p:cNvSpPr txBox="1"/>
          <p:nvPr>
            <p:ph idx="4294967295" type="body"/>
          </p:nvPr>
        </p:nvSpPr>
        <p:spPr>
          <a:xfrm>
            <a:off x="512750" y="792175"/>
            <a:ext cx="8631300" cy="117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Isotropic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Gaussian has covariance 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atrix Σ = 𝜎</a:t>
            </a:r>
            <a:r>
              <a:rPr baseline="30000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I, i.e. no covariance between features. This can be thought of as a “symmetric Gaussian”. If not, it’s </a:t>
            </a:r>
            <a:r>
              <a:rPr b="1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anisotropic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8" name="Google Shape;118;p19"/>
          <p:cNvPicPr preferRelativeResize="0"/>
          <p:nvPr/>
        </p:nvPicPr>
        <p:blipFill rotWithShape="1">
          <a:blip r:embed="rId3">
            <a:alphaModFix/>
          </a:blip>
          <a:srcRect b="9717" l="0" r="32088" t="6656"/>
          <a:stretch/>
        </p:blipFill>
        <p:spPr>
          <a:xfrm>
            <a:off x="2403900" y="2064100"/>
            <a:ext cx="4693250" cy="243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Recall: QDA for Isotropic Gaussians</a:t>
            </a:r>
            <a:endParaRPr i="1"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4" name="Google Shape;124;p20"/>
          <p:cNvSpPr txBox="1"/>
          <p:nvPr>
            <p:ph idx="4294967295" type="body"/>
          </p:nvPr>
        </p:nvSpPr>
        <p:spPr>
          <a:xfrm>
            <a:off x="512750" y="792175"/>
            <a:ext cx="8631300" cy="45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To ease calculations, take the log of the Gaussian PDF: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5" name="Google Shape;12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4775" y="1335625"/>
            <a:ext cx="7206926" cy="161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6025" y="3047400"/>
            <a:ext cx="5764421" cy="188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Recall: LDA for Isotropic Gaussians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" name="Google Shape;132;p21"/>
          <p:cNvSpPr txBox="1"/>
          <p:nvPr>
            <p:ph idx="4294967295" type="body"/>
          </p:nvPr>
        </p:nvSpPr>
        <p:spPr>
          <a:xfrm>
            <a:off x="512750" y="792175"/>
            <a:ext cx="8631300" cy="86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What if we constrain each class’s Gaussian to be the same variance? We get a simpler PDF!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33" name="Google Shape;13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8413" y="1696500"/>
            <a:ext cx="7307177" cy="1297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1"/>
          <p:cNvSpPr txBox="1"/>
          <p:nvPr>
            <p:ph idx="4294967295" type="body"/>
          </p:nvPr>
        </p:nvSpPr>
        <p:spPr>
          <a:xfrm>
            <a:off x="512750" y="2993825"/>
            <a:ext cx="8631300" cy="86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The decision rule becomes - Choose C that maximizes: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35" name="Google Shape;13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73188" y="3454400"/>
            <a:ext cx="4197625" cy="1488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6" name="Google Shape;136;p21"/>
          <p:cNvCxnSpPr/>
          <p:nvPr/>
        </p:nvCxnSpPr>
        <p:spPr>
          <a:xfrm>
            <a:off x="2097575" y="4284400"/>
            <a:ext cx="669300" cy="323700"/>
          </a:xfrm>
          <a:prstGeom prst="straightConnector1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7" name="Google Shape;137;p21"/>
          <p:cNvCxnSpPr/>
          <p:nvPr/>
        </p:nvCxnSpPr>
        <p:spPr>
          <a:xfrm>
            <a:off x="2108725" y="4273225"/>
            <a:ext cx="2086500" cy="234300"/>
          </a:xfrm>
          <a:prstGeom prst="straightConnector1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8" name="Google Shape;138;p21"/>
          <p:cNvSpPr txBox="1"/>
          <p:nvPr/>
        </p:nvSpPr>
        <p:spPr>
          <a:xfrm>
            <a:off x="435125" y="3768625"/>
            <a:ext cx="2878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FF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lang="en" sz="1800">
                <a:solidFill>
                  <a:srgbClr val="FF00FF"/>
                </a:solidFill>
                <a:latin typeface="Lato"/>
                <a:ea typeface="Lato"/>
                <a:cs typeface="Lato"/>
                <a:sym typeface="Lato"/>
              </a:rPr>
              <a:t>ooled within-class variance</a:t>
            </a:r>
            <a:endParaRPr sz="1800">
              <a:solidFill>
                <a:srgbClr val="FF00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Recall: </a:t>
            </a: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QDA &amp; LDA Visually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4" name="Google Shape;14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4494" y="1506125"/>
            <a:ext cx="2775425" cy="2094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4075" y="1514612"/>
            <a:ext cx="2775426" cy="2122762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2"/>
          <p:cNvSpPr txBox="1"/>
          <p:nvPr/>
        </p:nvSpPr>
        <p:spPr>
          <a:xfrm>
            <a:off x="2060362" y="3701400"/>
            <a:ext cx="152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Lato"/>
                <a:ea typeface="Lato"/>
                <a:cs typeface="Lato"/>
                <a:sym typeface="Lato"/>
              </a:rPr>
              <a:t>Iso-QDA</a:t>
            </a:r>
            <a:endParaRPr sz="24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7" name="Google Shape;147;p22"/>
          <p:cNvSpPr txBox="1"/>
          <p:nvPr/>
        </p:nvSpPr>
        <p:spPr>
          <a:xfrm>
            <a:off x="5883775" y="3701400"/>
            <a:ext cx="87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Lato"/>
                <a:ea typeface="Lato"/>
                <a:cs typeface="Lato"/>
                <a:sym typeface="Lato"/>
              </a:rPr>
              <a:t>L</a:t>
            </a:r>
            <a:r>
              <a:rPr lang="en" sz="2400">
                <a:latin typeface="Lato"/>
                <a:ea typeface="Lato"/>
                <a:cs typeface="Lato"/>
                <a:sym typeface="Lato"/>
              </a:rPr>
              <a:t>DA</a:t>
            </a:r>
            <a:endParaRPr sz="24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3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QDA for </a:t>
            </a:r>
            <a:r>
              <a:rPr lang="en" sz="2000" u="sng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An</a:t>
            </a: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isotropic Gaussians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3" name="Google Shape;153;p23"/>
          <p:cNvSpPr txBox="1"/>
          <p:nvPr>
            <p:ph idx="4294967295" type="body"/>
          </p:nvPr>
        </p:nvSpPr>
        <p:spPr>
          <a:xfrm>
            <a:off x="512750" y="792175"/>
            <a:ext cx="86313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Maximize: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54" name="Google Shape;15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3475" y="1294675"/>
            <a:ext cx="3318100" cy="71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49975" y="2086850"/>
            <a:ext cx="5060951" cy="81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3"/>
          <p:cNvSpPr txBox="1"/>
          <p:nvPr/>
        </p:nvSpPr>
        <p:spPr>
          <a:xfrm>
            <a:off x="775475" y="3691275"/>
            <a:ext cx="76761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If isotropic Gaussian, formula is the same, but we know </a:t>
            </a: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Σ = 𝜎</a:t>
            </a:r>
            <a:r>
              <a:rPr baseline="30000"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I, so the formula simplifies.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L</a:t>
            </a: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DA for </a:t>
            </a:r>
            <a:r>
              <a:rPr lang="en" sz="2000" u="sng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An</a:t>
            </a: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isotropic Gaussians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2" name="Google Shape;162;p24"/>
          <p:cNvSpPr txBox="1"/>
          <p:nvPr>
            <p:ph idx="4294967295" type="body"/>
          </p:nvPr>
        </p:nvSpPr>
        <p:spPr>
          <a:xfrm>
            <a:off x="512750" y="792175"/>
            <a:ext cx="86313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Maximize: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3" name="Google Shape;163;p24"/>
          <p:cNvSpPr txBox="1"/>
          <p:nvPr/>
        </p:nvSpPr>
        <p:spPr>
          <a:xfrm>
            <a:off x="775475" y="3691275"/>
            <a:ext cx="76761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If isotropic Gaussian, formula is the same, but we know Σ = 𝜎</a:t>
            </a:r>
            <a:r>
              <a:rPr baseline="30000"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I, so the formula simplifies.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64" name="Google Shape;164;p24"/>
          <p:cNvGrpSpPr/>
          <p:nvPr/>
        </p:nvGrpSpPr>
        <p:grpSpPr>
          <a:xfrm>
            <a:off x="2173475" y="1261203"/>
            <a:ext cx="4643617" cy="918300"/>
            <a:chOff x="2173475" y="1261203"/>
            <a:chExt cx="4643617" cy="918300"/>
          </a:xfrm>
        </p:grpSpPr>
        <p:pic>
          <p:nvPicPr>
            <p:cNvPr id="165" name="Google Shape;165;p24"/>
            <p:cNvPicPr preferRelativeResize="0"/>
            <p:nvPr/>
          </p:nvPicPr>
          <p:blipFill rotWithShape="1">
            <a:blip r:embed="rId3">
              <a:alphaModFix/>
            </a:blip>
            <a:srcRect b="0" l="0" r="69334" t="0"/>
            <a:stretch/>
          </p:blipFill>
          <p:spPr>
            <a:xfrm>
              <a:off x="2173475" y="1294675"/>
              <a:ext cx="1017500" cy="717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6" name="Google Shape;166;p2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209492" y="1261203"/>
              <a:ext cx="3607600" cy="9183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5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Anisotropic QDA Decision Boundary Formation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2" name="Google Shape;172;p25"/>
          <p:cNvPicPr preferRelativeResize="0"/>
          <p:nvPr/>
        </p:nvPicPr>
        <p:blipFill rotWithShape="1">
          <a:blip r:embed="rId3">
            <a:alphaModFix/>
          </a:blip>
          <a:srcRect b="0" l="0" r="72723" t="0"/>
          <a:stretch/>
        </p:blipFill>
        <p:spPr>
          <a:xfrm>
            <a:off x="152400" y="738575"/>
            <a:ext cx="2335301" cy="425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5"/>
          <p:cNvPicPr preferRelativeResize="0"/>
          <p:nvPr/>
        </p:nvPicPr>
        <p:blipFill rotWithShape="1">
          <a:blip r:embed="rId3">
            <a:alphaModFix/>
          </a:blip>
          <a:srcRect b="0" l="26752" r="47725" t="0"/>
          <a:stretch/>
        </p:blipFill>
        <p:spPr>
          <a:xfrm>
            <a:off x="2442876" y="738575"/>
            <a:ext cx="2185150" cy="425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5"/>
          <p:cNvPicPr preferRelativeResize="0"/>
          <p:nvPr/>
        </p:nvPicPr>
        <p:blipFill rotWithShape="1">
          <a:blip r:embed="rId3">
            <a:alphaModFix/>
          </a:blip>
          <a:srcRect b="0" l="54891" r="0" t="0"/>
          <a:stretch/>
        </p:blipFill>
        <p:spPr>
          <a:xfrm>
            <a:off x="4852150" y="738575"/>
            <a:ext cx="3862002" cy="425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6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Anisotropic LDA Decision Boundary Formation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80" name="Google Shape;180;p26"/>
          <p:cNvPicPr preferRelativeResize="0"/>
          <p:nvPr/>
        </p:nvPicPr>
        <p:blipFill rotWithShape="1">
          <a:blip r:embed="rId3">
            <a:alphaModFix/>
          </a:blip>
          <a:srcRect b="0" l="0" r="73793" t="0"/>
          <a:stretch/>
        </p:blipFill>
        <p:spPr>
          <a:xfrm>
            <a:off x="370118" y="749725"/>
            <a:ext cx="2184825" cy="425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6"/>
          <p:cNvPicPr preferRelativeResize="0"/>
          <p:nvPr/>
        </p:nvPicPr>
        <p:blipFill rotWithShape="1">
          <a:blip r:embed="rId3">
            <a:alphaModFix/>
          </a:blip>
          <a:srcRect b="0" l="26207" r="48521" t="0"/>
          <a:stretch/>
        </p:blipFill>
        <p:spPr>
          <a:xfrm>
            <a:off x="2554947" y="749725"/>
            <a:ext cx="2106699" cy="425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6"/>
          <p:cNvPicPr preferRelativeResize="0"/>
          <p:nvPr/>
        </p:nvPicPr>
        <p:blipFill rotWithShape="1">
          <a:blip r:embed="rId3">
            <a:alphaModFix/>
          </a:blip>
          <a:srcRect b="0" l="51477" r="0" t="0"/>
          <a:stretch/>
        </p:blipFill>
        <p:spPr>
          <a:xfrm>
            <a:off x="4661655" y="749725"/>
            <a:ext cx="4045274" cy="4252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Isotropic vs. Anisotropic QDA Visually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88" name="Google Shape;18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4494" y="1506125"/>
            <a:ext cx="2775425" cy="2094919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7"/>
          <p:cNvSpPr txBox="1"/>
          <p:nvPr/>
        </p:nvSpPr>
        <p:spPr>
          <a:xfrm>
            <a:off x="2060362" y="3701400"/>
            <a:ext cx="152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Lato"/>
                <a:ea typeface="Lato"/>
                <a:cs typeface="Lato"/>
                <a:sym typeface="Lato"/>
              </a:rPr>
              <a:t>Iso-QDA</a:t>
            </a:r>
            <a:endParaRPr sz="24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0" name="Google Shape;190;p27"/>
          <p:cNvSpPr txBox="1"/>
          <p:nvPr/>
        </p:nvSpPr>
        <p:spPr>
          <a:xfrm>
            <a:off x="5458988" y="3701400"/>
            <a:ext cx="1725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Lato"/>
                <a:ea typeface="Lato"/>
                <a:cs typeface="Lato"/>
                <a:sym typeface="Lato"/>
              </a:rPr>
              <a:t>Aniso-QDA</a:t>
            </a:r>
            <a:endParaRPr sz="24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91" name="Google Shape;191;p27"/>
          <p:cNvPicPr preferRelativeResize="0"/>
          <p:nvPr/>
        </p:nvPicPr>
        <p:blipFill rotWithShape="1">
          <a:blip r:embed="rId4">
            <a:alphaModFix/>
          </a:blip>
          <a:srcRect b="2210" l="0" r="0" t="0"/>
          <a:stretch/>
        </p:blipFill>
        <p:spPr>
          <a:xfrm>
            <a:off x="4972163" y="1572900"/>
            <a:ext cx="2699252" cy="199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8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Data Transformations, Visually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7" name="Google Shape;19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113" y="749725"/>
            <a:ext cx="8078829" cy="425252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8"/>
          <p:cNvSpPr/>
          <p:nvPr/>
        </p:nvSpPr>
        <p:spPr>
          <a:xfrm>
            <a:off x="2309550" y="2889725"/>
            <a:ext cx="4652700" cy="18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8"/>
          <p:cNvSpPr txBox="1"/>
          <p:nvPr/>
        </p:nvSpPr>
        <p:spPr>
          <a:xfrm>
            <a:off x="2119875" y="2833950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Lato"/>
                <a:ea typeface="Lato"/>
                <a:cs typeface="Lato"/>
                <a:sym typeface="Lato"/>
              </a:rPr>
              <a:t>centering</a:t>
            </a:r>
            <a:endParaRPr>
              <a:solidFill>
                <a:srgbClr val="9900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0" name="Google Shape;200;p28"/>
          <p:cNvSpPr txBox="1"/>
          <p:nvPr/>
        </p:nvSpPr>
        <p:spPr>
          <a:xfrm>
            <a:off x="4002750" y="2833950"/>
            <a:ext cx="126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Lato"/>
                <a:ea typeface="Lato"/>
                <a:cs typeface="Lato"/>
                <a:sym typeface="Lato"/>
              </a:rPr>
              <a:t>decorrelating</a:t>
            </a:r>
            <a:endParaRPr>
              <a:solidFill>
                <a:srgbClr val="9900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1" name="Google Shape;201;p28"/>
          <p:cNvSpPr txBox="1"/>
          <p:nvPr/>
        </p:nvSpPr>
        <p:spPr>
          <a:xfrm>
            <a:off x="6074197" y="2822793"/>
            <a:ext cx="126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Lato"/>
                <a:ea typeface="Lato"/>
                <a:cs typeface="Lato"/>
                <a:sym typeface="Lato"/>
              </a:rPr>
              <a:t>sphering</a:t>
            </a:r>
            <a:endParaRPr>
              <a:solidFill>
                <a:srgbClr val="9900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2" name="Google Shape;202;p28"/>
          <p:cNvSpPr txBox="1"/>
          <p:nvPr/>
        </p:nvSpPr>
        <p:spPr>
          <a:xfrm>
            <a:off x="3065550" y="2822793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9900FF"/>
                </a:solidFill>
                <a:latin typeface="Lato"/>
                <a:ea typeface="Lato"/>
                <a:cs typeface="Lato"/>
                <a:sym typeface="Lato"/>
              </a:rPr>
              <a:t>+</a:t>
            </a:r>
            <a:endParaRPr b="1">
              <a:solidFill>
                <a:srgbClr val="9900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3" name="Google Shape;203;p28"/>
          <p:cNvSpPr txBox="1"/>
          <p:nvPr/>
        </p:nvSpPr>
        <p:spPr>
          <a:xfrm>
            <a:off x="5382475" y="281163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9900FF"/>
                </a:solidFill>
                <a:latin typeface="Lato"/>
                <a:ea typeface="Lato"/>
                <a:cs typeface="Lato"/>
                <a:sym typeface="Lato"/>
              </a:rPr>
              <a:t>+</a:t>
            </a:r>
            <a:endParaRPr b="1">
              <a:solidFill>
                <a:srgbClr val="9900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4" name="Google Shape;204;p28"/>
          <p:cNvSpPr txBox="1"/>
          <p:nvPr/>
        </p:nvSpPr>
        <p:spPr>
          <a:xfrm>
            <a:off x="7058875" y="2811635"/>
            <a:ext cx="208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Lato"/>
                <a:ea typeface="Lato"/>
                <a:cs typeface="Lato"/>
                <a:sym typeface="Lato"/>
              </a:rPr>
              <a:t>=</a:t>
            </a:r>
            <a:r>
              <a:rPr b="1" lang="en">
                <a:solidFill>
                  <a:srgbClr val="9900FF"/>
                </a:solidFill>
                <a:latin typeface="Lato"/>
                <a:ea typeface="Lato"/>
                <a:cs typeface="Lato"/>
                <a:sym typeface="Lato"/>
              </a:rPr>
              <a:t>        whitening</a:t>
            </a:r>
            <a:endParaRPr b="1">
              <a:solidFill>
                <a:srgbClr val="9900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9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Data Transformations, Mathematically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10" name="Google Shape;21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28250"/>
            <a:ext cx="8839204" cy="3823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3775" y="989038"/>
            <a:ext cx="859000" cy="298025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9"/>
          <p:cNvSpPr txBox="1"/>
          <p:nvPr/>
        </p:nvSpPr>
        <p:spPr>
          <a:xfrm>
            <a:off x="145050" y="3971975"/>
            <a:ext cx="642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9"/>
          <p:cNvSpPr txBox="1"/>
          <p:nvPr/>
        </p:nvSpPr>
        <p:spPr>
          <a:xfrm>
            <a:off x="304125" y="588850"/>
            <a:ext cx="785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FF"/>
                </a:solidFill>
                <a:latin typeface="Lato"/>
                <a:ea typeface="Lato"/>
                <a:cs typeface="Lato"/>
                <a:sym typeface="Lato"/>
              </a:rPr>
              <a:t>Note: Here we are taking the eigendecomposition of the </a:t>
            </a:r>
            <a:r>
              <a:rPr b="1" lang="en" u="sng">
                <a:solidFill>
                  <a:srgbClr val="FF00FF"/>
                </a:solidFill>
                <a:latin typeface="Lato"/>
                <a:ea typeface="Lato"/>
                <a:cs typeface="Lato"/>
                <a:sym typeface="Lato"/>
              </a:rPr>
              <a:t>covariance matrix</a:t>
            </a:r>
            <a:r>
              <a:rPr b="1" lang="en">
                <a:solidFill>
                  <a:srgbClr val="FF00FF"/>
                </a:solidFill>
                <a:latin typeface="Lato"/>
                <a:ea typeface="Lato"/>
                <a:cs typeface="Lato"/>
                <a:sym typeface="Lato"/>
              </a:rPr>
              <a:t>, not the data matrix!!!</a:t>
            </a:r>
            <a:endParaRPr b="1">
              <a:solidFill>
                <a:srgbClr val="FF00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4" name="Google Shape;214;p29"/>
          <p:cNvSpPr txBox="1"/>
          <p:nvPr/>
        </p:nvSpPr>
        <p:spPr>
          <a:xfrm>
            <a:off x="1660528" y="893300"/>
            <a:ext cx="336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00FF"/>
                </a:solidFill>
                <a:latin typeface="Lato"/>
                <a:ea typeface="Lato"/>
                <a:cs typeface="Lato"/>
                <a:sym typeface="Lato"/>
              </a:rPr>
              <a:t>=</a:t>
            </a:r>
            <a:endParaRPr sz="2100">
              <a:solidFill>
                <a:srgbClr val="FF00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15" name="Google Shape;215;p29"/>
          <p:cNvCxnSpPr/>
          <p:nvPr/>
        </p:nvCxnSpPr>
        <p:spPr>
          <a:xfrm>
            <a:off x="681400" y="915875"/>
            <a:ext cx="681300" cy="24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0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Why do we whiten data for SVMs?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1" name="Google Shape;221;p30"/>
          <p:cNvSpPr txBox="1"/>
          <p:nvPr>
            <p:ph idx="4294967295" type="body"/>
          </p:nvPr>
        </p:nvSpPr>
        <p:spPr>
          <a:xfrm>
            <a:off x="512750" y="792175"/>
            <a:ext cx="86313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Hint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 Think about the loss for a soft-margin SVM: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22" name="Google Shape;22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5250" y="1361176"/>
            <a:ext cx="5161899" cy="9914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0"/>
          <p:cNvSpPr txBox="1"/>
          <p:nvPr>
            <p:ph idx="4294967295" type="body"/>
          </p:nvPr>
        </p:nvSpPr>
        <p:spPr>
          <a:xfrm>
            <a:off x="512750" y="2419075"/>
            <a:ext cx="8631300" cy="11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Hint 2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 Let’s say your classifying a house as an apartment or a single-family home, and your two input 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features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are square footage and number  of bedrooms. What happens to misclassified points?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4" name="Google Shape;224;p30"/>
          <p:cNvSpPr txBox="1"/>
          <p:nvPr>
            <p:ph idx="4294967295" type="body"/>
          </p:nvPr>
        </p:nvSpPr>
        <p:spPr>
          <a:xfrm>
            <a:off x="512750" y="3731825"/>
            <a:ext cx="8631300" cy="11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Square footage range = [500, 10000] and Number of bedrooms range = [0, 4].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 the weight vector, a square footage of 500 is penalized 125</a:t>
            </a:r>
            <a:r>
              <a:rPr baseline="30000" lang="en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lang="en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= 15,625x more than 4 bedrooms!! Whitening helps to make all the data around the same range.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1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Concept Check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0" name="Google Shape;230;p31"/>
          <p:cNvSpPr txBox="1"/>
          <p:nvPr>
            <p:ph idx="4294967295" type="body"/>
          </p:nvPr>
        </p:nvSpPr>
        <p:spPr>
          <a:xfrm>
            <a:off x="512750" y="792175"/>
            <a:ext cx="8631300" cy="405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What is the simplifying assumption about isotropic Gaussians?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It’s that Σ = 𝜎</a:t>
            </a:r>
            <a:r>
              <a:rPr baseline="30000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I, so all the Σ’s become scalars in the LDA/QDA discriminant functions!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Is QDA or LDA more likely to overfit?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QDA has O(d</a:t>
            </a:r>
            <a:r>
              <a:rPr baseline="30000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) weights while O(d) weights, so the former is more likely to have a sinuous decision boundary that may overfit the data.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QDA/LDA may not always yield the optimal Bayes classifier. What assumption about QDA/LDA on the data makes it suboptimal?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The assumption that all data is drawn from Gaussian distributions. Not everything is actually Gaussian, even if we want it to be :)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You forgot to add your priors for QDA! Instead of recalculating Q(x), what easy trick can you do to Q(x)?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Incorporating a prior π</a:t>
            </a:r>
            <a:r>
              <a:rPr baseline="-25000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involves adding ln(π</a:t>
            </a:r>
            <a:r>
              <a:rPr baseline="-25000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) to Q(x). So, we are basically using a different isocontour of Q(x).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2"/>
          <p:cNvSpPr txBox="1"/>
          <p:nvPr>
            <p:ph type="ctrTitle"/>
          </p:nvPr>
        </p:nvSpPr>
        <p:spPr>
          <a:xfrm>
            <a:off x="914400" y="914400"/>
            <a:ext cx="4862400" cy="23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Worksheet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3"/>
          <p:cNvSpPr txBox="1"/>
          <p:nvPr>
            <p:ph type="ctrTitle"/>
          </p:nvPr>
        </p:nvSpPr>
        <p:spPr>
          <a:xfrm>
            <a:off x="914400" y="914400"/>
            <a:ext cx="4862400" cy="7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 for coming!</a:t>
            </a:r>
            <a:endParaRPr/>
          </a:p>
        </p:txBody>
      </p:sp>
      <p:pic>
        <p:nvPicPr>
          <p:cNvPr id="241" name="Google Shape;24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8975" y="1973400"/>
            <a:ext cx="1693650" cy="169365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3"/>
          <p:cNvSpPr txBox="1"/>
          <p:nvPr>
            <p:ph type="ctrTitle"/>
          </p:nvPr>
        </p:nvSpPr>
        <p:spPr>
          <a:xfrm>
            <a:off x="3065625" y="2468475"/>
            <a:ext cx="3325500" cy="7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00">
                <a:latin typeface="Open Sans Light"/>
                <a:ea typeface="Open Sans Light"/>
                <a:cs typeface="Open Sans Light"/>
                <a:sym typeface="Open Sans Light"/>
              </a:rPr>
              <a:t>⇐ My d</a:t>
            </a:r>
            <a:r>
              <a:rPr lang="en" sz="1800">
                <a:latin typeface="Open Sans Light"/>
                <a:ea typeface="Open Sans Light"/>
                <a:cs typeface="Open Sans Light"/>
                <a:sym typeface="Open Sans Light"/>
              </a:rPr>
              <a:t>iscussion slides for each week will be visible here!</a:t>
            </a:r>
            <a:endParaRPr sz="180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