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embeddedFontLst>
    <p:embeddedFont>
      <p:font typeface="Open Sans SemiBold"/>
      <p:regular r:id="rId26"/>
      <p:bold r:id="rId27"/>
      <p:italic r:id="rId28"/>
      <p:boldItalic r:id="rId29"/>
    </p:embeddedFont>
    <p:embeddedFont>
      <p:font typeface="Open Sans ExtraBold"/>
      <p:bold r:id="rId30"/>
      <p:boldItalic r:id="rId31"/>
    </p:embeddedFont>
    <p:embeddedFont>
      <p:font typeface="Open Sans Medium"/>
      <p:regular r:id="rId32"/>
      <p:bold r:id="rId33"/>
      <p:italic r:id="rId34"/>
      <p:boldItalic r:id="rId35"/>
    </p:embeddedFont>
    <p:embeddedFont>
      <p:font typeface="Open Sans Light"/>
      <p:regular r:id="rId36"/>
      <p:bold r:id="rId37"/>
      <p:italic r:id="rId38"/>
      <p:boldItalic r:id="rId39"/>
    </p:embeddedFont>
    <p:embeddedFont>
      <p:font typeface="Open Sans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-regular.fntdata"/><Relationship Id="rId20" Type="http://schemas.openxmlformats.org/officeDocument/2006/relationships/slide" Target="slides/slide15.xml"/><Relationship Id="rId42" Type="http://schemas.openxmlformats.org/officeDocument/2006/relationships/font" Target="fonts/OpenSans-italic.fntdata"/><Relationship Id="rId41" Type="http://schemas.openxmlformats.org/officeDocument/2006/relationships/font" Target="fonts/OpenSans-bold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schemas.openxmlformats.org/officeDocument/2006/relationships/font" Target="fonts/OpenSans-bold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SemiBold-regular.fntdata"/><Relationship Id="rId25" Type="http://schemas.openxmlformats.org/officeDocument/2006/relationships/slide" Target="slides/slide20.xml"/><Relationship Id="rId28" Type="http://schemas.openxmlformats.org/officeDocument/2006/relationships/font" Target="fonts/OpenSansSemiBold-italic.fntdata"/><Relationship Id="rId27" Type="http://schemas.openxmlformats.org/officeDocument/2006/relationships/font" Target="fonts/OpenSans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SemiBold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ExtraBold-boldItalic.fntdata"/><Relationship Id="rId30" Type="http://schemas.openxmlformats.org/officeDocument/2006/relationships/font" Target="fonts/OpenSansExtraBold-bold.fntdata"/><Relationship Id="rId11" Type="http://schemas.openxmlformats.org/officeDocument/2006/relationships/slide" Target="slides/slide6.xml"/><Relationship Id="rId33" Type="http://schemas.openxmlformats.org/officeDocument/2006/relationships/font" Target="fonts/OpenSansMedium-bold.fntdata"/><Relationship Id="rId10" Type="http://schemas.openxmlformats.org/officeDocument/2006/relationships/slide" Target="slides/slide5.xml"/><Relationship Id="rId32" Type="http://schemas.openxmlformats.org/officeDocument/2006/relationships/font" Target="fonts/OpenSansMedium-regular.fntdata"/><Relationship Id="rId13" Type="http://schemas.openxmlformats.org/officeDocument/2006/relationships/slide" Target="slides/slide8.xml"/><Relationship Id="rId35" Type="http://schemas.openxmlformats.org/officeDocument/2006/relationships/font" Target="fonts/OpenSansMedium-boldItalic.fntdata"/><Relationship Id="rId12" Type="http://schemas.openxmlformats.org/officeDocument/2006/relationships/slide" Target="slides/slide7.xml"/><Relationship Id="rId34" Type="http://schemas.openxmlformats.org/officeDocument/2006/relationships/font" Target="fonts/OpenSansMedium-italic.fntdata"/><Relationship Id="rId15" Type="http://schemas.openxmlformats.org/officeDocument/2006/relationships/slide" Target="slides/slide10.xml"/><Relationship Id="rId37" Type="http://schemas.openxmlformats.org/officeDocument/2006/relationships/font" Target="fonts/OpenSansLight-bold.fntdata"/><Relationship Id="rId14" Type="http://schemas.openxmlformats.org/officeDocument/2006/relationships/slide" Target="slides/slide9.xml"/><Relationship Id="rId36" Type="http://schemas.openxmlformats.org/officeDocument/2006/relationships/font" Target="fonts/OpenSansLight-regular.fntdata"/><Relationship Id="rId17" Type="http://schemas.openxmlformats.org/officeDocument/2006/relationships/slide" Target="slides/slide12.xml"/><Relationship Id="rId39" Type="http://schemas.openxmlformats.org/officeDocument/2006/relationships/font" Target="fonts/OpenSansLight-boldItalic.fntdata"/><Relationship Id="rId16" Type="http://schemas.openxmlformats.org/officeDocument/2006/relationships/slide" Target="slides/slide11.xml"/><Relationship Id="rId38" Type="http://schemas.openxmlformats.org/officeDocument/2006/relationships/font" Target="fonts/OpenSansLight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058543f55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058543f55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f43b9e6ca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f43b9e6ca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13e407f57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13e407f57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13e407f578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13e407f578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13e407f578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13e407f57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13e407f578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13e407f578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13e407f578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13e407f578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13e407f578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13e407f578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13e407f578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13e407f578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13e407f578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13e407f578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13e407f578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13e407f578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13e407f578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13e407f578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13e407f578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13e407f578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13e407f578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13e407f578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13e407f578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13e407f578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13e407f578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13e407f578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13e407f578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13e407f578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13e407f578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13e407f578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feceaf6a75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1feceaf6a75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feceaf6a75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1feceaf6a75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- Title slide">
  <p:cSld name="TITLE_2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914400" y="914400"/>
            <a:ext cx="4862400" cy="12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 ExtraBold"/>
              <a:buNone/>
              <a:defRPr sz="30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00" y="4343400"/>
            <a:ext cx="1105252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/>
          <p:nvPr>
            <p:ph idx="1" type="body"/>
          </p:nvPr>
        </p:nvSpPr>
        <p:spPr>
          <a:xfrm>
            <a:off x="914400" y="2331720"/>
            <a:ext cx="4799100" cy="12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●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○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■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●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○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■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●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○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■"/>
              <a:defRPr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- Section header">
  <p:cSld name="TITLE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 txBox="1"/>
          <p:nvPr>
            <p:ph type="ctrTitle"/>
          </p:nvPr>
        </p:nvSpPr>
        <p:spPr>
          <a:xfrm>
            <a:off x="914400" y="914400"/>
            <a:ext cx="4862400" cy="23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 ExtraBold"/>
              <a:buNone/>
              <a:defRPr sz="30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" name="Google Shape;19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00" y="4343400"/>
            <a:ext cx="1105252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- Title and body">
  <p:cSld name="TITLE_AND_BODY_2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 txBox="1"/>
          <p:nvPr>
            <p:ph type="title"/>
          </p:nvPr>
        </p:nvSpPr>
        <p:spPr>
          <a:xfrm>
            <a:off x="914400" y="914400"/>
            <a:ext cx="4735800" cy="11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400"/>
              <a:buFont typeface="Open Sans ExtraBold"/>
              <a:buNone/>
              <a:defRPr sz="24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914400" y="2286000"/>
            <a:ext cx="5491500" cy="23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- Title only">
  <p:cSld name="TITLE_AND_BODY_1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5"/>
          <p:cNvSpPr txBox="1"/>
          <p:nvPr>
            <p:ph type="title"/>
          </p:nvPr>
        </p:nvSpPr>
        <p:spPr>
          <a:xfrm>
            <a:off x="914400" y="914400"/>
            <a:ext cx="4735800" cy="14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400"/>
              <a:buFont typeface="Open Sans ExtraBold"/>
              <a:buNone/>
              <a:defRPr sz="24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 - Title and two columns">
  <p:cSld name="TITLE_AND_TWO_COLUMNS_1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6"/>
          <p:cNvSpPr txBox="1"/>
          <p:nvPr>
            <p:ph type="title"/>
          </p:nvPr>
        </p:nvSpPr>
        <p:spPr>
          <a:xfrm>
            <a:off x="914400" y="914400"/>
            <a:ext cx="7558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 ExtraBold"/>
              <a:buNone/>
              <a:defRPr sz="24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914400" y="2286000"/>
            <a:ext cx="3228300" cy="22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●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○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■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●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○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■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●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○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■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" name="Google Shape;34;p6"/>
          <p:cNvSpPr txBox="1"/>
          <p:nvPr>
            <p:ph idx="2" type="body"/>
          </p:nvPr>
        </p:nvSpPr>
        <p:spPr>
          <a:xfrm>
            <a:off x="4572000" y="2286000"/>
            <a:ext cx="3228300" cy="22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●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○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■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●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○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■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●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○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 Medium"/>
              <a:buChar char="■"/>
              <a:defRPr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 - Two column comparison">
  <p:cSld name="TITLE_AND_TWO_COLUMNS_1_1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914400" y="914400"/>
            <a:ext cx="3044100" cy="85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ExtraBold"/>
              <a:buNone/>
              <a:defRPr sz="20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914400" y="2286000"/>
            <a:ext cx="3044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2" type="title"/>
          </p:nvPr>
        </p:nvSpPr>
        <p:spPr>
          <a:xfrm>
            <a:off x="5486400" y="914400"/>
            <a:ext cx="3044100" cy="85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ExtraBold"/>
              <a:buNone/>
              <a:defRPr sz="20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3" type="body"/>
          </p:nvPr>
        </p:nvSpPr>
        <p:spPr>
          <a:xfrm>
            <a:off x="5486400" y="2286000"/>
            <a:ext cx="3044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- Main point">
  <p:cSld name="MAIN_POINT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4800"/>
              <a:buFont typeface="Open Sans ExtraBold"/>
              <a:buNone/>
              <a:defRPr sz="48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 - Title and body and photo">
  <p:cSld name="SECTION_TITLE_AND_DESCRIPTION_1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/>
          <p:nvPr>
            <p:ph type="title"/>
          </p:nvPr>
        </p:nvSpPr>
        <p:spPr>
          <a:xfrm>
            <a:off x="914400" y="914400"/>
            <a:ext cx="3113700" cy="10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400"/>
              <a:buFont typeface="Open Sans ExtraBold"/>
              <a:buNone/>
              <a:defRPr sz="24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" name="Google Shape;49;p9"/>
          <p:cNvSpPr txBox="1"/>
          <p:nvPr>
            <p:ph idx="1" type="body"/>
          </p:nvPr>
        </p:nvSpPr>
        <p:spPr>
          <a:xfrm>
            <a:off x="914400" y="2286000"/>
            <a:ext cx="2985900" cy="183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0" name="Google Shape;50;p9"/>
          <p:cNvSpPr txBox="1"/>
          <p:nvPr/>
        </p:nvSpPr>
        <p:spPr>
          <a:xfrm>
            <a:off x="914400" y="914400"/>
            <a:ext cx="3088500" cy="9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1A356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51" name="Google Shape;51;p9"/>
          <p:cNvSpPr/>
          <p:nvPr>
            <p:ph idx="2" type="pic"/>
          </p:nvPr>
        </p:nvSpPr>
        <p:spPr>
          <a:xfrm>
            <a:off x="5468100" y="0"/>
            <a:ext cx="36759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 - Section title and description">
  <p:cSld name="SECTION_TITLE_AND_DESCRIPTION_1_1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0"/>
          <p:cNvSpPr txBox="1"/>
          <p:nvPr>
            <p:ph type="title"/>
          </p:nvPr>
        </p:nvSpPr>
        <p:spPr>
          <a:xfrm>
            <a:off x="914400" y="914400"/>
            <a:ext cx="3113700" cy="10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400"/>
              <a:buFont typeface="Open Sans ExtraBold"/>
              <a:buNone/>
              <a:defRPr sz="24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5" name="Google Shape;55;p10"/>
          <p:cNvSpPr txBox="1"/>
          <p:nvPr>
            <p:ph idx="1" type="subTitle"/>
          </p:nvPr>
        </p:nvSpPr>
        <p:spPr>
          <a:xfrm>
            <a:off x="914400" y="2286000"/>
            <a:ext cx="3113700" cy="22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 SemiBold"/>
              <a:buNone/>
              <a:defRPr sz="2100">
                <a:solidFill>
                  <a:srgbClr val="1A356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5486400" y="914400"/>
            <a:ext cx="2985900" cy="3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●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○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Char char="■"/>
              <a:defRPr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 - Quote">
  <p:cSld name="SECTION_TITLE_AND_DESCRIPTION_1_1_1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46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1"/>
          <p:cNvSpPr txBox="1"/>
          <p:nvPr>
            <p:ph type="title"/>
          </p:nvPr>
        </p:nvSpPr>
        <p:spPr>
          <a:xfrm>
            <a:off x="914400" y="914400"/>
            <a:ext cx="4294200" cy="251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 ExtraBold"/>
              <a:buNone/>
              <a:defRPr sz="24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1" name="Google Shape;61;p11"/>
          <p:cNvSpPr txBox="1"/>
          <p:nvPr>
            <p:ph idx="1" type="subTitle"/>
          </p:nvPr>
        </p:nvSpPr>
        <p:spPr>
          <a:xfrm>
            <a:off x="914400" y="3657600"/>
            <a:ext cx="5233200" cy="8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1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100"/>
              <a:buFont typeface="Open Sans"/>
              <a:buNone/>
              <a:defRPr sz="21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62" name="Google Shape;6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 - Photo and Caption">
  <p:cSld name="CAPTION_ONLY_1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914400" y="914400"/>
            <a:ext cx="2928300" cy="340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800"/>
              <a:buFont typeface="Open Sans SemiBold"/>
              <a:buNone/>
              <a:defRPr>
                <a:solidFill>
                  <a:srgbClr val="1A356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/>
        </p:txBody>
      </p:sp>
      <p:sp>
        <p:nvSpPr>
          <p:cNvPr id="65" name="Google Shape;6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" name="Google Shape;66;p12"/>
          <p:cNvSpPr/>
          <p:nvPr>
            <p:ph idx="2" type="pic"/>
          </p:nvPr>
        </p:nvSpPr>
        <p:spPr>
          <a:xfrm>
            <a:off x="4343400" y="914400"/>
            <a:ext cx="4800600" cy="3406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 - Big Number">
  <p:cSld name="BIG_NUMBER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>
            <p:ph hasCustomPrompt="1" type="title"/>
          </p:nvPr>
        </p:nvSpPr>
        <p:spPr>
          <a:xfrm>
            <a:off x="914400" y="914400"/>
            <a:ext cx="2802000" cy="11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7200"/>
              <a:buFont typeface="Open Sans ExtraBold"/>
              <a:buNone/>
              <a:defRPr sz="72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" name="Google Shape;71;p13"/>
          <p:cNvSpPr txBox="1"/>
          <p:nvPr>
            <p:ph hasCustomPrompt="1" idx="2" type="title"/>
          </p:nvPr>
        </p:nvSpPr>
        <p:spPr>
          <a:xfrm>
            <a:off x="5486400" y="914400"/>
            <a:ext cx="2802000" cy="11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7200"/>
              <a:buFont typeface="Open Sans ExtraBold"/>
              <a:buNone/>
              <a:defRPr sz="7200">
                <a:solidFill>
                  <a:srgbClr val="1A356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Font typeface="Open Sans ExtraBold"/>
              <a:buNone/>
              <a:defRPr sz="7200"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/>
          <p:nvPr>
            <p:ph idx="1" type="body"/>
          </p:nvPr>
        </p:nvSpPr>
        <p:spPr>
          <a:xfrm>
            <a:off x="914400" y="2286000"/>
            <a:ext cx="2802000" cy="22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  <p:sp>
        <p:nvSpPr>
          <p:cNvPr id="73" name="Google Shape;73;p13"/>
          <p:cNvSpPr txBox="1"/>
          <p:nvPr>
            <p:ph idx="3" type="body"/>
          </p:nvPr>
        </p:nvSpPr>
        <p:spPr>
          <a:xfrm>
            <a:off x="5486400" y="2286000"/>
            <a:ext cx="2802000" cy="22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 - Two Presenters">
  <p:cSld name="BIG_NUMBER_1_1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>
            <a:off x="914400" y="3657600"/>
            <a:ext cx="2662200" cy="105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●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○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■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●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○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■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●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○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■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  <p:sp>
        <p:nvSpPr>
          <p:cNvPr id="77" name="Google Shape;77;p14"/>
          <p:cNvSpPr txBox="1"/>
          <p:nvPr>
            <p:ph type="title"/>
          </p:nvPr>
        </p:nvSpPr>
        <p:spPr>
          <a:xfrm>
            <a:off x="914400" y="2743200"/>
            <a:ext cx="2662200" cy="7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78" name="Google Shape;78;p14"/>
          <p:cNvSpPr txBox="1"/>
          <p:nvPr>
            <p:ph idx="2" type="body"/>
          </p:nvPr>
        </p:nvSpPr>
        <p:spPr>
          <a:xfrm>
            <a:off x="5486400" y="3657600"/>
            <a:ext cx="2662200" cy="105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●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○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■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●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○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■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●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○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1600"/>
              <a:buFont typeface="Open Sans Medium"/>
              <a:buChar char="■"/>
              <a:defRPr sz="16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  <p:sp>
        <p:nvSpPr>
          <p:cNvPr id="79" name="Google Shape;79;p14"/>
          <p:cNvSpPr txBox="1"/>
          <p:nvPr>
            <p:ph idx="3" type="title"/>
          </p:nvPr>
        </p:nvSpPr>
        <p:spPr>
          <a:xfrm>
            <a:off x="5486400" y="2743200"/>
            <a:ext cx="2662200" cy="7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0" name="Google Shape;80;p14"/>
          <p:cNvSpPr/>
          <p:nvPr>
            <p:ph idx="4" type="pic"/>
          </p:nvPr>
        </p:nvSpPr>
        <p:spPr>
          <a:xfrm>
            <a:off x="1331100" y="640080"/>
            <a:ext cx="1828800" cy="182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81" name="Google Shape;81;p14"/>
          <p:cNvSpPr/>
          <p:nvPr>
            <p:ph idx="5" type="pic"/>
          </p:nvPr>
        </p:nvSpPr>
        <p:spPr>
          <a:xfrm>
            <a:off x="5903100" y="640080"/>
            <a:ext cx="1828800" cy="18288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 - Three Presenters">
  <p:cSld name="BIG_NUMBER_1_1_1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" name="Google Shape;84;p15"/>
          <p:cNvSpPr txBox="1"/>
          <p:nvPr>
            <p:ph idx="1" type="body"/>
          </p:nvPr>
        </p:nvSpPr>
        <p:spPr>
          <a:xfrm>
            <a:off x="457200" y="3657600"/>
            <a:ext cx="2662200" cy="7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  <p:sp>
        <p:nvSpPr>
          <p:cNvPr id="85" name="Google Shape;85;p15"/>
          <p:cNvSpPr txBox="1"/>
          <p:nvPr>
            <p:ph type="title"/>
          </p:nvPr>
        </p:nvSpPr>
        <p:spPr>
          <a:xfrm>
            <a:off x="457200" y="2743200"/>
            <a:ext cx="2662200" cy="7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6" name="Google Shape;86;p15"/>
          <p:cNvSpPr txBox="1"/>
          <p:nvPr>
            <p:ph idx="2" type="body"/>
          </p:nvPr>
        </p:nvSpPr>
        <p:spPr>
          <a:xfrm>
            <a:off x="5943600" y="3657600"/>
            <a:ext cx="2662200" cy="7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  <p:sp>
        <p:nvSpPr>
          <p:cNvPr id="87" name="Google Shape;87;p15"/>
          <p:cNvSpPr txBox="1"/>
          <p:nvPr>
            <p:ph idx="3" type="title"/>
          </p:nvPr>
        </p:nvSpPr>
        <p:spPr>
          <a:xfrm>
            <a:off x="5943600" y="2743200"/>
            <a:ext cx="2662200" cy="7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8" name="Google Shape;88;p15"/>
          <p:cNvSpPr/>
          <p:nvPr>
            <p:ph idx="4" type="pic"/>
          </p:nvPr>
        </p:nvSpPr>
        <p:spPr>
          <a:xfrm>
            <a:off x="873900" y="640080"/>
            <a:ext cx="1828800" cy="182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89" name="Google Shape;89;p15"/>
          <p:cNvSpPr/>
          <p:nvPr>
            <p:ph idx="5" type="pic"/>
          </p:nvPr>
        </p:nvSpPr>
        <p:spPr>
          <a:xfrm>
            <a:off x="6360300" y="640080"/>
            <a:ext cx="1828800" cy="182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0" name="Google Shape;90;p15"/>
          <p:cNvSpPr txBox="1"/>
          <p:nvPr>
            <p:ph idx="6" type="body"/>
          </p:nvPr>
        </p:nvSpPr>
        <p:spPr>
          <a:xfrm>
            <a:off x="3200400" y="3657600"/>
            <a:ext cx="2662200" cy="7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●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○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 Medium"/>
              <a:buChar char="■"/>
              <a:defRPr sz="2000">
                <a:solidFill>
                  <a:srgbClr val="1A356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  <p:sp>
        <p:nvSpPr>
          <p:cNvPr id="91" name="Google Shape;91;p15"/>
          <p:cNvSpPr txBox="1"/>
          <p:nvPr>
            <p:ph idx="7" type="title"/>
          </p:nvPr>
        </p:nvSpPr>
        <p:spPr>
          <a:xfrm>
            <a:off x="3200400" y="2743200"/>
            <a:ext cx="2662200" cy="7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A3561"/>
              </a:buClr>
              <a:buSzPts val="2000"/>
              <a:buFont typeface="Open Sans"/>
              <a:buNone/>
              <a:defRPr b="1" sz="2000">
                <a:solidFill>
                  <a:srgbClr val="1A356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92" name="Google Shape;92;p15"/>
          <p:cNvSpPr/>
          <p:nvPr>
            <p:ph idx="8" type="pic"/>
          </p:nvPr>
        </p:nvSpPr>
        <p:spPr>
          <a:xfrm>
            <a:off x="3617100" y="640080"/>
            <a:ext cx="1828800" cy="18288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 - Blank">
  <p:cSld name="BLANK_1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5" name="Google Shape;95;p16"/>
          <p:cNvSpPr/>
          <p:nvPr/>
        </p:nvSpPr>
        <p:spPr>
          <a:xfrm>
            <a:off x="0" y="0"/>
            <a:ext cx="9144000" cy="625200"/>
          </a:xfrm>
          <a:prstGeom prst="rect">
            <a:avLst/>
          </a:prstGeom>
          <a:gradFill>
            <a:gsLst>
              <a:gs pos="0">
                <a:srgbClr val="BF9000"/>
              </a:gs>
              <a:gs pos="100000">
                <a:srgbClr val="1C4587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png"/><Relationship Id="rId4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Relationship Id="rId4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png"/><Relationship Id="rId4" Type="http://schemas.openxmlformats.org/officeDocument/2006/relationships/image" Target="../media/image26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0.png"/><Relationship Id="rId4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png"/><Relationship Id="rId4" Type="http://schemas.openxmlformats.org/officeDocument/2006/relationships/image" Target="../media/image31.png"/><Relationship Id="rId5" Type="http://schemas.openxmlformats.org/officeDocument/2006/relationships/image" Target="../media/image2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 txBox="1"/>
          <p:nvPr>
            <p:ph type="ctrTitle"/>
          </p:nvPr>
        </p:nvSpPr>
        <p:spPr>
          <a:xfrm>
            <a:off x="914400" y="914400"/>
            <a:ext cx="4862400" cy="12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189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Discussion 6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1" name="Google Shape;101;p17"/>
          <p:cNvSpPr txBox="1"/>
          <p:nvPr>
            <p:ph idx="1" type="body"/>
          </p:nvPr>
        </p:nvSpPr>
        <p:spPr>
          <a:xfrm>
            <a:off x="914400" y="2331727"/>
            <a:ext cx="4799100" cy="165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3/1/2023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Arvind Rajaraman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/>
              <a:t>arvind.rajaraman@berkeley.edu</a:t>
            </a:r>
            <a:endParaRPr sz="1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Recall: Taxonomy of Machine Learning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7" name="Google Shape;10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9250" y="768250"/>
            <a:ext cx="5805496" cy="4252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Classification vs. Regression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" name="Google Shape;113;p19"/>
          <p:cNvSpPr txBox="1"/>
          <p:nvPr>
            <p:ph idx="4294967295" type="body"/>
          </p:nvPr>
        </p:nvSpPr>
        <p:spPr>
          <a:xfrm>
            <a:off x="512750" y="792175"/>
            <a:ext cx="8631300" cy="409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Classification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Learn a model f : X → Y where Y is in {A, B, C, D, E}.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Predict a class.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Sample tasks: cat/dog image classification, predicting if debtors 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default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or not, etc.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Regression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Learn a model f : X → Y where Y is a real number.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Predict a real-valued number.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Can reformat regression into classification through </a:t>
            </a:r>
            <a:r>
              <a:rPr i="1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logistic regression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!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Sample tasks: predicting price of a house, predicting inflation, etc.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Same Problem Formatted as Classification vs. Regression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9" name="Google Shape;11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975" y="738575"/>
            <a:ext cx="7560045" cy="425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Regression Functions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" name="Google Shape;125;p21"/>
          <p:cNvSpPr txBox="1"/>
          <p:nvPr>
            <p:ph idx="4294967295" type="body"/>
          </p:nvPr>
        </p:nvSpPr>
        <p:spPr>
          <a:xfrm>
            <a:off x="512750" y="792175"/>
            <a:ext cx="4664100" cy="409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Most common example is a linear function (i.e. line of 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best fit).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Other examples include: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Polynomial function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Logistic function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Circle/conic of best fit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Etc.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6" name="Google Shape;126;p21"/>
          <p:cNvPicPr preferRelativeResize="0"/>
          <p:nvPr/>
        </p:nvPicPr>
        <p:blipFill rotWithShape="1">
          <a:blip r:embed="rId3">
            <a:alphaModFix/>
          </a:blip>
          <a:srcRect b="8401" l="4682" r="5446" t="7501"/>
          <a:stretch/>
        </p:blipFill>
        <p:spPr>
          <a:xfrm>
            <a:off x="4061249" y="1919050"/>
            <a:ext cx="4730674" cy="266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Loss Functions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32" name="Google Shape;13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750" y="1500675"/>
            <a:ext cx="8478849" cy="117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3775" y="2877475"/>
            <a:ext cx="2536451" cy="2109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2"/>
          <p:cNvSpPr txBox="1"/>
          <p:nvPr>
            <p:ph idx="4294967295" type="body"/>
          </p:nvPr>
        </p:nvSpPr>
        <p:spPr>
          <a:xfrm>
            <a:off x="512750" y="7921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 loss function tells the model how much it should penalize </a:t>
            </a:r>
            <a:r>
              <a:rPr lang="en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 wrong output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Cost</a:t>
            </a: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Functions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0" name="Google Shape;140;p23"/>
          <p:cNvSpPr txBox="1"/>
          <p:nvPr>
            <p:ph idx="4294967295" type="body"/>
          </p:nvPr>
        </p:nvSpPr>
        <p:spPr>
          <a:xfrm>
            <a:off x="512750" y="7921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 cost function tells the model how much it should penalize </a:t>
            </a:r>
            <a:r>
              <a:rPr lang="en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all outputs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1" name="Google Shape;14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750" y="1744538"/>
            <a:ext cx="8478848" cy="1654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4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OLS (Ordinary Least Squares) Regression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7" name="Google Shape;14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5750" y="2354200"/>
            <a:ext cx="3172499" cy="2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7050" y="758625"/>
            <a:ext cx="5229899" cy="91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4"/>
          <p:cNvSpPr/>
          <p:nvPr/>
        </p:nvSpPr>
        <p:spPr>
          <a:xfrm rot="-5400000">
            <a:off x="5785050" y="1076350"/>
            <a:ext cx="111600" cy="10821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4"/>
          <p:cNvSpPr txBox="1"/>
          <p:nvPr>
            <p:ph idx="4294967295" type="body"/>
          </p:nvPr>
        </p:nvSpPr>
        <p:spPr>
          <a:xfrm>
            <a:off x="5461500" y="1728975"/>
            <a:ext cx="7587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y</a:t>
            </a:r>
            <a:r>
              <a:rPr baseline="-25000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i, pred</a:t>
            </a:r>
            <a:endParaRPr baseline="-25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5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Convert α into a “feature”</a:t>
            </a:r>
            <a:endParaRPr sz="20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56" name="Google Shape;15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925" y="3092725"/>
            <a:ext cx="8839198" cy="1874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6400" y="738575"/>
            <a:ext cx="4451191" cy="220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OLS Closed-Form Solution</a:t>
            </a:r>
            <a:endParaRPr sz="20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63" name="Google Shape;16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3175" y="1654850"/>
            <a:ext cx="5600700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07825" y="3063389"/>
            <a:ext cx="4165475" cy="42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7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Logistic Regression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0" name="Google Shape;170;p27"/>
          <p:cNvSpPr txBox="1"/>
          <p:nvPr>
            <p:ph idx="4294967295" type="body"/>
          </p:nvPr>
        </p:nvSpPr>
        <p:spPr>
          <a:xfrm>
            <a:off x="512750" y="792175"/>
            <a:ext cx="8279100" cy="78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Instead of predicting the line of best fit, predict the “logistic function of best fit”.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71" name="Google Shape;17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150" y="2406075"/>
            <a:ext cx="7869676" cy="119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7"/>
          <p:cNvSpPr txBox="1"/>
          <p:nvPr>
            <p:ph idx="4294967295" type="body"/>
          </p:nvPr>
        </p:nvSpPr>
        <p:spPr>
          <a:xfrm>
            <a:off x="5009600" y="3767375"/>
            <a:ext cx="2266500" cy="4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Cross-Entropy Loss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73" name="Google Shape;173;p27"/>
          <p:cNvCxnSpPr>
            <a:stCxn id="172" idx="0"/>
          </p:cNvCxnSpPr>
          <p:nvPr/>
        </p:nvCxnSpPr>
        <p:spPr>
          <a:xfrm rot="10800000">
            <a:off x="6136550" y="3436475"/>
            <a:ext cx="6300" cy="33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8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Cross-Entropy Loss Examples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79" name="Google Shape;179;p28"/>
          <p:cNvPicPr preferRelativeResize="0"/>
          <p:nvPr/>
        </p:nvPicPr>
        <p:blipFill rotWithShape="1">
          <a:blip r:embed="rId3">
            <a:alphaModFix/>
          </a:blip>
          <a:srcRect b="0" l="0" r="50000" t="0"/>
          <a:stretch/>
        </p:blipFill>
        <p:spPr>
          <a:xfrm>
            <a:off x="152400" y="1353800"/>
            <a:ext cx="4419600" cy="243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8"/>
          <p:cNvPicPr preferRelativeResize="0"/>
          <p:nvPr/>
        </p:nvPicPr>
        <p:blipFill rotWithShape="1">
          <a:blip r:embed="rId3">
            <a:alphaModFix/>
          </a:blip>
          <a:srcRect b="0" l="51774" r="0" t="0"/>
          <a:stretch/>
        </p:blipFill>
        <p:spPr>
          <a:xfrm>
            <a:off x="4728875" y="1353800"/>
            <a:ext cx="4262723" cy="243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Logistic Regression does not have a closed-form solution!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6" name="Google Shape;186;p29"/>
          <p:cNvSpPr txBox="1"/>
          <p:nvPr>
            <p:ph idx="4294967295" type="body"/>
          </p:nvPr>
        </p:nvSpPr>
        <p:spPr>
          <a:xfrm>
            <a:off x="512750" y="792175"/>
            <a:ext cx="82791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Notice how the gradient is self-referential!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87" name="Google Shape;18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4300" y="1447075"/>
            <a:ext cx="6155412" cy="354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Gradient Descent converges to optimal solution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3" name="Google Shape;193;p30"/>
          <p:cNvPicPr preferRelativeResize="0"/>
          <p:nvPr/>
        </p:nvPicPr>
        <p:blipFill rotWithShape="1">
          <a:blip r:embed="rId3">
            <a:alphaModFix/>
          </a:blip>
          <a:srcRect b="45145" l="0" r="14755" t="0"/>
          <a:stretch/>
        </p:blipFill>
        <p:spPr>
          <a:xfrm>
            <a:off x="1534575" y="717800"/>
            <a:ext cx="6074850" cy="60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1138" y="1459350"/>
            <a:ext cx="3421724" cy="3421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1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Polynomial Regression (</a:t>
            </a:r>
            <a:r>
              <a:rPr lang="en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as Linear Regression</a:t>
            </a: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)</a:t>
            </a:r>
            <a:endParaRPr sz="20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200" name="Google Shape;20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38575"/>
            <a:ext cx="8839197" cy="1085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62550" y="1976934"/>
            <a:ext cx="4018888" cy="30141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Weighted Linear Regression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07" name="Google Shape;20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38575"/>
            <a:ext cx="8839200" cy="1025752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2"/>
          <p:cNvSpPr/>
          <p:nvPr/>
        </p:nvSpPr>
        <p:spPr>
          <a:xfrm>
            <a:off x="6783625" y="1283075"/>
            <a:ext cx="1829700" cy="41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9" name="Google Shape;20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916727"/>
            <a:ext cx="8839199" cy="1083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81275" y="3754797"/>
            <a:ext cx="3781425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2"/>
          <p:cNvSpPr txBox="1"/>
          <p:nvPr/>
        </p:nvSpPr>
        <p:spPr>
          <a:xfrm>
            <a:off x="2867397" y="3651653"/>
            <a:ext cx="390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*</a:t>
            </a:r>
            <a:endParaRPr sz="2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3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GDA vs. Logistic Regression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7" name="Google Shape;217;p33"/>
          <p:cNvSpPr/>
          <p:nvPr/>
        </p:nvSpPr>
        <p:spPr>
          <a:xfrm>
            <a:off x="6783625" y="1283075"/>
            <a:ext cx="1829700" cy="41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3"/>
          <p:cNvSpPr txBox="1"/>
          <p:nvPr>
            <p:ph idx="4294967295" type="body"/>
          </p:nvPr>
        </p:nvSpPr>
        <p:spPr>
          <a:xfrm>
            <a:off x="512750" y="792175"/>
            <a:ext cx="8279100" cy="41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Logistic regression splits data points into 2 classes, just like GDA. What are the advantages of each?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GDA</a:t>
            </a:r>
            <a:r>
              <a:rPr lang="en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Char char="●"/>
            </a:pPr>
            <a:r>
              <a:rPr lang="en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LDA is very stable for well-separated classes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Char char="●"/>
            </a:pPr>
            <a:r>
              <a:rPr lang="en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LDA easily extends to &gt; 2 </a:t>
            </a:r>
            <a:r>
              <a:rPr lang="en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classes. Logistic regression requires more modifications (using softmax regression).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Char char="●"/>
            </a:pPr>
            <a:r>
              <a:rPr lang="en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LDA is more accurate when data exhibits Gaussian behavior.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Logistic regression</a:t>
            </a:r>
            <a:r>
              <a:rPr lang="en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Char char="●"/>
            </a:pPr>
            <a:r>
              <a:rPr lang="en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Correctly classified points at extremes of dataset have small effect on decision boundary (GDA weights each point equally).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Char char="●"/>
            </a:pPr>
            <a:r>
              <a:rPr lang="en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Naturally fits labels between 0 and 1.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Char char="●"/>
            </a:pPr>
            <a:r>
              <a:rPr lang="en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Logistic regression more robust on non-Gaussian distributions.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4"/>
          <p:cNvSpPr txBox="1"/>
          <p:nvPr>
            <p:ph idx="4294967295" type="ctrTitle"/>
          </p:nvPr>
        </p:nvSpPr>
        <p:spPr>
          <a:xfrm>
            <a:off x="435125" y="83675"/>
            <a:ext cx="8356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Concept Check</a:t>
            </a:r>
            <a:endParaRPr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4" name="Google Shape;224;p34"/>
          <p:cNvSpPr txBox="1"/>
          <p:nvPr>
            <p:ph idx="4294967295" type="body"/>
          </p:nvPr>
        </p:nvSpPr>
        <p:spPr>
          <a:xfrm>
            <a:off x="512750" y="792175"/>
            <a:ext cx="8279100" cy="4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rabi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Why would one want to use squared loss (L</a:t>
            </a:r>
            <a:r>
              <a:rPr baseline="-25000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) over absolute loss (L</a:t>
            </a:r>
            <a:r>
              <a:rPr baseline="-25000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)?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AutoNum type="alphaL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Absolute loss is not differentiable at the origin, whereas squared loss is.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rabi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Is there always a guaranteed 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solution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by OLS?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AutoNum type="alphaLcPeriod"/>
            </a:pPr>
            <a:r>
              <a:rPr b="1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Yes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every matrix has a pseudoinverse, so for Xw = y, there always exists X</a:t>
            </a:r>
            <a:r>
              <a:rPr baseline="30000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+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so you can always solve w = X</a:t>
            </a:r>
            <a:r>
              <a:rPr baseline="30000"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+</a:t>
            </a: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y.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AutoNum type="alphaL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It’s possible to have infinite solutions though.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rabi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If we use OLS, will centering data ever decrease the loss?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AutoNum type="alphaL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No, centering is a linear transformation on the data (subtracting the mean, which is a fixed constant), so the line of best fit will also be translated to keep the same loss.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AutoNum type="arabi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What is true of a local minimum in OLS? Hint: think about OLS’s convexity.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AutoNum type="alphaLcPeriod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 local minimum is also a global minimum, because OLS is convex.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5"/>
          <p:cNvSpPr txBox="1"/>
          <p:nvPr>
            <p:ph type="ctrTitle"/>
          </p:nvPr>
        </p:nvSpPr>
        <p:spPr>
          <a:xfrm>
            <a:off x="914400" y="914400"/>
            <a:ext cx="4862400" cy="23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Worksheet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6"/>
          <p:cNvSpPr txBox="1"/>
          <p:nvPr>
            <p:ph type="ctrTitle"/>
          </p:nvPr>
        </p:nvSpPr>
        <p:spPr>
          <a:xfrm>
            <a:off x="914400" y="914400"/>
            <a:ext cx="4862400" cy="7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 for coming!</a:t>
            </a:r>
            <a:endParaRPr/>
          </a:p>
        </p:txBody>
      </p:sp>
      <p:pic>
        <p:nvPicPr>
          <p:cNvPr id="235" name="Google Shape;23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8975" y="1973400"/>
            <a:ext cx="1693650" cy="169365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6"/>
          <p:cNvSpPr txBox="1"/>
          <p:nvPr>
            <p:ph type="ctrTitle"/>
          </p:nvPr>
        </p:nvSpPr>
        <p:spPr>
          <a:xfrm>
            <a:off x="3065625" y="2468475"/>
            <a:ext cx="3325500" cy="7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00">
                <a:latin typeface="Open Sans Light"/>
                <a:ea typeface="Open Sans Light"/>
                <a:cs typeface="Open Sans Light"/>
                <a:sym typeface="Open Sans Light"/>
              </a:rPr>
              <a:t>⇐ My d</a:t>
            </a:r>
            <a:r>
              <a:rPr lang="en" sz="1800">
                <a:latin typeface="Open Sans Light"/>
                <a:ea typeface="Open Sans Light"/>
                <a:cs typeface="Open Sans Light"/>
                <a:sym typeface="Open Sans Light"/>
              </a:rPr>
              <a:t>iscussion slides for each week will be visible here!</a:t>
            </a:r>
            <a:endParaRPr sz="180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