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y="5143500" cx="9144000"/>
  <p:notesSz cx="6858000" cy="9144000"/>
  <p:embeddedFontLst>
    <p:embeddedFont>
      <p:font typeface="Roboto"/>
      <p:regular r:id="rId56"/>
      <p:bold r:id="rId57"/>
      <p:italic r:id="rId58"/>
      <p:boldItalic r:id="rId59"/>
    </p:embeddedFont>
    <p:embeddedFont>
      <p:font typeface="Roboto Mono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RobotoMono-italic.fntdata"/><Relationship Id="rId61" Type="http://schemas.openxmlformats.org/officeDocument/2006/relationships/font" Target="fonts/RobotoMono-bold.fntdata"/><Relationship Id="rId20" Type="http://schemas.openxmlformats.org/officeDocument/2006/relationships/slide" Target="slides/slide14.xml"/><Relationship Id="rId63" Type="http://schemas.openxmlformats.org/officeDocument/2006/relationships/font" Target="fonts/RobotoMono-bold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RobotoMono-regular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font" Target="fonts/Roboto-bold.fntdata"/><Relationship Id="rId12" Type="http://schemas.openxmlformats.org/officeDocument/2006/relationships/slide" Target="slides/slide6.xml"/><Relationship Id="rId56" Type="http://schemas.openxmlformats.org/officeDocument/2006/relationships/font" Target="fonts/Roboto-regular.fntdata"/><Relationship Id="rId15" Type="http://schemas.openxmlformats.org/officeDocument/2006/relationships/slide" Target="slides/slide9.xml"/><Relationship Id="rId59" Type="http://schemas.openxmlformats.org/officeDocument/2006/relationships/font" Target="fonts/Roboto-boldItalic.fntdata"/><Relationship Id="rId14" Type="http://schemas.openxmlformats.org/officeDocument/2006/relationships/slide" Target="slides/slide8.xml"/><Relationship Id="rId58" Type="http://schemas.openxmlformats.org/officeDocument/2006/relationships/font" Target="fonts/Roboto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d0c04c858e_0_610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d0c04c858e_0_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e5f0f020bb_0_0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e5f0f020b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Laryn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e5f0f020bb_0_3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e5f0f020bb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e5f0f020bb_0_61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e5f0f020b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Laryn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e5f0f020bb_0_181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e5f0f020bb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Laryn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e5f0f020bb_0_236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e5f0f020bb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Laryn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d0c04c858e_0_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d0c04c858e_0_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d0c04c858e_0_7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d0c04c858e_0_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d0c04c858e_0_7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d0c04c858e_0_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d0c04c858e_0_8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d0c04c858e_0_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701a48a0b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2701a48a0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701a48a0b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701a48a0b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d0c04c858e_0_675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d0c04c858e_0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d0c04c858e_0_6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d0c04c858e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d0c04c858e_0_7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d0c04c858e_0_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d0c04c858e_0_7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d0c04c858e_0_7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d0c04c858e_0_7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2d0c04c858e_0_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d0c04c858e_0_8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d0c04c858e_0_8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73ca41b411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73ca41b411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701a48a0bc_0_89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701a48a0bc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73ca41b411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273ca41b411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73ca41b411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273ca41b411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701a48a0b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2701a48a0b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701a48a0bc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2701a48a0bc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701a48a0b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2701a48a0b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2701a48a0bc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2701a48a0b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701a48a0bc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2701a48a0bc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701a48a0bc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2701a48a0b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701a48a0bc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701a48a0bc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701a48a0bc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2701a48a0bc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73ca41b411_0_265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273ca41b411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701a48a0bc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2701a48a0bc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273ca41b411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273ca41b411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701a48a0bc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2701a48a0bc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73ca41b41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273ca41b41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73ca41b41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273ca41b41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273ca41b411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273ca41b411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73ca41b41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273ca41b41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73ca41b41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273ca41b41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73ca41b41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273ca41b41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273ca41b411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273ca41b41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273ca41b411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273ca41b41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73ca41b411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73ca41b411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273ca41b411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273ca41b411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73ca41b411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273ca41b411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73ca41b411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273ca41b411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273ca41b411_0_136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273ca41b411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Laryn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273ca41b411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273ca41b411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273ca41b411_0_258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273ca41b411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Laryn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371C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Roboto"/>
              <a:buNone/>
              <a:defRPr b="1" sz="5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9" name="Google Shape;69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"/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0" name="Google Shape;7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0371C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oboto"/>
              <a:buNone/>
              <a:defRPr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371C1"/>
              </a:buClr>
              <a:buSzPts val="3000"/>
              <a:buFont typeface="Roboto"/>
              <a:buNone/>
              <a:defRPr sz="3000">
                <a:solidFill>
                  <a:srgbClr val="0371C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oboto"/>
              <a:buNone/>
              <a:defRPr sz="30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oboto"/>
              <a:buNone/>
              <a:defRPr sz="30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oboto"/>
              <a:buNone/>
              <a:defRPr sz="30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oboto"/>
              <a:buNone/>
              <a:defRPr sz="30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oboto"/>
              <a:buNone/>
              <a:defRPr sz="30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oboto"/>
              <a:buNone/>
              <a:defRPr sz="30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oboto"/>
              <a:buNone/>
              <a:defRPr sz="30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oboto"/>
              <a:buNone/>
              <a:defRPr sz="30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defRPr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○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■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○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■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○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Roboto"/>
              <a:buChar char="■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371C1"/>
              </a:buClr>
              <a:buSzPts val="2800"/>
              <a:buFont typeface="Roboto"/>
              <a:buNone/>
              <a:defRPr>
                <a:solidFill>
                  <a:srgbClr val="0371C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1" name="Google Shape;8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371C1"/>
              </a:buClr>
              <a:buSzPts val="2800"/>
              <a:buFont typeface="Roboto"/>
              <a:buNone/>
              <a:defRPr>
                <a:solidFill>
                  <a:srgbClr val="0371C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371C1"/>
              </a:buClr>
              <a:buSzPts val="2400"/>
              <a:buFont typeface="Roboto"/>
              <a:buNone/>
              <a:defRPr sz="2400">
                <a:solidFill>
                  <a:srgbClr val="0371C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0371C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Roboto"/>
              <a:buNone/>
              <a:defRPr sz="4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1D7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371C1"/>
              </a:buClr>
              <a:buSzPts val="4200"/>
              <a:buFont typeface="Roboto"/>
              <a:buNone/>
              <a:defRPr sz="4200">
                <a:solidFill>
                  <a:srgbClr val="0371C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6" name="Google Shape;96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Roboto"/>
              <a:buNone/>
              <a:defRPr sz="21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7" name="Google Shape;97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Roboto"/>
              <a:buChar char="■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None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/>
        </p:txBody>
      </p:sp>
      <p:sp>
        <p:nvSpPr>
          <p:cNvPr id="101" name="Google Shape;10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Roboto"/>
              <a:buNone/>
              <a:defRPr sz="1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4" name="Google Shape;104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Roboto"/>
              <a:buChar char="■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5" name="Google Shape;10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5" name="Google Shape;6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11" Type="http://schemas.openxmlformats.org/officeDocument/2006/relationships/image" Target="../media/image11.png"/><Relationship Id="rId10" Type="http://schemas.openxmlformats.org/officeDocument/2006/relationships/image" Target="../media/image3.png"/><Relationship Id="rId12" Type="http://schemas.openxmlformats.org/officeDocument/2006/relationships/image" Target="../media/image12.png"/><Relationship Id="rId9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71C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 txBox="1"/>
          <p:nvPr>
            <p:ph type="ctrTitle"/>
          </p:nvPr>
        </p:nvSpPr>
        <p:spPr>
          <a:xfrm>
            <a:off x="311700" y="1321459"/>
            <a:ext cx="8520600" cy="81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2: </a:t>
            </a:r>
            <a:r>
              <a:rPr b="0" lang="en"/>
              <a:t>Functions</a:t>
            </a:r>
            <a:endParaRPr b="0">
              <a:solidFill>
                <a:srgbClr val="FFFFFF"/>
              </a:solidFill>
            </a:endParaRPr>
          </a:p>
        </p:txBody>
      </p:sp>
      <p:sp>
        <p:nvSpPr>
          <p:cNvPr id="113" name="Google Shape;113;p25"/>
          <p:cNvSpPr txBox="1"/>
          <p:nvPr>
            <p:ph idx="1" type="subTitle"/>
          </p:nvPr>
        </p:nvSpPr>
        <p:spPr>
          <a:xfrm>
            <a:off x="311700" y="2834110"/>
            <a:ext cx="8520600" cy="18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Raymond Tan</a:t>
            </a:r>
            <a:endParaRPr/>
          </a:p>
        </p:txBody>
      </p:sp>
      <p:sp>
        <p:nvSpPr>
          <p:cNvPr id="114" name="Google Shape;114;p25"/>
          <p:cNvSpPr txBox="1"/>
          <p:nvPr/>
        </p:nvSpPr>
        <p:spPr>
          <a:xfrm>
            <a:off x="311700" y="3271525"/>
            <a:ext cx="4064400" cy="8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CS 61A - Summer 2024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>
            <p:ph idx="1" type="body"/>
          </p:nvPr>
        </p:nvSpPr>
        <p:spPr>
          <a:xfrm>
            <a:off x="3879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</a:t>
            </a:r>
            <a:r>
              <a:rPr b="1" lang="en">
                <a:solidFill>
                  <a:srgbClr val="0371C1"/>
                </a:solidFill>
              </a:rPr>
              <a:t>expression</a:t>
            </a:r>
            <a:r>
              <a:rPr lang="en"/>
              <a:t> describes a computation and evaluates to a value.</a:t>
            </a:r>
            <a:endParaRPr/>
          </a:p>
        </p:txBody>
      </p:sp>
      <p:pic>
        <p:nvPicPr>
          <p:cNvPr id="120" name="Google Shape;1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0500" y="973669"/>
            <a:ext cx="851925" cy="29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2875" y="2571797"/>
            <a:ext cx="775885" cy="3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3475" y="1554713"/>
            <a:ext cx="1065712" cy="753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08575" y="2116266"/>
            <a:ext cx="616594" cy="910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6675" y="673725"/>
            <a:ext cx="655311" cy="3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31350" y="1660651"/>
            <a:ext cx="740801" cy="41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45075" y="2881797"/>
            <a:ext cx="616594" cy="8936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 txBox="1"/>
          <p:nvPr/>
        </p:nvSpPr>
        <p:spPr>
          <a:xfrm>
            <a:off x="1082713" y="801141"/>
            <a:ext cx="1847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latin typeface="Times New Roman"/>
                <a:ea typeface="Times New Roman"/>
                <a:cs typeface="Times New Roman"/>
                <a:sym typeface="Times New Roman"/>
              </a:rPr>
              <a:t>20 + 24</a:t>
            </a:r>
            <a:endParaRPr sz="3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3192963" y="1030716"/>
            <a:ext cx="1847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31950" y="1963697"/>
            <a:ext cx="416063" cy="910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223937" y="3017054"/>
            <a:ext cx="1065713" cy="41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915700" y="3373360"/>
            <a:ext cx="1505320" cy="41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 txBox="1"/>
          <p:nvPr>
            <p:ph type="title"/>
          </p:nvPr>
        </p:nvSpPr>
        <p:spPr>
          <a:xfrm>
            <a:off x="411375" y="602704"/>
            <a:ext cx="8520600" cy="7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Expressions</a:t>
            </a:r>
            <a:endParaRPr/>
          </a:p>
        </p:txBody>
      </p:sp>
      <p:sp>
        <p:nvSpPr>
          <p:cNvPr id="137" name="Google Shape;137;p27"/>
          <p:cNvSpPr txBox="1"/>
          <p:nvPr>
            <p:ph idx="1" type="body"/>
          </p:nvPr>
        </p:nvSpPr>
        <p:spPr>
          <a:xfrm>
            <a:off x="674100" y="1420050"/>
            <a:ext cx="341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Primitive Expressions:</a:t>
            </a:r>
            <a:endParaRPr b="1" sz="2200">
              <a:solidFill>
                <a:schemeClr val="dk1"/>
              </a:solidFill>
            </a:endParaRPr>
          </a:p>
        </p:txBody>
      </p:sp>
      <p:sp>
        <p:nvSpPr>
          <p:cNvPr id="138" name="Google Shape;138;p27"/>
          <p:cNvSpPr txBox="1"/>
          <p:nvPr>
            <p:ph idx="1" type="body"/>
          </p:nvPr>
        </p:nvSpPr>
        <p:spPr>
          <a:xfrm>
            <a:off x="349075" y="3044363"/>
            <a:ext cx="257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Call Expressions:</a:t>
            </a:r>
            <a:endParaRPr b="1" sz="2200">
              <a:solidFill>
                <a:schemeClr val="dk1"/>
              </a:solidFill>
            </a:endParaRPr>
          </a:p>
        </p:txBody>
      </p:sp>
      <p:sp>
        <p:nvSpPr>
          <p:cNvPr id="139" name="Google Shape;139;p27"/>
          <p:cNvSpPr txBox="1"/>
          <p:nvPr/>
        </p:nvSpPr>
        <p:spPr>
          <a:xfrm>
            <a:off x="4160875" y="1420050"/>
            <a:ext cx="1393800" cy="11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 Mono"/>
                <a:ea typeface="Roboto Mono"/>
                <a:cs typeface="Roboto Mono"/>
                <a:sym typeface="Roboto Mono"/>
              </a:rPr>
              <a:t>2  3.5</a:t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0" name="Google Shape;140;p27"/>
          <p:cNvSpPr txBox="1"/>
          <p:nvPr/>
        </p:nvSpPr>
        <p:spPr>
          <a:xfrm>
            <a:off x="5631375" y="1420050"/>
            <a:ext cx="1685700" cy="11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 Mono"/>
                <a:ea typeface="Roboto Mono"/>
                <a:cs typeface="Roboto Mono"/>
                <a:sym typeface="Roboto Mono"/>
              </a:rPr>
              <a:t>'hello!'</a:t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1" name="Google Shape;141;p27"/>
          <p:cNvSpPr/>
          <p:nvPr/>
        </p:nvSpPr>
        <p:spPr>
          <a:xfrm>
            <a:off x="4084200" y="1992731"/>
            <a:ext cx="1265100" cy="425100"/>
          </a:xfrm>
          <a:prstGeom prst="wedgeRoundRectCallout">
            <a:avLst>
              <a:gd fmla="val 20807" name="adj1"/>
              <a:gd fmla="val -77605" name="adj2"/>
              <a:gd fmla="val 0" name="adj3"/>
            </a:avLst>
          </a:pr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numbers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5584950" y="1992738"/>
            <a:ext cx="1148400" cy="425100"/>
          </a:xfrm>
          <a:prstGeom prst="wedgeRoundRectCallout">
            <a:avLst>
              <a:gd fmla="val 20807" name="adj1"/>
              <a:gd fmla="val -77605" name="adj2"/>
              <a:gd fmla="val 0" name="adj3"/>
            </a:avLst>
          </a:pr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strings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7032750" y="1992750"/>
            <a:ext cx="1265100" cy="425100"/>
          </a:xfrm>
          <a:prstGeom prst="wedgeRoundRectCallout">
            <a:avLst>
              <a:gd fmla="val 20807" name="adj1"/>
              <a:gd fmla="val -77605" name="adj2"/>
              <a:gd fmla="val 0" name="adj3"/>
            </a:avLst>
          </a:prstGeom>
          <a:solidFill>
            <a:srgbClr val="6AA8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booleans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1706975" y="2910356"/>
            <a:ext cx="81606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3600">
                <a:latin typeface="Roboto Mono"/>
                <a:ea typeface="Roboto Mono"/>
                <a:cs typeface="Roboto Mono"/>
                <a:sym typeface="Roboto Mono"/>
              </a:rPr>
              <a:t>add  (  2  ,  3  )</a:t>
            </a:r>
            <a:endParaRPr sz="36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3125925" y="3466575"/>
            <a:ext cx="12801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000">
                <a:solidFill>
                  <a:srgbClr val="7A5FE7"/>
                </a:solidFill>
                <a:latin typeface="Roboto"/>
                <a:ea typeface="Roboto"/>
                <a:cs typeface="Roboto"/>
                <a:sym typeface="Roboto"/>
              </a:rPr>
              <a:t>Operator</a:t>
            </a:r>
            <a:endParaRPr sz="2000">
              <a:solidFill>
                <a:srgbClr val="7A5FE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4995825" y="3466575"/>
            <a:ext cx="12801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000">
                <a:solidFill>
                  <a:srgbClr val="FFAB40"/>
                </a:solidFill>
                <a:latin typeface="Roboto"/>
                <a:ea typeface="Roboto"/>
                <a:cs typeface="Roboto"/>
                <a:sym typeface="Roboto"/>
              </a:rPr>
              <a:t>Operand</a:t>
            </a:r>
            <a:endParaRPr sz="2000">
              <a:solidFill>
                <a:srgbClr val="FFAB4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7" name="Google Shape;147;p27"/>
          <p:cNvCxnSpPr/>
          <p:nvPr/>
        </p:nvCxnSpPr>
        <p:spPr>
          <a:xfrm>
            <a:off x="5026275" y="3466575"/>
            <a:ext cx="1219200" cy="0"/>
          </a:xfrm>
          <a:prstGeom prst="straightConnector1">
            <a:avLst/>
          </a:prstGeom>
          <a:noFill/>
          <a:ln cap="flat" cmpd="sng" w="9525">
            <a:solidFill>
              <a:srgbClr val="FFAB40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48" name="Google Shape;148;p27"/>
          <p:cNvSpPr txBox="1"/>
          <p:nvPr/>
        </p:nvSpPr>
        <p:spPr>
          <a:xfrm>
            <a:off x="6652399" y="3466575"/>
            <a:ext cx="12801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000">
                <a:solidFill>
                  <a:srgbClr val="FFAB40"/>
                </a:solidFill>
                <a:latin typeface="Roboto"/>
                <a:ea typeface="Roboto"/>
                <a:cs typeface="Roboto"/>
                <a:sym typeface="Roboto"/>
              </a:rPr>
              <a:t>Operand</a:t>
            </a:r>
            <a:endParaRPr sz="2000">
              <a:solidFill>
                <a:srgbClr val="FFAB4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9" name="Google Shape;149;p27"/>
          <p:cNvCxnSpPr/>
          <p:nvPr/>
        </p:nvCxnSpPr>
        <p:spPr>
          <a:xfrm>
            <a:off x="6682850" y="3466575"/>
            <a:ext cx="1219200" cy="0"/>
          </a:xfrm>
          <a:prstGeom prst="straightConnector1">
            <a:avLst/>
          </a:prstGeom>
          <a:noFill/>
          <a:ln cap="flat" cmpd="sng" w="9525">
            <a:solidFill>
              <a:srgbClr val="FFAB40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150" name="Google Shape;150;p27"/>
          <p:cNvCxnSpPr/>
          <p:nvPr/>
        </p:nvCxnSpPr>
        <p:spPr>
          <a:xfrm>
            <a:off x="3156375" y="3466575"/>
            <a:ext cx="1219200" cy="0"/>
          </a:xfrm>
          <a:prstGeom prst="straightConnector1">
            <a:avLst/>
          </a:prstGeom>
          <a:noFill/>
          <a:ln cap="flat" cmpd="sng" w="9525">
            <a:solidFill>
              <a:srgbClr val="7A5FE7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51" name="Google Shape;151;p27"/>
          <p:cNvSpPr txBox="1"/>
          <p:nvPr/>
        </p:nvSpPr>
        <p:spPr>
          <a:xfrm>
            <a:off x="7378525" y="1420050"/>
            <a:ext cx="10932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endParaRPr sz="2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/>
          <p:nvPr/>
        </p:nvSpPr>
        <p:spPr>
          <a:xfrm>
            <a:off x="1747600" y="3033506"/>
            <a:ext cx="5346000" cy="956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5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8"/>
          <p:cNvSpPr txBox="1"/>
          <p:nvPr>
            <p:ph type="title"/>
          </p:nvPr>
        </p:nvSpPr>
        <p:spPr>
          <a:xfrm>
            <a:off x="311700" y="333769"/>
            <a:ext cx="8520600" cy="42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 Expressions</a:t>
            </a:r>
            <a:endParaRPr/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311700" y="1152471"/>
            <a:ext cx="8520600" cy="19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Evaluation procedure for</a:t>
            </a:r>
            <a:r>
              <a:rPr b="1" lang="en" sz="1500"/>
              <a:t> </a:t>
            </a:r>
            <a:r>
              <a:rPr b="1" lang="en" sz="1500">
                <a:solidFill>
                  <a:srgbClr val="0371C1"/>
                </a:solidFill>
              </a:rPr>
              <a:t>call expressions</a:t>
            </a:r>
            <a:endParaRPr b="1" sz="1500">
              <a:solidFill>
                <a:srgbClr val="0371C1"/>
              </a:solidFill>
            </a:endParaRPr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Evaluate the </a:t>
            </a:r>
            <a:r>
              <a:rPr b="1" lang="en" sz="1500">
                <a:solidFill>
                  <a:srgbClr val="7A5FE7"/>
                </a:solidFill>
              </a:rPr>
              <a:t>operator</a:t>
            </a:r>
            <a:endParaRPr b="1" sz="1500">
              <a:solidFill>
                <a:srgbClr val="7A5FE7"/>
              </a:solidFill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Evaluate the </a:t>
            </a:r>
            <a:r>
              <a:rPr b="1" lang="en" sz="1500">
                <a:solidFill>
                  <a:schemeClr val="accent1"/>
                </a:solidFill>
              </a:rPr>
              <a:t>operands</a:t>
            </a:r>
            <a:r>
              <a:rPr lang="en" sz="1500"/>
              <a:t> from left to right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1000"/>
              </a:spcAft>
              <a:buSzPts val="1500"/>
              <a:buAutoNum type="arabicPeriod"/>
            </a:pPr>
            <a:r>
              <a:rPr b="1" lang="en" sz="1500">
                <a:solidFill>
                  <a:schemeClr val="accent5"/>
                </a:solidFill>
              </a:rPr>
              <a:t>Apply</a:t>
            </a:r>
            <a:r>
              <a:rPr lang="en" sz="1500"/>
              <a:t> the operator (a </a:t>
            </a:r>
            <a:r>
              <a:rPr b="1" lang="en" sz="1500">
                <a:solidFill>
                  <a:srgbClr val="0371C1"/>
                </a:solidFill>
              </a:rPr>
              <a:t>function</a:t>
            </a:r>
            <a:r>
              <a:rPr lang="en" sz="1500"/>
              <a:t>) to the</a:t>
            </a:r>
            <a:br>
              <a:rPr lang="en" sz="1500"/>
            </a:br>
            <a:r>
              <a:rPr lang="en" sz="1500"/>
              <a:t>evaluated operands (</a:t>
            </a:r>
            <a:r>
              <a:rPr b="1" lang="en" sz="1500">
                <a:solidFill>
                  <a:srgbClr val="0371C1"/>
                </a:solidFill>
              </a:rPr>
              <a:t>arguments</a:t>
            </a:r>
            <a:r>
              <a:rPr lang="en" sz="1500"/>
              <a:t>)</a:t>
            </a:r>
            <a:endParaRPr sz="1500"/>
          </a:p>
        </p:txBody>
      </p:sp>
      <p:sp>
        <p:nvSpPr>
          <p:cNvPr id="159" name="Google Shape;159;p28"/>
          <p:cNvSpPr txBox="1"/>
          <p:nvPr>
            <p:ph idx="1" type="body"/>
          </p:nvPr>
        </p:nvSpPr>
        <p:spPr>
          <a:xfrm>
            <a:off x="491700" y="3098944"/>
            <a:ext cx="8160600" cy="6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3300">
                <a:latin typeface="Roboto Mono"/>
                <a:ea typeface="Roboto Mono"/>
                <a:cs typeface="Roboto Mono"/>
                <a:sym typeface="Roboto Mono"/>
              </a:rPr>
              <a:t>add  (  2  ,  3  )</a:t>
            </a:r>
            <a:endParaRPr sz="33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1910650" y="3655163"/>
            <a:ext cx="1280100" cy="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7A5FE7"/>
                </a:solidFill>
              </a:rPr>
              <a:t>Operator</a:t>
            </a:r>
            <a:endParaRPr>
              <a:solidFill>
                <a:srgbClr val="7A5FE7"/>
              </a:solidFill>
            </a:endParaRPr>
          </a:p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3780550" y="3655163"/>
            <a:ext cx="1280100" cy="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>
                <a:solidFill>
                  <a:schemeClr val="accent1"/>
                </a:solidFill>
              </a:rPr>
              <a:t>Operand</a:t>
            </a:r>
            <a:endParaRPr>
              <a:solidFill>
                <a:schemeClr val="accent1"/>
              </a:solidFill>
            </a:endParaRPr>
          </a:p>
        </p:txBody>
      </p:sp>
      <p:cxnSp>
        <p:nvCxnSpPr>
          <p:cNvPr id="162" name="Google Shape;162;p28"/>
          <p:cNvCxnSpPr/>
          <p:nvPr/>
        </p:nvCxnSpPr>
        <p:spPr>
          <a:xfrm>
            <a:off x="3811000" y="3655163"/>
            <a:ext cx="12192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5437124" y="3655163"/>
            <a:ext cx="1280100" cy="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>
                <a:solidFill>
                  <a:schemeClr val="accent1"/>
                </a:solidFill>
              </a:rPr>
              <a:t>Operand</a:t>
            </a:r>
            <a:endParaRPr>
              <a:solidFill>
                <a:schemeClr val="accent1"/>
              </a:solidFill>
            </a:endParaRPr>
          </a:p>
        </p:txBody>
      </p:sp>
      <p:cxnSp>
        <p:nvCxnSpPr>
          <p:cNvPr id="164" name="Google Shape;164;p28"/>
          <p:cNvCxnSpPr/>
          <p:nvPr/>
        </p:nvCxnSpPr>
        <p:spPr>
          <a:xfrm>
            <a:off x="5467575" y="3655163"/>
            <a:ext cx="12192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165" name="Google Shape;165;p28"/>
          <p:cNvCxnSpPr/>
          <p:nvPr/>
        </p:nvCxnSpPr>
        <p:spPr>
          <a:xfrm>
            <a:off x="1941100" y="3655163"/>
            <a:ext cx="1219200" cy="0"/>
          </a:xfrm>
          <a:prstGeom prst="straightConnector1">
            <a:avLst/>
          </a:prstGeom>
          <a:noFill/>
          <a:ln cap="flat" cmpd="sng" w="9525">
            <a:solidFill>
              <a:srgbClr val="7A5FE7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66" name="Google Shape;166;p28"/>
          <p:cNvSpPr txBox="1"/>
          <p:nvPr>
            <p:ph idx="1" type="body"/>
          </p:nvPr>
        </p:nvSpPr>
        <p:spPr>
          <a:xfrm>
            <a:off x="491700" y="4129713"/>
            <a:ext cx="8160600" cy="110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Operators and operands are also expressions</a:t>
            </a:r>
            <a:endParaRPr sz="1600"/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600"/>
              <a:t>So they also </a:t>
            </a:r>
            <a:r>
              <a:rPr i="1" lang="en" sz="1600"/>
              <a:t>evaluate to values</a:t>
            </a:r>
            <a:endParaRPr i="1" sz="1600"/>
          </a:p>
        </p:txBody>
      </p:sp>
      <p:sp>
        <p:nvSpPr>
          <p:cNvPr id="167" name="Google Shape;167;p28"/>
          <p:cNvSpPr/>
          <p:nvPr/>
        </p:nvSpPr>
        <p:spPr>
          <a:xfrm>
            <a:off x="6888875" y="3707119"/>
            <a:ext cx="939300" cy="297900"/>
          </a:xfrm>
          <a:prstGeom prst="roundRect">
            <a:avLst>
              <a:gd fmla="val 5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Apply!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311700" y="1505088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Roboto Mono"/>
                <a:ea typeface="Roboto Mono"/>
                <a:cs typeface="Roboto Mono"/>
                <a:sym typeface="Roboto Mono"/>
              </a:rPr>
              <a:t>add(add(6, mul(4, 6)), mul(3, 5))</a:t>
            </a:r>
            <a:endParaRPr sz="30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3000">
              <a:solidFill>
                <a:srgbClr val="FF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472150" y="2486869"/>
            <a:ext cx="1280100" cy="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7A5FE7"/>
                </a:solidFill>
              </a:rPr>
              <a:t>Operator</a:t>
            </a:r>
            <a:endParaRPr>
              <a:solidFill>
                <a:srgbClr val="7A5FE7"/>
              </a:solidFill>
            </a:endParaRPr>
          </a:p>
        </p:txBody>
      </p:sp>
      <p:cxnSp>
        <p:nvCxnSpPr>
          <p:cNvPr id="174" name="Google Shape;174;p29"/>
          <p:cNvCxnSpPr/>
          <p:nvPr/>
        </p:nvCxnSpPr>
        <p:spPr>
          <a:xfrm>
            <a:off x="662950" y="2477456"/>
            <a:ext cx="898500" cy="9600"/>
          </a:xfrm>
          <a:prstGeom prst="straightConnector1">
            <a:avLst/>
          </a:prstGeom>
          <a:noFill/>
          <a:ln cap="flat" cmpd="sng" w="9525">
            <a:solidFill>
              <a:srgbClr val="7A5FE7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75" name="Google Shape;175;p29"/>
          <p:cNvSpPr txBox="1"/>
          <p:nvPr>
            <p:ph idx="1" type="body"/>
          </p:nvPr>
        </p:nvSpPr>
        <p:spPr>
          <a:xfrm>
            <a:off x="1730475" y="2486869"/>
            <a:ext cx="3711900" cy="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>
                <a:solidFill>
                  <a:schemeClr val="accent1"/>
                </a:solidFill>
              </a:rPr>
              <a:t>Operand</a:t>
            </a:r>
            <a:endParaRPr>
              <a:solidFill>
                <a:schemeClr val="accent1"/>
              </a:solidFill>
            </a:endParaRPr>
          </a:p>
        </p:txBody>
      </p:sp>
      <p:cxnSp>
        <p:nvCxnSpPr>
          <p:cNvPr id="176" name="Google Shape;176;p29"/>
          <p:cNvCxnSpPr/>
          <p:nvPr/>
        </p:nvCxnSpPr>
        <p:spPr>
          <a:xfrm>
            <a:off x="1818773" y="2486869"/>
            <a:ext cx="35355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77" name="Google Shape;177;p29"/>
          <p:cNvSpPr txBox="1"/>
          <p:nvPr>
            <p:ph idx="1" type="body"/>
          </p:nvPr>
        </p:nvSpPr>
        <p:spPr>
          <a:xfrm>
            <a:off x="6044050" y="2486869"/>
            <a:ext cx="2082900" cy="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>
                <a:solidFill>
                  <a:schemeClr val="accent1"/>
                </a:solidFill>
              </a:rPr>
              <a:t>Operand</a:t>
            </a:r>
            <a:endParaRPr>
              <a:solidFill>
                <a:schemeClr val="accent1"/>
              </a:solidFill>
            </a:endParaRPr>
          </a:p>
        </p:txBody>
      </p:sp>
      <p:cxnSp>
        <p:nvCxnSpPr>
          <p:cNvPr id="178" name="Google Shape;178;p29"/>
          <p:cNvCxnSpPr/>
          <p:nvPr/>
        </p:nvCxnSpPr>
        <p:spPr>
          <a:xfrm>
            <a:off x="6093600" y="2486869"/>
            <a:ext cx="1983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/>
          <p:nvPr/>
        </p:nvSpPr>
        <p:spPr>
          <a:xfrm>
            <a:off x="1672500" y="1678219"/>
            <a:ext cx="5658900" cy="2755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0"/>
          <p:cNvSpPr txBox="1"/>
          <p:nvPr>
            <p:ph type="title"/>
          </p:nvPr>
        </p:nvSpPr>
        <p:spPr>
          <a:xfrm>
            <a:off x="311700" y="333769"/>
            <a:ext cx="8520600" cy="42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Nested Call Expressions</a:t>
            </a:r>
            <a:endParaRPr/>
          </a:p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491700" y="1152469"/>
            <a:ext cx="81606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Evaluate operator			Evaluate operands			Apply!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86" name="Google Shape;186;p30"/>
          <p:cNvSpPr txBox="1"/>
          <p:nvPr>
            <p:ph idx="2" type="body"/>
          </p:nvPr>
        </p:nvSpPr>
        <p:spPr>
          <a:xfrm>
            <a:off x="1974325" y="2125800"/>
            <a:ext cx="52479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add(add(6, mul(4, 6)), mul(3, 5))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87" name="Google Shape;187;p30"/>
          <p:cNvCxnSpPr/>
          <p:nvPr/>
        </p:nvCxnSpPr>
        <p:spPr>
          <a:xfrm>
            <a:off x="2596576" y="2424731"/>
            <a:ext cx="351300" cy="0"/>
          </a:xfrm>
          <a:prstGeom prst="straightConnector1">
            <a:avLst/>
          </a:prstGeom>
          <a:noFill/>
          <a:ln cap="flat" cmpd="sng" w="9525">
            <a:solidFill>
              <a:srgbClr val="7A5FE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8" name="Google Shape;188;p30"/>
          <p:cNvSpPr txBox="1"/>
          <p:nvPr>
            <p:ph idx="2" type="body"/>
          </p:nvPr>
        </p:nvSpPr>
        <p:spPr>
          <a:xfrm>
            <a:off x="1921775" y="2649994"/>
            <a:ext cx="6204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add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89" name="Google Shape;189;p30"/>
          <p:cNvCxnSpPr>
            <a:stCxn id="188" idx="0"/>
          </p:cNvCxnSpPr>
          <p:nvPr/>
        </p:nvCxnSpPr>
        <p:spPr>
          <a:xfrm flipH="1" rot="10800000">
            <a:off x="2231975" y="2425594"/>
            <a:ext cx="552300" cy="224400"/>
          </a:xfrm>
          <a:prstGeom prst="straightConnector1">
            <a:avLst/>
          </a:prstGeom>
          <a:noFill/>
          <a:ln cap="flat" cmpd="sng" w="9525">
            <a:solidFill>
              <a:srgbClr val="7A5FE7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90" name="Google Shape;190;p30"/>
          <p:cNvSpPr/>
          <p:nvPr/>
        </p:nvSpPr>
        <p:spPr>
          <a:xfrm>
            <a:off x="526975" y="1207256"/>
            <a:ext cx="417000" cy="224400"/>
          </a:xfrm>
          <a:prstGeom prst="roundRect">
            <a:avLst>
              <a:gd fmla="val 50000" name="adj"/>
            </a:avLst>
          </a:prstGeom>
          <a:solidFill>
            <a:srgbClr val="7A5F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3734150" y="1207256"/>
            <a:ext cx="417000" cy="224400"/>
          </a:xfrm>
          <a:prstGeom prst="roundRect">
            <a:avLst>
              <a:gd fmla="val 50000" name="adj"/>
            </a:avLst>
          </a:prstGeom>
          <a:solidFill>
            <a:srgbClr val="FF9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6941325" y="1207256"/>
            <a:ext cx="417000" cy="224400"/>
          </a:xfrm>
          <a:prstGeom prst="roundRect">
            <a:avLst>
              <a:gd fmla="val 5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93" name="Google Shape;193;p30"/>
          <p:cNvCxnSpPr/>
          <p:nvPr/>
        </p:nvCxnSpPr>
        <p:spPr>
          <a:xfrm>
            <a:off x="3061156" y="2424731"/>
            <a:ext cx="20631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" name="Google Shape;194;p30"/>
          <p:cNvCxnSpPr>
            <a:stCxn id="195" idx="0"/>
          </p:cNvCxnSpPr>
          <p:nvPr/>
        </p:nvCxnSpPr>
        <p:spPr>
          <a:xfrm flipH="1" rot="10800000">
            <a:off x="3669575" y="2424844"/>
            <a:ext cx="398700" cy="510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95" name="Google Shape;195;p30"/>
          <p:cNvSpPr txBox="1"/>
          <p:nvPr>
            <p:ph idx="2" type="body"/>
          </p:nvPr>
        </p:nvSpPr>
        <p:spPr>
          <a:xfrm>
            <a:off x="2539475" y="2935744"/>
            <a:ext cx="22602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add(6, mul(4, 6))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96" name="Google Shape;196;p30"/>
          <p:cNvCxnSpPr/>
          <p:nvPr/>
        </p:nvCxnSpPr>
        <p:spPr>
          <a:xfrm>
            <a:off x="2637671" y="3212053"/>
            <a:ext cx="351300" cy="0"/>
          </a:xfrm>
          <a:prstGeom prst="straightConnector1">
            <a:avLst/>
          </a:prstGeom>
          <a:noFill/>
          <a:ln cap="flat" cmpd="sng" w="9525">
            <a:solidFill>
              <a:srgbClr val="7A5FE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" name="Google Shape;197;p30"/>
          <p:cNvSpPr txBox="1"/>
          <p:nvPr>
            <p:ph idx="2" type="body"/>
          </p:nvPr>
        </p:nvSpPr>
        <p:spPr>
          <a:xfrm>
            <a:off x="1962870" y="3437315"/>
            <a:ext cx="6204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add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98" name="Google Shape;198;p30"/>
          <p:cNvCxnSpPr>
            <a:stCxn id="197" idx="0"/>
          </p:cNvCxnSpPr>
          <p:nvPr/>
        </p:nvCxnSpPr>
        <p:spPr>
          <a:xfrm flipH="1" rot="10800000">
            <a:off x="2273070" y="3212915"/>
            <a:ext cx="552300" cy="224400"/>
          </a:xfrm>
          <a:prstGeom prst="straightConnector1">
            <a:avLst/>
          </a:prstGeom>
          <a:noFill/>
          <a:ln cap="flat" cmpd="sng" w="9525">
            <a:solidFill>
              <a:srgbClr val="7A5FE7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30"/>
          <p:cNvCxnSpPr/>
          <p:nvPr/>
        </p:nvCxnSpPr>
        <p:spPr>
          <a:xfrm>
            <a:off x="3118099" y="3212044"/>
            <a:ext cx="123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30"/>
          <p:cNvCxnSpPr>
            <a:stCxn id="201" idx="0"/>
          </p:cNvCxnSpPr>
          <p:nvPr/>
        </p:nvCxnSpPr>
        <p:spPr>
          <a:xfrm flipH="1" rot="10800000">
            <a:off x="3013526" y="3215315"/>
            <a:ext cx="171000" cy="222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01" name="Google Shape;201;p30"/>
          <p:cNvSpPr txBox="1"/>
          <p:nvPr>
            <p:ph idx="2" type="body"/>
          </p:nvPr>
        </p:nvSpPr>
        <p:spPr>
          <a:xfrm>
            <a:off x="2703326" y="3437315"/>
            <a:ext cx="6204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6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02" name="Google Shape;202;p30"/>
          <p:cNvCxnSpPr/>
          <p:nvPr/>
        </p:nvCxnSpPr>
        <p:spPr>
          <a:xfrm>
            <a:off x="3482981" y="3212044"/>
            <a:ext cx="10725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3" name="Google Shape;203;p30"/>
          <p:cNvCxnSpPr>
            <a:stCxn id="204" idx="0"/>
          </p:cNvCxnSpPr>
          <p:nvPr/>
        </p:nvCxnSpPr>
        <p:spPr>
          <a:xfrm flipH="1" rot="10800000">
            <a:off x="4037915" y="3218006"/>
            <a:ext cx="2100" cy="219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04" name="Google Shape;204;p30"/>
          <p:cNvSpPr txBox="1"/>
          <p:nvPr>
            <p:ph idx="2" type="body"/>
          </p:nvPr>
        </p:nvSpPr>
        <p:spPr>
          <a:xfrm>
            <a:off x="3390665" y="3437306"/>
            <a:ext cx="12945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mul(4, 6)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05" name="Google Shape;205;p30"/>
          <p:cNvCxnSpPr/>
          <p:nvPr/>
        </p:nvCxnSpPr>
        <p:spPr>
          <a:xfrm>
            <a:off x="3481230" y="3712975"/>
            <a:ext cx="351300" cy="0"/>
          </a:xfrm>
          <a:prstGeom prst="straightConnector1">
            <a:avLst/>
          </a:prstGeom>
          <a:noFill/>
          <a:ln cap="flat" cmpd="sng" w="9525">
            <a:solidFill>
              <a:srgbClr val="7A5FE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6" name="Google Shape;206;p30"/>
          <p:cNvSpPr txBox="1"/>
          <p:nvPr>
            <p:ph idx="2" type="body"/>
          </p:nvPr>
        </p:nvSpPr>
        <p:spPr>
          <a:xfrm>
            <a:off x="2806429" y="3938237"/>
            <a:ext cx="6204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mul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07" name="Google Shape;207;p30"/>
          <p:cNvCxnSpPr>
            <a:stCxn id="206" idx="0"/>
          </p:cNvCxnSpPr>
          <p:nvPr/>
        </p:nvCxnSpPr>
        <p:spPr>
          <a:xfrm flipH="1" rot="10800000">
            <a:off x="3116629" y="3713837"/>
            <a:ext cx="552300" cy="224400"/>
          </a:xfrm>
          <a:prstGeom prst="straightConnector1">
            <a:avLst/>
          </a:prstGeom>
          <a:noFill/>
          <a:ln cap="flat" cmpd="sng" w="9525">
            <a:solidFill>
              <a:srgbClr val="7A5FE7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30"/>
          <p:cNvCxnSpPr/>
          <p:nvPr/>
        </p:nvCxnSpPr>
        <p:spPr>
          <a:xfrm>
            <a:off x="3979891" y="3712969"/>
            <a:ext cx="123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30"/>
          <p:cNvCxnSpPr>
            <a:stCxn id="210" idx="0"/>
          </p:cNvCxnSpPr>
          <p:nvPr/>
        </p:nvCxnSpPr>
        <p:spPr>
          <a:xfrm flipH="1" rot="10800000">
            <a:off x="3875317" y="3716240"/>
            <a:ext cx="171000" cy="222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10" name="Google Shape;210;p30"/>
          <p:cNvSpPr txBox="1"/>
          <p:nvPr>
            <p:ph idx="2" type="body"/>
          </p:nvPr>
        </p:nvSpPr>
        <p:spPr>
          <a:xfrm>
            <a:off x="3565117" y="3938240"/>
            <a:ext cx="6204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4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11" name="Google Shape;211;p30"/>
          <p:cNvCxnSpPr/>
          <p:nvPr/>
        </p:nvCxnSpPr>
        <p:spPr>
          <a:xfrm>
            <a:off x="4339336" y="3712969"/>
            <a:ext cx="123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30"/>
          <p:cNvCxnSpPr>
            <a:stCxn id="213" idx="0"/>
          </p:cNvCxnSpPr>
          <p:nvPr/>
        </p:nvCxnSpPr>
        <p:spPr>
          <a:xfrm rot="10800000">
            <a:off x="4402776" y="3713540"/>
            <a:ext cx="0" cy="224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13" name="Google Shape;213;p30"/>
          <p:cNvSpPr txBox="1"/>
          <p:nvPr>
            <p:ph idx="2" type="body"/>
          </p:nvPr>
        </p:nvSpPr>
        <p:spPr>
          <a:xfrm>
            <a:off x="4092576" y="3938240"/>
            <a:ext cx="6204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6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14" name="Google Shape;214;p30"/>
          <p:cNvSpPr/>
          <p:nvPr/>
        </p:nvSpPr>
        <p:spPr>
          <a:xfrm>
            <a:off x="3483075" y="3257775"/>
            <a:ext cx="1072500" cy="224400"/>
          </a:xfrm>
          <a:prstGeom prst="roundRect">
            <a:avLst>
              <a:gd fmla="val 5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24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15" name="Google Shape;215;p30"/>
          <p:cNvSpPr/>
          <p:nvPr/>
        </p:nvSpPr>
        <p:spPr>
          <a:xfrm>
            <a:off x="2764824" y="2714817"/>
            <a:ext cx="2063100" cy="224400"/>
          </a:xfrm>
          <a:prstGeom prst="roundRect">
            <a:avLst>
              <a:gd fmla="val 5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30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16" name="Google Shape;216;p30"/>
          <p:cNvCxnSpPr>
            <a:stCxn id="217" idx="0"/>
          </p:cNvCxnSpPr>
          <p:nvPr/>
        </p:nvCxnSpPr>
        <p:spPr>
          <a:xfrm rot="10800000">
            <a:off x="5903100" y="2427881"/>
            <a:ext cx="503100" cy="507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17" name="Google Shape;217;p30"/>
          <p:cNvSpPr txBox="1"/>
          <p:nvPr>
            <p:ph idx="2" type="body"/>
          </p:nvPr>
        </p:nvSpPr>
        <p:spPr>
          <a:xfrm>
            <a:off x="5758950" y="2935781"/>
            <a:ext cx="12945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mul(3, 5)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18" name="Google Shape;218;p30"/>
          <p:cNvSpPr/>
          <p:nvPr/>
        </p:nvSpPr>
        <p:spPr>
          <a:xfrm>
            <a:off x="5709310" y="2714821"/>
            <a:ext cx="1072500" cy="224400"/>
          </a:xfrm>
          <a:prstGeom prst="roundRect">
            <a:avLst>
              <a:gd fmla="val 5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19" name="Google Shape;219;p30"/>
          <p:cNvCxnSpPr/>
          <p:nvPr/>
        </p:nvCxnSpPr>
        <p:spPr>
          <a:xfrm>
            <a:off x="5384237" y="2424731"/>
            <a:ext cx="10725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30"/>
          <p:cNvCxnSpPr/>
          <p:nvPr/>
        </p:nvCxnSpPr>
        <p:spPr>
          <a:xfrm>
            <a:off x="5859812" y="3212050"/>
            <a:ext cx="351300" cy="0"/>
          </a:xfrm>
          <a:prstGeom prst="straightConnector1">
            <a:avLst/>
          </a:prstGeom>
          <a:noFill/>
          <a:ln cap="flat" cmpd="sng" w="9525">
            <a:solidFill>
              <a:srgbClr val="7A5FE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1" name="Google Shape;221;p30"/>
          <p:cNvSpPr txBox="1"/>
          <p:nvPr>
            <p:ph idx="2" type="body"/>
          </p:nvPr>
        </p:nvSpPr>
        <p:spPr>
          <a:xfrm>
            <a:off x="5185011" y="3437312"/>
            <a:ext cx="6204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mul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22" name="Google Shape;222;p30"/>
          <p:cNvCxnSpPr>
            <a:stCxn id="221" idx="0"/>
          </p:cNvCxnSpPr>
          <p:nvPr/>
        </p:nvCxnSpPr>
        <p:spPr>
          <a:xfrm flipH="1" rot="10800000">
            <a:off x="5495211" y="3212912"/>
            <a:ext cx="552300" cy="224400"/>
          </a:xfrm>
          <a:prstGeom prst="straightConnector1">
            <a:avLst/>
          </a:prstGeom>
          <a:noFill/>
          <a:ln cap="flat" cmpd="sng" w="9525">
            <a:solidFill>
              <a:srgbClr val="7A5FE7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30"/>
          <p:cNvCxnSpPr/>
          <p:nvPr/>
        </p:nvCxnSpPr>
        <p:spPr>
          <a:xfrm>
            <a:off x="6339373" y="3212044"/>
            <a:ext cx="123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30"/>
          <p:cNvCxnSpPr>
            <a:stCxn id="225" idx="0"/>
          </p:cNvCxnSpPr>
          <p:nvPr/>
        </p:nvCxnSpPr>
        <p:spPr>
          <a:xfrm flipH="1" rot="10800000">
            <a:off x="6234800" y="3215315"/>
            <a:ext cx="171000" cy="222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25" name="Google Shape;225;p30"/>
          <p:cNvSpPr txBox="1"/>
          <p:nvPr>
            <p:ph idx="2" type="body"/>
          </p:nvPr>
        </p:nvSpPr>
        <p:spPr>
          <a:xfrm>
            <a:off x="5924600" y="3437315"/>
            <a:ext cx="6204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3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26" name="Google Shape;226;p30"/>
          <p:cNvCxnSpPr/>
          <p:nvPr/>
        </p:nvCxnSpPr>
        <p:spPr>
          <a:xfrm>
            <a:off x="6717911" y="3212044"/>
            <a:ext cx="123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" name="Google Shape;227;p30"/>
          <p:cNvCxnSpPr>
            <a:stCxn id="228" idx="0"/>
          </p:cNvCxnSpPr>
          <p:nvPr/>
        </p:nvCxnSpPr>
        <p:spPr>
          <a:xfrm rot="10800000">
            <a:off x="6781351" y="3212615"/>
            <a:ext cx="0" cy="224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28" name="Google Shape;228;p30"/>
          <p:cNvSpPr txBox="1"/>
          <p:nvPr>
            <p:ph idx="2" type="body"/>
          </p:nvPr>
        </p:nvSpPr>
        <p:spPr>
          <a:xfrm>
            <a:off x="6471151" y="3437315"/>
            <a:ext cx="620400" cy="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 Mono"/>
                <a:ea typeface="Roboto Mono"/>
                <a:cs typeface="Roboto Mono"/>
                <a:sym typeface="Roboto Mono"/>
              </a:rPr>
              <a:t>5</a:t>
            </a:r>
            <a:endParaRPr sz="16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29" name="Google Shape;229;p30"/>
          <p:cNvSpPr/>
          <p:nvPr/>
        </p:nvSpPr>
        <p:spPr>
          <a:xfrm>
            <a:off x="2596575" y="1903517"/>
            <a:ext cx="3978900" cy="224400"/>
          </a:xfrm>
          <a:prstGeom prst="roundRect">
            <a:avLst>
              <a:gd fmla="val 5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45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30" name="Google Shape;230;p30"/>
          <p:cNvSpPr/>
          <p:nvPr/>
        </p:nvSpPr>
        <p:spPr>
          <a:xfrm>
            <a:off x="6298275" y="4167581"/>
            <a:ext cx="2063100" cy="3339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Expression Tree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Assignment Statements</a:t>
            </a:r>
            <a:endParaRPr/>
          </a:p>
        </p:txBody>
      </p:sp>
      <p:sp>
        <p:nvSpPr>
          <p:cNvPr id="236" name="Google Shape;236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 Python, we can bind expressions to variables.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Assignment Statements</a:t>
            </a:r>
            <a:endParaRPr/>
          </a:p>
        </p:txBody>
      </p:sp>
      <p:sp>
        <p:nvSpPr>
          <p:cNvPr id="242" name="Google Shape;242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 Python, we can bind expressions to variables.</a:t>
            </a:r>
            <a:endParaRPr/>
          </a:p>
        </p:txBody>
      </p:sp>
      <p:sp>
        <p:nvSpPr>
          <p:cNvPr id="243" name="Google Shape;243;p32"/>
          <p:cNvSpPr txBox="1"/>
          <p:nvPr/>
        </p:nvSpPr>
        <p:spPr>
          <a:xfrm>
            <a:off x="3589200" y="2618500"/>
            <a:ext cx="1806000" cy="677100"/>
          </a:xfrm>
          <a:prstGeom prst="rect">
            <a:avLst/>
          </a:prstGeom>
          <a:noFill/>
          <a:ln cap="rnd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x = 1 + 2</a:t>
            </a:r>
            <a:endParaRPr sz="3200"/>
          </a:p>
        </p:txBody>
      </p:sp>
      <p:sp>
        <p:nvSpPr>
          <p:cNvPr id="244" name="Google Shape;244;p32"/>
          <p:cNvSpPr txBox="1"/>
          <p:nvPr/>
        </p:nvSpPr>
        <p:spPr>
          <a:xfrm>
            <a:off x="473050" y="2033250"/>
            <a:ext cx="25467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Assignment Statement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5" name="Google Shape;245;p32"/>
          <p:cNvCxnSpPr>
            <a:stCxn id="244" idx="2"/>
            <a:endCxn id="243" idx="1"/>
          </p:cNvCxnSpPr>
          <p:nvPr/>
        </p:nvCxnSpPr>
        <p:spPr>
          <a:xfrm flipH="1" rot="-5400000">
            <a:off x="2447650" y="1815300"/>
            <a:ext cx="440400" cy="18429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Assignment Statements</a:t>
            </a:r>
            <a:endParaRPr/>
          </a:p>
        </p:txBody>
      </p:sp>
      <p:sp>
        <p:nvSpPr>
          <p:cNvPr id="251" name="Google Shape;251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 Python, we can bind expressions to variables.</a:t>
            </a:r>
            <a:endParaRPr/>
          </a:p>
        </p:txBody>
      </p:sp>
      <p:sp>
        <p:nvSpPr>
          <p:cNvPr id="252" name="Google Shape;252;p33"/>
          <p:cNvSpPr txBox="1"/>
          <p:nvPr/>
        </p:nvSpPr>
        <p:spPr>
          <a:xfrm>
            <a:off x="3589200" y="2618500"/>
            <a:ext cx="1806000" cy="677100"/>
          </a:xfrm>
          <a:prstGeom prst="rect">
            <a:avLst/>
          </a:prstGeom>
          <a:noFill/>
          <a:ln cap="rnd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x = 1 + 2</a:t>
            </a:r>
            <a:endParaRPr sz="3200"/>
          </a:p>
        </p:txBody>
      </p:sp>
      <p:sp>
        <p:nvSpPr>
          <p:cNvPr id="253" name="Google Shape;253;p33"/>
          <p:cNvSpPr txBox="1"/>
          <p:nvPr/>
        </p:nvSpPr>
        <p:spPr>
          <a:xfrm>
            <a:off x="473050" y="2033250"/>
            <a:ext cx="25467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Assignment Statement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4" name="Google Shape;254;p33"/>
          <p:cNvCxnSpPr>
            <a:stCxn id="253" idx="2"/>
            <a:endCxn id="252" idx="1"/>
          </p:cNvCxnSpPr>
          <p:nvPr/>
        </p:nvCxnSpPr>
        <p:spPr>
          <a:xfrm flipH="1" rot="-5400000">
            <a:off x="2447650" y="1815300"/>
            <a:ext cx="440400" cy="18429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5" name="Google Shape;255;p33"/>
          <p:cNvSpPr txBox="1"/>
          <p:nvPr/>
        </p:nvSpPr>
        <p:spPr>
          <a:xfrm>
            <a:off x="5133450" y="3593425"/>
            <a:ext cx="20331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Expression on the right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33"/>
          <p:cNvSpPr txBox="1"/>
          <p:nvPr/>
        </p:nvSpPr>
        <p:spPr>
          <a:xfrm>
            <a:off x="2435850" y="3964900"/>
            <a:ext cx="1419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Bound to the variable on the left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7" name="Google Shape;257;p33"/>
          <p:cNvCxnSpPr/>
          <p:nvPr/>
        </p:nvCxnSpPr>
        <p:spPr>
          <a:xfrm rot="10800000">
            <a:off x="4851500" y="3200900"/>
            <a:ext cx="996600" cy="42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33"/>
          <p:cNvCxnSpPr>
            <a:stCxn id="256" idx="0"/>
          </p:cNvCxnSpPr>
          <p:nvPr/>
        </p:nvCxnSpPr>
        <p:spPr>
          <a:xfrm flipH="1" rot="10800000">
            <a:off x="3145500" y="3211000"/>
            <a:ext cx="568800" cy="75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Assignment Statements</a:t>
            </a:r>
            <a:endParaRPr/>
          </a:p>
        </p:txBody>
      </p:sp>
      <p:sp>
        <p:nvSpPr>
          <p:cNvPr id="264" name="Google Shape;264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 Python, we can bind expressions to variables.</a:t>
            </a:r>
            <a:endParaRPr/>
          </a:p>
        </p:txBody>
      </p:sp>
      <p:sp>
        <p:nvSpPr>
          <p:cNvPr id="265" name="Google Shape;265;p34"/>
          <p:cNvSpPr txBox="1"/>
          <p:nvPr/>
        </p:nvSpPr>
        <p:spPr>
          <a:xfrm>
            <a:off x="3589200" y="2618500"/>
            <a:ext cx="1806000" cy="677100"/>
          </a:xfrm>
          <a:prstGeom prst="rect">
            <a:avLst/>
          </a:prstGeom>
          <a:noFill/>
          <a:ln cap="rnd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x = 1 + 2</a:t>
            </a:r>
            <a:endParaRPr sz="3200"/>
          </a:p>
        </p:txBody>
      </p:sp>
      <p:sp>
        <p:nvSpPr>
          <p:cNvPr id="266" name="Google Shape;266;p34"/>
          <p:cNvSpPr txBox="1"/>
          <p:nvPr/>
        </p:nvSpPr>
        <p:spPr>
          <a:xfrm>
            <a:off x="473050" y="2033250"/>
            <a:ext cx="25467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Assignment Statement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7" name="Google Shape;267;p34"/>
          <p:cNvCxnSpPr>
            <a:stCxn id="266" idx="2"/>
            <a:endCxn id="265" idx="1"/>
          </p:cNvCxnSpPr>
          <p:nvPr/>
        </p:nvCxnSpPr>
        <p:spPr>
          <a:xfrm flipH="1" rot="-5400000">
            <a:off x="2447650" y="1815300"/>
            <a:ext cx="440400" cy="18429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8" name="Google Shape;268;p34"/>
          <p:cNvSpPr txBox="1"/>
          <p:nvPr/>
        </p:nvSpPr>
        <p:spPr>
          <a:xfrm>
            <a:off x="5133450" y="3593425"/>
            <a:ext cx="20331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Expression on the right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9" name="Google Shape;269;p34"/>
          <p:cNvSpPr txBox="1"/>
          <p:nvPr/>
        </p:nvSpPr>
        <p:spPr>
          <a:xfrm>
            <a:off x="2435850" y="3964900"/>
            <a:ext cx="1419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Bound to the variable on the left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70" name="Google Shape;270;p34"/>
          <p:cNvCxnSpPr/>
          <p:nvPr/>
        </p:nvCxnSpPr>
        <p:spPr>
          <a:xfrm rot="10800000">
            <a:off x="4851500" y="3200900"/>
            <a:ext cx="996600" cy="42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34"/>
          <p:cNvCxnSpPr>
            <a:stCxn id="269" idx="0"/>
          </p:cNvCxnSpPr>
          <p:nvPr/>
        </p:nvCxnSpPr>
        <p:spPr>
          <a:xfrm flipH="1" rot="10800000">
            <a:off x="3145500" y="3211000"/>
            <a:ext cx="568800" cy="75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2" name="Google Shape;272;p34"/>
          <p:cNvSpPr txBox="1"/>
          <p:nvPr/>
        </p:nvSpPr>
        <p:spPr>
          <a:xfrm>
            <a:off x="6822525" y="1894650"/>
            <a:ext cx="1806000" cy="677100"/>
          </a:xfrm>
          <a:prstGeom prst="rect">
            <a:avLst/>
          </a:prstGeom>
          <a:noFill/>
          <a:ln cap="rnd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1 + 2 = x</a:t>
            </a:r>
            <a:endParaRPr sz="3200"/>
          </a:p>
        </p:txBody>
      </p:sp>
      <p:sp>
        <p:nvSpPr>
          <p:cNvPr id="273" name="Google Shape;273;p34"/>
          <p:cNvSpPr txBox="1"/>
          <p:nvPr/>
        </p:nvSpPr>
        <p:spPr>
          <a:xfrm>
            <a:off x="6833325" y="1461450"/>
            <a:ext cx="1698600" cy="3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Incorrect!</a:t>
            </a:r>
            <a:endParaRPr sz="18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74" name="Google Shape;274;p34"/>
          <p:cNvCxnSpPr>
            <a:endCxn id="273" idx="3"/>
          </p:cNvCxnSpPr>
          <p:nvPr/>
        </p:nvCxnSpPr>
        <p:spPr>
          <a:xfrm flipH="1" rot="10800000">
            <a:off x="6773925" y="1619400"/>
            <a:ext cx="1758000" cy="138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Assignment Statements –  Example</a:t>
            </a:r>
            <a:endParaRPr/>
          </a:p>
        </p:txBody>
      </p:sp>
      <p:pic>
        <p:nvPicPr>
          <p:cNvPr id="280" name="Google Shape;28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5150" y="1599500"/>
            <a:ext cx="2933700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Assignment Statements –  Example</a:t>
            </a:r>
            <a:endParaRPr/>
          </a:p>
        </p:txBody>
      </p:sp>
      <p:pic>
        <p:nvPicPr>
          <p:cNvPr id="286" name="Google Shape;28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5150" y="1599500"/>
            <a:ext cx="2933700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6"/>
          <p:cNvSpPr txBox="1"/>
          <p:nvPr/>
        </p:nvSpPr>
        <p:spPr>
          <a:xfrm>
            <a:off x="6038850" y="2571750"/>
            <a:ext cx="1922400" cy="10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 still retains its original value after x has been reassigned!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7"/>
          <p:cNvSpPr txBox="1"/>
          <p:nvPr>
            <p:ph type="title"/>
          </p:nvPr>
        </p:nvSpPr>
        <p:spPr>
          <a:xfrm>
            <a:off x="347750" y="2010606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</a:t>
            </a:r>
            <a:r>
              <a:rPr lang="en"/>
              <a:t>Assignment of Python builtin functions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Defined Functions</a:t>
            </a:r>
            <a:endParaRPr/>
          </a:p>
        </p:txBody>
      </p:sp>
      <p:sp>
        <p:nvSpPr>
          <p:cNvPr id="298" name="Google Shape;298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can define our own functions using def statements!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Defined Functions</a:t>
            </a:r>
            <a:endParaRPr/>
          </a:p>
        </p:txBody>
      </p:sp>
      <p:sp>
        <p:nvSpPr>
          <p:cNvPr id="304" name="Google Shape;304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can define our own functions using def statements!</a:t>
            </a:r>
            <a:endParaRPr/>
          </a:p>
        </p:txBody>
      </p:sp>
      <p:pic>
        <p:nvPicPr>
          <p:cNvPr id="305" name="Google Shape;30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9475" y="2093451"/>
            <a:ext cx="5574451" cy="236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Defined Functions</a:t>
            </a:r>
            <a:endParaRPr/>
          </a:p>
        </p:txBody>
      </p:sp>
      <p:sp>
        <p:nvSpPr>
          <p:cNvPr id="311" name="Google Shape;311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can define our own functions using def statements!</a:t>
            </a:r>
            <a:endParaRPr/>
          </a:p>
        </p:txBody>
      </p:sp>
      <p:pic>
        <p:nvPicPr>
          <p:cNvPr id="312" name="Google Shape;31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9475" y="2093451"/>
            <a:ext cx="5574451" cy="236112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0"/>
          <p:cNvSpPr txBox="1"/>
          <p:nvPr/>
        </p:nvSpPr>
        <p:spPr>
          <a:xfrm>
            <a:off x="385100" y="2048925"/>
            <a:ext cx="1570200" cy="7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ef tells Python we’re defining a function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14" name="Google Shape;314;p40"/>
          <p:cNvCxnSpPr/>
          <p:nvPr/>
        </p:nvCxnSpPr>
        <p:spPr>
          <a:xfrm flipH="1" rot="10800000">
            <a:off x="1747825" y="2350150"/>
            <a:ext cx="1224600" cy="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Defined Functions</a:t>
            </a:r>
            <a:endParaRPr/>
          </a:p>
        </p:txBody>
      </p:sp>
      <p:sp>
        <p:nvSpPr>
          <p:cNvPr id="320" name="Google Shape;320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can define our own functions using def statements!</a:t>
            </a:r>
            <a:endParaRPr/>
          </a:p>
        </p:txBody>
      </p:sp>
      <p:pic>
        <p:nvPicPr>
          <p:cNvPr id="321" name="Google Shape;32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9475" y="2093451"/>
            <a:ext cx="5574451" cy="236112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1"/>
          <p:cNvSpPr txBox="1"/>
          <p:nvPr/>
        </p:nvSpPr>
        <p:spPr>
          <a:xfrm>
            <a:off x="385100" y="2048925"/>
            <a:ext cx="1570200" cy="7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def tells Python we’re defining a function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23" name="Google Shape;323;p41"/>
          <p:cNvCxnSpPr/>
          <p:nvPr/>
        </p:nvCxnSpPr>
        <p:spPr>
          <a:xfrm flipH="1" rot="10800000">
            <a:off x="1747825" y="2350150"/>
            <a:ext cx="1224600" cy="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4" name="Google Shape;324;p41"/>
          <p:cNvSpPr txBox="1"/>
          <p:nvPr/>
        </p:nvSpPr>
        <p:spPr>
          <a:xfrm>
            <a:off x="434500" y="2814863"/>
            <a:ext cx="1728000" cy="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Doctests provide a description of our function and the expected behavior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25" name="Google Shape;325;p41"/>
          <p:cNvCxnSpPr/>
          <p:nvPr/>
        </p:nvCxnSpPr>
        <p:spPr>
          <a:xfrm flipH="1" rot="10800000">
            <a:off x="1945325" y="3229150"/>
            <a:ext cx="987600" cy="6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Defined Functions</a:t>
            </a:r>
            <a:endParaRPr/>
          </a:p>
        </p:txBody>
      </p:sp>
      <p:sp>
        <p:nvSpPr>
          <p:cNvPr id="331" name="Google Shape;331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can define our own functions using def statements!</a:t>
            </a:r>
            <a:endParaRPr/>
          </a:p>
        </p:txBody>
      </p:sp>
      <p:pic>
        <p:nvPicPr>
          <p:cNvPr id="332" name="Google Shape;33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9475" y="2093451"/>
            <a:ext cx="5574451" cy="2361125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42"/>
          <p:cNvSpPr txBox="1"/>
          <p:nvPr/>
        </p:nvSpPr>
        <p:spPr>
          <a:xfrm>
            <a:off x="385100" y="2048925"/>
            <a:ext cx="1570200" cy="7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def tells Python we’re defining a function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4" name="Google Shape;334;p42"/>
          <p:cNvCxnSpPr/>
          <p:nvPr/>
        </p:nvCxnSpPr>
        <p:spPr>
          <a:xfrm flipH="1" rot="10800000">
            <a:off x="1747825" y="2350150"/>
            <a:ext cx="1224600" cy="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5" name="Google Shape;335;p42"/>
          <p:cNvSpPr txBox="1"/>
          <p:nvPr/>
        </p:nvSpPr>
        <p:spPr>
          <a:xfrm>
            <a:off x="434500" y="2814863"/>
            <a:ext cx="1728000" cy="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Doctests provide a description of our function and the expected behavior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6" name="Google Shape;336;p42"/>
          <p:cNvCxnSpPr/>
          <p:nvPr/>
        </p:nvCxnSpPr>
        <p:spPr>
          <a:xfrm flipH="1" rot="10800000">
            <a:off x="1945325" y="3229150"/>
            <a:ext cx="987600" cy="6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7" name="Google Shape;337;p42"/>
          <p:cNvSpPr txBox="1"/>
          <p:nvPr/>
        </p:nvSpPr>
        <p:spPr>
          <a:xfrm>
            <a:off x="385100" y="3830725"/>
            <a:ext cx="13824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eturn statement denotes what the function is outputting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8" name="Google Shape;338;p42"/>
          <p:cNvCxnSpPr>
            <a:stCxn id="337" idx="3"/>
          </p:cNvCxnSpPr>
          <p:nvPr/>
        </p:nvCxnSpPr>
        <p:spPr>
          <a:xfrm flipH="1" rot="10800000">
            <a:off x="1767500" y="4196725"/>
            <a:ext cx="1244400" cy="3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Defined Functions</a:t>
            </a:r>
            <a:endParaRPr/>
          </a:p>
        </p:txBody>
      </p:sp>
      <p:sp>
        <p:nvSpPr>
          <p:cNvPr id="344" name="Google Shape;344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can define our own functions using def statements!</a:t>
            </a:r>
            <a:endParaRPr/>
          </a:p>
        </p:txBody>
      </p:sp>
      <p:pic>
        <p:nvPicPr>
          <p:cNvPr id="345" name="Google Shape;34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9475" y="2093451"/>
            <a:ext cx="5574451" cy="236112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3"/>
          <p:cNvSpPr txBox="1"/>
          <p:nvPr/>
        </p:nvSpPr>
        <p:spPr>
          <a:xfrm>
            <a:off x="385100" y="2048925"/>
            <a:ext cx="1570200" cy="7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def tells Python we’re defining a function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7" name="Google Shape;347;p43"/>
          <p:cNvCxnSpPr/>
          <p:nvPr/>
        </p:nvCxnSpPr>
        <p:spPr>
          <a:xfrm flipH="1" rot="10800000">
            <a:off x="1747825" y="2350150"/>
            <a:ext cx="1224600" cy="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8" name="Google Shape;348;p43"/>
          <p:cNvSpPr txBox="1"/>
          <p:nvPr/>
        </p:nvSpPr>
        <p:spPr>
          <a:xfrm>
            <a:off x="434500" y="2814863"/>
            <a:ext cx="1728000" cy="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Doctests provide a description of our function and the expected behavior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9" name="Google Shape;349;p43"/>
          <p:cNvCxnSpPr/>
          <p:nvPr/>
        </p:nvCxnSpPr>
        <p:spPr>
          <a:xfrm flipH="1" rot="10800000">
            <a:off x="1945325" y="3229150"/>
            <a:ext cx="987600" cy="6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0" name="Google Shape;350;p43"/>
          <p:cNvSpPr txBox="1"/>
          <p:nvPr/>
        </p:nvSpPr>
        <p:spPr>
          <a:xfrm>
            <a:off x="385100" y="3830725"/>
            <a:ext cx="13824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return statement denotes what the function is outputting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1" name="Google Shape;351;p43"/>
          <p:cNvCxnSpPr>
            <a:stCxn id="350" idx="3"/>
          </p:cNvCxnSpPr>
          <p:nvPr/>
        </p:nvCxnSpPr>
        <p:spPr>
          <a:xfrm flipH="1" rot="10800000">
            <a:off x="1767500" y="4196725"/>
            <a:ext cx="1244400" cy="3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2" name="Google Shape;352;p43"/>
          <p:cNvSpPr txBox="1"/>
          <p:nvPr/>
        </p:nvSpPr>
        <p:spPr>
          <a:xfrm>
            <a:off x="2972425" y="4454575"/>
            <a:ext cx="56607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function’s </a:t>
            </a:r>
            <a:r>
              <a:rPr b="1"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signature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denoted as the name of the function and the arguments it takes in.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4"/>
          <p:cNvSpPr txBox="1"/>
          <p:nvPr>
            <p:ph type="title"/>
          </p:nvPr>
        </p:nvSpPr>
        <p:spPr>
          <a:xfrm>
            <a:off x="347750" y="2010606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Environment Diagrams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5"/>
          <p:cNvSpPr txBox="1"/>
          <p:nvPr>
            <p:ph type="title"/>
          </p:nvPr>
        </p:nvSpPr>
        <p:spPr>
          <a:xfrm>
            <a:off x="311700" y="349710"/>
            <a:ext cx="8520600" cy="7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Visualizing Assignment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363" name="Google Shape;363;p45"/>
          <p:cNvSpPr txBox="1"/>
          <p:nvPr/>
        </p:nvSpPr>
        <p:spPr>
          <a:xfrm>
            <a:off x="383200" y="1113131"/>
            <a:ext cx="8520600" cy="18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Names are bound to </a:t>
            </a: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values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 in an </a:t>
            </a:r>
            <a:r>
              <a:rPr lang="en" sz="2000">
                <a:solidFill>
                  <a:srgbClr val="4A86E8"/>
                </a:solidFill>
                <a:latin typeface="Roboto"/>
                <a:ea typeface="Roboto"/>
                <a:cs typeface="Roboto"/>
                <a:sym typeface="Roboto"/>
              </a:rPr>
              <a:t>environment</a:t>
            </a:r>
            <a:endParaRPr sz="2000">
              <a:solidFill>
                <a:srgbClr val="4A86E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A86E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64" name="Google Shape;36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6063" y="1814306"/>
            <a:ext cx="1307306" cy="92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5"/>
          <p:cNvPicPr preferRelativeResize="0"/>
          <p:nvPr/>
        </p:nvPicPr>
        <p:blipFill rotWithShape="1">
          <a:blip r:embed="rId4">
            <a:alphaModFix/>
          </a:blip>
          <a:srcRect b="8963" l="19923" r="0" t="40110"/>
          <a:stretch/>
        </p:blipFill>
        <p:spPr>
          <a:xfrm>
            <a:off x="1568800" y="1853738"/>
            <a:ext cx="2326600" cy="849825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45"/>
          <p:cNvSpPr/>
          <p:nvPr/>
        </p:nvSpPr>
        <p:spPr>
          <a:xfrm>
            <a:off x="6872050" y="2184619"/>
            <a:ext cx="1559400" cy="312600"/>
          </a:xfrm>
          <a:prstGeom prst="wedgeRoundRectCallout">
            <a:avLst>
              <a:gd fmla="val -59035" name="adj1"/>
              <a:gd fmla="val -21646" name="adj2"/>
              <a:gd fmla="val 0" name="adj3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Final Value</a:t>
            </a:r>
            <a:endParaRPr b="1"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7" name="Google Shape;367;p45"/>
          <p:cNvSpPr/>
          <p:nvPr/>
        </p:nvSpPr>
        <p:spPr>
          <a:xfrm>
            <a:off x="6026250" y="2839613"/>
            <a:ext cx="1559400" cy="312600"/>
          </a:xfrm>
          <a:prstGeom prst="wedgeRoundRectCallout">
            <a:avLst>
              <a:gd fmla="val -21120" name="adj1"/>
              <a:gd fmla="val -70038" name="adj2"/>
              <a:gd fmla="val 0" name="adj3"/>
            </a:avLst>
          </a:pr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Bindings</a:t>
            </a:r>
            <a:endParaRPr b="1"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8" name="Google Shape;368;p45"/>
          <p:cNvSpPr/>
          <p:nvPr/>
        </p:nvSpPr>
        <p:spPr>
          <a:xfrm>
            <a:off x="5968525" y="2087344"/>
            <a:ext cx="757800" cy="616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AB4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369" name="Google Shape;369;p45"/>
          <p:cNvSpPr/>
          <p:nvPr/>
        </p:nvSpPr>
        <p:spPr>
          <a:xfrm>
            <a:off x="4263400" y="2430469"/>
            <a:ext cx="1559400" cy="312600"/>
          </a:xfrm>
          <a:prstGeom prst="wedgeRoundRectCallout">
            <a:avLst>
              <a:gd fmla="val 60810" name="adj1"/>
              <a:gd fmla="val -8987" name="adj2"/>
              <a:gd fmla="val 0" name="adj3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Name</a:t>
            </a:r>
            <a:endParaRPr b="1"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0" name="Google Shape;370;p45"/>
          <p:cNvSpPr/>
          <p:nvPr/>
        </p:nvSpPr>
        <p:spPr>
          <a:xfrm>
            <a:off x="7916200" y="349706"/>
            <a:ext cx="987600" cy="240900"/>
          </a:xfrm>
          <a:prstGeom prst="roundRect">
            <a:avLst>
              <a:gd fmla="val 50000" name="adj"/>
            </a:avLst>
          </a:prstGeom>
          <a:solidFill>
            <a:srgbClr val="0371C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6"/>
          <p:cNvSpPr txBox="1"/>
          <p:nvPr>
            <p:ph type="title"/>
          </p:nvPr>
        </p:nvSpPr>
        <p:spPr>
          <a:xfrm>
            <a:off x="311700" y="349710"/>
            <a:ext cx="8520600" cy="7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Visualizing Assignment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376" name="Google Shape;376;p46"/>
          <p:cNvSpPr txBox="1"/>
          <p:nvPr/>
        </p:nvSpPr>
        <p:spPr>
          <a:xfrm>
            <a:off x="383200" y="1113131"/>
            <a:ext cx="8520600" cy="18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Names are bound to </a:t>
            </a: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values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 in an </a:t>
            </a:r>
            <a:r>
              <a:rPr lang="en" sz="2000">
                <a:solidFill>
                  <a:srgbClr val="4A86E8"/>
                </a:solidFill>
                <a:latin typeface="Roboto"/>
                <a:ea typeface="Roboto"/>
                <a:cs typeface="Roboto"/>
                <a:sym typeface="Roboto"/>
              </a:rPr>
              <a:t>environment</a:t>
            </a:r>
            <a:endParaRPr sz="2000">
              <a:solidFill>
                <a:srgbClr val="4A86E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A86E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77" name="Google Shape;37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6063" y="1814306"/>
            <a:ext cx="1307306" cy="92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6"/>
          <p:cNvPicPr preferRelativeResize="0"/>
          <p:nvPr/>
        </p:nvPicPr>
        <p:blipFill rotWithShape="1">
          <a:blip r:embed="rId4">
            <a:alphaModFix/>
          </a:blip>
          <a:srcRect b="8963" l="19923" r="0" t="40110"/>
          <a:stretch/>
        </p:blipFill>
        <p:spPr>
          <a:xfrm>
            <a:off x="1568800" y="1853738"/>
            <a:ext cx="2326600" cy="849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46"/>
          <p:cNvSpPr/>
          <p:nvPr/>
        </p:nvSpPr>
        <p:spPr>
          <a:xfrm>
            <a:off x="6872050" y="2184619"/>
            <a:ext cx="1559400" cy="312600"/>
          </a:xfrm>
          <a:prstGeom prst="wedgeRoundRectCallout">
            <a:avLst>
              <a:gd fmla="val -59035" name="adj1"/>
              <a:gd fmla="val -21646" name="adj2"/>
              <a:gd fmla="val 0" name="adj3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Final Value</a:t>
            </a:r>
            <a:endParaRPr b="1"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" name="Google Shape;380;p46"/>
          <p:cNvSpPr/>
          <p:nvPr/>
        </p:nvSpPr>
        <p:spPr>
          <a:xfrm>
            <a:off x="6026250" y="2839613"/>
            <a:ext cx="1559400" cy="312600"/>
          </a:xfrm>
          <a:prstGeom prst="wedgeRoundRectCallout">
            <a:avLst>
              <a:gd fmla="val -21120" name="adj1"/>
              <a:gd fmla="val -70038" name="adj2"/>
              <a:gd fmla="val 0" name="adj3"/>
            </a:avLst>
          </a:pr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Bindings</a:t>
            </a:r>
            <a:endParaRPr b="1"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1" name="Google Shape;381;p46"/>
          <p:cNvSpPr/>
          <p:nvPr/>
        </p:nvSpPr>
        <p:spPr>
          <a:xfrm>
            <a:off x="5968525" y="2087344"/>
            <a:ext cx="757800" cy="616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AB4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382" name="Google Shape;382;p46"/>
          <p:cNvSpPr/>
          <p:nvPr/>
        </p:nvSpPr>
        <p:spPr>
          <a:xfrm>
            <a:off x="4263400" y="2430469"/>
            <a:ext cx="1559400" cy="312600"/>
          </a:xfrm>
          <a:prstGeom prst="wedgeRoundRectCallout">
            <a:avLst>
              <a:gd fmla="val 60810" name="adj1"/>
              <a:gd fmla="val -8987" name="adj2"/>
              <a:gd fmla="val 0" name="adj3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Name</a:t>
            </a:r>
            <a:endParaRPr b="1"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3" name="Google Shape;383;p46"/>
          <p:cNvSpPr/>
          <p:nvPr/>
        </p:nvSpPr>
        <p:spPr>
          <a:xfrm>
            <a:off x="7916200" y="349706"/>
            <a:ext cx="987600" cy="240900"/>
          </a:xfrm>
          <a:prstGeom prst="roundRect">
            <a:avLst>
              <a:gd fmla="val 50000" name="adj"/>
            </a:avLst>
          </a:prstGeom>
          <a:solidFill>
            <a:srgbClr val="0371C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4" name="Google Shape;384;p46"/>
          <p:cNvSpPr txBox="1"/>
          <p:nvPr/>
        </p:nvSpPr>
        <p:spPr>
          <a:xfrm>
            <a:off x="383200" y="2953406"/>
            <a:ext cx="8520600" cy="18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execute an assignment statement: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Evaluate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the expression to the right of </a:t>
            </a:r>
            <a:r>
              <a:rPr b="1"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Bind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the value of the expression to the name to the left of </a:t>
            </a:r>
            <a:r>
              <a:rPr b="1"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in the current environment.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User Defined Functions</a:t>
            </a:r>
            <a:endParaRPr/>
          </a:p>
        </p:txBody>
      </p:sp>
      <p:sp>
        <p:nvSpPr>
          <p:cNvPr id="390" name="Google Shape;390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/>
              <a:t>Procedure for calling/applying user-defined functions:</a:t>
            </a:r>
            <a:endParaRPr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User Defined Functions</a:t>
            </a:r>
            <a:endParaRPr/>
          </a:p>
        </p:txBody>
      </p:sp>
      <p:sp>
        <p:nvSpPr>
          <p:cNvPr id="396" name="Google Shape;396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Procedure for calling/applying user-defined functions:</a:t>
            </a:r>
            <a:endParaRPr b="1"/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Add a local frame, forming a new environment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User Defined Functions</a:t>
            </a:r>
            <a:endParaRPr/>
          </a:p>
        </p:txBody>
      </p:sp>
      <p:sp>
        <p:nvSpPr>
          <p:cNvPr id="402" name="Google Shape;402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Procedure for calling/applying user-defined functions:</a:t>
            </a:r>
            <a:endParaRPr b="1"/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Add a local frame, forming a new environment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Bind the function’s formal parameters to its arguments in that frame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User Defined Functions</a:t>
            </a:r>
            <a:endParaRPr/>
          </a:p>
        </p:txBody>
      </p:sp>
      <p:sp>
        <p:nvSpPr>
          <p:cNvPr id="408" name="Google Shape;408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Procedure for calling/applying user-defined functions:</a:t>
            </a:r>
            <a:endParaRPr b="1"/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Add a local frame, forming a new environment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Bind the function’s formal parameters to its arguments in that frame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Execute the body of the function in that new environment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User Defined Functions</a:t>
            </a:r>
            <a:endParaRPr/>
          </a:p>
        </p:txBody>
      </p:sp>
      <p:sp>
        <p:nvSpPr>
          <p:cNvPr id="414" name="Google Shape;414;p51"/>
          <p:cNvSpPr txBox="1"/>
          <p:nvPr>
            <p:ph idx="1" type="body"/>
          </p:nvPr>
        </p:nvSpPr>
        <p:spPr>
          <a:xfrm>
            <a:off x="311700" y="1152475"/>
            <a:ext cx="85206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Procedure for calling/applying user-defined functions:</a:t>
            </a:r>
            <a:endParaRPr b="1" sz="1100"/>
          </a:p>
          <a:p>
            <a:pPr indent="-298450" lvl="0" marL="457200" rtl="0" algn="l">
              <a:spcBef>
                <a:spcPts val="160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Add a local frame, forming a new environment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Bind the function’s formal parameters to its arguments in that frame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Execute the body of the function in that new environment</a:t>
            </a:r>
            <a:endParaRPr sz="1100"/>
          </a:p>
        </p:txBody>
      </p:sp>
      <p:pic>
        <p:nvPicPr>
          <p:cNvPr id="415" name="Google Shape;41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100" y="2609725"/>
            <a:ext cx="3515150" cy="1835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51"/>
          <p:cNvSpPr txBox="1"/>
          <p:nvPr/>
        </p:nvSpPr>
        <p:spPr>
          <a:xfrm>
            <a:off x="500925" y="4371950"/>
            <a:ext cx="3157800" cy="1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tutor.cs61a.org</a:t>
            </a:r>
            <a:endParaRPr sz="18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User Defined Functions</a:t>
            </a:r>
            <a:endParaRPr/>
          </a:p>
        </p:txBody>
      </p:sp>
      <p:sp>
        <p:nvSpPr>
          <p:cNvPr id="422" name="Google Shape;422;p52"/>
          <p:cNvSpPr txBox="1"/>
          <p:nvPr>
            <p:ph idx="1" type="body"/>
          </p:nvPr>
        </p:nvSpPr>
        <p:spPr>
          <a:xfrm>
            <a:off x="311700" y="1152475"/>
            <a:ext cx="85206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Procedure for calling/applying user-defined functions:</a:t>
            </a:r>
            <a:endParaRPr b="1" sz="1100"/>
          </a:p>
          <a:p>
            <a:pPr indent="-298450" lvl="0" marL="457200" rtl="0" algn="l">
              <a:spcBef>
                <a:spcPts val="160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Add a local frame, forming a new environment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Bind the function’s formal parameters to its arguments in that frame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Execute the body of the function in that new environment</a:t>
            </a:r>
            <a:endParaRPr sz="1100"/>
          </a:p>
        </p:txBody>
      </p:sp>
      <p:pic>
        <p:nvPicPr>
          <p:cNvPr id="423" name="Google Shape;42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100" y="2609725"/>
            <a:ext cx="3515150" cy="1835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52"/>
          <p:cNvSpPr txBox="1"/>
          <p:nvPr/>
        </p:nvSpPr>
        <p:spPr>
          <a:xfrm>
            <a:off x="500925" y="4371950"/>
            <a:ext cx="3157800" cy="1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tutor.cs61a.org</a:t>
            </a:r>
            <a:endParaRPr sz="18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25" name="Google Shape;425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6500" y="1333625"/>
            <a:ext cx="3738126" cy="157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User Defined Functions</a:t>
            </a:r>
            <a:endParaRPr/>
          </a:p>
        </p:txBody>
      </p:sp>
      <p:sp>
        <p:nvSpPr>
          <p:cNvPr id="431" name="Google Shape;431;p53"/>
          <p:cNvSpPr txBox="1"/>
          <p:nvPr>
            <p:ph idx="1" type="body"/>
          </p:nvPr>
        </p:nvSpPr>
        <p:spPr>
          <a:xfrm>
            <a:off x="311700" y="1152475"/>
            <a:ext cx="85206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Procedure for calling/applying user-defined functions:</a:t>
            </a:r>
            <a:endParaRPr b="1" sz="1100"/>
          </a:p>
          <a:p>
            <a:pPr indent="-298450" lvl="0" marL="457200" rtl="0" algn="l">
              <a:spcBef>
                <a:spcPts val="160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Add a local frame, forming a new environment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Bind the function’s formal parameters to its arguments in that frame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Execute the body of the function in that new environment</a:t>
            </a:r>
            <a:endParaRPr sz="1100"/>
          </a:p>
        </p:txBody>
      </p:sp>
      <p:pic>
        <p:nvPicPr>
          <p:cNvPr id="432" name="Google Shape;43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100" y="2609725"/>
            <a:ext cx="3515150" cy="1835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53"/>
          <p:cNvSpPr txBox="1"/>
          <p:nvPr/>
        </p:nvSpPr>
        <p:spPr>
          <a:xfrm>
            <a:off x="500925" y="4371950"/>
            <a:ext cx="3157800" cy="1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tutor.cs61a.org</a:t>
            </a:r>
            <a:endParaRPr sz="18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34" name="Google Shape;434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6500" y="1333625"/>
            <a:ext cx="3738126" cy="157359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53"/>
          <p:cNvSpPr txBox="1"/>
          <p:nvPr/>
        </p:nvSpPr>
        <p:spPr>
          <a:xfrm>
            <a:off x="7753425" y="2361525"/>
            <a:ext cx="12612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parent of a function is the frame in which we </a:t>
            </a:r>
            <a:r>
              <a:rPr b="1"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define </a:t>
            </a: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function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36" name="Google Shape;436;p53"/>
          <p:cNvCxnSpPr>
            <a:stCxn id="435" idx="0"/>
          </p:cNvCxnSpPr>
          <p:nvPr/>
        </p:nvCxnSpPr>
        <p:spPr>
          <a:xfrm flipH="1" rot="10800000">
            <a:off x="8384025" y="1860525"/>
            <a:ext cx="149700" cy="50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User Defined Functions</a:t>
            </a:r>
            <a:endParaRPr/>
          </a:p>
        </p:txBody>
      </p:sp>
      <p:sp>
        <p:nvSpPr>
          <p:cNvPr id="442" name="Google Shape;442;p54"/>
          <p:cNvSpPr txBox="1"/>
          <p:nvPr>
            <p:ph idx="1" type="body"/>
          </p:nvPr>
        </p:nvSpPr>
        <p:spPr>
          <a:xfrm>
            <a:off x="311700" y="1152475"/>
            <a:ext cx="85206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Procedure for calling/applying user-defined functions:</a:t>
            </a:r>
            <a:endParaRPr b="1" sz="1100"/>
          </a:p>
          <a:p>
            <a:pPr indent="-298450" lvl="0" marL="457200" rtl="0" algn="l">
              <a:spcBef>
                <a:spcPts val="160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Add a local frame, forming a new environment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Bind the function’s formal parameters to its arguments in that frame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Execute the body of the function in that new environment</a:t>
            </a:r>
            <a:endParaRPr sz="1100"/>
          </a:p>
        </p:txBody>
      </p:sp>
      <p:pic>
        <p:nvPicPr>
          <p:cNvPr id="443" name="Google Shape;44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100" y="2609725"/>
            <a:ext cx="3515150" cy="183570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54"/>
          <p:cNvSpPr txBox="1"/>
          <p:nvPr/>
        </p:nvSpPr>
        <p:spPr>
          <a:xfrm>
            <a:off x="500925" y="4371950"/>
            <a:ext cx="3157800" cy="1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tutor.cs61a.org</a:t>
            </a:r>
            <a:endParaRPr sz="18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45" name="Google Shape;44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6500" y="1333625"/>
            <a:ext cx="3738126" cy="1573599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54"/>
          <p:cNvSpPr txBox="1"/>
          <p:nvPr/>
        </p:nvSpPr>
        <p:spPr>
          <a:xfrm>
            <a:off x="5295575" y="3434975"/>
            <a:ext cx="2969700" cy="1073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*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function’s signature has all the information needed to create a local frame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7" name="Google Shape;447;p54"/>
          <p:cNvSpPr txBox="1"/>
          <p:nvPr/>
        </p:nvSpPr>
        <p:spPr>
          <a:xfrm>
            <a:off x="7753425" y="2361525"/>
            <a:ext cx="12612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parent of a function is the frame in which we define the function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48" name="Google Shape;448;p54"/>
          <p:cNvCxnSpPr>
            <a:stCxn id="447" idx="0"/>
          </p:cNvCxnSpPr>
          <p:nvPr/>
        </p:nvCxnSpPr>
        <p:spPr>
          <a:xfrm flipH="1" rot="10800000">
            <a:off x="8384025" y="1860525"/>
            <a:ext cx="149700" cy="50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9" name="Google Shape;449;p54"/>
          <p:cNvSpPr txBox="1"/>
          <p:nvPr/>
        </p:nvSpPr>
        <p:spPr>
          <a:xfrm>
            <a:off x="5295575" y="4508375"/>
            <a:ext cx="27909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*Except argument values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5"/>
          <p:cNvSpPr txBox="1"/>
          <p:nvPr>
            <p:ph type="title"/>
          </p:nvPr>
        </p:nvSpPr>
        <p:spPr>
          <a:xfrm>
            <a:off x="347750" y="2010606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 time!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if we have variables with the same name in different parts of our program?</a:t>
            </a:r>
            <a:endParaRPr/>
          </a:p>
        </p:txBody>
      </p:sp>
      <p:pic>
        <p:nvPicPr>
          <p:cNvPr id="460" name="Google Shape;46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75075"/>
            <a:ext cx="8839201" cy="2780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if we have variables with the same name in different parts of our program?</a:t>
            </a:r>
            <a:endParaRPr/>
          </a:p>
        </p:txBody>
      </p:sp>
      <p:pic>
        <p:nvPicPr>
          <p:cNvPr id="466" name="Google Shape;46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75075"/>
            <a:ext cx="8839201" cy="2780586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57"/>
          <p:cNvSpPr txBox="1"/>
          <p:nvPr/>
        </p:nvSpPr>
        <p:spPr>
          <a:xfrm>
            <a:off x="778225" y="4293700"/>
            <a:ext cx="27195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Answer: 100</a:t>
            </a:r>
            <a:endParaRPr b="1" sz="18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Looking Up Names in Environments </a:t>
            </a:r>
            <a:endParaRPr/>
          </a:p>
        </p:txBody>
      </p:sp>
      <p:sp>
        <p:nvSpPr>
          <p:cNvPr id="473" name="Google Shape;473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/>
              <a:t>Every expression is evaluated in the context of an environment.</a:t>
            </a:r>
            <a:endParaRPr b="1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Looking Up Names in Environments </a:t>
            </a:r>
            <a:endParaRPr/>
          </a:p>
        </p:txBody>
      </p:sp>
      <p:sp>
        <p:nvSpPr>
          <p:cNvPr id="479" name="Google Shape;479;p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Every expression is evaluated in the context of an environment.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Our programs always begin with a </a:t>
            </a:r>
            <a:r>
              <a:rPr i="1" lang="en"/>
              <a:t>global</a:t>
            </a:r>
            <a:r>
              <a:rPr lang="en"/>
              <a:t> frame, and then new </a:t>
            </a:r>
            <a:r>
              <a:rPr i="1" lang="en"/>
              <a:t>local</a:t>
            </a:r>
            <a:r>
              <a:rPr lang="en"/>
              <a:t> frames are created when we make a function call. 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Looking Up Names in Environments </a:t>
            </a:r>
            <a:endParaRPr/>
          </a:p>
        </p:txBody>
      </p:sp>
      <p:sp>
        <p:nvSpPr>
          <p:cNvPr id="485" name="Google Shape;485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Every expression is evaluated in the context of an environment.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Our programs always begin with a </a:t>
            </a:r>
            <a:r>
              <a:rPr i="1" lang="en"/>
              <a:t>global</a:t>
            </a:r>
            <a:r>
              <a:rPr lang="en"/>
              <a:t> frame, and then new </a:t>
            </a:r>
            <a:r>
              <a:rPr i="1" lang="en"/>
              <a:t>local</a:t>
            </a:r>
            <a:r>
              <a:rPr lang="en"/>
              <a:t> frames are created when we make a function call.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Most important rules for environment diagrams:</a:t>
            </a:r>
            <a:endParaRPr b="1" i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Looking Up Names in Environments </a:t>
            </a:r>
            <a:endParaRPr/>
          </a:p>
        </p:txBody>
      </p:sp>
      <p:sp>
        <p:nvSpPr>
          <p:cNvPr id="491" name="Google Shape;491;p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Every expression is evaluated in the context of an environment.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Our programs always begin with a </a:t>
            </a:r>
            <a:r>
              <a:rPr i="1" lang="en"/>
              <a:t>global</a:t>
            </a:r>
            <a:r>
              <a:rPr lang="en"/>
              <a:t> frame, and then new </a:t>
            </a:r>
            <a:r>
              <a:rPr i="1" lang="en"/>
              <a:t>local</a:t>
            </a:r>
            <a:r>
              <a:rPr lang="en"/>
              <a:t> frames are created when we make a function call.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Most important rules for environment diagrams:</a:t>
            </a:r>
            <a:endParaRPr/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SzPts val="2000"/>
              <a:buAutoNum type="arabicPeriod"/>
            </a:pPr>
            <a:r>
              <a:rPr b="1" i="1" lang="en"/>
              <a:t>An environment is a sequence of frames. </a:t>
            </a:r>
            <a:endParaRPr b="1" i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Looking Up Names in Environments </a:t>
            </a:r>
            <a:endParaRPr/>
          </a:p>
        </p:txBody>
      </p:sp>
      <p:sp>
        <p:nvSpPr>
          <p:cNvPr id="497" name="Google Shape;497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Every expression is evaluated in the context of an environment.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Our programs always begin with a </a:t>
            </a:r>
            <a:r>
              <a:rPr i="1" lang="en"/>
              <a:t>global</a:t>
            </a:r>
            <a:r>
              <a:rPr lang="en"/>
              <a:t> frame, and then new </a:t>
            </a:r>
            <a:r>
              <a:rPr i="1" lang="en"/>
              <a:t>local</a:t>
            </a:r>
            <a:r>
              <a:rPr lang="en"/>
              <a:t> frames are created when we make a function call.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Most important rules for environment diagrams:</a:t>
            </a:r>
            <a:endParaRPr/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SzPts val="2000"/>
              <a:buAutoNum type="arabicPeriod"/>
            </a:pPr>
            <a:r>
              <a:rPr b="1" i="1" lang="en"/>
              <a:t>An environment is a sequence of frames. </a:t>
            </a:r>
            <a:endParaRPr b="1" i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b="1" i="1" lang="en"/>
              <a:t>A name evaluates to the value bound to that name in the earliest </a:t>
            </a:r>
            <a:r>
              <a:rPr b="1" i="1" lang="en"/>
              <a:t>frame of the current environment in which that name is found</a:t>
            </a:r>
            <a:endParaRPr b="1" i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sequence of frames</a:t>
            </a:r>
            <a:endParaRPr/>
          </a:p>
        </p:txBody>
      </p:sp>
      <p:sp>
        <p:nvSpPr>
          <p:cNvPr id="503" name="Google Shape;503;p63"/>
          <p:cNvSpPr/>
          <p:nvPr/>
        </p:nvSpPr>
        <p:spPr>
          <a:xfrm>
            <a:off x="1102850" y="1532325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4" name="Google Shape;504;p63"/>
          <p:cNvSpPr txBox="1"/>
          <p:nvPr/>
        </p:nvSpPr>
        <p:spPr>
          <a:xfrm>
            <a:off x="1054075" y="1532325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Global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5" name="Google Shape;505;p63"/>
          <p:cNvSpPr/>
          <p:nvPr/>
        </p:nvSpPr>
        <p:spPr>
          <a:xfrm>
            <a:off x="1102850" y="2571750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6" name="Google Shape;506;p63"/>
          <p:cNvSpPr txBox="1"/>
          <p:nvPr/>
        </p:nvSpPr>
        <p:spPr>
          <a:xfrm>
            <a:off x="1054075" y="2571750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f1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7" name="Google Shape;507;p63"/>
          <p:cNvSpPr/>
          <p:nvPr/>
        </p:nvSpPr>
        <p:spPr>
          <a:xfrm>
            <a:off x="1102850" y="3611175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8" name="Google Shape;508;p63"/>
          <p:cNvSpPr txBox="1"/>
          <p:nvPr/>
        </p:nvSpPr>
        <p:spPr>
          <a:xfrm>
            <a:off x="1054075" y="3562375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f2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9" name="Google Shape;509;p63"/>
          <p:cNvSpPr txBox="1"/>
          <p:nvPr/>
        </p:nvSpPr>
        <p:spPr>
          <a:xfrm>
            <a:off x="1717700" y="4313825"/>
            <a:ext cx="302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..</a:t>
            </a:r>
            <a:endParaRPr b="1"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0" name="Google Shape;510;p63"/>
          <p:cNvSpPr txBox="1"/>
          <p:nvPr/>
        </p:nvSpPr>
        <p:spPr>
          <a:xfrm>
            <a:off x="136650" y="1288325"/>
            <a:ext cx="849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Latest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1" name="Google Shape;511;p63"/>
          <p:cNvSpPr txBox="1"/>
          <p:nvPr/>
        </p:nvSpPr>
        <p:spPr>
          <a:xfrm>
            <a:off x="136650" y="4421225"/>
            <a:ext cx="12492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Earliest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sequence of frames</a:t>
            </a:r>
            <a:endParaRPr/>
          </a:p>
        </p:txBody>
      </p:sp>
      <p:sp>
        <p:nvSpPr>
          <p:cNvPr id="517" name="Google Shape;517;p64"/>
          <p:cNvSpPr/>
          <p:nvPr/>
        </p:nvSpPr>
        <p:spPr>
          <a:xfrm>
            <a:off x="1102850" y="1532325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8" name="Google Shape;518;p64"/>
          <p:cNvSpPr txBox="1"/>
          <p:nvPr/>
        </p:nvSpPr>
        <p:spPr>
          <a:xfrm>
            <a:off x="1054075" y="1532325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Global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9" name="Google Shape;519;p64"/>
          <p:cNvSpPr/>
          <p:nvPr/>
        </p:nvSpPr>
        <p:spPr>
          <a:xfrm>
            <a:off x="1102850" y="2571750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0" name="Google Shape;520;p64"/>
          <p:cNvSpPr txBox="1"/>
          <p:nvPr/>
        </p:nvSpPr>
        <p:spPr>
          <a:xfrm>
            <a:off x="1054075" y="2571750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f1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1" name="Google Shape;521;p64"/>
          <p:cNvSpPr/>
          <p:nvPr/>
        </p:nvSpPr>
        <p:spPr>
          <a:xfrm>
            <a:off x="1102850" y="3611175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2" name="Google Shape;522;p64"/>
          <p:cNvSpPr txBox="1"/>
          <p:nvPr/>
        </p:nvSpPr>
        <p:spPr>
          <a:xfrm>
            <a:off x="1054075" y="3562375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f2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3" name="Google Shape;523;p64"/>
          <p:cNvSpPr txBox="1"/>
          <p:nvPr/>
        </p:nvSpPr>
        <p:spPr>
          <a:xfrm>
            <a:off x="1717700" y="4313825"/>
            <a:ext cx="302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..</a:t>
            </a:r>
            <a:endParaRPr b="1"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4" name="Google Shape;524;p64"/>
          <p:cNvSpPr txBox="1"/>
          <p:nvPr/>
        </p:nvSpPr>
        <p:spPr>
          <a:xfrm>
            <a:off x="4801900" y="1249275"/>
            <a:ext cx="3543000" cy="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sequence is a first frame, and then the rest of the sequence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5" name="Google Shape;525;p64"/>
          <p:cNvSpPr txBox="1"/>
          <p:nvPr/>
        </p:nvSpPr>
        <p:spPr>
          <a:xfrm>
            <a:off x="136650" y="1288325"/>
            <a:ext cx="849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Latest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6" name="Google Shape;526;p64"/>
          <p:cNvSpPr txBox="1"/>
          <p:nvPr/>
        </p:nvSpPr>
        <p:spPr>
          <a:xfrm>
            <a:off x="136650" y="4421225"/>
            <a:ext cx="12492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Earliest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sequence of frames</a:t>
            </a:r>
            <a:endParaRPr/>
          </a:p>
        </p:txBody>
      </p:sp>
      <p:sp>
        <p:nvSpPr>
          <p:cNvPr id="532" name="Google Shape;532;p65"/>
          <p:cNvSpPr/>
          <p:nvPr/>
        </p:nvSpPr>
        <p:spPr>
          <a:xfrm>
            <a:off x="1102850" y="1532325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3" name="Google Shape;533;p65"/>
          <p:cNvSpPr txBox="1"/>
          <p:nvPr/>
        </p:nvSpPr>
        <p:spPr>
          <a:xfrm>
            <a:off x="1054075" y="1532325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Global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4" name="Google Shape;534;p65"/>
          <p:cNvSpPr/>
          <p:nvPr/>
        </p:nvSpPr>
        <p:spPr>
          <a:xfrm>
            <a:off x="1102850" y="2571750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5" name="Google Shape;535;p65"/>
          <p:cNvSpPr txBox="1"/>
          <p:nvPr/>
        </p:nvSpPr>
        <p:spPr>
          <a:xfrm>
            <a:off x="1054075" y="2571750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f1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6" name="Google Shape;536;p65"/>
          <p:cNvSpPr/>
          <p:nvPr/>
        </p:nvSpPr>
        <p:spPr>
          <a:xfrm>
            <a:off x="1102850" y="3611175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7" name="Google Shape;537;p65"/>
          <p:cNvSpPr txBox="1"/>
          <p:nvPr/>
        </p:nvSpPr>
        <p:spPr>
          <a:xfrm>
            <a:off x="1054075" y="3562375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f2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8" name="Google Shape;538;p65"/>
          <p:cNvSpPr txBox="1"/>
          <p:nvPr/>
        </p:nvSpPr>
        <p:spPr>
          <a:xfrm>
            <a:off x="1717700" y="4313825"/>
            <a:ext cx="302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..</a:t>
            </a:r>
            <a:endParaRPr b="1"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9" name="Google Shape;539;p65"/>
          <p:cNvSpPr txBox="1"/>
          <p:nvPr/>
        </p:nvSpPr>
        <p:spPr>
          <a:xfrm>
            <a:off x="4801900" y="1249275"/>
            <a:ext cx="3543000" cy="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sequence is a first frame, and then the rest of the sequence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0" name="Google Shape;540;p65"/>
          <p:cNvSpPr txBox="1"/>
          <p:nvPr/>
        </p:nvSpPr>
        <p:spPr>
          <a:xfrm>
            <a:off x="4801900" y="2166700"/>
            <a:ext cx="32697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Not every frame is part of the same environment, though each frame on the left is part of the </a:t>
            </a: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environment diagram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1" name="Google Shape;541;p65"/>
          <p:cNvSpPr txBox="1"/>
          <p:nvPr/>
        </p:nvSpPr>
        <p:spPr>
          <a:xfrm>
            <a:off x="136650" y="1288325"/>
            <a:ext cx="849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Latest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2" name="Google Shape;542;p65"/>
          <p:cNvSpPr txBox="1"/>
          <p:nvPr/>
        </p:nvSpPr>
        <p:spPr>
          <a:xfrm>
            <a:off x="136650" y="4421225"/>
            <a:ext cx="12492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Earliest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sequence of frames</a:t>
            </a:r>
            <a:endParaRPr/>
          </a:p>
        </p:txBody>
      </p:sp>
      <p:sp>
        <p:nvSpPr>
          <p:cNvPr id="548" name="Google Shape;548;p66"/>
          <p:cNvSpPr/>
          <p:nvPr/>
        </p:nvSpPr>
        <p:spPr>
          <a:xfrm>
            <a:off x="1102850" y="1532325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9" name="Google Shape;549;p66"/>
          <p:cNvSpPr txBox="1"/>
          <p:nvPr/>
        </p:nvSpPr>
        <p:spPr>
          <a:xfrm>
            <a:off x="1054075" y="1532325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Global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0" name="Google Shape;550;p66"/>
          <p:cNvSpPr/>
          <p:nvPr/>
        </p:nvSpPr>
        <p:spPr>
          <a:xfrm>
            <a:off x="1102850" y="2571750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1" name="Google Shape;551;p66"/>
          <p:cNvSpPr txBox="1"/>
          <p:nvPr/>
        </p:nvSpPr>
        <p:spPr>
          <a:xfrm>
            <a:off x="1054075" y="2571750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f1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2" name="Google Shape;552;p66"/>
          <p:cNvSpPr/>
          <p:nvPr/>
        </p:nvSpPr>
        <p:spPr>
          <a:xfrm>
            <a:off x="1102850" y="3611175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3" name="Google Shape;553;p66"/>
          <p:cNvSpPr txBox="1"/>
          <p:nvPr/>
        </p:nvSpPr>
        <p:spPr>
          <a:xfrm>
            <a:off x="1054075" y="3562375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f2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4" name="Google Shape;554;p66"/>
          <p:cNvSpPr txBox="1"/>
          <p:nvPr/>
        </p:nvSpPr>
        <p:spPr>
          <a:xfrm>
            <a:off x="1717700" y="4313825"/>
            <a:ext cx="302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..</a:t>
            </a:r>
            <a:endParaRPr b="1"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5" name="Google Shape;555;p66"/>
          <p:cNvSpPr txBox="1"/>
          <p:nvPr/>
        </p:nvSpPr>
        <p:spPr>
          <a:xfrm>
            <a:off x="4801900" y="1249275"/>
            <a:ext cx="3543000" cy="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sequence is a first frame, and then the rest of the sequence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6" name="Google Shape;556;p66"/>
          <p:cNvSpPr txBox="1"/>
          <p:nvPr/>
        </p:nvSpPr>
        <p:spPr>
          <a:xfrm>
            <a:off x="4801900" y="2166700"/>
            <a:ext cx="32697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Not every frame is part of the same environment, though each frame on the left is part of the </a:t>
            </a: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environment diagram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57" name="Google Shape;557;p66"/>
          <p:cNvCxnSpPr>
            <a:endCxn id="549" idx="1"/>
          </p:cNvCxnSpPr>
          <p:nvPr/>
        </p:nvCxnSpPr>
        <p:spPr>
          <a:xfrm flipH="1" rot="5400000">
            <a:off x="-100625" y="2875875"/>
            <a:ext cx="2358300" cy="48900"/>
          </a:xfrm>
          <a:prstGeom prst="curvedConnector4">
            <a:avLst>
              <a:gd fmla="val 23996" name="adj1"/>
              <a:gd fmla="val 107796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8" name="Google Shape;558;p66"/>
          <p:cNvCxnSpPr>
            <a:stCxn id="550" idx="3"/>
            <a:endCxn id="548" idx="3"/>
          </p:cNvCxnSpPr>
          <p:nvPr/>
        </p:nvCxnSpPr>
        <p:spPr>
          <a:xfrm flipH="1" rot="10800000">
            <a:off x="2635250" y="2000700"/>
            <a:ext cx="600" cy="1039500"/>
          </a:xfrm>
          <a:prstGeom prst="curvedConnector3">
            <a:avLst>
              <a:gd fmla="val 7319166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9" name="Google Shape;559;p66"/>
          <p:cNvSpPr txBox="1"/>
          <p:nvPr/>
        </p:nvSpPr>
        <p:spPr>
          <a:xfrm>
            <a:off x="4801900" y="3562375"/>
            <a:ext cx="30159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 has a parent frame of Global, and f1 has a parent frame of Global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0" name="Google Shape;560;p66"/>
          <p:cNvSpPr txBox="1"/>
          <p:nvPr/>
        </p:nvSpPr>
        <p:spPr>
          <a:xfrm>
            <a:off x="136650" y="1288325"/>
            <a:ext cx="849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Latest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1" name="Google Shape;561;p66"/>
          <p:cNvSpPr txBox="1"/>
          <p:nvPr/>
        </p:nvSpPr>
        <p:spPr>
          <a:xfrm>
            <a:off x="136650" y="4421225"/>
            <a:ext cx="12492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Earliest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sequence of frames</a:t>
            </a:r>
            <a:endParaRPr/>
          </a:p>
        </p:txBody>
      </p:sp>
      <p:sp>
        <p:nvSpPr>
          <p:cNvPr id="567" name="Google Shape;567;p67"/>
          <p:cNvSpPr/>
          <p:nvPr/>
        </p:nvSpPr>
        <p:spPr>
          <a:xfrm>
            <a:off x="1102850" y="1532325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8" name="Google Shape;568;p67"/>
          <p:cNvSpPr txBox="1"/>
          <p:nvPr/>
        </p:nvSpPr>
        <p:spPr>
          <a:xfrm>
            <a:off x="1054075" y="1532325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Global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9" name="Google Shape;569;p67"/>
          <p:cNvSpPr/>
          <p:nvPr/>
        </p:nvSpPr>
        <p:spPr>
          <a:xfrm>
            <a:off x="1102850" y="2571750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0" name="Google Shape;570;p67"/>
          <p:cNvSpPr txBox="1"/>
          <p:nvPr/>
        </p:nvSpPr>
        <p:spPr>
          <a:xfrm>
            <a:off x="1054075" y="2571750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f1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1" name="Google Shape;571;p67"/>
          <p:cNvSpPr/>
          <p:nvPr/>
        </p:nvSpPr>
        <p:spPr>
          <a:xfrm>
            <a:off x="1102850" y="3611175"/>
            <a:ext cx="1532400" cy="9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2" name="Google Shape;572;p67"/>
          <p:cNvSpPr txBox="1"/>
          <p:nvPr/>
        </p:nvSpPr>
        <p:spPr>
          <a:xfrm>
            <a:off x="1054075" y="3562375"/>
            <a:ext cx="8004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f2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3" name="Google Shape;573;p67"/>
          <p:cNvSpPr txBox="1"/>
          <p:nvPr/>
        </p:nvSpPr>
        <p:spPr>
          <a:xfrm>
            <a:off x="1717700" y="4313825"/>
            <a:ext cx="302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..</a:t>
            </a:r>
            <a:endParaRPr b="1"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4" name="Google Shape;574;p67"/>
          <p:cNvSpPr txBox="1"/>
          <p:nvPr/>
        </p:nvSpPr>
        <p:spPr>
          <a:xfrm>
            <a:off x="4801900" y="1249275"/>
            <a:ext cx="3543000" cy="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sequence is a first frame, and then the rest of the sequence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5" name="Google Shape;575;p67"/>
          <p:cNvSpPr txBox="1"/>
          <p:nvPr/>
        </p:nvSpPr>
        <p:spPr>
          <a:xfrm>
            <a:off x="4801900" y="2166700"/>
            <a:ext cx="32697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Not every frame is part of the same environment, though each frame on the left is part of the </a:t>
            </a: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environment diagram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76" name="Google Shape;576;p67"/>
          <p:cNvCxnSpPr>
            <a:endCxn id="568" idx="1"/>
          </p:cNvCxnSpPr>
          <p:nvPr/>
        </p:nvCxnSpPr>
        <p:spPr>
          <a:xfrm flipH="1" rot="5400000">
            <a:off x="-100625" y="2875875"/>
            <a:ext cx="2358300" cy="48900"/>
          </a:xfrm>
          <a:prstGeom prst="curvedConnector4">
            <a:avLst>
              <a:gd fmla="val 23996" name="adj1"/>
              <a:gd fmla="val 107796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7" name="Google Shape;577;p67"/>
          <p:cNvCxnSpPr>
            <a:stCxn id="569" idx="3"/>
            <a:endCxn id="567" idx="3"/>
          </p:cNvCxnSpPr>
          <p:nvPr/>
        </p:nvCxnSpPr>
        <p:spPr>
          <a:xfrm flipH="1" rot="10800000">
            <a:off x="2635250" y="2000700"/>
            <a:ext cx="600" cy="1039500"/>
          </a:xfrm>
          <a:prstGeom prst="curvedConnector3">
            <a:avLst>
              <a:gd fmla="val 7319166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8" name="Google Shape;578;p67"/>
          <p:cNvSpPr txBox="1"/>
          <p:nvPr/>
        </p:nvSpPr>
        <p:spPr>
          <a:xfrm>
            <a:off x="4801900" y="3562375"/>
            <a:ext cx="30159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f2 has a parent frame of Global, and f1 has a parent frame of Global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9" name="Google Shape;579;p67"/>
          <p:cNvSpPr txBox="1"/>
          <p:nvPr/>
        </p:nvSpPr>
        <p:spPr>
          <a:xfrm>
            <a:off x="2996325" y="3237475"/>
            <a:ext cx="1532400" cy="702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 and f1 are not part of the same environment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0" name="Google Shape;580;p67"/>
          <p:cNvSpPr txBox="1"/>
          <p:nvPr/>
        </p:nvSpPr>
        <p:spPr>
          <a:xfrm>
            <a:off x="136650" y="4421225"/>
            <a:ext cx="12492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Earliest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1" name="Google Shape;581;p67"/>
          <p:cNvSpPr txBox="1"/>
          <p:nvPr/>
        </p:nvSpPr>
        <p:spPr>
          <a:xfrm>
            <a:off x="136650" y="1288325"/>
            <a:ext cx="849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Latest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#1</a:t>
            </a:r>
            <a:endParaRPr/>
          </a:p>
        </p:txBody>
      </p:sp>
      <p:pic>
        <p:nvPicPr>
          <p:cNvPr id="587" name="Google Shape;58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548" y="1132512"/>
            <a:ext cx="6158049" cy="3202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#1</a:t>
            </a:r>
            <a:endParaRPr/>
          </a:p>
        </p:txBody>
      </p:sp>
      <p:pic>
        <p:nvPicPr>
          <p:cNvPr id="593" name="Google Shape;59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548" y="1132512"/>
            <a:ext cx="6158049" cy="3202549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69"/>
          <p:cNvSpPr txBox="1"/>
          <p:nvPr/>
        </p:nvSpPr>
        <p:spPr>
          <a:xfrm>
            <a:off x="1090550" y="4449850"/>
            <a:ext cx="27195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Answer: 6</a:t>
            </a:r>
            <a:endParaRPr b="1" sz="18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#2</a:t>
            </a:r>
            <a:endParaRPr/>
          </a:p>
        </p:txBody>
      </p:sp>
      <p:pic>
        <p:nvPicPr>
          <p:cNvPr id="600" name="Google Shape;600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550" y="1174200"/>
            <a:ext cx="6398250" cy="279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71"/>
          <p:cNvSpPr txBox="1"/>
          <p:nvPr>
            <p:ph type="title"/>
          </p:nvPr>
        </p:nvSpPr>
        <p:spPr>
          <a:xfrm>
            <a:off x="311700" y="333769"/>
            <a:ext cx="8520600" cy="42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Reminder: Rules for evaluating c</a:t>
            </a:r>
            <a:r>
              <a:rPr lang="en"/>
              <a:t>all expressions</a:t>
            </a:r>
            <a:endParaRPr/>
          </a:p>
        </p:txBody>
      </p:sp>
      <p:sp>
        <p:nvSpPr>
          <p:cNvPr id="606" name="Google Shape;606;p71"/>
          <p:cNvSpPr txBox="1"/>
          <p:nvPr>
            <p:ph idx="1" type="body"/>
          </p:nvPr>
        </p:nvSpPr>
        <p:spPr>
          <a:xfrm>
            <a:off x="311700" y="1152471"/>
            <a:ext cx="8520600" cy="19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Evaluation procedure for</a:t>
            </a:r>
            <a:r>
              <a:rPr b="1" lang="en" sz="1500"/>
              <a:t> </a:t>
            </a:r>
            <a:r>
              <a:rPr b="1" lang="en" sz="1500">
                <a:solidFill>
                  <a:srgbClr val="0371C1"/>
                </a:solidFill>
              </a:rPr>
              <a:t>call expressions</a:t>
            </a:r>
            <a:endParaRPr b="1" sz="1500">
              <a:solidFill>
                <a:srgbClr val="0371C1"/>
              </a:solidFill>
            </a:endParaRPr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Evaluate the </a:t>
            </a:r>
            <a:r>
              <a:rPr b="1" lang="en" sz="1500">
                <a:solidFill>
                  <a:srgbClr val="7A5FE7"/>
                </a:solidFill>
              </a:rPr>
              <a:t>operator</a:t>
            </a:r>
            <a:endParaRPr b="1" sz="1500">
              <a:solidFill>
                <a:srgbClr val="7A5FE7"/>
              </a:solidFill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Evaluate the </a:t>
            </a:r>
            <a:r>
              <a:rPr b="1" lang="en" sz="1500">
                <a:solidFill>
                  <a:schemeClr val="accent1"/>
                </a:solidFill>
              </a:rPr>
              <a:t>operands</a:t>
            </a:r>
            <a:r>
              <a:rPr lang="en" sz="1500"/>
              <a:t> from left to right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1000"/>
              </a:spcAft>
              <a:buSzPts val="1500"/>
              <a:buAutoNum type="arabicPeriod"/>
            </a:pPr>
            <a:r>
              <a:rPr b="1" lang="en" sz="1500">
                <a:solidFill>
                  <a:schemeClr val="accent5"/>
                </a:solidFill>
              </a:rPr>
              <a:t>Apply</a:t>
            </a:r>
            <a:r>
              <a:rPr lang="en" sz="1500"/>
              <a:t> the operator (a </a:t>
            </a:r>
            <a:r>
              <a:rPr b="1" lang="en" sz="1500">
                <a:solidFill>
                  <a:srgbClr val="0371C1"/>
                </a:solidFill>
              </a:rPr>
              <a:t>function</a:t>
            </a:r>
            <a:r>
              <a:rPr lang="en" sz="1500"/>
              <a:t>) to the</a:t>
            </a:r>
            <a:br>
              <a:rPr lang="en" sz="1500"/>
            </a:br>
            <a:r>
              <a:rPr lang="en" sz="1500"/>
              <a:t>evaluated operands (</a:t>
            </a:r>
            <a:r>
              <a:rPr b="1" lang="en" sz="1500">
                <a:solidFill>
                  <a:srgbClr val="0371C1"/>
                </a:solidFill>
              </a:rPr>
              <a:t>arguments</a:t>
            </a:r>
            <a:r>
              <a:rPr lang="en" sz="1500"/>
              <a:t>)</a:t>
            </a:r>
            <a:endParaRPr sz="1500"/>
          </a:p>
        </p:txBody>
      </p:sp>
      <p:sp>
        <p:nvSpPr>
          <p:cNvPr id="607" name="Google Shape;607;p71"/>
          <p:cNvSpPr txBox="1"/>
          <p:nvPr/>
        </p:nvSpPr>
        <p:spPr>
          <a:xfrm>
            <a:off x="1317600" y="3425725"/>
            <a:ext cx="6187800" cy="10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 is not until we finish the first two steps and get to the third step that a new frame is opened, and operand values are bound to the argument names!</a:t>
            </a:r>
            <a:endParaRPr b="1" i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#2</a:t>
            </a:r>
            <a:endParaRPr/>
          </a:p>
        </p:txBody>
      </p:sp>
      <p:pic>
        <p:nvPicPr>
          <p:cNvPr id="613" name="Google Shape;613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550" y="1174200"/>
            <a:ext cx="6398250" cy="27951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72"/>
          <p:cNvSpPr txBox="1"/>
          <p:nvPr/>
        </p:nvSpPr>
        <p:spPr>
          <a:xfrm>
            <a:off x="1090550" y="4449850"/>
            <a:ext cx="27195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Answer: 9</a:t>
            </a:r>
            <a:endParaRPr b="1" sz="18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73"/>
          <p:cNvSpPr txBox="1"/>
          <p:nvPr>
            <p:ph type="title"/>
          </p:nvPr>
        </p:nvSpPr>
        <p:spPr>
          <a:xfrm>
            <a:off x="311700" y="333769"/>
            <a:ext cx="8520600" cy="42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620" name="Google Shape;620;p73"/>
          <p:cNvSpPr txBox="1"/>
          <p:nvPr>
            <p:ph idx="1" type="body"/>
          </p:nvPr>
        </p:nvSpPr>
        <p:spPr>
          <a:xfrm>
            <a:off x="311700" y="1152475"/>
            <a:ext cx="8520600" cy="376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An </a:t>
            </a:r>
            <a:r>
              <a:rPr b="1" lang="en"/>
              <a:t>expression</a:t>
            </a:r>
            <a:r>
              <a:rPr lang="en"/>
              <a:t> is anything that evaluates to a value in Python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Primitive and call expressions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>
                <a:solidFill>
                  <a:schemeClr val="dk1"/>
                </a:solidFill>
              </a:rPr>
              <a:t>Assignment statements</a:t>
            </a:r>
            <a:r>
              <a:rPr lang="en">
                <a:solidFill>
                  <a:schemeClr val="dk1"/>
                </a:solidFill>
              </a:rPr>
              <a:t> bind names to values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Call expression evaluation follows a distinct set of rules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Evaluate the operator, evaluate the operand, and apply the operator onto the operands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/>
              <a:t>Environment diagrams</a:t>
            </a:r>
            <a:r>
              <a:rPr lang="en"/>
              <a:t> allow us to visualize assignment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Use tutor.cs61a.org to try this out on your own programs!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Each environment is a sequence of frames, and all frames in a program make up an environment diagram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Lambda 2018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