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9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94.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Lst>
  <p:sldSz cy="5143500" cx="9144000"/>
  <p:notesSz cx="6858000" cy="9144000"/>
  <p:embeddedFontLst>
    <p:embeddedFont>
      <p:font typeface="Roboto Medium"/>
      <p:regular r:id="rId102"/>
      <p:bold r:id="rId103"/>
      <p:italic r:id="rId104"/>
      <p:boldItalic r:id="rId105"/>
    </p:embeddedFont>
    <p:embeddedFont>
      <p:font typeface="Roboto"/>
      <p:regular r:id="rId106"/>
      <p:bold r:id="rId107"/>
      <p:italic r:id="rId108"/>
      <p:boldItalic r:id="rId109"/>
    </p:embeddedFont>
    <p:embeddedFont>
      <p:font typeface="Roboto Light"/>
      <p:regular r:id="rId110"/>
      <p:bold r:id="rId111"/>
      <p:italic r:id="rId112"/>
      <p:boldItalic r:id="rId1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A42FB2F-B553-493E-A29E-57630B17E938}">
  <a:tblStyle styleId="{8A42FB2F-B553-493E-A29E-57630B17E938}"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font" Target="fonts/Roboto-bold.fntdata"/><Relationship Id="rId106" Type="http://schemas.openxmlformats.org/officeDocument/2006/relationships/font" Target="fonts/Roboto-regular.fntdata"/><Relationship Id="rId105" Type="http://schemas.openxmlformats.org/officeDocument/2006/relationships/font" Target="fonts/RobotoMedium-boldItalic.fntdata"/><Relationship Id="rId104" Type="http://schemas.openxmlformats.org/officeDocument/2006/relationships/font" Target="fonts/RobotoMedium-italic.fntdata"/><Relationship Id="rId109" Type="http://schemas.openxmlformats.org/officeDocument/2006/relationships/font" Target="fonts/Roboto-boldItalic.fntdata"/><Relationship Id="rId108" Type="http://schemas.openxmlformats.org/officeDocument/2006/relationships/font" Target="fonts/Roboto-italic.fntdata"/><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font" Target="fonts/RobotoMedium-bold.fntdata"/><Relationship Id="rId102" Type="http://schemas.openxmlformats.org/officeDocument/2006/relationships/font" Target="fonts/RobotoMedium-regular.fntdata"/><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5" Type="http://schemas.openxmlformats.org/officeDocument/2006/relationships/slide" Target="slides/slide9.xml"/><Relationship Id="rId110" Type="http://schemas.openxmlformats.org/officeDocument/2006/relationships/font" Target="fonts/RobotoLight-regular.fntdata"/><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113" Type="http://schemas.openxmlformats.org/officeDocument/2006/relationships/font" Target="fonts/RobotoLight-boldItalic.fntdata"/><Relationship Id="rId112" Type="http://schemas.openxmlformats.org/officeDocument/2006/relationships/font" Target="fonts/RobotoLight-italic.fntdata"/><Relationship Id="rId111" Type="http://schemas.openxmlformats.org/officeDocument/2006/relationships/font" Target="fonts/RobotoLight-bold.fntdata"/><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thetechnicgear.com/wp-content/uploads/2014/02/sorting-lego.jpg"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cVj8lmi5asbjQfy5NVh8rcGDL_HrVpiAPOKrneahzdmciGaw/viewform" TargetMode="Externa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cMBv1yjg2oJIuCN6lsr2gld3UNygP2t1hNPwyXdbutMvByNg/viewform" TargetMode="Externa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c0f9Y87d8ML4gmBXqnfa2ufz0PvkgjJ5QLC_k3taBLCtjASg/viewform" TargetMode="Externa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5f59ced8fc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5f59ced8fc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http://thetechnicgear.com/wp-content/uploads/2014/02/sorting-lego.jpg</a:t>
            </a:r>
            <a:r>
              <a:rPr lang="en"/>
              <a:t> </a:t>
            </a:r>
            <a:endParaRPr/>
          </a:p>
          <a:p>
            <a:pPr indent="0" lvl="0" marL="0" rtl="0" algn="l">
              <a:spcBef>
                <a:spcPts val="0"/>
              </a:spcBef>
              <a:spcAft>
                <a:spcPts val="0"/>
              </a:spcAft>
              <a:buNone/>
            </a:pPr>
            <a:r>
              <a:rPr lang="en"/>
              <a:t>Keynote Animations of Algorithms courtesy of Kevin Wayne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5f59ced8fc_0_29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5f59ced8fc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5f59ced8fc_1_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5f59ced8fc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5f59ced8fc_1_1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5f59ced8fc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5f59ced8fc_1_2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5f59ced8fc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5f59ced8fc_0_46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5f59ced8fc_0_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5f59ced8fc_1_2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5f59ced8fc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5f59ced8fc_1_3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5f59ced8fc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5f59ced8fc_1_4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5f59ced8fc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5f59ced8fc_1_4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5f59ced8fc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5f59ced8fc_1_5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5f59ced8fc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5f59ced8fc_0_47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5f59ced8fc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5f59ced8fc_0_50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5f59ced8fc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5f59ced8fc_0_52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5f59ced8fc_0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5f59ced8fc_0_54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5f59ced8fc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5f59ced8fc_0_55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5f59ced8fc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5f59ced8fc_0_57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5f59ced8fc_0_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5f59ced8fc_0_59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5f59ced8fc_0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5f59ced8fc_0_61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25f59ced8fc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5f59ced8fc_0_63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5f59ced8fc_0_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25f59ced8fc_0_65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25f59ced8fc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5f59ced8fc_0_67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25f59ced8fc_0_6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5f59ced8fc_0_69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25f59ced8fc_0_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25f59ced8fc_0_71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25f59ced8fc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5f59ced8fc_0_73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5f59ced8fc_0_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5f59ced8fc_0_74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5f59ced8fc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5f59ced8fc_0_76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5f59ced8fc_0_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25f59ced8fc_0_78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25f59ced8fc_0_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25f59ced8fc_0_80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25f59ced8fc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25f59ced8fc_0_82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25f59ced8fc_0_8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25f59ced8fc_0_84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25f59ced8fc_0_8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5f59ced8fc_1_6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25f59ced8fc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5f59ced8fc_0_88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25f59ced8fc_0_8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5f59ced8fc_1_7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25f59ced8fc_1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5f59ced8fc_0_88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25f59ced8fc_0_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25f59ced8fc_0_90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25f59ced8fc_0_9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25f59ced8fc_0_94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25f59ced8fc_0_9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25f59ced8fc_0_99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g25f59ced8fc_0_9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25f59ced8fc_0_103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25f59ced8fc_0_10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5f59ced8fc_0_108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25f59ced8fc_0_1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5f59ced8fc_0_112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5f59ced8fc_0_1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25f59ced8fc_0_116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25f59ced8fc_0_1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25f59ced8fc_0_121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25f59ced8fc_0_1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25f59ced8fc_0_125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25f59ced8fc_0_1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25f59ced8fc_0_129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25f59ced8fc_0_1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25f59ced8fc_0_132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25f59ced8fc_0_1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25f59ced8fc_0_136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25f59ced8fc_0_1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25f59ced8fc_0_140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3" name="Google Shape;1153;g25f59ced8fc_0_1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g25f59ced8fc_0_143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0" name="Google Shape;1190;g25f59ced8fc_0_1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g25f59ced8fc_0_147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5" name="Google Shape;1225;g25f59ced8fc_0_1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25f59ced8fc_0_150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0" name="Google Shape;1260;g25f59ced8fc_0_1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25f59ced8fc_0_153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25f59ced8fc_0_1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25f59ced8fc_0_155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2" name="Google Shape;1312;g25f59ced8fc_0_1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25f59ced8fc_0_157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6" name="Google Shape;1336;g25f59ced8fc_0_1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25f59ced8fc_0_160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25f59ced8fc_0_1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25f59ced8fc_1_7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25f59ced8fc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https://docs.google.com/forms/d/e/1FAIpQLScVj8lmi5asbjQfy5NVh8rcGDL_HrVpiAPOKrneahzdmciGaw/viewform</a:t>
            </a:r>
            <a:r>
              <a:rPr lang="en"/>
              <a:t>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25f59ced8fc_1_8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25f59ced8fc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25f59ced8fc_0_47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6" name="Google Shape;1396;g25f59ced8fc_0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25f59ced8fc_1_9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25f59ced8fc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25f59ced8fc_0_164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25f59ced8fc_0_1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25f59ced8fc_0_166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25f59ced8fc_0_1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g25f59ced8fc_0_169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1" name="Google Shape;1481;g25f59ced8fc_0_1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25f59ced8fc_0_172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25f59ced8fc_0_1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25f59ced8fc_0_176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1" name="Google Shape;1551;g25f59ced8fc_0_1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25f59ced8fc_0_179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8" name="Google Shape;1588;g25f59ced8fc_0_1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5" name="Shape 1625"/>
        <p:cNvGrpSpPr/>
        <p:nvPr/>
      </p:nvGrpSpPr>
      <p:grpSpPr>
        <a:xfrm>
          <a:off x="0" y="0"/>
          <a:ext cx="0" cy="0"/>
          <a:chOff x="0" y="0"/>
          <a:chExt cx="0" cy="0"/>
        </a:xfrm>
      </p:grpSpPr>
      <p:sp>
        <p:nvSpPr>
          <p:cNvPr id="1626" name="Google Shape;1626;g25f59ced8fc_0_183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7" name="Google Shape;1627;g25f59ced8fc_0_18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25f59ced8fc_0_187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7" name="Google Shape;1667;g25f59ced8fc_0_18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7" name="Shape 1707"/>
        <p:cNvGrpSpPr/>
        <p:nvPr/>
      </p:nvGrpSpPr>
      <p:grpSpPr>
        <a:xfrm>
          <a:off x="0" y="0"/>
          <a:ext cx="0" cy="0"/>
          <a:chOff x="0" y="0"/>
          <a:chExt cx="0" cy="0"/>
        </a:xfrm>
      </p:grpSpPr>
      <p:sp>
        <p:nvSpPr>
          <p:cNvPr id="1708" name="Google Shape;1708;g25f59ced8fc_0_191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9" name="Google Shape;1709;g25f59ced8fc_0_19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0" name="Shape 1750"/>
        <p:cNvGrpSpPr/>
        <p:nvPr/>
      </p:nvGrpSpPr>
      <p:grpSpPr>
        <a:xfrm>
          <a:off x="0" y="0"/>
          <a:ext cx="0" cy="0"/>
          <a:chOff x="0" y="0"/>
          <a:chExt cx="0" cy="0"/>
        </a:xfrm>
      </p:grpSpPr>
      <p:sp>
        <p:nvSpPr>
          <p:cNvPr id="1751" name="Google Shape;1751;g25f59ced8fc_0_195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2" name="Google Shape;1752;g25f59ced8fc_0_19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g25f59ced8fc_0_199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g25f59ced8fc_0_19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3" name="Shape 1833"/>
        <p:cNvGrpSpPr/>
        <p:nvPr/>
      </p:nvGrpSpPr>
      <p:grpSpPr>
        <a:xfrm>
          <a:off x="0" y="0"/>
          <a:ext cx="0" cy="0"/>
          <a:chOff x="0" y="0"/>
          <a:chExt cx="0" cy="0"/>
        </a:xfrm>
      </p:grpSpPr>
      <p:sp>
        <p:nvSpPr>
          <p:cNvPr id="1834" name="Google Shape;1834;g25f59ced8fc_0_203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5" name="Google Shape;1835;g25f59ced8fc_0_20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6" name="Shape 1876"/>
        <p:cNvGrpSpPr/>
        <p:nvPr/>
      </p:nvGrpSpPr>
      <p:grpSpPr>
        <a:xfrm>
          <a:off x="0" y="0"/>
          <a:ext cx="0" cy="0"/>
          <a:chOff x="0" y="0"/>
          <a:chExt cx="0" cy="0"/>
        </a:xfrm>
      </p:grpSpPr>
      <p:sp>
        <p:nvSpPr>
          <p:cNvPr id="1877" name="Google Shape;1877;g25f59ced8fc_0_208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8" name="Google Shape;1878;g25f59ced8fc_0_20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0" name="Shape 1920"/>
        <p:cNvGrpSpPr/>
        <p:nvPr/>
      </p:nvGrpSpPr>
      <p:grpSpPr>
        <a:xfrm>
          <a:off x="0" y="0"/>
          <a:ext cx="0" cy="0"/>
          <a:chOff x="0" y="0"/>
          <a:chExt cx="0" cy="0"/>
        </a:xfrm>
      </p:grpSpPr>
      <p:sp>
        <p:nvSpPr>
          <p:cNvPr id="1921" name="Google Shape;1921;g25f59ced8fc_0_21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2" name="Google Shape;1922;g25f59ced8fc_0_2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6" name="Shape 1966"/>
        <p:cNvGrpSpPr/>
        <p:nvPr/>
      </p:nvGrpSpPr>
      <p:grpSpPr>
        <a:xfrm>
          <a:off x="0" y="0"/>
          <a:ext cx="0" cy="0"/>
          <a:chOff x="0" y="0"/>
          <a:chExt cx="0" cy="0"/>
        </a:xfrm>
      </p:grpSpPr>
      <p:sp>
        <p:nvSpPr>
          <p:cNvPr id="1967" name="Google Shape;1967;g25f59ced8fc_0_216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8" name="Google Shape;1968;g25f59ced8fc_0_2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2" name="Shape 2012"/>
        <p:cNvGrpSpPr/>
        <p:nvPr/>
      </p:nvGrpSpPr>
      <p:grpSpPr>
        <a:xfrm>
          <a:off x="0" y="0"/>
          <a:ext cx="0" cy="0"/>
          <a:chOff x="0" y="0"/>
          <a:chExt cx="0" cy="0"/>
        </a:xfrm>
      </p:grpSpPr>
      <p:sp>
        <p:nvSpPr>
          <p:cNvPr id="2013" name="Google Shape;2013;g25f59ced8fc_0_221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4" name="Google Shape;2014;g25f59ced8fc_0_2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9" name="Shape 2059"/>
        <p:cNvGrpSpPr/>
        <p:nvPr/>
      </p:nvGrpSpPr>
      <p:grpSpPr>
        <a:xfrm>
          <a:off x="0" y="0"/>
          <a:ext cx="0" cy="0"/>
          <a:chOff x="0" y="0"/>
          <a:chExt cx="0" cy="0"/>
        </a:xfrm>
      </p:grpSpPr>
      <p:sp>
        <p:nvSpPr>
          <p:cNvPr id="2060" name="Google Shape;2060;g25f59ced8fc_0_226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1" name="Google Shape;2061;g25f59ced8fc_0_2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7" name="Shape 2107"/>
        <p:cNvGrpSpPr/>
        <p:nvPr/>
      </p:nvGrpSpPr>
      <p:grpSpPr>
        <a:xfrm>
          <a:off x="0" y="0"/>
          <a:ext cx="0" cy="0"/>
          <a:chOff x="0" y="0"/>
          <a:chExt cx="0" cy="0"/>
        </a:xfrm>
      </p:grpSpPr>
      <p:sp>
        <p:nvSpPr>
          <p:cNvPr id="2108" name="Google Shape;2108;g25f59ced8fc_0_230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9" name="Google Shape;2109;g25f59ced8fc_0_2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6" name="Shape 2156"/>
        <p:cNvGrpSpPr/>
        <p:nvPr/>
      </p:nvGrpSpPr>
      <p:grpSpPr>
        <a:xfrm>
          <a:off x="0" y="0"/>
          <a:ext cx="0" cy="0"/>
          <a:chOff x="0" y="0"/>
          <a:chExt cx="0" cy="0"/>
        </a:xfrm>
      </p:grpSpPr>
      <p:sp>
        <p:nvSpPr>
          <p:cNvPr id="2157" name="Google Shape;2157;g25f59ced8fc_0_235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58" name="Google Shape;2158;g25f59ced8fc_0_2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6" name="Shape 2206"/>
        <p:cNvGrpSpPr/>
        <p:nvPr/>
      </p:nvGrpSpPr>
      <p:grpSpPr>
        <a:xfrm>
          <a:off x="0" y="0"/>
          <a:ext cx="0" cy="0"/>
          <a:chOff x="0" y="0"/>
          <a:chExt cx="0" cy="0"/>
        </a:xfrm>
      </p:grpSpPr>
      <p:sp>
        <p:nvSpPr>
          <p:cNvPr id="2207" name="Google Shape;2207;g25f59ced8fc_0_240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08" name="Google Shape;2208;g25f59ced8fc_0_2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9" name="Shape 2259"/>
        <p:cNvGrpSpPr/>
        <p:nvPr/>
      </p:nvGrpSpPr>
      <p:grpSpPr>
        <a:xfrm>
          <a:off x="0" y="0"/>
          <a:ext cx="0" cy="0"/>
          <a:chOff x="0" y="0"/>
          <a:chExt cx="0" cy="0"/>
        </a:xfrm>
      </p:grpSpPr>
      <p:sp>
        <p:nvSpPr>
          <p:cNvPr id="2260" name="Google Shape;2260;g25f59ced8fc_0_245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61" name="Google Shape;2261;g25f59ced8fc_0_2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3" name="Shape 2293"/>
        <p:cNvGrpSpPr/>
        <p:nvPr/>
      </p:nvGrpSpPr>
      <p:grpSpPr>
        <a:xfrm>
          <a:off x="0" y="0"/>
          <a:ext cx="0" cy="0"/>
          <a:chOff x="0" y="0"/>
          <a:chExt cx="0" cy="0"/>
        </a:xfrm>
      </p:grpSpPr>
      <p:sp>
        <p:nvSpPr>
          <p:cNvPr id="2294" name="Google Shape;2294;g25f59ced8fc_0_248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95" name="Google Shape;2295;g25f59ced8fc_0_2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7" name="Shape 2327"/>
        <p:cNvGrpSpPr/>
        <p:nvPr/>
      </p:nvGrpSpPr>
      <p:grpSpPr>
        <a:xfrm>
          <a:off x="0" y="0"/>
          <a:ext cx="0" cy="0"/>
          <a:chOff x="0" y="0"/>
          <a:chExt cx="0" cy="0"/>
        </a:xfrm>
      </p:grpSpPr>
      <p:sp>
        <p:nvSpPr>
          <p:cNvPr id="2328" name="Google Shape;2328;g25f59ced8fc_0_252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29" name="Google Shape;2329;g25f59ced8fc_0_2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1" name="Shape 2361"/>
        <p:cNvGrpSpPr/>
        <p:nvPr/>
      </p:nvGrpSpPr>
      <p:grpSpPr>
        <a:xfrm>
          <a:off x="0" y="0"/>
          <a:ext cx="0" cy="0"/>
          <a:chOff x="0" y="0"/>
          <a:chExt cx="0" cy="0"/>
        </a:xfrm>
      </p:grpSpPr>
      <p:sp>
        <p:nvSpPr>
          <p:cNvPr id="2362" name="Google Shape;2362;g25f59ced8fc_0_255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63" name="Google Shape;2363;g25f59ced8fc_0_2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5" name="Shape 2395"/>
        <p:cNvGrpSpPr/>
        <p:nvPr/>
      </p:nvGrpSpPr>
      <p:grpSpPr>
        <a:xfrm>
          <a:off x="0" y="0"/>
          <a:ext cx="0" cy="0"/>
          <a:chOff x="0" y="0"/>
          <a:chExt cx="0" cy="0"/>
        </a:xfrm>
      </p:grpSpPr>
      <p:sp>
        <p:nvSpPr>
          <p:cNvPr id="2396" name="Google Shape;2396;g25f59ced8fc_0_258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97" name="Google Shape;2397;g25f59ced8fc_0_2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7" name="Shape 2427"/>
        <p:cNvGrpSpPr/>
        <p:nvPr/>
      </p:nvGrpSpPr>
      <p:grpSpPr>
        <a:xfrm>
          <a:off x="0" y="0"/>
          <a:ext cx="0" cy="0"/>
          <a:chOff x="0" y="0"/>
          <a:chExt cx="0" cy="0"/>
        </a:xfrm>
      </p:grpSpPr>
      <p:sp>
        <p:nvSpPr>
          <p:cNvPr id="2428" name="Google Shape;2428;g25f59ced8fc_0_261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29" name="Google Shape;2429;g25f59ced8fc_0_2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9" name="Shape 2459"/>
        <p:cNvGrpSpPr/>
        <p:nvPr/>
      </p:nvGrpSpPr>
      <p:grpSpPr>
        <a:xfrm>
          <a:off x="0" y="0"/>
          <a:ext cx="0" cy="0"/>
          <a:chOff x="0" y="0"/>
          <a:chExt cx="0" cy="0"/>
        </a:xfrm>
      </p:grpSpPr>
      <p:sp>
        <p:nvSpPr>
          <p:cNvPr id="2460" name="Google Shape;2460;g25f59ced8fc_0_265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61" name="Google Shape;2461;g25f59ced8fc_0_2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1" name="Shape 2491"/>
        <p:cNvGrpSpPr/>
        <p:nvPr/>
      </p:nvGrpSpPr>
      <p:grpSpPr>
        <a:xfrm>
          <a:off x="0" y="0"/>
          <a:ext cx="0" cy="0"/>
          <a:chOff x="0" y="0"/>
          <a:chExt cx="0" cy="0"/>
        </a:xfrm>
      </p:grpSpPr>
      <p:sp>
        <p:nvSpPr>
          <p:cNvPr id="2492" name="Google Shape;2492;g25f59ced8fc_0_268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93" name="Google Shape;2493;g25f59ced8fc_0_2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2" name="Shape 2522"/>
        <p:cNvGrpSpPr/>
        <p:nvPr/>
      </p:nvGrpSpPr>
      <p:grpSpPr>
        <a:xfrm>
          <a:off x="0" y="0"/>
          <a:ext cx="0" cy="0"/>
          <a:chOff x="0" y="0"/>
          <a:chExt cx="0" cy="0"/>
        </a:xfrm>
      </p:grpSpPr>
      <p:sp>
        <p:nvSpPr>
          <p:cNvPr id="2523" name="Google Shape;2523;g25f59ced8fc_0_271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4" name="Google Shape;2524;g25f59ced8fc_0_2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1" name="Shape 2541"/>
        <p:cNvGrpSpPr/>
        <p:nvPr/>
      </p:nvGrpSpPr>
      <p:grpSpPr>
        <a:xfrm>
          <a:off x="0" y="0"/>
          <a:ext cx="0" cy="0"/>
          <a:chOff x="0" y="0"/>
          <a:chExt cx="0" cy="0"/>
        </a:xfrm>
      </p:grpSpPr>
      <p:sp>
        <p:nvSpPr>
          <p:cNvPr id="2542" name="Google Shape;2542;g25f59ced8fc_10_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43" name="Google Shape;2543;g25f59ced8fc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8" name="Shape 2548"/>
        <p:cNvGrpSpPr/>
        <p:nvPr/>
      </p:nvGrpSpPr>
      <p:grpSpPr>
        <a:xfrm>
          <a:off x="0" y="0"/>
          <a:ext cx="0" cy="0"/>
          <a:chOff x="0" y="0"/>
          <a:chExt cx="0" cy="0"/>
        </a:xfrm>
      </p:grpSpPr>
      <p:sp>
        <p:nvSpPr>
          <p:cNvPr id="2549" name="Google Shape;2549;g25f59ced8fc_1_11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0" name="Google Shape;2550;g25f59ced8fc_1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https://docs.google.com/forms/d/e/1FAIpQLScMBv1yjg2oJIuCN6lsr2gld3UNygP2t1hNPwyXdbutMvByNg/viewform</a:t>
            </a:r>
            <a:r>
              <a:rPr lang="en"/>
              <a:t>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4" name="Shape 2554"/>
        <p:cNvGrpSpPr/>
        <p:nvPr/>
      </p:nvGrpSpPr>
      <p:grpSpPr>
        <a:xfrm>
          <a:off x="0" y="0"/>
          <a:ext cx="0" cy="0"/>
          <a:chOff x="0" y="0"/>
          <a:chExt cx="0" cy="0"/>
        </a:xfrm>
      </p:grpSpPr>
      <p:sp>
        <p:nvSpPr>
          <p:cNvPr id="2555" name="Google Shape;2555;g25f59ced8fc_1_1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6" name="Google Shape;2556;g25f59ced8fc_1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0" name="Shape 2560"/>
        <p:cNvGrpSpPr/>
        <p:nvPr/>
      </p:nvGrpSpPr>
      <p:grpSpPr>
        <a:xfrm>
          <a:off x="0" y="0"/>
          <a:ext cx="0" cy="0"/>
          <a:chOff x="0" y="0"/>
          <a:chExt cx="0" cy="0"/>
        </a:xfrm>
      </p:grpSpPr>
      <p:sp>
        <p:nvSpPr>
          <p:cNvPr id="2561" name="Google Shape;2561;g25f59ced8fc_1_12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62" name="Google Shape;2562;g25f59ced8fc_1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https://docs.google.com/forms/d/e/1FAIpQLSc0f9Y87d8ML4gmBXqnfa2ufz0PvkgjJ5QLC_k3taBLCtjASg/viewform</a:t>
            </a:r>
            <a:r>
              <a:rPr lang="en"/>
              <a:t>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6" name="Shape 2566"/>
        <p:cNvGrpSpPr/>
        <p:nvPr/>
      </p:nvGrpSpPr>
      <p:grpSpPr>
        <a:xfrm>
          <a:off x="0" y="0"/>
          <a:ext cx="0" cy="0"/>
          <a:chOff x="0" y="0"/>
          <a:chExt cx="0" cy="0"/>
        </a:xfrm>
      </p:grpSpPr>
      <p:sp>
        <p:nvSpPr>
          <p:cNvPr id="2567" name="Google Shape;2567;g25f59ced8fc_1_13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68" name="Google Shape;2568;g25f59ced8fc_1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2" name="Shape 2572"/>
        <p:cNvGrpSpPr/>
        <p:nvPr/>
      </p:nvGrpSpPr>
      <p:grpSpPr>
        <a:xfrm>
          <a:off x="0" y="0"/>
          <a:ext cx="0" cy="0"/>
          <a:chOff x="0" y="0"/>
          <a:chExt cx="0" cy="0"/>
        </a:xfrm>
      </p:grpSpPr>
      <p:sp>
        <p:nvSpPr>
          <p:cNvPr id="2573" name="Google Shape;2573;g25f59ced8fc_1_13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74" name="Google Shape;2574;g25f59ced8fc_1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8" name="Shape 2578"/>
        <p:cNvGrpSpPr/>
        <p:nvPr/>
      </p:nvGrpSpPr>
      <p:grpSpPr>
        <a:xfrm>
          <a:off x="0" y="0"/>
          <a:ext cx="0" cy="0"/>
          <a:chOff x="0" y="0"/>
          <a:chExt cx="0" cy="0"/>
        </a:xfrm>
      </p:grpSpPr>
      <p:sp>
        <p:nvSpPr>
          <p:cNvPr id="2579" name="Google Shape;2579;g25f59ced8fc_1_14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80" name="Google Shape;2580;g25f59ced8fc_1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sz="4400"/>
            </a:lvl1pPr>
            <a:lvl2pPr lvl="1" rtl="0">
              <a:spcBef>
                <a:spcPts val="0"/>
              </a:spcBef>
              <a:spcAft>
                <a:spcPts val="0"/>
              </a:spcAft>
              <a:buSzPts val="4400"/>
              <a:buNone/>
              <a:defRPr sz="4400"/>
            </a:lvl2pPr>
            <a:lvl3pPr lvl="2" rtl="0">
              <a:spcBef>
                <a:spcPts val="0"/>
              </a:spcBef>
              <a:spcAft>
                <a:spcPts val="0"/>
              </a:spcAft>
              <a:buSzPts val="4400"/>
              <a:buNone/>
              <a:defRPr sz="4400"/>
            </a:lvl3pPr>
            <a:lvl4pPr lvl="3" rtl="0">
              <a:spcBef>
                <a:spcPts val="0"/>
              </a:spcBef>
              <a:spcAft>
                <a:spcPts val="0"/>
              </a:spcAft>
              <a:buSzPts val="4400"/>
              <a:buNone/>
              <a:defRPr sz="4400"/>
            </a:lvl4pPr>
            <a:lvl5pPr lvl="4" rtl="0">
              <a:spcBef>
                <a:spcPts val="0"/>
              </a:spcBef>
              <a:spcAft>
                <a:spcPts val="0"/>
              </a:spcAft>
              <a:buSzPts val="4400"/>
              <a:buNone/>
              <a:defRPr sz="4400"/>
            </a:lvl5pPr>
            <a:lvl6pPr lvl="5" rtl="0">
              <a:spcBef>
                <a:spcPts val="0"/>
              </a:spcBef>
              <a:spcAft>
                <a:spcPts val="0"/>
              </a:spcAft>
              <a:buSzPts val="4400"/>
              <a:buNone/>
              <a:defRPr sz="4400"/>
            </a:lvl6pPr>
            <a:lvl7pPr lvl="6" rtl="0">
              <a:spcBef>
                <a:spcPts val="0"/>
              </a:spcBef>
              <a:spcAft>
                <a:spcPts val="0"/>
              </a:spcAft>
              <a:buSzPts val="4400"/>
              <a:buNone/>
              <a:defRPr sz="4400"/>
            </a:lvl7pPr>
            <a:lvl8pPr lvl="7" rtl="0">
              <a:spcBef>
                <a:spcPts val="0"/>
              </a:spcBef>
              <a:spcAft>
                <a:spcPts val="0"/>
              </a:spcAft>
              <a:buSzPts val="4400"/>
              <a:buNone/>
              <a:defRPr sz="4400"/>
            </a:lvl8pPr>
            <a:lvl9pPr lvl="8" rtl="0">
              <a:spcBef>
                <a:spcPts val="0"/>
              </a:spcBef>
              <a:spcAft>
                <a:spcPts val="0"/>
              </a:spcAft>
              <a:buSzPts val="4400"/>
              <a:buNone/>
              <a:defRPr sz="4400"/>
            </a:lvl9pPr>
          </a:lstStyle>
          <a:p/>
        </p:txBody>
      </p:sp>
      <p:sp>
        <p:nvSpPr>
          <p:cNvPr id="12" name="Google Shape;12;p2"/>
          <p:cNvSpPr txBox="1"/>
          <p:nvPr>
            <p:ph idx="1" type="subTitle"/>
          </p:nvPr>
        </p:nvSpPr>
        <p:spPr>
          <a:xfrm>
            <a:off x="311700" y="2834125"/>
            <a:ext cx="8520600" cy="15363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1pPr>
            <a:lvl2pPr lvl="1"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2pPr>
            <a:lvl3pPr lvl="2"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3pPr>
            <a:lvl4pPr lvl="3"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4pPr>
            <a:lvl5pPr lvl="4"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5pPr>
            <a:lvl6pPr lvl="5"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6pPr>
            <a:lvl7pPr lvl="6"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7pPr>
            <a:lvl8pPr lvl="7"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8pPr>
            <a:lvl9pPr lvl="8"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1" type="subTitle"/>
          </p:nvPr>
        </p:nvSpPr>
        <p:spPr>
          <a:xfrm>
            <a:off x="311700" y="2834125"/>
            <a:ext cx="8520600" cy="15363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1pPr>
            <a:lvl2pPr lvl="1"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2pPr>
            <a:lvl3pPr lvl="2"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3pPr>
            <a:lvl4pPr lvl="3"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4pPr>
            <a:lvl5pPr lvl="4"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5pPr>
            <a:lvl6pPr lvl="5"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6pPr>
            <a:lvl7pPr lvl="6"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7pPr>
            <a:lvl8pPr lvl="7"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8pPr>
            <a:lvl9pPr lvl="8"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22" name="Google Shape;22;p4"/>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SECTION_TITLE_AND_DESCRIPTION_1">
    <p:spTree>
      <p:nvGrpSpPr>
        <p:cNvPr id="23" name="Shape 23"/>
        <p:cNvGrpSpPr/>
        <p:nvPr/>
      </p:nvGrpSpPr>
      <p:grpSpPr>
        <a:xfrm>
          <a:off x="0" y="0"/>
          <a:ext cx="0" cy="0"/>
          <a:chOff x="0" y="0"/>
          <a:chExt cx="0" cy="0"/>
        </a:xfrm>
      </p:grpSpPr>
      <p:sp>
        <p:nvSpPr>
          <p:cNvPr id="24" name="Google Shape;24;p5"/>
          <p:cNvSpPr/>
          <p:nvPr/>
        </p:nvSpPr>
        <p:spPr>
          <a:xfrm>
            <a:off x="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1pPr>
            <a:lvl2pPr indent="-342900" lvl="1" marL="9144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2pPr>
            <a:lvl3pPr indent="-342900" lvl="2" marL="13716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3pPr>
            <a:lvl4pPr indent="-342900" lvl="3" marL="18288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4pPr>
            <a:lvl5pPr indent="-342900" lvl="4" marL="22860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5pPr>
            <a:lvl6pPr indent="-342900" lvl="5" marL="27432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6pPr>
            <a:lvl7pPr indent="-342900" lvl="6" marL="32004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7pPr>
            <a:lvl8pPr indent="-342900" lvl="7" marL="36576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8pPr>
            <a:lvl9pPr indent="-342900" lvl="8" marL="41148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9pPr>
          </a:lstStyle>
          <a:p/>
        </p:txBody>
      </p:sp>
      <p:pic>
        <p:nvPicPr>
          <p:cNvPr id="27" name="Google Shape;27;p5"/>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28" name="Google Shape;28;p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cxnSp>
        <p:nvCxnSpPr>
          <p:cNvPr id="29" name="Google Shape;29;p5"/>
          <p:cNvCxnSpPr/>
          <p:nvPr/>
        </p:nvCxnSpPr>
        <p:spPr>
          <a:xfrm>
            <a:off x="266975" y="4049175"/>
            <a:ext cx="4038000" cy="0"/>
          </a:xfrm>
          <a:prstGeom prst="straightConnector1">
            <a:avLst/>
          </a:prstGeom>
          <a:noFill/>
          <a:ln cap="flat" cmpd="sng" w="19050">
            <a:solidFill>
              <a:srgbClr val="BF9000"/>
            </a:solidFill>
            <a:prstDash val="solid"/>
            <a:round/>
            <a:headEnd len="med" w="med" type="none"/>
            <a:tailEnd len="med" w="med" type="none"/>
          </a:ln>
        </p:spPr>
      </p:cxnSp>
      <p:sp>
        <p:nvSpPr>
          <p:cNvPr id="30" name="Google Shape;30;p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lvl1pPr lvl="0" rtl="0">
              <a:lnSpc>
                <a:spcPct val="100000"/>
              </a:lnSpc>
              <a:spcBef>
                <a:spcPts val="600"/>
              </a:spcBef>
              <a:spcAft>
                <a:spcPts val="0"/>
              </a:spcAft>
              <a:buSzPts val="1800"/>
              <a:buNone/>
              <a:defRPr/>
            </a:lvl1pPr>
            <a:lvl2pPr lvl="1" rtl="0">
              <a:lnSpc>
                <a:spcPct val="100000"/>
              </a:lnSpc>
              <a:spcBef>
                <a:spcPts val="600"/>
              </a:spcBef>
              <a:spcAft>
                <a:spcPts val="0"/>
              </a:spcAft>
              <a:buSzPts val="2100"/>
              <a:buNone/>
              <a:defRPr sz="2100"/>
            </a:lvl2pPr>
            <a:lvl3pPr lvl="2" rtl="0">
              <a:lnSpc>
                <a:spcPct val="100000"/>
              </a:lnSpc>
              <a:spcBef>
                <a:spcPts val="600"/>
              </a:spcBef>
              <a:spcAft>
                <a:spcPts val="0"/>
              </a:spcAft>
              <a:buSzPts val="2100"/>
              <a:buNone/>
              <a:defRPr sz="2100"/>
            </a:lvl3pPr>
            <a:lvl4pPr lvl="3" rtl="0">
              <a:lnSpc>
                <a:spcPct val="100000"/>
              </a:lnSpc>
              <a:spcBef>
                <a:spcPts val="600"/>
              </a:spcBef>
              <a:spcAft>
                <a:spcPts val="0"/>
              </a:spcAft>
              <a:buSzPts val="2100"/>
              <a:buNone/>
              <a:defRPr sz="2100"/>
            </a:lvl4pPr>
            <a:lvl5pPr lvl="4" rtl="0">
              <a:lnSpc>
                <a:spcPct val="100000"/>
              </a:lnSpc>
              <a:spcBef>
                <a:spcPts val="600"/>
              </a:spcBef>
              <a:spcAft>
                <a:spcPts val="0"/>
              </a:spcAft>
              <a:buSzPts val="2100"/>
              <a:buNone/>
              <a:defRPr sz="2100"/>
            </a:lvl5pPr>
            <a:lvl6pPr lvl="5" rtl="0">
              <a:lnSpc>
                <a:spcPct val="100000"/>
              </a:lnSpc>
              <a:spcBef>
                <a:spcPts val="600"/>
              </a:spcBef>
              <a:spcAft>
                <a:spcPts val="0"/>
              </a:spcAft>
              <a:buSzPts val="2100"/>
              <a:buNone/>
              <a:defRPr sz="2100"/>
            </a:lvl6pPr>
            <a:lvl7pPr lvl="6" rtl="0">
              <a:lnSpc>
                <a:spcPct val="100000"/>
              </a:lnSpc>
              <a:spcBef>
                <a:spcPts val="600"/>
              </a:spcBef>
              <a:spcAft>
                <a:spcPts val="0"/>
              </a:spcAft>
              <a:buSzPts val="2100"/>
              <a:buNone/>
              <a:defRPr sz="2100"/>
            </a:lvl7pPr>
            <a:lvl8pPr lvl="7" rtl="0">
              <a:lnSpc>
                <a:spcPct val="100000"/>
              </a:lnSpc>
              <a:spcBef>
                <a:spcPts val="600"/>
              </a:spcBef>
              <a:spcAft>
                <a:spcPts val="0"/>
              </a:spcAft>
              <a:buSzPts val="2100"/>
              <a:buNone/>
              <a:defRPr sz="2100"/>
            </a:lvl8pPr>
            <a:lvl9pPr lvl="8" rtl="0">
              <a:lnSpc>
                <a:spcPct val="100000"/>
              </a:lnSpc>
              <a:spcBef>
                <a:spcPts val="600"/>
              </a:spcBef>
              <a:spcAft>
                <a:spcPts val="0"/>
              </a:spcAft>
              <a:buSzPts val="2100"/>
              <a:buNone/>
              <a:defRPr sz="21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mo slide right">
  <p:cSld name="SECTION_TITLE_AND_DESCRIPTION_2">
    <p:spTree>
      <p:nvGrpSpPr>
        <p:cNvPr id="31" name="Shape 31"/>
        <p:cNvGrpSpPr/>
        <p:nvPr/>
      </p:nvGrpSpPr>
      <p:grpSpPr>
        <a:xfrm>
          <a:off x="0" y="0"/>
          <a:ext cx="0" cy="0"/>
          <a:chOff x="0" y="0"/>
          <a:chExt cx="0" cy="0"/>
        </a:xfrm>
      </p:grpSpPr>
      <p:sp>
        <p:nvSpPr>
          <p:cNvPr id="32" name="Google Shape;32;p6"/>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txBox="1"/>
          <p:nvPr>
            <p:ph idx="1" type="subTitle"/>
          </p:nvPr>
        </p:nvSpPr>
        <p:spPr>
          <a:xfrm>
            <a:off x="4835400" y="4198275"/>
            <a:ext cx="4045200" cy="465000"/>
          </a:xfrm>
          <a:prstGeom prst="rect">
            <a:avLst/>
          </a:prstGeom>
        </p:spPr>
        <p:txBody>
          <a:bodyPr anchorCtr="0" anchor="t" bIns="91425" lIns="91425" spcFirstLastPara="1" rIns="91425" wrap="square" tIns="91425">
            <a:noAutofit/>
          </a:bodyPr>
          <a:lstStyle>
            <a:lvl1pPr lvl="0" rtl="0" algn="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34" name="Google Shape;34;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5" name="Google Shape;35;p6"/>
          <p:cNvSpPr txBox="1"/>
          <p:nvPr/>
        </p:nvSpPr>
        <p:spPr>
          <a:xfrm>
            <a:off x="6365900" y="3724875"/>
            <a:ext cx="2591100" cy="569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2500">
                <a:solidFill>
                  <a:schemeClr val="accent3"/>
                </a:solidFill>
                <a:latin typeface="Roboto"/>
                <a:ea typeface="Roboto"/>
                <a:cs typeface="Roboto"/>
                <a:sym typeface="Roboto"/>
              </a:rPr>
              <a:t>Demo Slides</a:t>
            </a:r>
            <a:endParaRPr b="1" sz="2500">
              <a:solidFill>
                <a:schemeClr val="accent3"/>
              </a:solidFill>
              <a:latin typeface="Roboto"/>
              <a:ea typeface="Roboto"/>
              <a:cs typeface="Roboto"/>
              <a:sym typeface="Roboto"/>
            </a:endParaRPr>
          </a:p>
        </p:txBody>
      </p:sp>
      <p:sp>
        <p:nvSpPr>
          <p:cNvPr id="36" name="Google Shape;36;p6"/>
          <p:cNvSpPr txBox="1"/>
          <p:nvPr>
            <p:ph idx="2" type="body"/>
          </p:nvPr>
        </p:nvSpPr>
        <p:spPr>
          <a:xfrm>
            <a:off x="95425" y="402200"/>
            <a:ext cx="43023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37" name="Google Shape;37;p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38" name="Google Shape;38;p6"/>
          <p:cNvCxnSpPr/>
          <p:nvPr/>
        </p:nvCxnSpPr>
        <p:spPr>
          <a:xfrm>
            <a:off x="95431" y="402210"/>
            <a:ext cx="43521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mo slide left">
  <p:cSld name="SECTION_TITLE_AND_DESCRIPTION_2_1">
    <p:spTree>
      <p:nvGrpSpPr>
        <p:cNvPr id="39" name="Shape 39"/>
        <p:cNvGrpSpPr/>
        <p:nvPr/>
      </p:nvGrpSpPr>
      <p:grpSpPr>
        <a:xfrm>
          <a:off x="0" y="0"/>
          <a:ext cx="0" cy="0"/>
          <a:chOff x="0" y="0"/>
          <a:chExt cx="0" cy="0"/>
        </a:xfrm>
      </p:grpSpPr>
      <p:sp>
        <p:nvSpPr>
          <p:cNvPr id="40" name="Google Shape;40;p7"/>
          <p:cNvSpPr/>
          <p:nvPr/>
        </p:nvSpPr>
        <p:spPr>
          <a:xfrm>
            <a:off x="0" y="-125"/>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txBox="1"/>
          <p:nvPr>
            <p:ph idx="1" type="subTitle"/>
          </p:nvPr>
        </p:nvSpPr>
        <p:spPr>
          <a:xfrm>
            <a:off x="225450" y="3943400"/>
            <a:ext cx="4045200" cy="4650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42" name="Google Shape;42;p7"/>
          <p:cNvSpPr txBox="1"/>
          <p:nvPr/>
        </p:nvSpPr>
        <p:spPr>
          <a:xfrm>
            <a:off x="208440" y="3420075"/>
            <a:ext cx="412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Demo Slides</a:t>
            </a:r>
            <a:endParaRPr b="1" sz="2500">
              <a:solidFill>
                <a:schemeClr val="accent3"/>
              </a:solidFill>
              <a:latin typeface="Roboto"/>
              <a:ea typeface="Roboto"/>
              <a:cs typeface="Roboto"/>
              <a:sym typeface="Roboto"/>
            </a:endParaRPr>
          </a:p>
        </p:txBody>
      </p:sp>
      <p:sp>
        <p:nvSpPr>
          <p:cNvPr id="43" name="Google Shape;43;p7"/>
          <p:cNvSpPr txBox="1"/>
          <p:nvPr>
            <p:ph idx="2" type="body"/>
          </p:nvPr>
        </p:nvSpPr>
        <p:spPr>
          <a:xfrm>
            <a:off x="4667425" y="402200"/>
            <a:ext cx="43023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44" name="Google Shape;44;p7"/>
          <p:cNvSpPr txBox="1"/>
          <p:nvPr>
            <p:ph type="title"/>
          </p:nvPr>
        </p:nvSpPr>
        <p:spPr>
          <a:xfrm>
            <a:off x="4572000" y="0"/>
            <a:ext cx="45720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45" name="Google Shape;45;p7"/>
          <p:cNvCxnSpPr/>
          <p:nvPr/>
        </p:nvCxnSpPr>
        <p:spPr>
          <a:xfrm>
            <a:off x="4667431" y="402210"/>
            <a:ext cx="4352100" cy="0"/>
          </a:xfrm>
          <a:prstGeom prst="straightConnector1">
            <a:avLst/>
          </a:prstGeom>
          <a:noFill/>
          <a:ln cap="flat" cmpd="sng" w="19050">
            <a:solidFill>
              <a:srgbClr val="BF9000"/>
            </a:solidFill>
            <a:prstDash val="solid"/>
            <a:round/>
            <a:headEnd len="med" w="med" type="none"/>
            <a:tailEnd len="med" w="med" type="none"/>
          </a:ln>
        </p:spPr>
      </p:cxnSp>
      <p:pic>
        <p:nvPicPr>
          <p:cNvPr id="46" name="Google Shape;46;p7"/>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47" name="Google Shape;47;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p:cSld name="SECTION_TITLE_AND_DESCRIPTION_2_1_1">
    <p:spTree>
      <p:nvGrpSpPr>
        <p:cNvPr id="48" name="Shape 48"/>
        <p:cNvGrpSpPr/>
        <p:nvPr/>
      </p:nvGrpSpPr>
      <p:grpSpPr>
        <a:xfrm>
          <a:off x="0" y="0"/>
          <a:ext cx="0" cy="0"/>
          <a:chOff x="0" y="0"/>
          <a:chExt cx="0" cy="0"/>
        </a:xfrm>
      </p:grpSpPr>
      <p:sp>
        <p:nvSpPr>
          <p:cNvPr id="49" name="Google Shape;49;p8"/>
          <p:cNvSpPr/>
          <p:nvPr/>
        </p:nvSpPr>
        <p:spPr>
          <a:xfrm>
            <a:off x="0" y="-125"/>
            <a:ext cx="27765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8"/>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51" name="Google Shape;51;p8"/>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52" name="Google Shape;52;p8"/>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53" name="Google Shape;53;p8"/>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54" name="Google Shape;54;p8"/>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55" name="Google Shape;5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8"/>
          <p:cNvSpPr txBox="1"/>
          <p:nvPr/>
        </p:nvSpPr>
        <p:spPr>
          <a:xfrm>
            <a:off x="208440" y="3420075"/>
            <a:ext cx="412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Demo</a:t>
            </a:r>
            <a:endParaRPr b="1" sz="2500">
              <a:solidFill>
                <a:schemeClr val="accent3"/>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1">
  <p:cSld name="SECTION_TITLE_AND_DESCRIPTION_2_1_1_2">
    <p:spTree>
      <p:nvGrpSpPr>
        <p:cNvPr id="57" name="Shape 57"/>
        <p:cNvGrpSpPr/>
        <p:nvPr/>
      </p:nvGrpSpPr>
      <p:grpSpPr>
        <a:xfrm>
          <a:off x="0" y="0"/>
          <a:ext cx="0" cy="0"/>
          <a:chOff x="0" y="0"/>
          <a:chExt cx="0" cy="0"/>
        </a:xfrm>
      </p:grpSpPr>
      <p:sp>
        <p:nvSpPr>
          <p:cNvPr id="58" name="Google Shape;58;p9"/>
          <p:cNvSpPr/>
          <p:nvPr/>
        </p:nvSpPr>
        <p:spPr>
          <a:xfrm>
            <a:off x="0" y="-125"/>
            <a:ext cx="27765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9"/>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60" name="Google Shape;60;p9"/>
          <p:cNvSpPr txBox="1"/>
          <p:nvPr/>
        </p:nvSpPr>
        <p:spPr>
          <a:xfrm>
            <a:off x="208445" y="3420075"/>
            <a:ext cx="1873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Compare</a:t>
            </a:r>
            <a:endParaRPr b="1" sz="2500">
              <a:solidFill>
                <a:schemeClr val="accent3"/>
              </a:solidFill>
              <a:latin typeface="Roboto"/>
              <a:ea typeface="Roboto"/>
              <a:cs typeface="Roboto"/>
              <a:sym typeface="Roboto"/>
            </a:endParaRPr>
          </a:p>
        </p:txBody>
      </p:sp>
      <p:sp>
        <p:nvSpPr>
          <p:cNvPr id="61" name="Google Shape;61;p9"/>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62" name="Google Shape;62;p9"/>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63" name="Google Shape;63;p9"/>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64" name="Google Shape;64;p9"/>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65" name="Google Shape;6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Solution">
  <p:cSld name="SECTION_TITLE_AND_DESCRIPTION_2_1_1_1">
    <p:spTree>
      <p:nvGrpSpPr>
        <p:cNvPr id="66" name="Shape 66"/>
        <p:cNvGrpSpPr/>
        <p:nvPr/>
      </p:nvGrpSpPr>
      <p:grpSpPr>
        <a:xfrm>
          <a:off x="0" y="0"/>
          <a:ext cx="0" cy="0"/>
          <a:chOff x="0" y="0"/>
          <a:chExt cx="0" cy="0"/>
        </a:xfrm>
      </p:grpSpPr>
      <p:sp>
        <p:nvSpPr>
          <p:cNvPr id="67" name="Google Shape;67;p10"/>
          <p:cNvSpPr/>
          <p:nvPr/>
        </p:nvSpPr>
        <p:spPr>
          <a:xfrm>
            <a:off x="0" y="-125"/>
            <a:ext cx="2776500" cy="5143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0"/>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69" name="Google Shape;69;p10"/>
          <p:cNvSpPr txBox="1"/>
          <p:nvPr/>
        </p:nvSpPr>
        <p:spPr>
          <a:xfrm>
            <a:off x="208445" y="3420075"/>
            <a:ext cx="1873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Solution</a:t>
            </a:r>
            <a:endParaRPr b="1" sz="2500">
              <a:solidFill>
                <a:schemeClr val="accent3"/>
              </a:solidFill>
              <a:latin typeface="Roboto"/>
              <a:ea typeface="Roboto"/>
              <a:cs typeface="Roboto"/>
              <a:sym typeface="Roboto"/>
            </a:endParaRPr>
          </a:p>
        </p:txBody>
      </p:sp>
      <p:sp>
        <p:nvSpPr>
          <p:cNvPr id="70" name="Google Shape;70;p10"/>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71" name="Google Shape;71;p10"/>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72" name="Google Shape;72;p10"/>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73" name="Google Shape;73;p10"/>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74" name="Google Shape;7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 name="Shape 75"/>
        <p:cNvGrpSpPr/>
        <p:nvPr/>
      </p:nvGrpSpPr>
      <p:grpSpPr>
        <a:xfrm>
          <a:off x="0" y="0"/>
          <a:ext cx="0" cy="0"/>
          <a:chOff x="0" y="0"/>
          <a:chExt cx="0" cy="0"/>
        </a:xfrm>
      </p:grpSpPr>
      <p:sp>
        <p:nvSpPr>
          <p:cNvPr id="76" name="Google Shape;76;p1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11"/>
          <p:cNvSpPr txBox="1"/>
          <p:nvPr>
            <p:ph idx="1" type="body"/>
          </p:nvPr>
        </p:nvSpPr>
        <p:spPr>
          <a:xfrm>
            <a:off x="481238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78" name="Google Shape;78;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79" name="Google Shape;79;p11"/>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
        <p:nvSpPr>
          <p:cNvPr id="80" name="Google Shape;80;p11"/>
          <p:cNvSpPr txBox="1"/>
          <p:nvPr>
            <p:ph idx="2" type="body"/>
          </p:nvPr>
        </p:nvSpPr>
        <p:spPr>
          <a:xfrm>
            <a:off x="9543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84" name="Google Shape;84;p12"/>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1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7" name="Google Shape;87;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_3">
  <p:cSld name="SECTION_TITLE_AND_DESCRIPTION_3">
    <p:spTree>
      <p:nvGrpSpPr>
        <p:cNvPr id="88" name="Shape 88"/>
        <p:cNvGrpSpPr/>
        <p:nvPr/>
      </p:nvGrpSpPr>
      <p:grpSpPr>
        <a:xfrm>
          <a:off x="0" y="0"/>
          <a:ext cx="0" cy="0"/>
          <a:chOff x="0" y="0"/>
          <a:chExt cx="0" cy="0"/>
        </a:xfrm>
      </p:grpSpPr>
      <p:sp>
        <p:nvSpPr>
          <p:cNvPr id="89" name="Google Shape;89;p14"/>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1" name="Google Shape;91;p1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92" name="Google Shape;92;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4"/>
          <p:cNvSpPr txBox="1"/>
          <p:nvPr>
            <p:ph idx="2" type="body"/>
          </p:nvPr>
        </p:nvSpPr>
        <p:spPr>
          <a:xfrm>
            <a:off x="481238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4" name="Shape 94"/>
        <p:cNvGrpSpPr/>
        <p:nvPr/>
      </p:nvGrpSpPr>
      <p:grpSpPr>
        <a:xfrm>
          <a:off x="0" y="0"/>
          <a:ext cx="0" cy="0"/>
          <a:chOff x="0" y="0"/>
          <a:chExt cx="0" cy="0"/>
        </a:xfrm>
      </p:grpSpPr>
      <p:sp>
        <p:nvSpPr>
          <p:cNvPr id="95" name="Google Shape;9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6" name="Google Shape;96;p15"/>
          <p:cNvSpPr txBox="1"/>
          <p:nvPr>
            <p:ph type="title"/>
          </p:nvPr>
        </p:nvSpPr>
        <p:spPr>
          <a:xfrm>
            <a:off x="95425" y="4382350"/>
            <a:ext cx="8425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cxnSp>
        <p:nvCxnSpPr>
          <p:cNvPr id="97" name="Google Shape;97;p15"/>
          <p:cNvCxnSpPr/>
          <p:nvPr/>
        </p:nvCxnSpPr>
        <p:spPr>
          <a:xfrm>
            <a:off x="168250" y="4288400"/>
            <a:ext cx="87570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1"/>
        </a:solidFill>
      </p:bgPr>
    </p:bg>
    <p:spTree>
      <p:nvGrpSpPr>
        <p:cNvPr id="100" name="Shape 100"/>
        <p:cNvGrpSpPr/>
        <p:nvPr/>
      </p:nvGrpSpPr>
      <p:grpSpPr>
        <a:xfrm>
          <a:off x="0" y="0"/>
          <a:ext cx="0" cy="0"/>
          <a:chOff x="0" y="0"/>
          <a:chExt cx="0" cy="0"/>
        </a:xfrm>
      </p:grpSpPr>
      <p:sp>
        <p:nvSpPr>
          <p:cNvPr id="101" name="Google Shape;101;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lude">
  <p:cSld name="SECTION_TITLE_AND_DESCRIPTION_1_3">
    <p:spTree>
      <p:nvGrpSpPr>
        <p:cNvPr id="102" name="Shape 102"/>
        <p:cNvGrpSpPr/>
        <p:nvPr/>
      </p:nvGrpSpPr>
      <p:grpSpPr>
        <a:xfrm>
          <a:off x="0" y="0"/>
          <a:ext cx="0" cy="0"/>
          <a:chOff x="0" y="0"/>
          <a:chExt cx="0" cy="0"/>
        </a:xfrm>
      </p:grpSpPr>
      <p:sp>
        <p:nvSpPr>
          <p:cNvPr id="103" name="Google Shape;103;p18"/>
          <p:cNvSpPr/>
          <p:nvPr/>
        </p:nvSpPr>
        <p:spPr>
          <a:xfrm>
            <a:off x="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 name="Google Shape;105;p18"/>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pic>
        <p:nvPicPr>
          <p:cNvPr id="106" name="Google Shape;106;p18"/>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107" name="Google Shape;107;p18"/>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cxnSp>
        <p:nvCxnSpPr>
          <p:cNvPr id="108" name="Google Shape;108;p18"/>
          <p:cNvCxnSpPr/>
          <p:nvPr/>
        </p:nvCxnSpPr>
        <p:spPr>
          <a:xfrm>
            <a:off x="266975" y="4049175"/>
            <a:ext cx="4038000" cy="0"/>
          </a:xfrm>
          <a:prstGeom prst="straightConnector1">
            <a:avLst/>
          </a:prstGeom>
          <a:noFill/>
          <a:ln cap="flat" cmpd="sng" w="19050">
            <a:solidFill>
              <a:srgbClr val="BF9000"/>
            </a:solidFill>
            <a:prstDash val="solid"/>
            <a:round/>
            <a:headEnd len="med" w="med" type="none"/>
            <a:tailEnd len="med" w="med" type="none"/>
          </a:ln>
        </p:spPr>
      </p:cxnSp>
      <p:sp>
        <p:nvSpPr>
          <p:cNvPr id="109" name="Google Shape;109;p18"/>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lvl1pPr lvl="0" rtl="0">
              <a:lnSpc>
                <a:spcPct val="100000"/>
              </a:lnSpc>
              <a:spcBef>
                <a:spcPts val="600"/>
              </a:spcBef>
              <a:spcAft>
                <a:spcPts val="0"/>
              </a:spcAft>
              <a:buClr>
                <a:schemeClr val="lt1"/>
              </a:buClr>
              <a:buSzPts val="1800"/>
              <a:buNone/>
              <a:defRPr>
                <a:solidFill>
                  <a:schemeClr val="lt1"/>
                </a:solidFill>
              </a:defRPr>
            </a:lvl1pPr>
            <a:lvl2pPr lvl="1" rtl="0">
              <a:lnSpc>
                <a:spcPct val="100000"/>
              </a:lnSpc>
              <a:spcBef>
                <a:spcPts val="600"/>
              </a:spcBef>
              <a:spcAft>
                <a:spcPts val="0"/>
              </a:spcAft>
              <a:buClr>
                <a:schemeClr val="lt1"/>
              </a:buClr>
              <a:buSzPts val="2100"/>
              <a:buNone/>
              <a:defRPr sz="2100">
                <a:solidFill>
                  <a:schemeClr val="lt1"/>
                </a:solidFill>
              </a:defRPr>
            </a:lvl2pPr>
            <a:lvl3pPr lvl="2" rtl="0">
              <a:lnSpc>
                <a:spcPct val="100000"/>
              </a:lnSpc>
              <a:spcBef>
                <a:spcPts val="600"/>
              </a:spcBef>
              <a:spcAft>
                <a:spcPts val="0"/>
              </a:spcAft>
              <a:buClr>
                <a:schemeClr val="lt1"/>
              </a:buClr>
              <a:buSzPts val="2100"/>
              <a:buNone/>
              <a:defRPr sz="2100">
                <a:solidFill>
                  <a:schemeClr val="lt1"/>
                </a:solidFill>
              </a:defRPr>
            </a:lvl3pPr>
            <a:lvl4pPr lvl="3" rtl="0">
              <a:lnSpc>
                <a:spcPct val="100000"/>
              </a:lnSpc>
              <a:spcBef>
                <a:spcPts val="600"/>
              </a:spcBef>
              <a:spcAft>
                <a:spcPts val="0"/>
              </a:spcAft>
              <a:buClr>
                <a:schemeClr val="lt1"/>
              </a:buClr>
              <a:buSzPts val="2100"/>
              <a:buNone/>
              <a:defRPr sz="2100">
                <a:solidFill>
                  <a:schemeClr val="lt1"/>
                </a:solidFill>
              </a:defRPr>
            </a:lvl4pPr>
            <a:lvl5pPr lvl="4" rtl="0">
              <a:lnSpc>
                <a:spcPct val="100000"/>
              </a:lnSpc>
              <a:spcBef>
                <a:spcPts val="600"/>
              </a:spcBef>
              <a:spcAft>
                <a:spcPts val="0"/>
              </a:spcAft>
              <a:buClr>
                <a:schemeClr val="lt1"/>
              </a:buClr>
              <a:buSzPts val="2100"/>
              <a:buNone/>
              <a:defRPr sz="2100">
                <a:solidFill>
                  <a:schemeClr val="lt1"/>
                </a:solidFill>
              </a:defRPr>
            </a:lvl5pPr>
            <a:lvl6pPr lvl="5" rtl="0">
              <a:lnSpc>
                <a:spcPct val="100000"/>
              </a:lnSpc>
              <a:spcBef>
                <a:spcPts val="600"/>
              </a:spcBef>
              <a:spcAft>
                <a:spcPts val="0"/>
              </a:spcAft>
              <a:buClr>
                <a:schemeClr val="lt1"/>
              </a:buClr>
              <a:buSzPts val="2100"/>
              <a:buNone/>
              <a:defRPr sz="2100">
                <a:solidFill>
                  <a:schemeClr val="lt1"/>
                </a:solidFill>
              </a:defRPr>
            </a:lvl6pPr>
            <a:lvl7pPr lvl="6" rtl="0">
              <a:lnSpc>
                <a:spcPct val="100000"/>
              </a:lnSpc>
              <a:spcBef>
                <a:spcPts val="600"/>
              </a:spcBef>
              <a:spcAft>
                <a:spcPts val="0"/>
              </a:spcAft>
              <a:buClr>
                <a:schemeClr val="lt1"/>
              </a:buClr>
              <a:buSzPts val="2100"/>
              <a:buNone/>
              <a:defRPr sz="2100">
                <a:solidFill>
                  <a:schemeClr val="lt1"/>
                </a:solidFill>
              </a:defRPr>
            </a:lvl7pPr>
            <a:lvl8pPr lvl="7" rtl="0">
              <a:lnSpc>
                <a:spcPct val="100000"/>
              </a:lnSpc>
              <a:spcBef>
                <a:spcPts val="600"/>
              </a:spcBef>
              <a:spcAft>
                <a:spcPts val="0"/>
              </a:spcAft>
              <a:buClr>
                <a:schemeClr val="lt1"/>
              </a:buClr>
              <a:buSzPts val="2100"/>
              <a:buNone/>
              <a:defRPr sz="2100">
                <a:solidFill>
                  <a:schemeClr val="lt1"/>
                </a:solidFill>
              </a:defRPr>
            </a:lvl8pPr>
            <a:lvl9pPr lvl="8" rtl="0">
              <a:lnSpc>
                <a:spcPct val="100000"/>
              </a:lnSpc>
              <a:spcBef>
                <a:spcPts val="60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_1">
    <p:spTree>
      <p:nvGrpSpPr>
        <p:cNvPr id="110" name="Shape 110"/>
        <p:cNvGrpSpPr/>
        <p:nvPr/>
      </p:nvGrpSpPr>
      <p:grpSpPr>
        <a:xfrm>
          <a:off x="0" y="0"/>
          <a:ext cx="0" cy="0"/>
          <a:chOff x="0" y="0"/>
          <a:chExt cx="0" cy="0"/>
        </a:xfrm>
      </p:grpSpPr>
      <p:sp>
        <p:nvSpPr>
          <p:cNvPr id="111" name="Google Shape;111;p19"/>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3" name="Google Shape;113;p1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114" name="Google Shape;114;p1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15" name="Google Shape;115;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on left">
  <p:cSld name="SECTION_TITLE_AND_DESCRIPTION_1_1_1">
    <p:spTree>
      <p:nvGrpSpPr>
        <p:cNvPr id="116" name="Shape 116"/>
        <p:cNvGrpSpPr/>
        <p:nvPr/>
      </p:nvGrpSpPr>
      <p:grpSpPr>
        <a:xfrm>
          <a:off x="0" y="0"/>
          <a:ext cx="0" cy="0"/>
          <a:chOff x="0" y="0"/>
          <a:chExt cx="0" cy="0"/>
        </a:xfrm>
      </p:grpSpPr>
      <p:sp>
        <p:nvSpPr>
          <p:cNvPr id="117" name="Google Shape;117;p20"/>
          <p:cNvSpPr/>
          <p:nvPr/>
        </p:nvSpPr>
        <p:spPr>
          <a:xfrm>
            <a:off x="0" y="6"/>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9" name="Google Shape;119;p20"/>
          <p:cNvSpPr txBox="1"/>
          <p:nvPr>
            <p:ph idx="1" type="body"/>
          </p:nvPr>
        </p:nvSpPr>
        <p:spPr>
          <a:xfrm>
            <a:off x="48829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0" name="Google Shape;120;p20"/>
          <p:cNvSpPr txBox="1"/>
          <p:nvPr>
            <p:ph idx="2" type="body"/>
          </p:nvPr>
        </p:nvSpPr>
        <p:spPr>
          <a:xfrm>
            <a:off x="310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1" name="Google Shape;121;p20"/>
          <p:cNvSpPr txBox="1"/>
          <p:nvPr>
            <p:ph type="title"/>
          </p:nvPr>
        </p:nvSpPr>
        <p:spPr>
          <a:xfrm>
            <a:off x="4882900" y="445025"/>
            <a:ext cx="3950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 name="Google Shape;122;p20"/>
          <p:cNvPicPr preferRelativeResize="0"/>
          <p:nvPr/>
        </p:nvPicPr>
        <p:blipFill>
          <a:blip r:embed="rId2">
            <a:alphaModFix/>
          </a:blip>
          <a:stretch>
            <a:fillRect/>
          </a:stretch>
        </p:blipFill>
        <p:spPr>
          <a:xfrm>
            <a:off x="0" y="4983478"/>
            <a:ext cx="457200" cy="16002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left, Heading">
  <p:cSld name="SECTION_TITLE_AND_DESCRIPTION_1_1_1_1">
    <p:spTree>
      <p:nvGrpSpPr>
        <p:cNvPr id="123" name="Shape 123"/>
        <p:cNvGrpSpPr/>
        <p:nvPr/>
      </p:nvGrpSpPr>
      <p:grpSpPr>
        <a:xfrm>
          <a:off x="0" y="0"/>
          <a:ext cx="0" cy="0"/>
          <a:chOff x="0" y="0"/>
          <a:chExt cx="0" cy="0"/>
        </a:xfrm>
      </p:grpSpPr>
      <p:sp>
        <p:nvSpPr>
          <p:cNvPr id="124" name="Google Shape;124;p21"/>
          <p:cNvSpPr/>
          <p:nvPr/>
        </p:nvSpPr>
        <p:spPr>
          <a:xfrm>
            <a:off x="0" y="6"/>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6" name="Google Shape;126;p21"/>
          <p:cNvSpPr txBox="1"/>
          <p:nvPr>
            <p:ph idx="1" type="body"/>
          </p:nvPr>
        </p:nvSpPr>
        <p:spPr>
          <a:xfrm>
            <a:off x="48829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7" name="Google Shape;127;p21"/>
          <p:cNvSpPr txBox="1"/>
          <p:nvPr>
            <p:ph idx="2" type="body"/>
          </p:nvPr>
        </p:nvSpPr>
        <p:spPr>
          <a:xfrm>
            <a:off x="310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8" name="Google Shape;128;p21"/>
          <p:cNvSpPr txBox="1"/>
          <p:nvPr>
            <p:ph idx="3" type="subTitle"/>
          </p:nvPr>
        </p:nvSpPr>
        <p:spPr>
          <a:xfrm>
            <a:off x="225450" y="3943400"/>
            <a:ext cx="4045200" cy="4650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129" name="Google Shape;129;p21"/>
          <p:cNvSpPr txBox="1"/>
          <p:nvPr>
            <p:ph type="title"/>
          </p:nvPr>
        </p:nvSpPr>
        <p:spPr>
          <a:xfrm>
            <a:off x="208450" y="3418425"/>
            <a:ext cx="39501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pic>
        <p:nvPicPr>
          <p:cNvPr id="130" name="Google Shape;130;p21"/>
          <p:cNvPicPr preferRelativeResize="0"/>
          <p:nvPr/>
        </p:nvPicPr>
        <p:blipFill>
          <a:blip r:embed="rId2">
            <a:alphaModFix/>
          </a:blip>
          <a:stretch>
            <a:fillRect/>
          </a:stretch>
        </p:blipFill>
        <p:spPr>
          <a:xfrm>
            <a:off x="0" y="4983478"/>
            <a:ext cx="457200" cy="16002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31" name="Shape 131"/>
        <p:cNvGrpSpPr/>
        <p:nvPr/>
      </p:nvGrpSpPr>
      <p:grpSpPr>
        <a:xfrm>
          <a:off x="0" y="0"/>
          <a:ext cx="0" cy="0"/>
          <a:chOff x="0" y="0"/>
          <a:chExt cx="0" cy="0"/>
        </a:xfrm>
      </p:grpSpPr>
      <p:sp>
        <p:nvSpPr>
          <p:cNvPr id="132" name="Google Shape;132;p2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33" name="Google Shape;13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on right">
  <p:cSld name="SECTION_TITLE_AND_DESCRIPTION_1_2">
    <p:spTree>
      <p:nvGrpSpPr>
        <p:cNvPr id="134" name="Shape 134"/>
        <p:cNvGrpSpPr/>
        <p:nvPr/>
      </p:nvGrpSpPr>
      <p:grpSpPr>
        <a:xfrm>
          <a:off x="0" y="0"/>
          <a:ext cx="0" cy="0"/>
          <a:chOff x="0" y="0"/>
          <a:chExt cx="0" cy="0"/>
        </a:xfrm>
      </p:grpSpPr>
      <p:sp>
        <p:nvSpPr>
          <p:cNvPr id="135" name="Google Shape;135;p23"/>
          <p:cNvSpPr/>
          <p:nvPr/>
        </p:nvSpPr>
        <p:spPr>
          <a:xfrm>
            <a:off x="4572000" y="-125"/>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37" name="Google Shape;137;p23"/>
          <p:cNvSpPr txBox="1"/>
          <p:nvPr>
            <p:ph idx="1" type="body"/>
          </p:nvPr>
        </p:nvSpPr>
        <p:spPr>
          <a:xfrm>
            <a:off x="3117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38" name="Google Shape;138;p23"/>
          <p:cNvSpPr txBox="1"/>
          <p:nvPr>
            <p:ph idx="2" type="body"/>
          </p:nvPr>
        </p:nvSpPr>
        <p:spPr>
          <a:xfrm>
            <a:off x="4882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39" name="Google Shape;139;p23"/>
          <p:cNvSpPr txBox="1"/>
          <p:nvPr>
            <p:ph type="title"/>
          </p:nvPr>
        </p:nvSpPr>
        <p:spPr>
          <a:xfrm>
            <a:off x="311700" y="445025"/>
            <a:ext cx="3950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24" Type="http://schemas.openxmlformats.org/officeDocument/2006/relationships/theme" Target="../theme/theme1.xml"/><Relationship Id="rId12" Type="http://schemas.openxmlformats.org/officeDocument/2006/relationships/slideLayout" Target="../slideLayouts/slideLayout11.xml"/><Relationship Id="rId23"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0"/>
            <a:ext cx="8520600" cy="39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0B5394"/>
              </a:buClr>
              <a:buSzPts val="1600"/>
              <a:buFont typeface="Roboto Medium"/>
              <a:buNone/>
              <a:defRPr sz="1600">
                <a:solidFill>
                  <a:srgbClr val="0B5394"/>
                </a:solidFill>
                <a:latin typeface="Roboto Medium"/>
                <a:ea typeface="Roboto Medium"/>
                <a:cs typeface="Roboto Medium"/>
                <a:sym typeface="Roboto Medium"/>
              </a:defRPr>
            </a:lvl1pPr>
            <a:lvl2pPr lvl="1"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2pPr>
            <a:lvl3pPr lvl="2"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3pPr>
            <a:lvl4pPr lvl="3"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4pPr>
            <a:lvl5pPr lvl="4"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5pPr>
            <a:lvl6pPr lvl="5"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6pPr>
            <a:lvl7pPr lvl="6"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7pPr>
            <a:lvl8pPr lvl="7"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8pPr>
            <a:lvl9pPr lvl="8"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9pPr>
          </a:lstStyle>
          <a:p/>
        </p:txBody>
      </p:sp>
      <p:sp>
        <p:nvSpPr>
          <p:cNvPr id="7" name="Google Shape;7;p1"/>
          <p:cNvSpPr txBox="1"/>
          <p:nvPr>
            <p:ph idx="1" type="body"/>
          </p:nvPr>
        </p:nvSpPr>
        <p:spPr>
          <a:xfrm>
            <a:off x="311700" y="572700"/>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42900" lvl="1" marL="9144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2pPr>
            <a:lvl3pPr indent="-342900" lvl="2" marL="13716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3pPr>
            <a:lvl4pPr indent="-342900" lvl="3" marL="18288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4pPr>
            <a:lvl5pPr indent="-342900" lvl="4" marL="22860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5pPr>
            <a:lvl6pPr indent="-342900" lvl="5" marL="27432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6pPr>
            <a:lvl7pPr indent="-342900" lvl="6" marL="32004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7pPr>
            <a:lvl8pPr indent="-342900" lvl="7" marL="36576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8pPr>
            <a:lvl9pPr indent="-342900" lvl="8" marL="41148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1"/>
                </a:solidFill>
                <a:latin typeface="Roboto"/>
                <a:ea typeface="Roboto"/>
                <a:cs typeface="Roboto"/>
                <a:sym typeface="Roboto"/>
              </a:defRPr>
            </a:lvl1pPr>
            <a:lvl2pPr lvl="1" rtl="0" algn="r">
              <a:buNone/>
              <a:defRPr sz="1000">
                <a:solidFill>
                  <a:schemeClr val="dk1"/>
                </a:solidFill>
                <a:latin typeface="Roboto"/>
                <a:ea typeface="Roboto"/>
                <a:cs typeface="Roboto"/>
                <a:sym typeface="Roboto"/>
              </a:defRPr>
            </a:lvl2pPr>
            <a:lvl3pPr lvl="2" rtl="0" algn="r">
              <a:buNone/>
              <a:defRPr sz="1000">
                <a:solidFill>
                  <a:schemeClr val="dk1"/>
                </a:solidFill>
                <a:latin typeface="Roboto"/>
                <a:ea typeface="Roboto"/>
                <a:cs typeface="Roboto"/>
                <a:sym typeface="Roboto"/>
              </a:defRPr>
            </a:lvl3pPr>
            <a:lvl4pPr lvl="3" rtl="0" algn="r">
              <a:buNone/>
              <a:defRPr sz="1000">
                <a:solidFill>
                  <a:schemeClr val="dk1"/>
                </a:solidFill>
                <a:latin typeface="Roboto"/>
                <a:ea typeface="Roboto"/>
                <a:cs typeface="Roboto"/>
                <a:sym typeface="Roboto"/>
              </a:defRPr>
            </a:lvl4pPr>
            <a:lvl5pPr lvl="4" rtl="0" algn="r">
              <a:buNone/>
              <a:defRPr sz="1000">
                <a:solidFill>
                  <a:schemeClr val="dk1"/>
                </a:solidFill>
                <a:latin typeface="Roboto"/>
                <a:ea typeface="Roboto"/>
                <a:cs typeface="Roboto"/>
                <a:sym typeface="Roboto"/>
              </a:defRPr>
            </a:lvl5pPr>
            <a:lvl6pPr lvl="5" rtl="0" algn="r">
              <a:buNone/>
              <a:defRPr sz="1000">
                <a:solidFill>
                  <a:schemeClr val="dk1"/>
                </a:solidFill>
                <a:latin typeface="Roboto"/>
                <a:ea typeface="Roboto"/>
                <a:cs typeface="Roboto"/>
                <a:sym typeface="Roboto"/>
              </a:defRPr>
            </a:lvl6pPr>
            <a:lvl7pPr lvl="6" rtl="0" algn="r">
              <a:buNone/>
              <a:defRPr sz="1000">
                <a:solidFill>
                  <a:schemeClr val="dk1"/>
                </a:solidFill>
                <a:latin typeface="Roboto"/>
                <a:ea typeface="Roboto"/>
                <a:cs typeface="Roboto"/>
                <a:sym typeface="Roboto"/>
              </a:defRPr>
            </a:lvl7pPr>
            <a:lvl8pPr lvl="7" rtl="0" algn="r">
              <a:buNone/>
              <a:defRPr sz="1000">
                <a:solidFill>
                  <a:schemeClr val="dk1"/>
                </a:solidFill>
                <a:latin typeface="Roboto"/>
                <a:ea typeface="Roboto"/>
                <a:cs typeface="Roboto"/>
                <a:sym typeface="Roboto"/>
              </a:defRPr>
            </a:lvl8pPr>
            <a:lvl9pPr lvl="8" rtl="0"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
            <a:alphaModFix/>
          </a:blip>
          <a:stretch>
            <a:fillRect/>
          </a:stretch>
        </p:blipFill>
        <p:spPr>
          <a:xfrm>
            <a:off x="0" y="4983478"/>
            <a:ext cx="457200" cy="16002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amazon.com/Art-Computer-Programming-Sorting-Searching/dp/020189685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hyperlink" Target="https://docs.google.com/presentation/d/1SzcQC48OB9agStD0dFRgccU-tyjD6m3esrSC-GLxmNc/edit?usp=sharing"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 Id="rId3" Type="http://schemas.openxmlformats.org/officeDocument/2006/relationships/hyperlink" Target="http://algs4.cs.princeton.edu/21elementary/Selection.java.html" TargetMode="External"/><Relationship Id="rId4" Type="http://schemas.openxmlformats.org/officeDocument/2006/relationships/slide" Target="/ppt/slides/slide13.xml"/><Relationship Id="rId5" Type="http://schemas.openxmlformats.org/officeDocument/2006/relationships/hyperlink" Target="http://algs4.cs.princeton.edu/24pq/Heap.java.html" TargetMode="External"/><Relationship Id="rId6" Type="http://schemas.openxmlformats.org/officeDocument/2006/relationships/slide" Target="/ppt/slides/slide6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5" name="Google Shape;145;p24"/>
          <p:cNvSpPr txBox="1"/>
          <p:nvPr/>
        </p:nvSpPr>
        <p:spPr>
          <a:xfrm>
            <a:off x="311700" y="3854350"/>
            <a:ext cx="8520600" cy="6585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600">
                <a:latin typeface="Roboto Medium"/>
                <a:ea typeface="Roboto Medium"/>
                <a:cs typeface="Roboto Medium"/>
                <a:sym typeface="Roboto Medium"/>
              </a:rPr>
              <a:t>CS61B, </a:t>
            </a:r>
            <a:r>
              <a:rPr lang="en" sz="1600">
                <a:latin typeface="Roboto Medium"/>
                <a:ea typeface="Roboto Medium"/>
                <a:cs typeface="Roboto Medium"/>
                <a:sym typeface="Roboto Medium"/>
              </a:rPr>
              <a:t>Spring 2024</a:t>
            </a:r>
            <a:r>
              <a:rPr lang="en" sz="1600">
                <a:solidFill>
                  <a:srgbClr val="000000"/>
                </a:solidFill>
                <a:latin typeface="Roboto Medium"/>
                <a:ea typeface="Roboto Medium"/>
                <a:cs typeface="Roboto Medium"/>
                <a:sym typeface="Roboto Medium"/>
              </a:rPr>
              <a:t> @ UC Berkeley</a:t>
            </a:r>
            <a:endParaRPr sz="1600">
              <a:solidFill>
                <a:srgbClr val="000000"/>
              </a:solidFill>
              <a:latin typeface="Roboto Medium"/>
              <a:ea typeface="Roboto Medium"/>
              <a:cs typeface="Roboto Medium"/>
              <a:sym typeface="Roboto Medium"/>
            </a:endParaRPr>
          </a:p>
          <a:p>
            <a:pPr indent="0" lvl="0" marL="0" rtl="0" algn="l">
              <a:spcBef>
                <a:spcPts val="600"/>
              </a:spcBef>
              <a:spcAft>
                <a:spcPts val="0"/>
              </a:spcAft>
              <a:buNone/>
            </a:pPr>
            <a:r>
              <a:rPr lang="en" sz="1600">
                <a:latin typeface="Roboto Light"/>
                <a:ea typeface="Roboto Light"/>
                <a:cs typeface="Roboto Light"/>
                <a:sym typeface="Roboto Light"/>
              </a:rPr>
              <a:t>Slides credit: Josh Hug</a:t>
            </a:r>
            <a:endParaRPr sz="1600">
              <a:solidFill>
                <a:srgbClr val="000000"/>
              </a:solidFill>
              <a:latin typeface="Roboto Light"/>
              <a:ea typeface="Roboto Light"/>
              <a:cs typeface="Roboto Light"/>
              <a:sym typeface="Roboto Light"/>
            </a:endParaRPr>
          </a:p>
        </p:txBody>
      </p:sp>
      <p:sp>
        <p:nvSpPr>
          <p:cNvPr id="146" name="Google Shape;146;p24"/>
          <p:cNvSpPr txBox="1"/>
          <p:nvPr/>
        </p:nvSpPr>
        <p:spPr>
          <a:xfrm>
            <a:off x="311700" y="1658975"/>
            <a:ext cx="8709600" cy="205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3600">
                <a:solidFill>
                  <a:srgbClr val="0B5394"/>
                </a:solidFill>
                <a:latin typeface="Roboto Medium"/>
                <a:ea typeface="Roboto Medium"/>
                <a:cs typeface="Roboto Medium"/>
                <a:sym typeface="Roboto Medium"/>
              </a:rPr>
              <a:t>Basic Sorts</a:t>
            </a:r>
            <a:endParaRPr sz="3600">
              <a:solidFill>
                <a:srgbClr val="0B5394"/>
              </a:solidFill>
              <a:latin typeface="Roboto Medium"/>
              <a:ea typeface="Roboto Medium"/>
              <a:cs typeface="Roboto Medium"/>
              <a:sym typeface="Roboto Medium"/>
            </a:endParaRPr>
          </a:p>
        </p:txBody>
      </p:sp>
      <p:sp>
        <p:nvSpPr>
          <p:cNvPr id="147" name="Google Shape;147;p24"/>
          <p:cNvSpPr txBox="1"/>
          <p:nvPr/>
        </p:nvSpPr>
        <p:spPr>
          <a:xfrm>
            <a:off x="345775" y="2740300"/>
            <a:ext cx="2762700" cy="2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BF9000"/>
                </a:solidFill>
                <a:latin typeface="Roboto Medium"/>
                <a:ea typeface="Roboto Medium"/>
                <a:cs typeface="Roboto Medium"/>
                <a:sym typeface="Roboto Medium"/>
              </a:rPr>
              <a:t>Lecture 29 (Sorting 1)</a:t>
            </a:r>
            <a:endParaRPr sz="1200">
              <a:solidFill>
                <a:srgbClr val="BF9000"/>
              </a:solidFill>
              <a:latin typeface="Roboto Medium"/>
              <a:ea typeface="Roboto Medium"/>
              <a:cs typeface="Roboto Medium"/>
              <a:sym typeface="Roboto Medium"/>
            </a:endParaRPr>
          </a:p>
        </p:txBody>
      </p:sp>
      <p:pic>
        <p:nvPicPr>
          <p:cNvPr id="148" name="Google Shape;148;p24"/>
          <p:cNvPicPr preferRelativeResize="0"/>
          <p:nvPr/>
        </p:nvPicPr>
        <p:blipFill>
          <a:blip r:embed="rId3">
            <a:alphaModFix/>
          </a:blip>
          <a:stretch>
            <a:fillRect/>
          </a:stretch>
        </p:blipFill>
        <p:spPr>
          <a:xfrm>
            <a:off x="4384900" y="486125"/>
            <a:ext cx="3774875" cy="2831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b="1" lang="en">
                <a:solidFill>
                  <a:schemeClr val="accent3"/>
                </a:solidFill>
                <a:latin typeface="Roboto"/>
                <a:ea typeface="Roboto"/>
                <a:cs typeface="Roboto"/>
                <a:sym typeface="Roboto"/>
              </a:rPr>
              <a:t>Goal: Sorting</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t>The Sorting Problem</a:t>
            </a:r>
            <a:endParaRPr/>
          </a:p>
          <a:p>
            <a:pPr indent="0" lvl="0" marL="0" rtl="0" algn="l">
              <a:spcBef>
                <a:spcPts val="600"/>
              </a:spcBef>
              <a:spcAft>
                <a:spcPts val="0"/>
              </a:spcAft>
              <a:buNone/>
            </a:pPr>
            <a:r>
              <a:rPr lang="en"/>
              <a:t>Selection Sort</a:t>
            </a:r>
            <a:endParaRPr/>
          </a:p>
          <a:p>
            <a:pPr indent="0" lvl="0" marL="0" rtl="0" algn="l">
              <a:spcBef>
                <a:spcPts val="600"/>
              </a:spcBef>
              <a:spcAft>
                <a:spcPts val="0"/>
              </a:spcAft>
              <a:buNone/>
            </a:pPr>
            <a:r>
              <a:rPr lang="en"/>
              <a:t>Heapsort</a:t>
            </a:r>
            <a:endParaRPr/>
          </a:p>
          <a:p>
            <a:pPr indent="-342900" lvl="0" marL="457200" rtl="0" algn="l">
              <a:spcBef>
                <a:spcPts val="600"/>
              </a:spcBef>
              <a:spcAft>
                <a:spcPts val="0"/>
              </a:spcAft>
              <a:buSzPts val="1800"/>
              <a:buChar char="•"/>
            </a:pPr>
            <a:r>
              <a:rPr lang="en"/>
              <a:t>Naive Heapsort</a:t>
            </a:r>
            <a:endParaRPr/>
          </a:p>
          <a:p>
            <a:pPr indent="-342900" lvl="0" marL="457200" rtl="0" algn="l">
              <a:spcBef>
                <a:spcPts val="0"/>
              </a:spcBef>
              <a:spcAft>
                <a:spcPts val="0"/>
              </a:spcAft>
              <a:buSzPts val="1800"/>
              <a:buChar char="•"/>
            </a:pPr>
            <a:r>
              <a:rPr lang="en"/>
              <a:t>In-Place Heapsort</a:t>
            </a:r>
            <a:endParaRPr/>
          </a:p>
          <a:p>
            <a:pPr indent="-342900" lvl="0" marL="457200" rtl="0" algn="l">
              <a:spcBef>
                <a:spcPts val="0"/>
              </a:spcBef>
              <a:spcAft>
                <a:spcPts val="0"/>
              </a:spcAft>
              <a:buSzPts val="1800"/>
              <a:buChar char="•"/>
            </a:pPr>
            <a:r>
              <a:rPr lang="en"/>
              <a:t>Heapsort Runtime</a:t>
            </a:r>
            <a:endParaRPr/>
          </a:p>
          <a:p>
            <a:pPr indent="0" lvl="0" marL="0" rtl="0" algn="l">
              <a:spcBef>
                <a:spcPts val="600"/>
              </a:spcBef>
              <a:spcAft>
                <a:spcPts val="0"/>
              </a:spcAft>
              <a:buClr>
                <a:schemeClr val="dk1"/>
              </a:buClr>
              <a:buSzPts val="1100"/>
              <a:buFont typeface="Arial"/>
              <a:buNone/>
            </a:pPr>
            <a:r>
              <a:rPr lang="en"/>
              <a:t>Mergesort</a:t>
            </a:r>
            <a:endParaRPr/>
          </a:p>
        </p:txBody>
      </p:sp>
      <p:sp>
        <p:nvSpPr>
          <p:cNvPr id="154" name="Google Shape;154;p2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29, CS61B, </a:t>
            </a:r>
            <a:r>
              <a:rPr lang="en"/>
              <a:t>Spring 2024</a:t>
            </a:r>
            <a:endParaRPr/>
          </a:p>
        </p:txBody>
      </p:sp>
      <p:sp>
        <p:nvSpPr>
          <p:cNvPr id="155" name="Google Shape;155;p2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Goal: Sorting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61B Phase 3</a:t>
            </a:r>
            <a:endParaRPr/>
          </a:p>
        </p:txBody>
      </p:sp>
      <p:sp>
        <p:nvSpPr>
          <p:cNvPr id="161" name="Google Shape;161;p2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are now in Phase 3 of the course:</a:t>
            </a:r>
            <a:endParaRPr/>
          </a:p>
          <a:p>
            <a:pPr indent="-342900" lvl="0" marL="457200" rtl="0" algn="l">
              <a:spcBef>
                <a:spcPts val="600"/>
              </a:spcBef>
              <a:spcAft>
                <a:spcPts val="0"/>
              </a:spcAft>
              <a:buSzPts val="1800"/>
              <a:buChar char="●"/>
            </a:pPr>
            <a:r>
              <a:rPr lang="en"/>
              <a:t>Algorithms and Software Engineering.</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Lectures in this phase:</a:t>
            </a:r>
            <a:endParaRPr/>
          </a:p>
          <a:p>
            <a:pPr indent="-342900" lvl="0" marL="457200" rtl="0" algn="l">
              <a:spcBef>
                <a:spcPts val="600"/>
              </a:spcBef>
              <a:spcAft>
                <a:spcPts val="0"/>
              </a:spcAft>
              <a:buSzPts val="1800"/>
              <a:buChar char="●"/>
            </a:pPr>
            <a:r>
              <a:rPr lang="en"/>
              <a:t>Algorithms. </a:t>
            </a:r>
            <a:endParaRPr/>
          </a:p>
          <a:p>
            <a:pPr indent="-342900" lvl="0" marL="457200" rtl="0" algn="l">
              <a:spcBef>
                <a:spcPts val="600"/>
              </a:spcBef>
              <a:spcAft>
                <a:spcPts val="0"/>
              </a:spcAft>
              <a:buSzPts val="1800"/>
              <a:buChar char="●"/>
            </a:pPr>
            <a:r>
              <a:rPr lang="en"/>
              <a:t>3 software engineering lectures (we already did #1).</a:t>
            </a:r>
            <a:endParaRPr/>
          </a:p>
          <a:p>
            <a:pPr indent="0" lvl="0" marL="457200" rtl="0" algn="l">
              <a:spcBef>
                <a:spcPts val="600"/>
              </a:spcBef>
              <a:spcAft>
                <a:spcPts val="0"/>
              </a:spcAft>
              <a:buNone/>
            </a:pPr>
            <a:r>
              <a:t/>
            </a:r>
            <a:endParaRPr/>
          </a:p>
          <a:p>
            <a:pPr indent="0" lvl="0" marL="0" rtl="0" algn="l">
              <a:spcBef>
                <a:spcPts val="600"/>
              </a:spcBef>
              <a:spcAft>
                <a:spcPts val="0"/>
              </a:spcAft>
              <a:buNone/>
            </a:pPr>
            <a:r>
              <a:rPr lang="en"/>
              <a:t>Optional textbook for software engineering lectures: “A Philosophy of Software Design” by John Ousterhout.</a:t>
            </a:r>
            <a:endParaRPr/>
          </a:p>
          <a:p>
            <a:pPr indent="0" lvl="0" marL="0" rtl="0" algn="l">
              <a:spcBef>
                <a:spcPts val="60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3"/>
                </a:solidFill>
              </a:rPr>
              <a:t>61B Phase 3</a:t>
            </a:r>
            <a:endParaRPr/>
          </a:p>
        </p:txBody>
      </p:sp>
      <p:sp>
        <p:nvSpPr>
          <p:cNvPr id="167" name="Google Shape;167;p2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We are now in Phase 3 of the course:</a:t>
            </a:r>
            <a:endParaRPr/>
          </a:p>
          <a:p>
            <a:pPr indent="-342900" lvl="0" marL="457200" rtl="0" algn="l">
              <a:spcBef>
                <a:spcPts val="600"/>
              </a:spcBef>
              <a:spcAft>
                <a:spcPts val="0"/>
              </a:spcAft>
              <a:buSzPts val="1800"/>
              <a:buChar char="●"/>
            </a:pPr>
            <a:r>
              <a:rPr lang="en"/>
              <a:t>Algorithms and Software Engineering.</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Only one assignment in this phase:</a:t>
            </a:r>
            <a:r>
              <a:rPr b="1" lang="en"/>
              <a:t> </a:t>
            </a:r>
            <a:r>
              <a:rPr lang="en"/>
              <a:t>Project 3: Build Your Own World</a:t>
            </a:r>
            <a:endParaRPr/>
          </a:p>
          <a:p>
            <a:pPr indent="-342900" lvl="0" marL="457200" rtl="0" algn="l">
              <a:spcBef>
                <a:spcPts val="600"/>
              </a:spcBef>
              <a:spcAft>
                <a:spcPts val="0"/>
              </a:spcAft>
              <a:buSzPts val="1800"/>
              <a:buChar char="●"/>
            </a:pPr>
            <a:r>
              <a:rPr lang="en"/>
              <a:t>(partners required except by exception).</a:t>
            </a:r>
            <a:endParaRPr/>
          </a:p>
          <a:p>
            <a:pPr indent="-342900" lvl="0" marL="457200" rtl="0" algn="l">
              <a:spcBef>
                <a:spcPts val="600"/>
              </a:spcBef>
              <a:spcAft>
                <a:spcPts val="0"/>
              </a:spcAft>
              <a:buSzPts val="1800"/>
              <a:buChar char="●"/>
            </a:pPr>
            <a:r>
              <a:rPr lang="en"/>
              <a:t>Second chance to do some software engineering (after project 2B).</a:t>
            </a:r>
            <a:endParaRPr/>
          </a:p>
          <a:p>
            <a:pPr indent="-342900" lvl="0" marL="457200" rtl="0" algn="l">
              <a:spcBef>
                <a:spcPts val="600"/>
              </a:spcBef>
              <a:spcAft>
                <a:spcPts val="0"/>
              </a:spcAft>
              <a:buSzPts val="1800"/>
              <a:buChar char="●"/>
            </a:pPr>
            <a:r>
              <a:rPr lang="en"/>
              <a:t>Lots more design practice.</a:t>
            </a:r>
            <a:endParaRPr/>
          </a:p>
          <a:p>
            <a:pPr indent="-342900" lvl="0" marL="457200" rtl="0" algn="l">
              <a:spcBef>
                <a:spcPts val="600"/>
              </a:spcBef>
              <a:spcAft>
                <a:spcPts val="0"/>
              </a:spcAft>
              <a:buSzPts val="1800"/>
              <a:buChar char="●"/>
            </a:pPr>
            <a:r>
              <a:rPr lang="en"/>
              <a:t>You’ll decide your own task and approach.</a:t>
            </a:r>
            <a:endParaRPr/>
          </a:p>
          <a:p>
            <a:pPr indent="-342900" lvl="1" marL="914400" rtl="0" algn="l">
              <a:spcBef>
                <a:spcPts val="600"/>
              </a:spcBef>
              <a:spcAft>
                <a:spcPts val="0"/>
              </a:spcAft>
              <a:buSzPts val="1800"/>
              <a:buChar char="○"/>
            </a:pPr>
            <a:r>
              <a:rPr lang="en"/>
              <a:t>Includes “class design” (picking classes) AND data structure selection.</a:t>
            </a:r>
            <a:endParaRPr/>
          </a:p>
          <a:p>
            <a:pPr indent="-342900" lvl="1" marL="914400" rtl="0" algn="l">
              <a:spcBef>
                <a:spcPts val="600"/>
              </a:spcBef>
              <a:spcAft>
                <a:spcPts val="0"/>
              </a:spcAft>
              <a:buSzPts val="1800"/>
              <a:buChar char="○"/>
            </a:pPr>
            <a:r>
              <a:rPr lang="en"/>
              <a:t>Just like project 2B, your choices will make a huge difference in code efficiency as well as ease of writing code.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Major Focus for Several Lectures: Sorting</a:t>
            </a:r>
            <a:endParaRPr/>
          </a:p>
        </p:txBody>
      </p:sp>
      <p:sp>
        <p:nvSpPr>
          <p:cNvPr id="173" name="Google Shape;173;p2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many of our remaining lectures, we’ll discuss the sorting problem.</a:t>
            </a:r>
            <a:endParaRPr/>
          </a:p>
          <a:p>
            <a:pPr indent="-342900" lvl="0" marL="457200" rtl="0" algn="l">
              <a:spcBef>
                <a:spcPts val="600"/>
              </a:spcBef>
              <a:spcAft>
                <a:spcPts val="0"/>
              </a:spcAft>
              <a:buSzPts val="1800"/>
              <a:buChar char="●"/>
            </a:pPr>
            <a:r>
              <a:rPr lang="en"/>
              <a:t>Informally: Given items, put them in order.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This is a useful task in its own right. Examples:</a:t>
            </a:r>
            <a:endParaRPr/>
          </a:p>
          <a:p>
            <a:pPr indent="-342900" lvl="0" marL="457200" rtl="0" algn="l">
              <a:spcBef>
                <a:spcPts val="600"/>
              </a:spcBef>
              <a:spcAft>
                <a:spcPts val="0"/>
              </a:spcAft>
              <a:buSzPts val="1800"/>
              <a:buChar char="●"/>
            </a:pPr>
            <a:r>
              <a:rPr lang="en"/>
              <a:t>Equivalent items are adjacent, allowing rapid duplicate finding.</a:t>
            </a:r>
            <a:endParaRPr/>
          </a:p>
          <a:p>
            <a:pPr indent="-342900" lvl="0" marL="457200" rtl="0" algn="l">
              <a:spcBef>
                <a:spcPts val="600"/>
              </a:spcBef>
              <a:spcAft>
                <a:spcPts val="0"/>
              </a:spcAft>
              <a:buSzPts val="1800"/>
              <a:buChar char="●"/>
            </a:pPr>
            <a:r>
              <a:rPr lang="en"/>
              <a:t>Items are in increasing order, allowing binary search.</a:t>
            </a:r>
            <a:endParaRPr/>
          </a:p>
          <a:p>
            <a:pPr indent="-342900" lvl="0" marL="457200" rtl="0" algn="l">
              <a:spcBef>
                <a:spcPts val="600"/>
              </a:spcBef>
              <a:spcAft>
                <a:spcPts val="0"/>
              </a:spcAft>
              <a:buSzPts val="1800"/>
              <a:buChar char="●"/>
            </a:pPr>
            <a:r>
              <a:rPr lang="en"/>
              <a:t>Can be converted into various balanced data structures (e.g. BSTs, KdTrees).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Also provide interesting case studies for how to approach basic computational problems.</a:t>
            </a:r>
            <a:endParaRPr/>
          </a:p>
          <a:p>
            <a:pPr indent="-342900" lvl="0" marL="457200" rtl="0" algn="l">
              <a:spcBef>
                <a:spcPts val="600"/>
              </a:spcBef>
              <a:spcAft>
                <a:spcPts val="0"/>
              </a:spcAft>
              <a:buSzPts val="1800"/>
              <a:buChar char="●"/>
            </a:pPr>
            <a:r>
              <a:rPr lang="en"/>
              <a:t>Some of the solutions will involve using data structures we’ve studied.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9"/>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29, CS61B, </a:t>
            </a:r>
            <a:r>
              <a:rPr lang="en"/>
              <a:t>Spring 2024</a:t>
            </a:r>
            <a:endParaRPr/>
          </a:p>
        </p:txBody>
      </p:sp>
      <p:sp>
        <p:nvSpPr>
          <p:cNvPr id="179" name="Google Shape;179;p29"/>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Goal: Sorting</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The Sorting Problem</a:t>
            </a:r>
            <a:endParaRPr/>
          </a:p>
          <a:p>
            <a:pPr indent="0" lvl="0" marL="0" rtl="0" algn="l">
              <a:spcBef>
                <a:spcPts val="600"/>
              </a:spcBef>
              <a:spcAft>
                <a:spcPts val="0"/>
              </a:spcAft>
              <a:buClr>
                <a:schemeClr val="dk1"/>
              </a:buClr>
              <a:buSzPts val="1100"/>
              <a:buFont typeface="Arial"/>
              <a:buNone/>
            </a:pPr>
            <a:r>
              <a:rPr lang="en"/>
              <a:t>Selection Sort</a:t>
            </a:r>
            <a:endParaRPr/>
          </a:p>
          <a:p>
            <a:pPr indent="0" lvl="0" marL="0" rtl="0" algn="l">
              <a:spcBef>
                <a:spcPts val="600"/>
              </a:spcBef>
              <a:spcAft>
                <a:spcPts val="0"/>
              </a:spcAft>
              <a:buClr>
                <a:schemeClr val="dk1"/>
              </a:buClr>
              <a:buSzPts val="1100"/>
              <a:buFont typeface="Arial"/>
              <a:buNone/>
            </a:pPr>
            <a:r>
              <a:rPr lang="en"/>
              <a:t>Heapsort</a:t>
            </a:r>
            <a:endParaRPr/>
          </a:p>
          <a:p>
            <a:pPr indent="-342900" lvl="0" marL="457200" rtl="0" algn="l">
              <a:spcBef>
                <a:spcPts val="600"/>
              </a:spcBef>
              <a:spcAft>
                <a:spcPts val="0"/>
              </a:spcAft>
              <a:buSzPts val="1800"/>
              <a:buChar char="•"/>
            </a:pPr>
            <a:r>
              <a:rPr lang="en"/>
              <a:t>Naive Heapsort</a:t>
            </a:r>
            <a:endParaRPr/>
          </a:p>
          <a:p>
            <a:pPr indent="-342900" lvl="0" marL="457200" rtl="0" algn="l">
              <a:spcBef>
                <a:spcPts val="0"/>
              </a:spcBef>
              <a:spcAft>
                <a:spcPts val="0"/>
              </a:spcAft>
              <a:buSzPts val="1800"/>
              <a:buChar char="•"/>
            </a:pPr>
            <a:r>
              <a:rPr lang="en"/>
              <a:t>In-Place Heapsort</a:t>
            </a:r>
            <a:endParaRPr/>
          </a:p>
          <a:p>
            <a:pPr indent="-342900" lvl="0" marL="457200" rtl="0" algn="l">
              <a:spcBef>
                <a:spcPts val="0"/>
              </a:spcBef>
              <a:spcAft>
                <a:spcPts val="0"/>
              </a:spcAft>
              <a:buSzPts val="1800"/>
              <a:buChar char="•"/>
            </a:pPr>
            <a:r>
              <a:rPr lang="en"/>
              <a:t>Heapsort Runtime</a:t>
            </a:r>
            <a:endParaRPr/>
          </a:p>
          <a:p>
            <a:pPr indent="0" lvl="0" marL="0" rtl="0" algn="l">
              <a:spcBef>
                <a:spcPts val="600"/>
              </a:spcBef>
              <a:spcAft>
                <a:spcPts val="0"/>
              </a:spcAft>
              <a:buClr>
                <a:schemeClr val="dk1"/>
              </a:buClr>
              <a:buSzPts val="1100"/>
              <a:buFont typeface="Arial"/>
              <a:buNone/>
            </a:pPr>
            <a:r>
              <a:rPr lang="en"/>
              <a:t>Mergesort</a:t>
            </a:r>
            <a:endParaRPr/>
          </a:p>
        </p:txBody>
      </p:sp>
      <p:sp>
        <p:nvSpPr>
          <p:cNvPr id="180" name="Google Shape;180;p29"/>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Sorting Problem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Sorting - Definitions (from Donald Knuth’s </a:t>
            </a:r>
            <a:r>
              <a:rPr lang="en" u="sng">
                <a:solidFill>
                  <a:schemeClr val="hlink"/>
                </a:solidFill>
                <a:hlinkClick r:id="rId3"/>
              </a:rPr>
              <a:t>TAOCP</a:t>
            </a:r>
            <a:r>
              <a:rPr lang="en"/>
              <a:t>)</a:t>
            </a:r>
            <a:endParaRPr/>
          </a:p>
        </p:txBody>
      </p:sp>
      <p:sp>
        <p:nvSpPr>
          <p:cNvPr id="186" name="Google Shape;186;p3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An </a:t>
            </a:r>
            <a:r>
              <a:rPr b="1" lang="en"/>
              <a:t>ordering relation</a:t>
            </a:r>
            <a:r>
              <a:rPr lang="en"/>
              <a:t> &lt; for keys a, b, and c has the following properties:</a:t>
            </a:r>
            <a:endParaRPr/>
          </a:p>
          <a:p>
            <a:pPr indent="-342900" lvl="0" marL="457200" rtl="0" algn="l">
              <a:spcBef>
                <a:spcPts val="600"/>
              </a:spcBef>
              <a:spcAft>
                <a:spcPts val="0"/>
              </a:spcAft>
              <a:buSzPts val="1800"/>
              <a:buChar char="●"/>
            </a:pPr>
            <a:r>
              <a:rPr lang="en"/>
              <a:t>Law of Trichotomy: Exactly one of a &lt; b, a = b, b &lt; a is true.</a:t>
            </a:r>
            <a:endParaRPr/>
          </a:p>
          <a:p>
            <a:pPr indent="-342900" lvl="0" marL="457200" rtl="0" algn="l">
              <a:spcBef>
                <a:spcPts val="600"/>
              </a:spcBef>
              <a:spcAft>
                <a:spcPts val="0"/>
              </a:spcAft>
              <a:buSzPts val="1800"/>
              <a:buChar char="●"/>
            </a:pPr>
            <a:r>
              <a:rPr lang="en"/>
              <a:t>Law of Transitivity: If a &lt; b, and b &lt; c, then a &lt; c.</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An ordering relation with the properties above is also known as a “total order”.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 </a:t>
            </a:r>
            <a:r>
              <a:rPr b="1" lang="en"/>
              <a:t>sort </a:t>
            </a:r>
            <a:r>
              <a:rPr lang="en"/>
              <a:t>is a permutation (re-arrangement) of a sequence of elements that puts the keys into non-decreasing order relative to a given ordering relation.</a:t>
            </a:r>
            <a:endParaRPr/>
          </a:p>
          <a:p>
            <a:pPr indent="-342900" lvl="0" marL="457200" rtl="0" algn="l">
              <a:spcBef>
                <a:spcPts val="600"/>
              </a:spcBef>
              <a:spcAft>
                <a:spcPts val="0"/>
              </a:spcAft>
              <a:buSzPts val="1800"/>
              <a:buChar char="●"/>
            </a:pPr>
            <a:r>
              <a:rPr lang="en"/>
              <a:t>x</a:t>
            </a:r>
            <a:r>
              <a:rPr baseline="-25000" lang="en"/>
              <a:t>1</a:t>
            </a:r>
            <a:r>
              <a:rPr lang="en"/>
              <a:t> ≤ x</a:t>
            </a:r>
            <a:r>
              <a:rPr baseline="-25000" lang="en"/>
              <a:t>2 </a:t>
            </a:r>
            <a:r>
              <a:rPr lang="en"/>
              <a:t>≤ x</a:t>
            </a:r>
            <a:r>
              <a:rPr baseline="-25000" lang="en"/>
              <a:t>3</a:t>
            </a:r>
            <a:r>
              <a:rPr lang="en"/>
              <a:t>≤ ...≤ x</a:t>
            </a:r>
            <a:r>
              <a:rPr baseline="-25000" lang="en"/>
              <a:t>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String Length</a:t>
            </a:r>
            <a:endParaRPr/>
          </a:p>
        </p:txBody>
      </p:sp>
      <p:sp>
        <p:nvSpPr>
          <p:cNvPr id="192" name="Google Shape;192;p3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Example of an ordering relation: The length of strings.</a:t>
            </a:r>
            <a:endParaRPr/>
          </a:p>
          <a:p>
            <a:pPr indent="-342900" lvl="0" marL="457200" rtl="0" algn="l">
              <a:spcBef>
                <a:spcPts val="600"/>
              </a:spcBef>
              <a:spcAft>
                <a:spcPts val="0"/>
              </a:spcAft>
              <a:buSzPts val="1800"/>
              <a:buChar char="●"/>
            </a:pPr>
            <a:r>
              <a:rPr lang="en"/>
              <a:t>Law of Trichotomy: Exactly one of the following is true:</a:t>
            </a:r>
            <a:endParaRPr/>
          </a:p>
          <a:p>
            <a:pPr indent="-342900" lvl="1" marL="914400" rtl="0" algn="l">
              <a:spcBef>
                <a:spcPts val="600"/>
              </a:spcBef>
              <a:spcAft>
                <a:spcPts val="0"/>
              </a:spcAft>
              <a:buSzPts val="1800"/>
              <a:buChar char="○"/>
            </a:pPr>
            <a:r>
              <a:rPr lang="en"/>
              <a:t>len(a) &lt; len(b)</a:t>
            </a:r>
            <a:endParaRPr/>
          </a:p>
          <a:p>
            <a:pPr indent="-342900" lvl="1" marL="914400" rtl="0" algn="l">
              <a:spcBef>
                <a:spcPts val="600"/>
              </a:spcBef>
              <a:spcAft>
                <a:spcPts val="0"/>
              </a:spcAft>
              <a:buSzPts val="1800"/>
              <a:buChar char="○"/>
            </a:pPr>
            <a:r>
              <a:rPr lang="en"/>
              <a:t>len(a) = len(b)</a:t>
            </a:r>
            <a:endParaRPr/>
          </a:p>
          <a:p>
            <a:pPr indent="-342900" lvl="1" marL="914400" rtl="0" algn="l">
              <a:spcBef>
                <a:spcPts val="600"/>
              </a:spcBef>
              <a:spcAft>
                <a:spcPts val="0"/>
              </a:spcAft>
              <a:buSzPts val="1800"/>
              <a:buChar char="○"/>
            </a:pPr>
            <a:r>
              <a:rPr lang="en"/>
              <a:t>len(b) &lt; len(a)</a:t>
            </a:r>
            <a:endParaRPr/>
          </a:p>
          <a:p>
            <a:pPr indent="-342900" lvl="0" marL="457200" rtl="0" algn="l">
              <a:spcBef>
                <a:spcPts val="600"/>
              </a:spcBef>
              <a:spcAft>
                <a:spcPts val="0"/>
              </a:spcAft>
              <a:buSzPts val="1800"/>
              <a:buChar char="●"/>
            </a:pPr>
            <a:r>
              <a:rPr lang="en"/>
              <a:t>Law of Transitivity: If len(a) &lt; len(b) and len(b) &lt; len(c), then len(a) &lt; len(c).</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Two valid sorts for [“cows”, “get”, “going”, “the”] for the ordering relation above:</a:t>
            </a:r>
            <a:endParaRPr/>
          </a:p>
          <a:p>
            <a:pPr indent="-342900" lvl="0" marL="457200" rtl="0" algn="l">
              <a:spcBef>
                <a:spcPts val="600"/>
              </a:spcBef>
              <a:spcAft>
                <a:spcPts val="0"/>
              </a:spcAft>
              <a:buSzPts val="1800"/>
              <a:buChar char="●"/>
            </a:pPr>
            <a:r>
              <a:rPr lang="en"/>
              <a:t>[“the”, “get”, “cows”, “going”]</a:t>
            </a:r>
            <a:endParaRPr/>
          </a:p>
          <a:p>
            <a:pPr indent="-342900" lvl="0" marL="457200" rtl="0" algn="l">
              <a:spcBef>
                <a:spcPts val="600"/>
              </a:spcBef>
              <a:spcAft>
                <a:spcPts val="0"/>
              </a:spcAft>
              <a:buSzPts val="1800"/>
              <a:buChar char="●"/>
            </a:pPr>
            <a:r>
              <a:rPr lang="en"/>
              <a:t>[“get”, “the”, “cows”, “going”]</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Under this relation, “the” is considered = to “get”, since len(“the”) = len(“get”).</a:t>
            </a:r>
            <a:endParaRPr/>
          </a:p>
        </p:txBody>
      </p:sp>
      <p:cxnSp>
        <p:nvCxnSpPr>
          <p:cNvPr id="193" name="Google Shape;193;p31"/>
          <p:cNvCxnSpPr/>
          <p:nvPr/>
        </p:nvCxnSpPr>
        <p:spPr>
          <a:xfrm flipH="1">
            <a:off x="4179475" y="4125675"/>
            <a:ext cx="592500" cy="357300"/>
          </a:xfrm>
          <a:prstGeom prst="straightConnector1">
            <a:avLst/>
          </a:prstGeom>
          <a:noFill/>
          <a:ln cap="flat" cmpd="sng" w="9525">
            <a:solidFill>
              <a:srgbClr val="BE0712"/>
            </a:solidFill>
            <a:prstDash val="solid"/>
            <a:round/>
            <a:headEnd len="med" w="med" type="none"/>
            <a:tailEnd len="med" w="med" type="triangle"/>
          </a:ln>
        </p:spPr>
      </p:cxnSp>
      <p:sp>
        <p:nvSpPr>
          <p:cNvPr id="194" name="Google Shape;194;p31"/>
          <p:cNvSpPr txBox="1"/>
          <p:nvPr/>
        </p:nvSpPr>
        <p:spPr>
          <a:xfrm>
            <a:off x="4866600" y="3780250"/>
            <a:ext cx="2678100" cy="56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latin typeface="Roboto"/>
                <a:ea typeface="Roboto"/>
                <a:cs typeface="Roboto"/>
                <a:sym typeface="Roboto"/>
              </a:rPr>
              <a:t>= under the relation, not the Java idea of </a:t>
            </a:r>
            <a:r>
              <a:rPr lang="en">
                <a:solidFill>
                  <a:srgbClr val="BE0712"/>
                </a:solidFill>
                <a:latin typeface="Consolas"/>
                <a:ea typeface="Consolas"/>
                <a:cs typeface="Consolas"/>
                <a:sym typeface="Consolas"/>
              </a:rPr>
              <a:t>.equals</a:t>
            </a:r>
            <a:endParaRPr>
              <a:solidFill>
                <a:srgbClr val="BE0712"/>
              </a:solidFill>
              <a:latin typeface="Consolas"/>
              <a:ea typeface="Consolas"/>
              <a:cs typeface="Consolas"/>
              <a:sym typeface="Consola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Java Note</a:t>
            </a:r>
            <a:endParaRPr/>
          </a:p>
        </p:txBody>
      </p:sp>
      <p:sp>
        <p:nvSpPr>
          <p:cNvPr id="200" name="Google Shape;200;p3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Ordering relations are typically given in the form of </a:t>
            </a:r>
            <a:r>
              <a:rPr lang="en">
                <a:latin typeface="Consolas"/>
                <a:ea typeface="Consolas"/>
                <a:cs typeface="Consolas"/>
                <a:sym typeface="Consolas"/>
              </a:rPr>
              <a:t>compareTo</a:t>
            </a:r>
            <a:r>
              <a:rPr lang="en"/>
              <a:t> or </a:t>
            </a:r>
            <a:r>
              <a:rPr lang="en">
                <a:latin typeface="Consolas"/>
                <a:ea typeface="Consolas"/>
                <a:cs typeface="Consolas"/>
                <a:sym typeface="Consolas"/>
              </a:rPr>
              <a:t>compare</a:t>
            </a:r>
            <a:r>
              <a:rPr lang="en"/>
              <a:t> methods.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br>
              <a:rPr lang="en"/>
            </a:br>
            <a:r>
              <a:rPr lang="en"/>
              <a:t>Note that with respect to the order defined by the method above “the” = “get”.</a:t>
            </a:r>
            <a:endParaRPr/>
          </a:p>
          <a:p>
            <a:pPr indent="-342900" lvl="0" marL="457200" rtl="0" algn="l">
              <a:spcBef>
                <a:spcPts val="600"/>
              </a:spcBef>
              <a:spcAft>
                <a:spcPts val="0"/>
              </a:spcAft>
              <a:buSzPts val="1800"/>
              <a:buChar char="●"/>
            </a:pPr>
            <a:r>
              <a:rPr lang="en"/>
              <a:t>This usage of = is not the same as the </a:t>
            </a:r>
            <a:r>
              <a:rPr lang="en">
                <a:latin typeface="Consolas"/>
                <a:ea typeface="Consolas"/>
                <a:cs typeface="Consolas"/>
                <a:sym typeface="Consolas"/>
              </a:rPr>
              <a:t>equals</a:t>
            </a:r>
            <a:r>
              <a:rPr lang="en"/>
              <a:t> given by the String method.</a:t>
            </a:r>
            <a:endParaRPr/>
          </a:p>
        </p:txBody>
      </p:sp>
      <p:sp>
        <p:nvSpPr>
          <p:cNvPr id="201" name="Google Shape;201;p32"/>
          <p:cNvSpPr txBox="1"/>
          <p:nvPr/>
        </p:nvSpPr>
        <p:spPr>
          <a:xfrm>
            <a:off x="1040700" y="1370400"/>
            <a:ext cx="7062600" cy="1916400"/>
          </a:xfrm>
          <a:prstGeom prst="rect">
            <a:avLst/>
          </a:prstGeom>
          <a:solidFill>
            <a:srgbClr val="EFEFE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600">
                <a:solidFill>
                  <a:srgbClr val="661111"/>
                </a:solidFill>
                <a:highlight>
                  <a:srgbClr val="EFEFEF"/>
                </a:highlight>
                <a:latin typeface="Consolas"/>
                <a:ea typeface="Consolas"/>
                <a:cs typeface="Consolas"/>
                <a:sym typeface="Consolas"/>
              </a:rPr>
              <a:t>import</a:t>
            </a:r>
            <a:r>
              <a:rPr lang="en" sz="1600">
                <a:solidFill>
                  <a:schemeClr val="dk1"/>
                </a:solidFill>
                <a:highlight>
                  <a:srgbClr val="EFEFEF"/>
                </a:highlight>
                <a:latin typeface="Consolas"/>
                <a:ea typeface="Consolas"/>
                <a:cs typeface="Consolas"/>
                <a:sym typeface="Consolas"/>
              </a:rPr>
              <a:t> java</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util</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Comparator</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b="1" lang="en" sz="1600">
                <a:solidFill>
                  <a:srgbClr val="661111"/>
                </a:solidFill>
                <a:highlight>
                  <a:srgbClr val="EFEFEF"/>
                </a:highlight>
                <a:latin typeface="Consolas"/>
                <a:ea typeface="Consolas"/>
                <a:cs typeface="Consolas"/>
                <a:sym typeface="Consolas"/>
              </a:rPr>
              <a:t>public class</a:t>
            </a:r>
            <a:r>
              <a:rPr lang="en" sz="1600">
                <a:solidFill>
                  <a:schemeClr val="dk1"/>
                </a:solidFill>
                <a:highlight>
                  <a:srgbClr val="EFEFEF"/>
                </a:highlight>
                <a:latin typeface="Consolas"/>
                <a:ea typeface="Consolas"/>
                <a:cs typeface="Consolas"/>
                <a:sym typeface="Consolas"/>
              </a:rPr>
              <a:t> LengthComparator </a:t>
            </a:r>
            <a:r>
              <a:rPr b="1" lang="en" sz="1600">
                <a:solidFill>
                  <a:srgbClr val="661111"/>
                </a:solidFill>
                <a:highlight>
                  <a:srgbClr val="EFEFEF"/>
                </a:highlight>
                <a:latin typeface="Consolas"/>
                <a:ea typeface="Consolas"/>
                <a:cs typeface="Consolas"/>
                <a:sym typeface="Consolas"/>
              </a:rPr>
              <a:t>implements</a:t>
            </a:r>
            <a:r>
              <a:rPr lang="en" sz="1600">
                <a:solidFill>
                  <a:schemeClr val="dk1"/>
                </a:solidFill>
                <a:highlight>
                  <a:srgbClr val="EFEFEF"/>
                </a:highlight>
                <a:latin typeface="Consolas"/>
                <a:ea typeface="Consolas"/>
                <a:cs typeface="Consolas"/>
                <a:sym typeface="Consolas"/>
              </a:rPr>
              <a:t> Comparator</a:t>
            </a:r>
            <a:r>
              <a:rPr b="1" lang="en" sz="1600">
                <a:solidFill>
                  <a:schemeClr val="dk1"/>
                </a:solidFill>
                <a:highlight>
                  <a:srgbClr val="EFEFEF"/>
                </a:highlight>
                <a:latin typeface="Consolas"/>
                <a:ea typeface="Consolas"/>
                <a:cs typeface="Consolas"/>
                <a:sym typeface="Consolas"/>
              </a:rPr>
              <a:t>&lt;</a:t>
            </a:r>
            <a:r>
              <a:rPr lang="en" sz="1600">
                <a:solidFill>
                  <a:schemeClr val="dk1"/>
                </a:solidFill>
                <a:highlight>
                  <a:srgbClr val="EFEFEF"/>
                </a:highlight>
                <a:latin typeface="Consolas"/>
                <a:ea typeface="Consolas"/>
                <a:cs typeface="Consolas"/>
                <a:sym typeface="Consolas"/>
              </a:rPr>
              <a:t>String</a:t>
            </a:r>
            <a:r>
              <a:rPr b="1" lang="en" sz="1600">
                <a:solidFill>
                  <a:schemeClr val="dk1"/>
                </a:solidFill>
                <a:highlight>
                  <a:srgbClr val="EFEFEF"/>
                </a:highlight>
                <a:latin typeface="Consolas"/>
                <a:ea typeface="Consolas"/>
                <a:cs typeface="Consolas"/>
                <a:sym typeface="Consolas"/>
              </a:rPr>
              <a:t>&gt;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public</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a:t>
            </a:r>
            <a:r>
              <a:rPr lang="en" sz="1600">
                <a:solidFill>
                  <a:srgbClr val="004466"/>
                </a:solidFill>
                <a:highlight>
                  <a:srgbClr val="EFEFEF"/>
                </a:highlight>
                <a:latin typeface="Consolas"/>
                <a:ea typeface="Consolas"/>
                <a:cs typeface="Consolas"/>
                <a:sym typeface="Consolas"/>
              </a:rPr>
              <a:t>compare</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String x</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String b</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return</a:t>
            </a:r>
            <a:r>
              <a:rPr lang="en" sz="1600">
                <a:solidFill>
                  <a:schemeClr val="dk1"/>
                </a:solidFill>
                <a:highlight>
                  <a:srgbClr val="EFEFEF"/>
                </a:highlight>
                <a:latin typeface="Consolas"/>
                <a:ea typeface="Consolas"/>
                <a:cs typeface="Consolas"/>
                <a:sym typeface="Consolas"/>
              </a:rPr>
              <a:t> x</a:t>
            </a:r>
            <a:r>
              <a:rPr b="1" lang="en" sz="1600">
                <a:solidFill>
                  <a:schemeClr val="dk1"/>
                </a:solidFill>
                <a:highlight>
                  <a:srgbClr val="EFEFEF"/>
                </a:highlight>
                <a:latin typeface="Consolas"/>
                <a:ea typeface="Consolas"/>
                <a:cs typeface="Consolas"/>
                <a:sym typeface="Consolas"/>
              </a:rPr>
              <a:t>.</a:t>
            </a:r>
            <a:r>
              <a:rPr lang="en" sz="1600">
                <a:solidFill>
                  <a:srgbClr val="004466"/>
                </a:solidFill>
                <a:highlight>
                  <a:srgbClr val="EFEFEF"/>
                </a:highlight>
                <a:latin typeface="Consolas"/>
                <a:ea typeface="Consolas"/>
                <a:cs typeface="Consolas"/>
                <a:sym typeface="Consolas"/>
              </a:rPr>
              <a:t>length</a:t>
            </a:r>
            <a:r>
              <a:rPr b="1" lang="en" sz="1600">
                <a:solidFill>
                  <a:schemeClr val="dk1"/>
                </a:solidFill>
                <a:highlight>
                  <a:srgbClr val="EFEFEF"/>
                </a:highlight>
                <a:latin typeface="Consolas"/>
                <a:ea typeface="Consolas"/>
                <a:cs typeface="Consolas"/>
                <a:sym typeface="Consolas"/>
              </a:rPr>
              <a:t>() -</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r>
              <a:rPr lang="en" sz="1600">
                <a:solidFill>
                  <a:srgbClr val="004466"/>
                </a:solidFill>
                <a:highlight>
                  <a:srgbClr val="EFEFEF"/>
                </a:highlight>
                <a:latin typeface="Consolas"/>
                <a:ea typeface="Consolas"/>
                <a:cs typeface="Consolas"/>
                <a:sym typeface="Consolas"/>
              </a:rPr>
              <a:t>length</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b="1" lang="en" sz="1600">
                <a:solidFill>
                  <a:schemeClr val="dk1"/>
                </a:solidFill>
                <a:highlight>
                  <a:srgbClr val="EFEFEF"/>
                </a:highlight>
                <a:latin typeface="Consolas"/>
                <a:ea typeface="Consolas"/>
                <a:cs typeface="Consolas"/>
                <a:sym typeface="Consolas"/>
              </a:rPr>
              <a:t>}</a:t>
            </a:r>
            <a:endParaRPr sz="1600">
              <a:highlight>
                <a:srgbClr val="EFEFEF"/>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Sorting: An Alternate Viewpoint</a:t>
            </a:r>
            <a:endParaRPr/>
          </a:p>
        </p:txBody>
      </p:sp>
      <p:sp>
        <p:nvSpPr>
          <p:cNvPr id="207" name="Google Shape;207;p3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An </a:t>
            </a:r>
            <a:r>
              <a:rPr b="1" i="1" lang="en"/>
              <a:t>inversion </a:t>
            </a:r>
            <a:r>
              <a:rPr lang="en"/>
              <a:t>is a pair of elements that are out of order with respect to &lt;. </a:t>
            </a:r>
            <a:endParaRPr/>
          </a:p>
        </p:txBody>
      </p:sp>
      <p:pic>
        <p:nvPicPr>
          <p:cNvPr id="208" name="Google Shape;208;p33"/>
          <p:cNvPicPr preferRelativeResize="0"/>
          <p:nvPr/>
        </p:nvPicPr>
        <p:blipFill>
          <a:blip r:embed="rId3">
            <a:alphaModFix/>
          </a:blip>
          <a:stretch>
            <a:fillRect/>
          </a:stretch>
        </p:blipFill>
        <p:spPr>
          <a:xfrm>
            <a:off x="166800" y="1292650"/>
            <a:ext cx="1276350" cy="1447800"/>
          </a:xfrm>
          <a:prstGeom prst="rect">
            <a:avLst/>
          </a:prstGeom>
          <a:noFill/>
          <a:ln>
            <a:noFill/>
          </a:ln>
        </p:spPr>
      </p:pic>
      <p:pic>
        <p:nvPicPr>
          <p:cNvPr id="209" name="Google Shape;209;p33"/>
          <p:cNvPicPr preferRelativeResize="0"/>
          <p:nvPr/>
        </p:nvPicPr>
        <p:blipFill>
          <a:blip r:embed="rId4">
            <a:alphaModFix/>
          </a:blip>
          <a:stretch>
            <a:fillRect/>
          </a:stretch>
        </p:blipFill>
        <p:spPr>
          <a:xfrm>
            <a:off x="7378100" y="1292650"/>
            <a:ext cx="1457325" cy="1476375"/>
          </a:xfrm>
          <a:prstGeom prst="rect">
            <a:avLst/>
          </a:prstGeom>
          <a:noFill/>
          <a:ln>
            <a:noFill/>
          </a:ln>
        </p:spPr>
      </p:pic>
      <p:sp>
        <p:nvSpPr>
          <p:cNvPr id="210" name="Google Shape;210;p33"/>
          <p:cNvSpPr txBox="1"/>
          <p:nvPr/>
        </p:nvSpPr>
        <p:spPr>
          <a:xfrm>
            <a:off x="1940800" y="1292650"/>
            <a:ext cx="4761000" cy="681900"/>
          </a:xfrm>
          <a:prstGeom prst="rect">
            <a:avLst/>
          </a:prstGeom>
          <a:noFill/>
          <a:ln>
            <a:noFill/>
          </a:ln>
        </p:spPr>
        <p:txBody>
          <a:bodyPr anchorCtr="0" anchor="ctr" bIns="91425" lIns="91425" spcFirstLastPara="1" rIns="91425" wrap="square" tIns="91425">
            <a:noAutofit/>
          </a:bodyPr>
          <a:lstStyle/>
          <a:p>
            <a:pPr indent="457200" lvl="0" marL="0" rtl="0" algn="l">
              <a:spcBef>
                <a:spcPts val="0"/>
              </a:spcBef>
              <a:spcAft>
                <a:spcPts val="0"/>
              </a:spcAft>
              <a:buNone/>
            </a:pPr>
            <a:r>
              <a:rPr lang="en" sz="2400">
                <a:latin typeface="Consolas"/>
                <a:ea typeface="Consolas"/>
                <a:cs typeface="Consolas"/>
                <a:sym typeface="Consolas"/>
              </a:rPr>
              <a:t>0 1 1 2 3 4 8 6 9 5 7</a:t>
            </a:r>
            <a:endParaRPr sz="2400">
              <a:latin typeface="Consolas"/>
              <a:ea typeface="Consolas"/>
              <a:cs typeface="Consolas"/>
              <a:sym typeface="Consolas"/>
            </a:endParaRPr>
          </a:p>
        </p:txBody>
      </p:sp>
      <p:sp>
        <p:nvSpPr>
          <p:cNvPr id="211" name="Google Shape;211;p33"/>
          <p:cNvSpPr txBox="1"/>
          <p:nvPr/>
        </p:nvSpPr>
        <p:spPr>
          <a:xfrm>
            <a:off x="4375075" y="2186275"/>
            <a:ext cx="2677200" cy="68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BE0712"/>
                </a:solidFill>
                <a:latin typeface="Consolas"/>
                <a:ea typeface="Consolas"/>
                <a:cs typeface="Consolas"/>
                <a:sym typeface="Consolas"/>
              </a:rPr>
              <a:t>8-6 8-5 8-7 6-5 9-5 9-7</a:t>
            </a:r>
            <a:endParaRPr>
              <a:solidFill>
                <a:srgbClr val="BE0712"/>
              </a:solidFill>
              <a:latin typeface="Consolas"/>
              <a:ea typeface="Consolas"/>
              <a:cs typeface="Consolas"/>
              <a:sym typeface="Consolas"/>
            </a:endParaRPr>
          </a:p>
          <a:p>
            <a:pPr indent="0" lvl="0" marL="0" rtl="0" algn="l">
              <a:spcBef>
                <a:spcPts val="0"/>
              </a:spcBef>
              <a:spcAft>
                <a:spcPts val="0"/>
              </a:spcAft>
              <a:buNone/>
            </a:pPr>
            <a:r>
              <a:t/>
            </a:r>
            <a:endParaRPr>
              <a:solidFill>
                <a:srgbClr val="BE0712"/>
              </a:solidFill>
              <a:latin typeface="Consolas"/>
              <a:ea typeface="Consolas"/>
              <a:cs typeface="Consolas"/>
              <a:sym typeface="Consolas"/>
            </a:endParaRPr>
          </a:p>
          <a:p>
            <a:pPr indent="0" lvl="0" marL="0" rtl="0" algn="l">
              <a:spcBef>
                <a:spcPts val="0"/>
              </a:spcBef>
              <a:spcAft>
                <a:spcPts val="0"/>
              </a:spcAft>
              <a:buNone/>
            </a:pPr>
            <a:r>
              <a:rPr lang="en">
                <a:solidFill>
                  <a:srgbClr val="BE0712"/>
                </a:solidFill>
              </a:rPr>
              <a:t>(6 inversions out of 55 max)</a:t>
            </a:r>
            <a:endParaRPr>
              <a:solidFill>
                <a:srgbClr val="BE0712"/>
              </a:solidFill>
            </a:endParaRPr>
          </a:p>
        </p:txBody>
      </p:sp>
      <p:cxnSp>
        <p:nvCxnSpPr>
          <p:cNvPr id="212" name="Google Shape;212;p33"/>
          <p:cNvCxnSpPr/>
          <p:nvPr/>
        </p:nvCxnSpPr>
        <p:spPr>
          <a:xfrm rot="10800000">
            <a:off x="4808900" y="1970850"/>
            <a:ext cx="198300" cy="198300"/>
          </a:xfrm>
          <a:prstGeom prst="straightConnector1">
            <a:avLst/>
          </a:prstGeom>
          <a:noFill/>
          <a:ln cap="flat" cmpd="sng" w="19050">
            <a:solidFill>
              <a:srgbClr val="BE0712"/>
            </a:solidFill>
            <a:prstDash val="solid"/>
            <a:round/>
            <a:headEnd len="med" w="med" type="none"/>
            <a:tailEnd len="med" w="med" type="triangle"/>
          </a:ln>
        </p:spPr>
      </p:cxnSp>
      <p:sp>
        <p:nvSpPr>
          <p:cNvPr id="213" name="Google Shape;213;p33"/>
          <p:cNvSpPr txBox="1"/>
          <p:nvPr>
            <p:ph idx="1" type="body"/>
          </p:nvPr>
        </p:nvSpPr>
        <p:spPr>
          <a:xfrm>
            <a:off x="166800" y="3021575"/>
            <a:ext cx="8443800" cy="1824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Another way to state the goal of sorting:</a:t>
            </a:r>
            <a:endParaRPr/>
          </a:p>
          <a:p>
            <a:pPr indent="-342900" lvl="0" marL="457200" rtl="0" algn="l">
              <a:spcBef>
                <a:spcPts val="600"/>
              </a:spcBef>
              <a:spcAft>
                <a:spcPts val="0"/>
              </a:spcAft>
              <a:buSzPts val="1800"/>
              <a:buChar char="●"/>
            </a:pPr>
            <a:r>
              <a:rPr lang="en"/>
              <a:t>Given a sequence of elements with Z inversions.</a:t>
            </a:r>
            <a:endParaRPr/>
          </a:p>
          <a:p>
            <a:pPr indent="-342900" lvl="0" marL="457200" rtl="0" algn="l">
              <a:spcBef>
                <a:spcPts val="0"/>
              </a:spcBef>
              <a:spcAft>
                <a:spcPts val="0"/>
              </a:spcAft>
              <a:buSzPts val="1800"/>
              <a:buChar char="●"/>
            </a:pPr>
            <a:r>
              <a:rPr lang="en"/>
              <a:t>Perform a sequence of operations that reduces inversions to 0.</a:t>
            </a:r>
            <a:endParaRPr/>
          </a:p>
        </p:txBody>
      </p:sp>
      <p:sp>
        <p:nvSpPr>
          <p:cNvPr id="214" name="Google Shape;214;p33"/>
          <p:cNvSpPr txBox="1"/>
          <p:nvPr/>
        </p:nvSpPr>
        <p:spPr>
          <a:xfrm>
            <a:off x="7429625" y="2718500"/>
            <a:ext cx="1790700" cy="3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Gabriel Cramer</a:t>
            </a:r>
            <a:endParaRPr/>
          </a:p>
        </p:txBody>
      </p:sp>
      <p:sp>
        <p:nvSpPr>
          <p:cNvPr id="215" name="Google Shape;215;p33"/>
          <p:cNvSpPr txBox="1"/>
          <p:nvPr/>
        </p:nvSpPr>
        <p:spPr>
          <a:xfrm>
            <a:off x="455550" y="2718500"/>
            <a:ext cx="987600" cy="3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Yoda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Performance Definitions</a:t>
            </a:r>
            <a:endParaRPr/>
          </a:p>
        </p:txBody>
      </p:sp>
      <p:sp>
        <p:nvSpPr>
          <p:cNvPr id="221" name="Google Shape;221;p3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Characterizations of the runtime efficiency are sometimes called the </a:t>
            </a:r>
            <a:r>
              <a:rPr b="1" lang="en"/>
              <a:t>time complexity</a:t>
            </a:r>
            <a:r>
              <a:rPr lang="en"/>
              <a:t> of an algorithm. Example:</a:t>
            </a:r>
            <a:endParaRPr/>
          </a:p>
          <a:p>
            <a:pPr indent="-342900" lvl="0" marL="457200" rtl="0" algn="l">
              <a:spcBef>
                <a:spcPts val="600"/>
              </a:spcBef>
              <a:spcAft>
                <a:spcPts val="0"/>
              </a:spcAft>
              <a:buSzPts val="1800"/>
              <a:buChar char="●"/>
            </a:pPr>
            <a:r>
              <a:rPr lang="en"/>
              <a:t>Dijkstra’s has time complexity O(E log V).</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Characterizations of the “extra” memory usage of an algorithm is sometimes called the </a:t>
            </a:r>
            <a:r>
              <a:rPr b="1" lang="en"/>
              <a:t>space complexity</a:t>
            </a:r>
            <a:r>
              <a:rPr lang="en"/>
              <a:t> of an algorithm.</a:t>
            </a:r>
            <a:endParaRPr/>
          </a:p>
          <a:p>
            <a:pPr indent="-342900" lvl="0" marL="457200" rtl="0" algn="l">
              <a:spcBef>
                <a:spcPts val="600"/>
              </a:spcBef>
              <a:spcAft>
                <a:spcPts val="0"/>
              </a:spcAft>
              <a:buSzPts val="1800"/>
              <a:buChar char="●"/>
            </a:pPr>
            <a:r>
              <a:rPr lang="en"/>
              <a:t>Dijkstra’s has space complexity Θ(V) (for queue, distTo, edgeTo).</a:t>
            </a:r>
            <a:endParaRPr/>
          </a:p>
          <a:p>
            <a:pPr indent="-342900" lvl="1" marL="914400" rtl="0" algn="l">
              <a:spcBef>
                <a:spcPts val="0"/>
              </a:spcBef>
              <a:spcAft>
                <a:spcPts val="0"/>
              </a:spcAft>
              <a:buSzPts val="1800"/>
              <a:buChar char="○"/>
            </a:pPr>
            <a:r>
              <a:rPr lang="en"/>
              <a:t>Note that the graph takes up space Θ(V+E), but we don’t count this as part of the space complexity of Dijkstra since the graph itself already exists and is an input to Dijkstra’s.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Goal: Sorting</a:t>
            </a:r>
            <a:endParaRPr/>
          </a:p>
          <a:p>
            <a:pPr indent="0" lvl="0" marL="0" rtl="0" algn="l">
              <a:spcBef>
                <a:spcPts val="600"/>
              </a:spcBef>
              <a:spcAft>
                <a:spcPts val="0"/>
              </a:spcAft>
              <a:buNone/>
            </a:pPr>
            <a:r>
              <a:rPr lang="en"/>
              <a:t>The Sorting Problem</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Selection Sort</a:t>
            </a:r>
            <a:endParaRPr/>
          </a:p>
          <a:p>
            <a:pPr indent="0" lvl="0" marL="0" rtl="0" algn="l">
              <a:spcBef>
                <a:spcPts val="600"/>
              </a:spcBef>
              <a:spcAft>
                <a:spcPts val="0"/>
              </a:spcAft>
              <a:buClr>
                <a:schemeClr val="dk1"/>
              </a:buClr>
              <a:buSzPts val="1100"/>
              <a:buFont typeface="Arial"/>
              <a:buNone/>
            </a:pPr>
            <a:r>
              <a:rPr lang="en"/>
              <a:t>Heapsort</a:t>
            </a:r>
            <a:endParaRPr/>
          </a:p>
          <a:p>
            <a:pPr indent="-342900" lvl="0" marL="457200" rtl="0" algn="l">
              <a:spcBef>
                <a:spcPts val="600"/>
              </a:spcBef>
              <a:spcAft>
                <a:spcPts val="0"/>
              </a:spcAft>
              <a:buSzPts val="1800"/>
              <a:buChar char="•"/>
            </a:pPr>
            <a:r>
              <a:rPr lang="en"/>
              <a:t>Naive Heapsort</a:t>
            </a:r>
            <a:endParaRPr/>
          </a:p>
          <a:p>
            <a:pPr indent="-342900" lvl="0" marL="457200" rtl="0" algn="l">
              <a:spcBef>
                <a:spcPts val="0"/>
              </a:spcBef>
              <a:spcAft>
                <a:spcPts val="0"/>
              </a:spcAft>
              <a:buSzPts val="1800"/>
              <a:buChar char="•"/>
            </a:pPr>
            <a:r>
              <a:rPr lang="en"/>
              <a:t>In-Place Heapsort</a:t>
            </a:r>
            <a:endParaRPr/>
          </a:p>
          <a:p>
            <a:pPr indent="-342900" lvl="0" marL="457200" rtl="0" algn="l">
              <a:spcBef>
                <a:spcPts val="0"/>
              </a:spcBef>
              <a:spcAft>
                <a:spcPts val="0"/>
              </a:spcAft>
              <a:buSzPts val="1800"/>
              <a:buChar char="•"/>
            </a:pPr>
            <a:r>
              <a:rPr lang="en"/>
              <a:t>Heapsort Runtime</a:t>
            </a:r>
            <a:endParaRPr/>
          </a:p>
          <a:p>
            <a:pPr indent="0" lvl="0" marL="0" rtl="0" algn="l">
              <a:spcBef>
                <a:spcPts val="600"/>
              </a:spcBef>
              <a:spcAft>
                <a:spcPts val="0"/>
              </a:spcAft>
              <a:buClr>
                <a:schemeClr val="dk1"/>
              </a:buClr>
              <a:buSzPts val="1100"/>
              <a:buFont typeface="Arial"/>
              <a:buNone/>
            </a:pPr>
            <a:r>
              <a:rPr lang="en"/>
              <a:t>Mergesort</a:t>
            </a:r>
            <a:endParaRPr/>
          </a:p>
        </p:txBody>
      </p:sp>
      <p:sp>
        <p:nvSpPr>
          <p:cNvPr id="227" name="Google Shape;227;p3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29, CS61B, </a:t>
            </a:r>
            <a:r>
              <a:rPr lang="en"/>
              <a:t>Spring 2024</a:t>
            </a:r>
            <a:endParaRPr/>
          </a:p>
        </p:txBody>
      </p:sp>
      <p:sp>
        <p:nvSpPr>
          <p:cNvPr id="228" name="Google Shape;228;p3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Selection Sort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234" name="Google Shape;234;p3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lang="en"/>
              <a:t>Find the smallest item in the unsorted portion of the array.</a:t>
            </a:r>
            <a:endParaRPr/>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235" name="Google Shape;235;p36"/>
          <p:cNvSpPr/>
          <p:nvPr/>
        </p:nvSpPr>
        <p:spPr>
          <a:xfrm>
            <a:off x="283417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36" name="Google Shape;236;p36"/>
          <p:cNvSpPr/>
          <p:nvPr/>
        </p:nvSpPr>
        <p:spPr>
          <a:xfrm>
            <a:off x="33193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37" name="Google Shape;237;p36"/>
          <p:cNvSpPr/>
          <p:nvPr/>
        </p:nvSpPr>
        <p:spPr>
          <a:xfrm>
            <a:off x="38087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38" name="Google Shape;238;p36"/>
          <p:cNvSpPr/>
          <p:nvPr/>
        </p:nvSpPr>
        <p:spPr>
          <a:xfrm>
            <a:off x="42938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9" name="Google Shape;239;p36"/>
          <p:cNvSpPr/>
          <p:nvPr/>
        </p:nvSpPr>
        <p:spPr>
          <a:xfrm>
            <a:off x="47786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40" name="Google Shape;240;p36"/>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41" name="Google Shape;241;p36"/>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42" name="Google Shape;242;p36"/>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3" name="Google Shape;243;p36"/>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4" name="Google Shape;244;p36"/>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45" name="Google Shape;245;p36"/>
          <p:cNvSpPr/>
          <p:nvPr/>
        </p:nvSpPr>
        <p:spPr>
          <a:xfrm rot="-5400000">
            <a:off x="4895528" y="525075"/>
            <a:ext cx="260700" cy="43590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6"/>
          <p:cNvSpPr txBox="1"/>
          <p:nvPr/>
        </p:nvSpPr>
        <p:spPr>
          <a:xfrm>
            <a:off x="4574383"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252" name="Google Shape;252;p3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Selection sorting N items: </a:t>
            </a:r>
            <a:endParaRPr/>
          </a:p>
          <a:p>
            <a:pPr indent="-342900" lvl="0" marL="457200" rtl="0" algn="l">
              <a:spcBef>
                <a:spcPts val="600"/>
              </a:spcBef>
              <a:spcAft>
                <a:spcPts val="0"/>
              </a:spcAft>
              <a:buSzPts val="1800"/>
              <a:buChar char="●"/>
            </a:pPr>
            <a:r>
              <a:rPr b="1" lang="en"/>
              <a:t>Find the smallest item in the unsorted portion of the array.</a:t>
            </a:r>
            <a:endParaRPr b="1"/>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p:txBody>
      </p:sp>
      <p:sp>
        <p:nvSpPr>
          <p:cNvPr id="253" name="Google Shape;253;p37"/>
          <p:cNvSpPr/>
          <p:nvPr/>
        </p:nvSpPr>
        <p:spPr>
          <a:xfrm>
            <a:off x="283417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54" name="Google Shape;254;p37"/>
          <p:cNvSpPr/>
          <p:nvPr/>
        </p:nvSpPr>
        <p:spPr>
          <a:xfrm>
            <a:off x="33193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55" name="Google Shape;255;p37"/>
          <p:cNvSpPr/>
          <p:nvPr/>
        </p:nvSpPr>
        <p:spPr>
          <a:xfrm>
            <a:off x="3808705"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56" name="Google Shape;256;p37"/>
          <p:cNvSpPr/>
          <p:nvPr/>
        </p:nvSpPr>
        <p:spPr>
          <a:xfrm>
            <a:off x="42938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57" name="Google Shape;257;p37"/>
          <p:cNvSpPr/>
          <p:nvPr/>
        </p:nvSpPr>
        <p:spPr>
          <a:xfrm>
            <a:off x="47786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58" name="Google Shape;258;p37"/>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59" name="Google Shape;259;p37"/>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60" name="Google Shape;260;p37"/>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61" name="Google Shape;261;p37"/>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62" name="Google Shape;262;p37"/>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63" name="Google Shape;263;p37"/>
          <p:cNvSpPr/>
          <p:nvPr/>
        </p:nvSpPr>
        <p:spPr>
          <a:xfrm rot="-5400000">
            <a:off x="4895528" y="525075"/>
            <a:ext cx="260700" cy="43590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7"/>
          <p:cNvSpPr txBox="1"/>
          <p:nvPr/>
        </p:nvSpPr>
        <p:spPr>
          <a:xfrm>
            <a:off x="4574383"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270" name="Google Shape;270;p3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Selection sorting N items: </a:t>
            </a:r>
            <a:endParaRPr/>
          </a:p>
          <a:p>
            <a:pPr indent="-342900" lvl="0" marL="457200" rtl="0" algn="l">
              <a:spcBef>
                <a:spcPts val="600"/>
              </a:spcBef>
              <a:spcAft>
                <a:spcPts val="0"/>
              </a:spcAft>
              <a:buSzPts val="1800"/>
              <a:buChar char="●"/>
            </a:pPr>
            <a:r>
              <a:rPr lang="en"/>
              <a:t>Find the smallest item in the unsorted portion of the array.</a:t>
            </a:r>
            <a:endParaRPr/>
          </a:p>
          <a:p>
            <a:pPr indent="-342900" lvl="0" marL="457200" rtl="0" algn="l">
              <a:spcBef>
                <a:spcPts val="600"/>
              </a:spcBef>
              <a:spcAft>
                <a:spcPts val="0"/>
              </a:spcAft>
              <a:buSzPts val="1800"/>
              <a:buChar char="●"/>
            </a:pPr>
            <a:r>
              <a:rPr b="1" lang="en"/>
              <a:t>Move it to the end of the sorted portion of the array.</a:t>
            </a:r>
            <a:endParaRPr b="1"/>
          </a:p>
          <a:p>
            <a:pPr indent="-342900" lvl="0" marL="457200" rtl="0" algn="l">
              <a:spcBef>
                <a:spcPts val="600"/>
              </a:spcBef>
              <a:spcAft>
                <a:spcPts val="0"/>
              </a:spcAft>
              <a:buSzPts val="1800"/>
              <a:buChar char="●"/>
            </a:pPr>
            <a:r>
              <a:rPr lang="en"/>
              <a:t>Selection sort the remaining unsorted items.</a:t>
            </a:r>
            <a:endParaRPr/>
          </a:p>
        </p:txBody>
      </p:sp>
      <p:sp>
        <p:nvSpPr>
          <p:cNvPr id="271" name="Google Shape;271;p38"/>
          <p:cNvSpPr/>
          <p:nvPr/>
        </p:nvSpPr>
        <p:spPr>
          <a:xfrm>
            <a:off x="2834175" y="2892875"/>
            <a:ext cx="495300" cy="495300"/>
          </a:xfrm>
          <a:prstGeom prst="rect">
            <a:avLst/>
          </a:prstGeom>
          <a:solidFill>
            <a:srgbClr val="CC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72" name="Google Shape;272;p38"/>
          <p:cNvSpPr/>
          <p:nvPr/>
        </p:nvSpPr>
        <p:spPr>
          <a:xfrm>
            <a:off x="33193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73" name="Google Shape;273;p38"/>
          <p:cNvSpPr/>
          <p:nvPr/>
        </p:nvSpPr>
        <p:spPr>
          <a:xfrm>
            <a:off x="38087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74" name="Google Shape;274;p38"/>
          <p:cNvSpPr/>
          <p:nvPr/>
        </p:nvSpPr>
        <p:spPr>
          <a:xfrm>
            <a:off x="42938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75" name="Google Shape;275;p38"/>
          <p:cNvSpPr/>
          <p:nvPr/>
        </p:nvSpPr>
        <p:spPr>
          <a:xfrm>
            <a:off x="47786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76" name="Google Shape;276;p38"/>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77" name="Google Shape;277;p38"/>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78" name="Google Shape;278;p38"/>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79" name="Google Shape;279;p38"/>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80" name="Google Shape;280;p38"/>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81" name="Google Shape;281;p38"/>
          <p:cNvSpPr/>
          <p:nvPr/>
        </p:nvSpPr>
        <p:spPr>
          <a:xfrm rot="-5400000">
            <a:off x="2931191" y="2489334"/>
            <a:ext cx="260700" cy="4305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8"/>
          <p:cNvSpPr txBox="1"/>
          <p:nvPr/>
        </p:nvSpPr>
        <p:spPr>
          <a:xfrm>
            <a:off x="2752884"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283" name="Google Shape;283;p38"/>
          <p:cNvSpPr/>
          <p:nvPr/>
        </p:nvSpPr>
        <p:spPr>
          <a:xfrm rot="-5400000">
            <a:off x="5149125" y="778575"/>
            <a:ext cx="260700" cy="38520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8"/>
          <p:cNvSpPr txBox="1"/>
          <p:nvPr/>
        </p:nvSpPr>
        <p:spPr>
          <a:xfrm>
            <a:off x="4802983"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290" name="Google Shape;290;p3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Selection sorting N items: </a:t>
            </a:r>
            <a:endParaRPr/>
          </a:p>
          <a:p>
            <a:pPr indent="-342900" lvl="0" marL="457200" rtl="0" algn="l">
              <a:spcBef>
                <a:spcPts val="600"/>
              </a:spcBef>
              <a:spcAft>
                <a:spcPts val="0"/>
              </a:spcAft>
              <a:buSzPts val="1800"/>
              <a:buChar char="●"/>
            </a:pPr>
            <a:r>
              <a:rPr b="1" lang="en"/>
              <a:t>Find the smallest item in the unsorted portion of the array.</a:t>
            </a:r>
            <a:endParaRPr b="1"/>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p:txBody>
      </p:sp>
      <p:sp>
        <p:nvSpPr>
          <p:cNvPr id="291" name="Google Shape;291;p39"/>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92" name="Google Shape;292;p39"/>
          <p:cNvSpPr/>
          <p:nvPr/>
        </p:nvSpPr>
        <p:spPr>
          <a:xfrm>
            <a:off x="3319364"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93" name="Google Shape;293;p39"/>
          <p:cNvSpPr/>
          <p:nvPr/>
        </p:nvSpPr>
        <p:spPr>
          <a:xfrm>
            <a:off x="38087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94" name="Google Shape;294;p39"/>
          <p:cNvSpPr/>
          <p:nvPr/>
        </p:nvSpPr>
        <p:spPr>
          <a:xfrm>
            <a:off x="42938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95" name="Google Shape;295;p39"/>
          <p:cNvSpPr/>
          <p:nvPr/>
        </p:nvSpPr>
        <p:spPr>
          <a:xfrm>
            <a:off x="47786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96" name="Google Shape;296;p39"/>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97" name="Google Shape;297;p39"/>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98" name="Google Shape;298;p39"/>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99" name="Google Shape;299;p39"/>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00" name="Google Shape;300;p39"/>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301" name="Google Shape;301;p39"/>
          <p:cNvSpPr/>
          <p:nvPr/>
        </p:nvSpPr>
        <p:spPr>
          <a:xfrm rot="-5400000">
            <a:off x="2931191" y="2489334"/>
            <a:ext cx="260700" cy="4305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9"/>
          <p:cNvSpPr txBox="1"/>
          <p:nvPr/>
        </p:nvSpPr>
        <p:spPr>
          <a:xfrm>
            <a:off x="2752884"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303" name="Google Shape;303;p39"/>
          <p:cNvSpPr/>
          <p:nvPr/>
        </p:nvSpPr>
        <p:spPr>
          <a:xfrm rot="-5400000">
            <a:off x="5149125" y="778575"/>
            <a:ext cx="260700" cy="38520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9"/>
          <p:cNvSpPr txBox="1"/>
          <p:nvPr/>
        </p:nvSpPr>
        <p:spPr>
          <a:xfrm>
            <a:off x="4802983"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310" name="Google Shape;310;p4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Selection sorting N items: </a:t>
            </a:r>
            <a:endParaRPr/>
          </a:p>
          <a:p>
            <a:pPr indent="-342900" lvl="0" marL="457200" rtl="0" algn="l">
              <a:spcBef>
                <a:spcPts val="600"/>
              </a:spcBef>
              <a:spcAft>
                <a:spcPts val="0"/>
              </a:spcAft>
              <a:buSzPts val="1800"/>
              <a:buChar char="●"/>
            </a:pPr>
            <a:r>
              <a:rPr lang="en"/>
              <a:t>Find the smallest item in the unsorted portion of the array.</a:t>
            </a:r>
            <a:endParaRPr/>
          </a:p>
          <a:p>
            <a:pPr indent="-342900" lvl="0" marL="457200" rtl="0" algn="l">
              <a:spcBef>
                <a:spcPts val="600"/>
              </a:spcBef>
              <a:spcAft>
                <a:spcPts val="0"/>
              </a:spcAft>
              <a:buSzPts val="1800"/>
              <a:buChar char="●"/>
            </a:pPr>
            <a:r>
              <a:rPr b="1" lang="en"/>
              <a:t>Move it to the end of the sorted portion of the array.</a:t>
            </a:r>
            <a:endParaRPr b="1"/>
          </a:p>
          <a:p>
            <a:pPr indent="-342900" lvl="0" marL="457200" rtl="0" algn="l">
              <a:spcBef>
                <a:spcPts val="600"/>
              </a:spcBef>
              <a:spcAft>
                <a:spcPts val="0"/>
              </a:spcAft>
              <a:buSzPts val="1800"/>
              <a:buChar char="●"/>
            </a:pPr>
            <a:r>
              <a:rPr lang="en"/>
              <a:t>Selection sort the remaining unsorted items.</a:t>
            </a:r>
            <a:endParaRPr/>
          </a:p>
        </p:txBody>
      </p:sp>
      <p:sp>
        <p:nvSpPr>
          <p:cNvPr id="311" name="Google Shape;311;p40"/>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12" name="Google Shape;312;p40"/>
          <p:cNvSpPr/>
          <p:nvPr/>
        </p:nvSpPr>
        <p:spPr>
          <a:xfrm>
            <a:off x="3319364" y="2892875"/>
            <a:ext cx="495300" cy="495300"/>
          </a:xfrm>
          <a:prstGeom prst="rect">
            <a:avLst/>
          </a:prstGeom>
          <a:solidFill>
            <a:srgbClr val="CC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313" name="Google Shape;313;p40"/>
          <p:cNvSpPr/>
          <p:nvPr/>
        </p:nvSpPr>
        <p:spPr>
          <a:xfrm>
            <a:off x="38087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314" name="Google Shape;314;p40"/>
          <p:cNvSpPr/>
          <p:nvPr/>
        </p:nvSpPr>
        <p:spPr>
          <a:xfrm>
            <a:off x="42938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15" name="Google Shape;315;p40"/>
          <p:cNvSpPr/>
          <p:nvPr/>
        </p:nvSpPr>
        <p:spPr>
          <a:xfrm>
            <a:off x="47786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316" name="Google Shape;316;p40"/>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317" name="Google Shape;317;p40"/>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318" name="Google Shape;318;p40"/>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19" name="Google Shape;319;p40"/>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20" name="Google Shape;320;p40"/>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321" name="Google Shape;321;p40"/>
          <p:cNvSpPr/>
          <p:nvPr/>
        </p:nvSpPr>
        <p:spPr>
          <a:xfrm rot="-5400000">
            <a:off x="3184850" y="2235675"/>
            <a:ext cx="260700" cy="9378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0"/>
          <p:cNvSpPr txBox="1"/>
          <p:nvPr/>
        </p:nvSpPr>
        <p:spPr>
          <a:xfrm>
            <a:off x="2981484"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323" name="Google Shape;323;p40"/>
          <p:cNvSpPr/>
          <p:nvPr/>
        </p:nvSpPr>
        <p:spPr>
          <a:xfrm rot="-5400000">
            <a:off x="5392675" y="1022175"/>
            <a:ext cx="260700" cy="33648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0"/>
          <p:cNvSpPr txBox="1"/>
          <p:nvPr/>
        </p:nvSpPr>
        <p:spPr>
          <a:xfrm>
            <a:off x="5042912"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330" name="Google Shape;330;p4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Selection sorting N items: </a:t>
            </a:r>
            <a:endParaRPr/>
          </a:p>
          <a:p>
            <a:pPr indent="-342900" lvl="0" marL="457200" rtl="0" algn="l">
              <a:spcBef>
                <a:spcPts val="600"/>
              </a:spcBef>
              <a:spcAft>
                <a:spcPts val="0"/>
              </a:spcAft>
              <a:buSzPts val="1800"/>
              <a:buChar char="●"/>
            </a:pPr>
            <a:r>
              <a:rPr b="1" lang="en"/>
              <a:t>Find the smallest item in the unsorted portion of the array.</a:t>
            </a:r>
            <a:endParaRPr b="1"/>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p:txBody>
      </p:sp>
      <p:sp>
        <p:nvSpPr>
          <p:cNvPr id="331" name="Google Shape;331;p41"/>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32" name="Google Shape;332;p41"/>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333" name="Google Shape;333;p41"/>
          <p:cNvSpPr/>
          <p:nvPr/>
        </p:nvSpPr>
        <p:spPr>
          <a:xfrm>
            <a:off x="38087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334" name="Google Shape;334;p41"/>
          <p:cNvSpPr/>
          <p:nvPr/>
        </p:nvSpPr>
        <p:spPr>
          <a:xfrm>
            <a:off x="4293894"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35" name="Google Shape;335;p41"/>
          <p:cNvSpPr/>
          <p:nvPr/>
        </p:nvSpPr>
        <p:spPr>
          <a:xfrm>
            <a:off x="47786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336" name="Google Shape;336;p41"/>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337" name="Google Shape;337;p41"/>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338" name="Google Shape;338;p41"/>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39" name="Google Shape;339;p41"/>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40" name="Google Shape;340;p41"/>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341" name="Google Shape;341;p41"/>
          <p:cNvSpPr/>
          <p:nvPr/>
        </p:nvSpPr>
        <p:spPr>
          <a:xfrm rot="-5400000">
            <a:off x="3184850" y="2235675"/>
            <a:ext cx="260700" cy="9378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1"/>
          <p:cNvSpPr txBox="1"/>
          <p:nvPr/>
        </p:nvSpPr>
        <p:spPr>
          <a:xfrm>
            <a:off x="2981484"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343" name="Google Shape;343;p41"/>
          <p:cNvSpPr/>
          <p:nvPr/>
        </p:nvSpPr>
        <p:spPr>
          <a:xfrm rot="-5400000">
            <a:off x="5392675" y="1022175"/>
            <a:ext cx="260700" cy="33648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1"/>
          <p:cNvSpPr txBox="1"/>
          <p:nvPr/>
        </p:nvSpPr>
        <p:spPr>
          <a:xfrm>
            <a:off x="5042912"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350" name="Google Shape;350;p4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Selection sorting N items: </a:t>
            </a:r>
            <a:endParaRPr/>
          </a:p>
          <a:p>
            <a:pPr indent="-342900" lvl="0" marL="457200" rtl="0" algn="l">
              <a:spcBef>
                <a:spcPts val="600"/>
              </a:spcBef>
              <a:spcAft>
                <a:spcPts val="0"/>
              </a:spcAft>
              <a:buSzPts val="1800"/>
              <a:buChar char="●"/>
            </a:pPr>
            <a:r>
              <a:rPr lang="en"/>
              <a:t>Find the smallest item in the unsorted portion of the array.</a:t>
            </a:r>
            <a:endParaRPr/>
          </a:p>
          <a:p>
            <a:pPr indent="-342900" lvl="0" marL="457200" rtl="0" algn="l">
              <a:spcBef>
                <a:spcPts val="600"/>
              </a:spcBef>
              <a:spcAft>
                <a:spcPts val="0"/>
              </a:spcAft>
              <a:buSzPts val="1800"/>
              <a:buChar char="●"/>
            </a:pPr>
            <a:r>
              <a:rPr b="1" lang="en"/>
              <a:t>Move it to the end of the sorted portion of the array.</a:t>
            </a:r>
            <a:endParaRPr b="1"/>
          </a:p>
          <a:p>
            <a:pPr indent="-342900" lvl="0" marL="457200" rtl="0" algn="l">
              <a:spcBef>
                <a:spcPts val="600"/>
              </a:spcBef>
              <a:spcAft>
                <a:spcPts val="0"/>
              </a:spcAft>
              <a:buSzPts val="1800"/>
              <a:buChar char="●"/>
            </a:pPr>
            <a:r>
              <a:rPr lang="en"/>
              <a:t>Selection sort the remaining unsorted items.</a:t>
            </a:r>
            <a:endParaRPr/>
          </a:p>
        </p:txBody>
      </p:sp>
      <p:sp>
        <p:nvSpPr>
          <p:cNvPr id="351" name="Google Shape;351;p42"/>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52" name="Google Shape;352;p42"/>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353" name="Google Shape;353;p42"/>
          <p:cNvSpPr/>
          <p:nvPr/>
        </p:nvSpPr>
        <p:spPr>
          <a:xfrm>
            <a:off x="3808705" y="2892875"/>
            <a:ext cx="495300" cy="495300"/>
          </a:xfrm>
          <a:prstGeom prst="rect">
            <a:avLst/>
          </a:prstGeom>
          <a:solidFill>
            <a:srgbClr val="CC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54" name="Google Shape;354;p42"/>
          <p:cNvSpPr/>
          <p:nvPr/>
        </p:nvSpPr>
        <p:spPr>
          <a:xfrm>
            <a:off x="42938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355" name="Google Shape;355;p42"/>
          <p:cNvSpPr/>
          <p:nvPr/>
        </p:nvSpPr>
        <p:spPr>
          <a:xfrm>
            <a:off x="47786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356" name="Google Shape;356;p42"/>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357" name="Google Shape;357;p42"/>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358" name="Google Shape;358;p42"/>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59" name="Google Shape;359;p42"/>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60" name="Google Shape;360;p42"/>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361" name="Google Shape;361;p42"/>
          <p:cNvSpPr/>
          <p:nvPr/>
        </p:nvSpPr>
        <p:spPr>
          <a:xfrm rot="-5400000">
            <a:off x="3417050" y="2003475"/>
            <a:ext cx="260700" cy="1402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2"/>
          <p:cNvSpPr txBox="1"/>
          <p:nvPr/>
        </p:nvSpPr>
        <p:spPr>
          <a:xfrm>
            <a:off x="3210084"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363" name="Google Shape;363;p42"/>
          <p:cNvSpPr/>
          <p:nvPr/>
        </p:nvSpPr>
        <p:spPr>
          <a:xfrm rot="-5400000">
            <a:off x="5641875" y="1271475"/>
            <a:ext cx="260700" cy="2866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2"/>
          <p:cNvSpPr txBox="1"/>
          <p:nvPr/>
        </p:nvSpPr>
        <p:spPr>
          <a:xfrm>
            <a:off x="5271512"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370" name="Google Shape;370;p4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Selection sorting N items: </a:t>
            </a:r>
            <a:endParaRPr/>
          </a:p>
          <a:p>
            <a:pPr indent="-342900" lvl="0" marL="457200" rtl="0" algn="l">
              <a:spcBef>
                <a:spcPts val="600"/>
              </a:spcBef>
              <a:spcAft>
                <a:spcPts val="0"/>
              </a:spcAft>
              <a:buSzPts val="1800"/>
              <a:buChar char="●"/>
            </a:pPr>
            <a:r>
              <a:rPr b="1" lang="en"/>
              <a:t>Find the smallest item in the unsorted portion of the array.</a:t>
            </a:r>
            <a:endParaRPr b="1"/>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p:txBody>
      </p:sp>
      <p:sp>
        <p:nvSpPr>
          <p:cNvPr id="371" name="Google Shape;371;p43"/>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72" name="Google Shape;372;p43"/>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373" name="Google Shape;373;p43"/>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74" name="Google Shape;374;p43"/>
          <p:cNvSpPr/>
          <p:nvPr/>
        </p:nvSpPr>
        <p:spPr>
          <a:xfrm>
            <a:off x="42938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375" name="Google Shape;375;p43"/>
          <p:cNvSpPr/>
          <p:nvPr/>
        </p:nvSpPr>
        <p:spPr>
          <a:xfrm>
            <a:off x="47786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376" name="Google Shape;376;p43"/>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377" name="Google Shape;377;p43"/>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378" name="Google Shape;378;p43"/>
          <p:cNvSpPr/>
          <p:nvPr/>
        </p:nvSpPr>
        <p:spPr>
          <a:xfrm>
            <a:off x="6238355"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79" name="Google Shape;379;p43"/>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80" name="Google Shape;380;p43"/>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381" name="Google Shape;381;p43"/>
          <p:cNvSpPr/>
          <p:nvPr/>
        </p:nvSpPr>
        <p:spPr>
          <a:xfrm rot="-5400000">
            <a:off x="3417050" y="2003475"/>
            <a:ext cx="260700" cy="1402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3"/>
          <p:cNvSpPr txBox="1"/>
          <p:nvPr/>
        </p:nvSpPr>
        <p:spPr>
          <a:xfrm>
            <a:off x="3210084"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383" name="Google Shape;383;p43"/>
          <p:cNvSpPr/>
          <p:nvPr/>
        </p:nvSpPr>
        <p:spPr>
          <a:xfrm rot="-5400000">
            <a:off x="5641875" y="1271475"/>
            <a:ext cx="260700" cy="2866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3"/>
          <p:cNvSpPr txBox="1"/>
          <p:nvPr/>
        </p:nvSpPr>
        <p:spPr>
          <a:xfrm>
            <a:off x="5271512"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390" name="Google Shape;390;p4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Selection sorting N items: </a:t>
            </a:r>
            <a:endParaRPr/>
          </a:p>
          <a:p>
            <a:pPr indent="-342900" lvl="0" marL="457200" rtl="0" algn="l">
              <a:spcBef>
                <a:spcPts val="600"/>
              </a:spcBef>
              <a:spcAft>
                <a:spcPts val="0"/>
              </a:spcAft>
              <a:buSzPts val="1800"/>
              <a:buChar char="●"/>
            </a:pPr>
            <a:r>
              <a:rPr lang="en"/>
              <a:t>Find the smallest item in the unsorted portion of the array.</a:t>
            </a:r>
            <a:endParaRPr/>
          </a:p>
          <a:p>
            <a:pPr indent="-342900" lvl="0" marL="457200" rtl="0" algn="l">
              <a:spcBef>
                <a:spcPts val="600"/>
              </a:spcBef>
              <a:spcAft>
                <a:spcPts val="0"/>
              </a:spcAft>
              <a:buSzPts val="1800"/>
              <a:buChar char="●"/>
            </a:pPr>
            <a:r>
              <a:rPr b="1" lang="en"/>
              <a:t>Move it to the end of the sorted portion of the array.</a:t>
            </a:r>
            <a:endParaRPr b="1"/>
          </a:p>
          <a:p>
            <a:pPr indent="-342900" lvl="0" marL="457200" rtl="0" algn="l">
              <a:spcBef>
                <a:spcPts val="600"/>
              </a:spcBef>
              <a:spcAft>
                <a:spcPts val="0"/>
              </a:spcAft>
              <a:buSzPts val="1800"/>
              <a:buChar char="●"/>
            </a:pPr>
            <a:r>
              <a:rPr lang="en"/>
              <a:t>Selection sort the remaining unsorted items.</a:t>
            </a:r>
            <a:endParaRPr/>
          </a:p>
        </p:txBody>
      </p:sp>
      <p:sp>
        <p:nvSpPr>
          <p:cNvPr id="391" name="Google Shape;391;p44"/>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392" name="Google Shape;392;p44"/>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393" name="Google Shape;393;p44"/>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94" name="Google Shape;394;p44"/>
          <p:cNvSpPr/>
          <p:nvPr/>
        </p:nvSpPr>
        <p:spPr>
          <a:xfrm>
            <a:off x="4293894" y="2892875"/>
            <a:ext cx="495300" cy="495300"/>
          </a:xfrm>
          <a:prstGeom prst="rect">
            <a:avLst/>
          </a:prstGeom>
          <a:solidFill>
            <a:srgbClr val="CC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395" name="Google Shape;395;p44"/>
          <p:cNvSpPr/>
          <p:nvPr/>
        </p:nvSpPr>
        <p:spPr>
          <a:xfrm>
            <a:off x="47786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396" name="Google Shape;396;p44"/>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397" name="Google Shape;397;p44"/>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398" name="Google Shape;398;p44"/>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399" name="Google Shape;399;p44"/>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00" name="Google Shape;400;p44"/>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401" name="Google Shape;401;p44"/>
          <p:cNvSpPr/>
          <p:nvPr/>
        </p:nvSpPr>
        <p:spPr>
          <a:xfrm rot="-5400000">
            <a:off x="3660652" y="1759875"/>
            <a:ext cx="260700" cy="18894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4"/>
          <p:cNvSpPr txBox="1"/>
          <p:nvPr/>
        </p:nvSpPr>
        <p:spPr>
          <a:xfrm>
            <a:off x="3438684"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403" name="Google Shape;403;p44"/>
          <p:cNvSpPr/>
          <p:nvPr/>
        </p:nvSpPr>
        <p:spPr>
          <a:xfrm rot="-5400000">
            <a:off x="5891050" y="1520775"/>
            <a:ext cx="260700" cy="23676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4"/>
          <p:cNvSpPr txBox="1"/>
          <p:nvPr/>
        </p:nvSpPr>
        <p:spPr>
          <a:xfrm>
            <a:off x="5522771"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4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410" name="Google Shape;410;p4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b="1" lang="en"/>
              <a:t>Find the smallest item in the unsorted portion of the array.</a:t>
            </a:r>
            <a:endParaRPr b="1"/>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p:txBody>
      </p:sp>
      <p:sp>
        <p:nvSpPr>
          <p:cNvPr id="411" name="Google Shape;411;p45"/>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412" name="Google Shape;412;p45"/>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413" name="Google Shape;413;p45"/>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14" name="Google Shape;414;p45"/>
          <p:cNvSpPr/>
          <p:nvPr/>
        </p:nvSpPr>
        <p:spPr>
          <a:xfrm>
            <a:off x="42938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15" name="Google Shape;415;p45"/>
          <p:cNvSpPr/>
          <p:nvPr/>
        </p:nvSpPr>
        <p:spPr>
          <a:xfrm>
            <a:off x="47786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416" name="Google Shape;416;p45"/>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417" name="Google Shape;417;p45"/>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418" name="Google Shape;418;p45"/>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419" name="Google Shape;419;p45"/>
          <p:cNvSpPr/>
          <p:nvPr/>
        </p:nvSpPr>
        <p:spPr>
          <a:xfrm>
            <a:off x="6727730"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20" name="Google Shape;420;p45"/>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421" name="Google Shape;421;p45"/>
          <p:cNvSpPr/>
          <p:nvPr/>
        </p:nvSpPr>
        <p:spPr>
          <a:xfrm rot="-5400000">
            <a:off x="3660652" y="1759875"/>
            <a:ext cx="260700" cy="18894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5"/>
          <p:cNvSpPr txBox="1"/>
          <p:nvPr/>
        </p:nvSpPr>
        <p:spPr>
          <a:xfrm>
            <a:off x="3438684"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423" name="Google Shape;423;p45"/>
          <p:cNvSpPr/>
          <p:nvPr/>
        </p:nvSpPr>
        <p:spPr>
          <a:xfrm rot="-5400000">
            <a:off x="5891050" y="1520775"/>
            <a:ext cx="260700" cy="23676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5"/>
          <p:cNvSpPr txBox="1"/>
          <p:nvPr/>
        </p:nvSpPr>
        <p:spPr>
          <a:xfrm>
            <a:off x="5522771"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430" name="Google Shape;430;p4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lang="en"/>
              <a:t>Find the smallest item in the unsorted portion of the array.</a:t>
            </a:r>
            <a:endParaRPr/>
          </a:p>
          <a:p>
            <a:pPr indent="-342900" lvl="0" marL="457200" rtl="0" algn="l">
              <a:spcBef>
                <a:spcPts val="600"/>
              </a:spcBef>
              <a:spcAft>
                <a:spcPts val="0"/>
              </a:spcAft>
              <a:buSzPts val="1800"/>
              <a:buChar char="●"/>
            </a:pPr>
            <a:r>
              <a:rPr b="1" lang="en"/>
              <a:t>Move it to the end of the sorted portion of the array.</a:t>
            </a:r>
            <a:endParaRPr b="1"/>
          </a:p>
          <a:p>
            <a:pPr indent="-342900" lvl="0" marL="457200" rtl="0" algn="l">
              <a:spcBef>
                <a:spcPts val="600"/>
              </a:spcBef>
              <a:spcAft>
                <a:spcPts val="0"/>
              </a:spcAft>
              <a:buSzPts val="1800"/>
              <a:buChar char="●"/>
            </a:pPr>
            <a:r>
              <a:rPr lang="en"/>
              <a:t>Selection sort the remaining unsorted items.</a:t>
            </a:r>
            <a:endParaRPr/>
          </a:p>
        </p:txBody>
      </p:sp>
      <p:sp>
        <p:nvSpPr>
          <p:cNvPr id="431" name="Google Shape;431;p46"/>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432" name="Google Shape;432;p46"/>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433" name="Google Shape;433;p46"/>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34" name="Google Shape;434;p46"/>
          <p:cNvSpPr/>
          <p:nvPr/>
        </p:nvSpPr>
        <p:spPr>
          <a:xfrm>
            <a:off x="42938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35" name="Google Shape;435;p46"/>
          <p:cNvSpPr/>
          <p:nvPr/>
        </p:nvSpPr>
        <p:spPr>
          <a:xfrm>
            <a:off x="4778636" y="2892875"/>
            <a:ext cx="495300" cy="495300"/>
          </a:xfrm>
          <a:prstGeom prst="rect">
            <a:avLst/>
          </a:prstGeom>
          <a:solidFill>
            <a:srgbClr val="CC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36" name="Google Shape;436;p46"/>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437" name="Google Shape;437;p46"/>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438" name="Google Shape;438;p46"/>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439" name="Google Shape;439;p46"/>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440" name="Google Shape;440;p46"/>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441" name="Google Shape;441;p46"/>
          <p:cNvSpPr/>
          <p:nvPr/>
        </p:nvSpPr>
        <p:spPr>
          <a:xfrm rot="-5400000">
            <a:off x="3909800" y="1510725"/>
            <a:ext cx="260700" cy="23877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6"/>
          <p:cNvSpPr txBox="1"/>
          <p:nvPr/>
        </p:nvSpPr>
        <p:spPr>
          <a:xfrm>
            <a:off x="3732154"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443" name="Google Shape;443;p46"/>
          <p:cNvSpPr/>
          <p:nvPr/>
        </p:nvSpPr>
        <p:spPr>
          <a:xfrm rot="-5400000">
            <a:off x="6117575" y="1747425"/>
            <a:ext cx="260700" cy="19143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6"/>
          <p:cNvSpPr txBox="1"/>
          <p:nvPr/>
        </p:nvSpPr>
        <p:spPr>
          <a:xfrm>
            <a:off x="5751371"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4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450" name="Google Shape;450;p4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b="1" lang="en"/>
              <a:t>Find the smallest item in the unsorted portion of the array.</a:t>
            </a:r>
            <a:endParaRPr b="1"/>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p:txBody>
      </p:sp>
      <p:sp>
        <p:nvSpPr>
          <p:cNvPr id="451" name="Google Shape;451;p47"/>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452" name="Google Shape;452;p47"/>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453" name="Google Shape;453;p47"/>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54" name="Google Shape;454;p47"/>
          <p:cNvSpPr/>
          <p:nvPr/>
        </p:nvSpPr>
        <p:spPr>
          <a:xfrm>
            <a:off x="42938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55" name="Google Shape;455;p47"/>
          <p:cNvSpPr/>
          <p:nvPr/>
        </p:nvSpPr>
        <p:spPr>
          <a:xfrm>
            <a:off x="477863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56" name="Google Shape;456;p47"/>
          <p:cNvSpPr/>
          <p:nvPr/>
        </p:nvSpPr>
        <p:spPr>
          <a:xfrm>
            <a:off x="52638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457" name="Google Shape;457;p47"/>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458" name="Google Shape;458;p47"/>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459" name="Google Shape;459;p47"/>
          <p:cNvSpPr/>
          <p:nvPr/>
        </p:nvSpPr>
        <p:spPr>
          <a:xfrm>
            <a:off x="6727730"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460" name="Google Shape;460;p47"/>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461" name="Google Shape;461;p47"/>
          <p:cNvSpPr/>
          <p:nvPr/>
        </p:nvSpPr>
        <p:spPr>
          <a:xfrm rot="-5400000">
            <a:off x="3909800" y="1510725"/>
            <a:ext cx="260700" cy="23877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7"/>
          <p:cNvSpPr txBox="1"/>
          <p:nvPr/>
        </p:nvSpPr>
        <p:spPr>
          <a:xfrm>
            <a:off x="3732154"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463" name="Google Shape;463;p47"/>
          <p:cNvSpPr/>
          <p:nvPr/>
        </p:nvSpPr>
        <p:spPr>
          <a:xfrm rot="-5400000">
            <a:off x="6117575" y="1747425"/>
            <a:ext cx="260700" cy="19143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7"/>
          <p:cNvSpPr txBox="1"/>
          <p:nvPr/>
        </p:nvSpPr>
        <p:spPr>
          <a:xfrm>
            <a:off x="5751371"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4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470" name="Google Shape;470;p4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lang="en"/>
              <a:t>Find the smallest item in the unsorted portion of the array.</a:t>
            </a:r>
            <a:endParaRPr/>
          </a:p>
          <a:p>
            <a:pPr indent="-342900" lvl="0" marL="457200" rtl="0" algn="l">
              <a:spcBef>
                <a:spcPts val="600"/>
              </a:spcBef>
              <a:spcAft>
                <a:spcPts val="0"/>
              </a:spcAft>
              <a:buSzPts val="1800"/>
              <a:buChar char="●"/>
            </a:pPr>
            <a:r>
              <a:rPr b="1" lang="en"/>
              <a:t>Move it to the end of the sorted portion of the array.</a:t>
            </a:r>
            <a:endParaRPr b="1"/>
          </a:p>
          <a:p>
            <a:pPr indent="-342900" lvl="0" marL="457200" rtl="0" algn="l">
              <a:spcBef>
                <a:spcPts val="600"/>
              </a:spcBef>
              <a:spcAft>
                <a:spcPts val="0"/>
              </a:spcAft>
              <a:buSzPts val="1800"/>
              <a:buChar char="●"/>
            </a:pPr>
            <a:r>
              <a:rPr lang="en"/>
              <a:t>Selection sort the remaining unsorted items.</a:t>
            </a:r>
            <a:endParaRPr/>
          </a:p>
        </p:txBody>
      </p:sp>
      <p:sp>
        <p:nvSpPr>
          <p:cNvPr id="471" name="Google Shape;471;p48"/>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472" name="Google Shape;472;p48"/>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473" name="Google Shape;473;p48"/>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74" name="Google Shape;474;p48"/>
          <p:cNvSpPr/>
          <p:nvPr/>
        </p:nvSpPr>
        <p:spPr>
          <a:xfrm>
            <a:off x="42938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75" name="Google Shape;475;p48"/>
          <p:cNvSpPr/>
          <p:nvPr/>
        </p:nvSpPr>
        <p:spPr>
          <a:xfrm>
            <a:off x="477863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76" name="Google Shape;476;p48"/>
          <p:cNvSpPr/>
          <p:nvPr/>
        </p:nvSpPr>
        <p:spPr>
          <a:xfrm>
            <a:off x="5263825" y="2892875"/>
            <a:ext cx="495300" cy="495300"/>
          </a:xfrm>
          <a:prstGeom prst="rect">
            <a:avLst/>
          </a:prstGeom>
          <a:solidFill>
            <a:srgbClr val="CC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477" name="Google Shape;477;p48"/>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478" name="Google Shape;478;p48"/>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479" name="Google Shape;479;p48"/>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480" name="Google Shape;480;p48"/>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481" name="Google Shape;481;p48"/>
          <p:cNvSpPr/>
          <p:nvPr/>
        </p:nvSpPr>
        <p:spPr>
          <a:xfrm rot="-5400000">
            <a:off x="4142150" y="1278375"/>
            <a:ext cx="260700" cy="28524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8"/>
          <p:cNvSpPr txBox="1"/>
          <p:nvPr/>
        </p:nvSpPr>
        <p:spPr>
          <a:xfrm>
            <a:off x="3938096"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483" name="Google Shape;483;p48"/>
          <p:cNvSpPr/>
          <p:nvPr/>
        </p:nvSpPr>
        <p:spPr>
          <a:xfrm rot="-5400000">
            <a:off x="6349875" y="1979625"/>
            <a:ext cx="260700" cy="14499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8"/>
          <p:cNvSpPr txBox="1"/>
          <p:nvPr/>
        </p:nvSpPr>
        <p:spPr>
          <a:xfrm>
            <a:off x="6033512"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4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490" name="Google Shape;490;p4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b="1" lang="en"/>
              <a:t>Find the smallest item in the unsorted portion of the array.</a:t>
            </a:r>
            <a:endParaRPr b="1"/>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p:txBody>
      </p:sp>
      <p:sp>
        <p:nvSpPr>
          <p:cNvPr id="491" name="Google Shape;491;p49"/>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492" name="Google Shape;492;p49"/>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493" name="Google Shape;493;p49"/>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94" name="Google Shape;494;p49"/>
          <p:cNvSpPr/>
          <p:nvPr/>
        </p:nvSpPr>
        <p:spPr>
          <a:xfrm>
            <a:off x="42938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95" name="Google Shape;495;p49"/>
          <p:cNvSpPr/>
          <p:nvPr/>
        </p:nvSpPr>
        <p:spPr>
          <a:xfrm>
            <a:off x="477863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496" name="Google Shape;496;p49"/>
          <p:cNvSpPr/>
          <p:nvPr/>
        </p:nvSpPr>
        <p:spPr>
          <a:xfrm>
            <a:off x="526382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497" name="Google Shape;497;p49"/>
          <p:cNvSpPr/>
          <p:nvPr/>
        </p:nvSpPr>
        <p:spPr>
          <a:xfrm>
            <a:off x="57531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498" name="Google Shape;498;p49"/>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499" name="Google Shape;499;p49"/>
          <p:cNvSpPr/>
          <p:nvPr/>
        </p:nvSpPr>
        <p:spPr>
          <a:xfrm>
            <a:off x="6727730"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500" name="Google Shape;500;p49"/>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501" name="Google Shape;501;p49"/>
          <p:cNvSpPr/>
          <p:nvPr/>
        </p:nvSpPr>
        <p:spPr>
          <a:xfrm rot="-5400000">
            <a:off x="4142150" y="1278375"/>
            <a:ext cx="260700" cy="28524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9"/>
          <p:cNvSpPr txBox="1"/>
          <p:nvPr/>
        </p:nvSpPr>
        <p:spPr>
          <a:xfrm>
            <a:off x="3938096"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503" name="Google Shape;503;p49"/>
          <p:cNvSpPr/>
          <p:nvPr/>
        </p:nvSpPr>
        <p:spPr>
          <a:xfrm rot="-5400000">
            <a:off x="6349875" y="1979625"/>
            <a:ext cx="260700" cy="14499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9"/>
          <p:cNvSpPr txBox="1"/>
          <p:nvPr/>
        </p:nvSpPr>
        <p:spPr>
          <a:xfrm>
            <a:off x="6033512"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5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510" name="Google Shape;510;p5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lang="en"/>
              <a:t>Find the smallest item in the unsorted portion of the array.</a:t>
            </a:r>
            <a:endParaRPr/>
          </a:p>
          <a:p>
            <a:pPr indent="-342900" lvl="0" marL="457200" rtl="0" algn="l">
              <a:spcBef>
                <a:spcPts val="600"/>
              </a:spcBef>
              <a:spcAft>
                <a:spcPts val="0"/>
              </a:spcAft>
              <a:buSzPts val="1800"/>
              <a:buChar char="●"/>
            </a:pPr>
            <a:r>
              <a:rPr b="1" lang="en"/>
              <a:t>Move it to the end of the sorted portion of the array.</a:t>
            </a:r>
            <a:endParaRPr b="1"/>
          </a:p>
          <a:p>
            <a:pPr indent="-342900" lvl="0" marL="457200" rtl="0" algn="l">
              <a:spcBef>
                <a:spcPts val="600"/>
              </a:spcBef>
              <a:spcAft>
                <a:spcPts val="0"/>
              </a:spcAft>
              <a:buSzPts val="1800"/>
              <a:buChar char="●"/>
            </a:pPr>
            <a:r>
              <a:rPr lang="en"/>
              <a:t>Selection sort the remaining unsorted items.</a:t>
            </a:r>
            <a:endParaRPr/>
          </a:p>
        </p:txBody>
      </p:sp>
      <p:sp>
        <p:nvSpPr>
          <p:cNvPr id="511" name="Google Shape;511;p50"/>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512" name="Google Shape;512;p50"/>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513" name="Google Shape;513;p50"/>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14" name="Google Shape;514;p50"/>
          <p:cNvSpPr/>
          <p:nvPr/>
        </p:nvSpPr>
        <p:spPr>
          <a:xfrm>
            <a:off x="42938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15" name="Google Shape;515;p50"/>
          <p:cNvSpPr/>
          <p:nvPr/>
        </p:nvSpPr>
        <p:spPr>
          <a:xfrm>
            <a:off x="477863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16" name="Google Shape;516;p50"/>
          <p:cNvSpPr/>
          <p:nvPr/>
        </p:nvSpPr>
        <p:spPr>
          <a:xfrm>
            <a:off x="526382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517" name="Google Shape;517;p50"/>
          <p:cNvSpPr/>
          <p:nvPr/>
        </p:nvSpPr>
        <p:spPr>
          <a:xfrm>
            <a:off x="5753166" y="2892875"/>
            <a:ext cx="495300" cy="495300"/>
          </a:xfrm>
          <a:prstGeom prst="rect">
            <a:avLst/>
          </a:prstGeom>
          <a:solidFill>
            <a:srgbClr val="CC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518" name="Google Shape;518;p50"/>
          <p:cNvSpPr/>
          <p:nvPr/>
        </p:nvSpPr>
        <p:spPr>
          <a:xfrm>
            <a:off x="62383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519" name="Google Shape;519;p50"/>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520" name="Google Shape;520;p50"/>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521" name="Google Shape;521;p50"/>
          <p:cNvSpPr/>
          <p:nvPr/>
        </p:nvSpPr>
        <p:spPr>
          <a:xfrm rot="-5400000">
            <a:off x="4391300" y="1029225"/>
            <a:ext cx="260700" cy="33507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50"/>
          <p:cNvSpPr txBox="1"/>
          <p:nvPr/>
        </p:nvSpPr>
        <p:spPr>
          <a:xfrm>
            <a:off x="4166696"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523" name="Google Shape;523;p50"/>
          <p:cNvSpPr/>
          <p:nvPr/>
        </p:nvSpPr>
        <p:spPr>
          <a:xfrm rot="-5400000">
            <a:off x="6604850" y="2234475"/>
            <a:ext cx="260700" cy="940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0"/>
          <p:cNvSpPr txBox="1"/>
          <p:nvPr/>
        </p:nvSpPr>
        <p:spPr>
          <a:xfrm>
            <a:off x="6197241"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5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530" name="Google Shape;530;p5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b="1" lang="en"/>
              <a:t>Find the smallest item in the unsorted portion of the array.</a:t>
            </a:r>
            <a:endParaRPr b="1"/>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p:txBody>
      </p:sp>
      <p:sp>
        <p:nvSpPr>
          <p:cNvPr id="531" name="Google Shape;531;p51"/>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532" name="Google Shape;532;p51"/>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533" name="Google Shape;533;p51"/>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34" name="Google Shape;534;p51"/>
          <p:cNvSpPr/>
          <p:nvPr/>
        </p:nvSpPr>
        <p:spPr>
          <a:xfrm>
            <a:off x="42938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35" name="Google Shape;535;p51"/>
          <p:cNvSpPr/>
          <p:nvPr/>
        </p:nvSpPr>
        <p:spPr>
          <a:xfrm>
            <a:off x="477863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36" name="Google Shape;536;p51"/>
          <p:cNvSpPr/>
          <p:nvPr/>
        </p:nvSpPr>
        <p:spPr>
          <a:xfrm>
            <a:off x="526382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537" name="Google Shape;537;p51"/>
          <p:cNvSpPr/>
          <p:nvPr/>
        </p:nvSpPr>
        <p:spPr>
          <a:xfrm>
            <a:off x="575316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538" name="Google Shape;538;p51"/>
          <p:cNvSpPr/>
          <p:nvPr/>
        </p:nvSpPr>
        <p:spPr>
          <a:xfrm>
            <a:off x="6238355"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539" name="Google Shape;539;p51"/>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540" name="Google Shape;540;p51"/>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541" name="Google Shape;541;p51"/>
          <p:cNvSpPr/>
          <p:nvPr/>
        </p:nvSpPr>
        <p:spPr>
          <a:xfrm rot="-5400000">
            <a:off x="4391300" y="1029225"/>
            <a:ext cx="260700" cy="33507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51"/>
          <p:cNvSpPr txBox="1"/>
          <p:nvPr/>
        </p:nvSpPr>
        <p:spPr>
          <a:xfrm>
            <a:off x="4166696"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543" name="Google Shape;543;p51"/>
          <p:cNvSpPr/>
          <p:nvPr/>
        </p:nvSpPr>
        <p:spPr>
          <a:xfrm rot="-5400000">
            <a:off x="6604850" y="2234475"/>
            <a:ext cx="260700" cy="9402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51"/>
          <p:cNvSpPr txBox="1"/>
          <p:nvPr/>
        </p:nvSpPr>
        <p:spPr>
          <a:xfrm>
            <a:off x="6197241"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5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550" name="Google Shape;550;p5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lang="en"/>
              <a:t>Find the smallest item in the unsorted portion of the array.</a:t>
            </a:r>
            <a:endParaRPr/>
          </a:p>
          <a:p>
            <a:pPr indent="-342900" lvl="0" marL="457200" rtl="0" algn="l">
              <a:spcBef>
                <a:spcPts val="600"/>
              </a:spcBef>
              <a:spcAft>
                <a:spcPts val="0"/>
              </a:spcAft>
              <a:buSzPts val="1800"/>
              <a:buChar char="●"/>
            </a:pPr>
            <a:r>
              <a:rPr b="1" lang="en"/>
              <a:t>Move it to the end of the sorted portion of the array.</a:t>
            </a:r>
            <a:endParaRPr b="1"/>
          </a:p>
          <a:p>
            <a:pPr indent="-342900" lvl="0" marL="457200" rtl="0" algn="l">
              <a:spcBef>
                <a:spcPts val="600"/>
              </a:spcBef>
              <a:spcAft>
                <a:spcPts val="0"/>
              </a:spcAft>
              <a:buSzPts val="1800"/>
              <a:buChar char="●"/>
            </a:pPr>
            <a:r>
              <a:rPr lang="en"/>
              <a:t>Selection sort the remaining unsorted items.</a:t>
            </a:r>
            <a:endParaRPr/>
          </a:p>
        </p:txBody>
      </p:sp>
      <p:sp>
        <p:nvSpPr>
          <p:cNvPr id="551" name="Google Shape;551;p52"/>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552" name="Google Shape;552;p52"/>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553" name="Google Shape;553;p52"/>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54" name="Google Shape;554;p52"/>
          <p:cNvSpPr/>
          <p:nvPr/>
        </p:nvSpPr>
        <p:spPr>
          <a:xfrm>
            <a:off x="42938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55" name="Google Shape;555;p52"/>
          <p:cNvSpPr/>
          <p:nvPr/>
        </p:nvSpPr>
        <p:spPr>
          <a:xfrm>
            <a:off x="477863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56" name="Google Shape;556;p52"/>
          <p:cNvSpPr/>
          <p:nvPr/>
        </p:nvSpPr>
        <p:spPr>
          <a:xfrm>
            <a:off x="526382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557" name="Google Shape;557;p52"/>
          <p:cNvSpPr/>
          <p:nvPr/>
        </p:nvSpPr>
        <p:spPr>
          <a:xfrm>
            <a:off x="575316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558" name="Google Shape;558;p52"/>
          <p:cNvSpPr/>
          <p:nvPr/>
        </p:nvSpPr>
        <p:spPr>
          <a:xfrm>
            <a:off x="6238355" y="2892875"/>
            <a:ext cx="495300" cy="495300"/>
          </a:xfrm>
          <a:prstGeom prst="rect">
            <a:avLst/>
          </a:prstGeom>
          <a:solidFill>
            <a:srgbClr val="CC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559" name="Google Shape;559;p52"/>
          <p:cNvSpPr/>
          <p:nvPr/>
        </p:nvSpPr>
        <p:spPr>
          <a:xfrm>
            <a:off x="67277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560" name="Google Shape;560;p52"/>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561" name="Google Shape;561;p52"/>
          <p:cNvSpPr/>
          <p:nvPr/>
        </p:nvSpPr>
        <p:spPr>
          <a:xfrm rot="-5400000">
            <a:off x="4640600" y="779925"/>
            <a:ext cx="260700" cy="38493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52"/>
          <p:cNvSpPr txBox="1"/>
          <p:nvPr/>
        </p:nvSpPr>
        <p:spPr>
          <a:xfrm>
            <a:off x="4448837"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563" name="Google Shape;563;p52"/>
          <p:cNvSpPr/>
          <p:nvPr/>
        </p:nvSpPr>
        <p:spPr>
          <a:xfrm rot="-5400000">
            <a:off x="6848400" y="2478075"/>
            <a:ext cx="260700" cy="4530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52"/>
          <p:cNvSpPr txBox="1"/>
          <p:nvPr/>
        </p:nvSpPr>
        <p:spPr>
          <a:xfrm>
            <a:off x="6502041"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5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570" name="Google Shape;570;p5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b="1" lang="en"/>
              <a:t>Find the smallest item in the unsorted portion of the array.</a:t>
            </a:r>
            <a:endParaRPr b="1"/>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p:txBody>
      </p:sp>
      <p:sp>
        <p:nvSpPr>
          <p:cNvPr id="571" name="Google Shape;571;p53"/>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572" name="Google Shape;572;p53"/>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573" name="Google Shape;573;p53"/>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74" name="Google Shape;574;p53"/>
          <p:cNvSpPr/>
          <p:nvPr/>
        </p:nvSpPr>
        <p:spPr>
          <a:xfrm>
            <a:off x="42938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75" name="Google Shape;575;p53"/>
          <p:cNvSpPr/>
          <p:nvPr/>
        </p:nvSpPr>
        <p:spPr>
          <a:xfrm>
            <a:off x="477863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76" name="Google Shape;576;p53"/>
          <p:cNvSpPr/>
          <p:nvPr/>
        </p:nvSpPr>
        <p:spPr>
          <a:xfrm>
            <a:off x="526382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577" name="Google Shape;577;p53"/>
          <p:cNvSpPr/>
          <p:nvPr/>
        </p:nvSpPr>
        <p:spPr>
          <a:xfrm>
            <a:off x="575316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578" name="Google Shape;578;p53"/>
          <p:cNvSpPr/>
          <p:nvPr/>
        </p:nvSpPr>
        <p:spPr>
          <a:xfrm>
            <a:off x="623835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579" name="Google Shape;579;p53"/>
          <p:cNvSpPr/>
          <p:nvPr/>
        </p:nvSpPr>
        <p:spPr>
          <a:xfrm>
            <a:off x="6727730"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580" name="Google Shape;580;p53"/>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581" name="Google Shape;581;p53"/>
          <p:cNvSpPr/>
          <p:nvPr/>
        </p:nvSpPr>
        <p:spPr>
          <a:xfrm rot="-5400000">
            <a:off x="4640600" y="779925"/>
            <a:ext cx="260700" cy="38493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53"/>
          <p:cNvSpPr txBox="1"/>
          <p:nvPr/>
        </p:nvSpPr>
        <p:spPr>
          <a:xfrm>
            <a:off x="4448837"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583" name="Google Shape;583;p53"/>
          <p:cNvSpPr/>
          <p:nvPr/>
        </p:nvSpPr>
        <p:spPr>
          <a:xfrm rot="-5400000">
            <a:off x="6848400" y="2478075"/>
            <a:ext cx="260700" cy="4530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53"/>
          <p:cNvSpPr txBox="1"/>
          <p:nvPr/>
        </p:nvSpPr>
        <p:spPr>
          <a:xfrm>
            <a:off x="6502041" y="2237025"/>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unsorted</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5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590" name="Google Shape;590;p5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Selection sorting N items: </a:t>
            </a:r>
            <a:endParaRPr/>
          </a:p>
          <a:p>
            <a:pPr indent="-342900" lvl="0" marL="457200" rtl="0" algn="l">
              <a:spcBef>
                <a:spcPts val="600"/>
              </a:spcBef>
              <a:spcAft>
                <a:spcPts val="0"/>
              </a:spcAft>
              <a:buSzPts val="1800"/>
              <a:buChar char="●"/>
            </a:pPr>
            <a:r>
              <a:rPr b="1" lang="en"/>
              <a:t>Find the smallest item in the unsorted portion of the array.</a:t>
            </a:r>
            <a:endParaRPr b="1"/>
          </a:p>
          <a:p>
            <a:pPr indent="-342900" lvl="0" marL="457200" rtl="0" algn="l">
              <a:spcBef>
                <a:spcPts val="600"/>
              </a:spcBef>
              <a:spcAft>
                <a:spcPts val="0"/>
              </a:spcAft>
              <a:buSzPts val="1800"/>
              <a:buChar char="●"/>
            </a:pPr>
            <a:r>
              <a:rPr lang="en"/>
              <a:t>Move it to the end of the sorted portion of the array.</a:t>
            </a:r>
            <a:endParaRPr/>
          </a:p>
          <a:p>
            <a:pPr indent="-342900" lvl="0" marL="457200" rtl="0" algn="l">
              <a:spcBef>
                <a:spcPts val="600"/>
              </a:spcBef>
              <a:spcAft>
                <a:spcPts val="0"/>
              </a:spcAft>
              <a:buSzPts val="1800"/>
              <a:buChar char="●"/>
            </a:pPr>
            <a:r>
              <a:rPr lang="en"/>
              <a:t>Selection sort the remaining unsorted items.</a:t>
            </a:r>
            <a:endParaRPr/>
          </a:p>
        </p:txBody>
      </p:sp>
      <p:sp>
        <p:nvSpPr>
          <p:cNvPr id="591" name="Google Shape;591;p54"/>
          <p:cNvSpPr/>
          <p:nvPr/>
        </p:nvSpPr>
        <p:spPr>
          <a:xfrm>
            <a:off x="28341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592" name="Google Shape;592;p54"/>
          <p:cNvSpPr/>
          <p:nvPr/>
        </p:nvSpPr>
        <p:spPr>
          <a:xfrm>
            <a:off x="33193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593" name="Google Shape;593;p54"/>
          <p:cNvSpPr/>
          <p:nvPr/>
        </p:nvSpPr>
        <p:spPr>
          <a:xfrm>
            <a:off x="38087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94" name="Google Shape;594;p54"/>
          <p:cNvSpPr/>
          <p:nvPr/>
        </p:nvSpPr>
        <p:spPr>
          <a:xfrm>
            <a:off x="42938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95" name="Google Shape;595;p54"/>
          <p:cNvSpPr/>
          <p:nvPr/>
        </p:nvSpPr>
        <p:spPr>
          <a:xfrm>
            <a:off x="477863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596" name="Google Shape;596;p54"/>
          <p:cNvSpPr/>
          <p:nvPr/>
        </p:nvSpPr>
        <p:spPr>
          <a:xfrm>
            <a:off x="526382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597" name="Google Shape;597;p54"/>
          <p:cNvSpPr/>
          <p:nvPr/>
        </p:nvSpPr>
        <p:spPr>
          <a:xfrm>
            <a:off x="575316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598" name="Google Shape;598;p54"/>
          <p:cNvSpPr/>
          <p:nvPr/>
        </p:nvSpPr>
        <p:spPr>
          <a:xfrm>
            <a:off x="623835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599" name="Google Shape;599;p54"/>
          <p:cNvSpPr/>
          <p:nvPr/>
        </p:nvSpPr>
        <p:spPr>
          <a:xfrm>
            <a:off x="6727730"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600" name="Google Shape;600;p54"/>
          <p:cNvSpPr txBox="1"/>
          <p:nvPr/>
        </p:nvSpPr>
        <p:spPr>
          <a:xfrm>
            <a:off x="13008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601" name="Google Shape;601;p54"/>
          <p:cNvSpPr/>
          <p:nvPr/>
        </p:nvSpPr>
        <p:spPr>
          <a:xfrm rot="-5400000">
            <a:off x="4906850" y="513675"/>
            <a:ext cx="260700" cy="4381800"/>
          </a:xfrm>
          <a:prstGeom prst="righ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54"/>
          <p:cNvSpPr txBox="1"/>
          <p:nvPr/>
        </p:nvSpPr>
        <p:spPr>
          <a:xfrm>
            <a:off x="4719649" y="2237025"/>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5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Selection Sort</a:t>
            </a:r>
            <a:endParaRPr/>
          </a:p>
        </p:txBody>
      </p:sp>
      <p:sp>
        <p:nvSpPr>
          <p:cNvPr id="608" name="Google Shape;608;p5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We’ve seen this already. </a:t>
            </a:r>
            <a:endParaRPr/>
          </a:p>
          <a:p>
            <a:pPr indent="-342900" lvl="0" marL="457200" rtl="0" algn="l">
              <a:spcBef>
                <a:spcPts val="600"/>
              </a:spcBef>
              <a:spcAft>
                <a:spcPts val="0"/>
              </a:spcAft>
              <a:buSzPts val="1800"/>
              <a:buChar char="●"/>
            </a:pPr>
            <a:r>
              <a:rPr lang="en"/>
              <a:t>Find smallest item.</a:t>
            </a:r>
            <a:endParaRPr/>
          </a:p>
          <a:p>
            <a:pPr indent="-342900" lvl="0" marL="457200" rtl="0" algn="l">
              <a:spcBef>
                <a:spcPts val="0"/>
              </a:spcBef>
              <a:spcAft>
                <a:spcPts val="0"/>
              </a:spcAft>
              <a:buSzPts val="1800"/>
              <a:buChar char="●"/>
            </a:pPr>
            <a:r>
              <a:rPr lang="en"/>
              <a:t>Swap this item to the front and ‘fix’ it.</a:t>
            </a:r>
            <a:endParaRPr/>
          </a:p>
          <a:p>
            <a:pPr indent="-342900" lvl="0" marL="457200" rtl="0" algn="l">
              <a:spcBef>
                <a:spcPts val="0"/>
              </a:spcBef>
              <a:spcAft>
                <a:spcPts val="0"/>
              </a:spcAft>
              <a:buSzPts val="1800"/>
              <a:buChar char="●"/>
            </a:pPr>
            <a:r>
              <a:rPr lang="en"/>
              <a:t>Repeat for unfixed items until all items are fixed.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Sort Properties: </a:t>
            </a:r>
            <a:endParaRPr/>
          </a:p>
          <a:p>
            <a:pPr indent="-342900" lvl="0" marL="457200" rtl="0" algn="l">
              <a:spcBef>
                <a:spcPts val="600"/>
              </a:spcBef>
              <a:spcAft>
                <a:spcPts val="0"/>
              </a:spcAft>
              <a:buSzPts val="1800"/>
              <a:buChar char="●"/>
            </a:pPr>
            <a:r>
              <a:rPr lang="en"/>
              <a:t>Θ(N</a:t>
            </a:r>
            <a:r>
              <a:rPr baseline="30000" lang="en"/>
              <a:t>2</a:t>
            </a:r>
            <a:r>
              <a:rPr lang="en"/>
              <a:t>) time if we use an array (or similar data structure).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Seems inefficient: We look through entire remaining array every time to find the minimum.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56"/>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Goal: Sorting</a:t>
            </a:r>
            <a:endParaRPr/>
          </a:p>
          <a:p>
            <a:pPr indent="0" lvl="0" marL="0" rtl="0" algn="l">
              <a:spcBef>
                <a:spcPts val="600"/>
              </a:spcBef>
              <a:spcAft>
                <a:spcPts val="0"/>
              </a:spcAft>
              <a:buNone/>
            </a:pPr>
            <a:r>
              <a:rPr lang="en"/>
              <a:t>The Sorting Problem</a:t>
            </a:r>
            <a:endParaRPr/>
          </a:p>
          <a:p>
            <a:pPr indent="0" lvl="0" marL="0" rtl="0" algn="l">
              <a:spcBef>
                <a:spcPts val="600"/>
              </a:spcBef>
              <a:spcAft>
                <a:spcPts val="0"/>
              </a:spcAft>
              <a:buNone/>
            </a:pPr>
            <a:r>
              <a:rPr lang="en"/>
              <a:t>Selection Sort</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Heapsort</a:t>
            </a:r>
            <a:endParaRPr b="1">
              <a:solidFill>
                <a:schemeClr val="accent3"/>
              </a:solidFill>
              <a:latin typeface="Roboto"/>
              <a:ea typeface="Roboto"/>
              <a:cs typeface="Roboto"/>
              <a:sym typeface="Roboto"/>
            </a:endParaRPr>
          </a:p>
          <a:p>
            <a:pPr indent="-342900" lvl="0" marL="457200" rtl="0" algn="l">
              <a:spcBef>
                <a:spcPts val="60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Naive Heapsort</a:t>
            </a:r>
            <a:endParaRPr b="1">
              <a:solidFill>
                <a:schemeClr val="accent3"/>
              </a:solidFill>
              <a:latin typeface="Roboto"/>
              <a:ea typeface="Roboto"/>
              <a:cs typeface="Roboto"/>
              <a:sym typeface="Roboto"/>
            </a:endParaRPr>
          </a:p>
          <a:p>
            <a:pPr indent="-342900" lvl="0" marL="457200" rtl="0" algn="l">
              <a:spcBef>
                <a:spcPts val="0"/>
              </a:spcBef>
              <a:spcAft>
                <a:spcPts val="0"/>
              </a:spcAft>
              <a:buSzPts val="1800"/>
              <a:buChar char="•"/>
            </a:pPr>
            <a:r>
              <a:rPr lang="en"/>
              <a:t>In-Place Heapsort</a:t>
            </a:r>
            <a:endParaRPr/>
          </a:p>
          <a:p>
            <a:pPr indent="-342900" lvl="0" marL="457200" rtl="0" algn="l">
              <a:spcBef>
                <a:spcPts val="0"/>
              </a:spcBef>
              <a:spcAft>
                <a:spcPts val="0"/>
              </a:spcAft>
              <a:buSzPts val="1800"/>
              <a:buChar char="•"/>
            </a:pPr>
            <a:r>
              <a:rPr lang="en"/>
              <a:t>Heapsort Runtime</a:t>
            </a:r>
            <a:endParaRPr/>
          </a:p>
          <a:p>
            <a:pPr indent="0" lvl="0" marL="0" rtl="0" algn="l">
              <a:spcBef>
                <a:spcPts val="600"/>
              </a:spcBef>
              <a:spcAft>
                <a:spcPts val="0"/>
              </a:spcAft>
              <a:buClr>
                <a:schemeClr val="dk1"/>
              </a:buClr>
              <a:buSzPts val="1100"/>
              <a:buFont typeface="Arial"/>
              <a:buNone/>
            </a:pPr>
            <a:r>
              <a:rPr lang="en"/>
              <a:t>Mergesort</a:t>
            </a:r>
            <a:endParaRPr/>
          </a:p>
        </p:txBody>
      </p:sp>
      <p:sp>
        <p:nvSpPr>
          <p:cNvPr id="614" name="Google Shape;614;p56"/>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29, CS61B, </a:t>
            </a:r>
            <a:r>
              <a:rPr lang="en"/>
              <a:t>Spring 2024</a:t>
            </a:r>
            <a:endParaRPr/>
          </a:p>
        </p:txBody>
      </p:sp>
      <p:sp>
        <p:nvSpPr>
          <p:cNvPr id="615" name="Google Shape;615;p56"/>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Naive Heapsort</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5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Heapsort: Leveraging a Max-Oriented Heap</a:t>
            </a:r>
            <a:endParaRPr/>
          </a:p>
        </p:txBody>
      </p:sp>
      <p:sp>
        <p:nvSpPr>
          <p:cNvPr id="621" name="Google Shape;621;p5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Idea: Instead of rescanning entire array looking for minimum, maintain a heap so that getting the minimum is fast!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For reasons that will become clear soon, we’ll use a max-oriented heap.</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Naive heapsorting N items: </a:t>
            </a:r>
            <a:endParaRPr/>
          </a:p>
          <a:p>
            <a:pPr indent="-355600" lvl="0" marL="457200" rtl="0" algn="l">
              <a:spcBef>
                <a:spcPts val="600"/>
              </a:spcBef>
              <a:spcAft>
                <a:spcPts val="0"/>
              </a:spcAft>
              <a:buSzPts val="2000"/>
              <a:buChar char="●"/>
            </a:pPr>
            <a:r>
              <a:rPr lang="en"/>
              <a:t>Insert all items into a max heap, and discard input array. Create output array.</a:t>
            </a:r>
            <a:endParaRPr/>
          </a:p>
          <a:p>
            <a:pPr indent="-355600" lvl="0" marL="457200" rtl="0" algn="l">
              <a:spcBef>
                <a:spcPts val="600"/>
              </a:spcBef>
              <a:spcAft>
                <a:spcPts val="0"/>
              </a:spcAft>
              <a:buSzPts val="2000"/>
              <a:buChar char="●"/>
            </a:pPr>
            <a:r>
              <a:rPr lang="en"/>
              <a:t>Repeat N times:</a:t>
            </a:r>
            <a:endParaRPr/>
          </a:p>
          <a:p>
            <a:pPr indent="-355600" lvl="1" marL="914400" rtl="0" algn="l">
              <a:spcBef>
                <a:spcPts val="600"/>
              </a:spcBef>
              <a:spcAft>
                <a:spcPts val="0"/>
              </a:spcAft>
              <a:buSzPts val="2000"/>
              <a:buChar char="○"/>
            </a:pPr>
            <a:r>
              <a:rPr lang="en"/>
              <a:t>Delete largest item from the max heap.</a:t>
            </a:r>
            <a:endParaRPr/>
          </a:p>
          <a:p>
            <a:pPr indent="-355600" lvl="1" marL="914400" rtl="0" algn="l">
              <a:spcBef>
                <a:spcPts val="600"/>
              </a:spcBef>
              <a:spcAft>
                <a:spcPts val="0"/>
              </a:spcAft>
              <a:buSzPts val="2000"/>
              <a:buChar char="○"/>
            </a:pPr>
            <a:r>
              <a:rPr lang="en"/>
              <a:t>Put largest item at the end of the unused part of the output array.</a:t>
            </a:r>
            <a:endParaRPr/>
          </a:p>
          <a:p>
            <a:pPr indent="0" lvl="0" marL="0" rtl="0" algn="l">
              <a:spcBef>
                <a:spcPts val="600"/>
              </a:spcBef>
              <a:spcAft>
                <a:spcPts val="0"/>
              </a:spcAft>
              <a:buNone/>
            </a:pPr>
            <a:r>
              <a:t/>
            </a:r>
            <a:endParaRPr/>
          </a:p>
        </p:txBody>
      </p:sp>
      <p:sp>
        <p:nvSpPr>
          <p:cNvPr id="622" name="Google Shape;622;p57"/>
          <p:cNvSpPr txBox="1"/>
          <p:nvPr/>
        </p:nvSpPr>
        <p:spPr>
          <a:xfrm>
            <a:off x="4164975" y="2017775"/>
            <a:ext cx="4921200" cy="6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latin typeface="Roboto"/>
                <a:ea typeface="Roboto"/>
                <a:cs typeface="Roboto"/>
                <a:sym typeface="Roboto"/>
              </a:rPr>
              <a:t>A min heap would work as well, but wouldn’t be able to take advantage of the fancy trick in a few slides.</a:t>
            </a:r>
            <a:endParaRPr>
              <a:solidFill>
                <a:srgbClr val="BE0712"/>
              </a:solidFill>
              <a:latin typeface="Roboto"/>
              <a:ea typeface="Roboto"/>
              <a:cs typeface="Roboto"/>
              <a:sym typeface="Robo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5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a:t>
            </a:r>
            <a:endParaRPr/>
          </a:p>
        </p:txBody>
      </p:sp>
      <p:sp>
        <p:nvSpPr>
          <p:cNvPr id="628" name="Google Shape;628;p5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largest item at the end of the unused part of the output array.</a:t>
            </a:r>
            <a:endParaRPr sz="1600"/>
          </a:p>
        </p:txBody>
      </p:sp>
      <p:sp>
        <p:nvSpPr>
          <p:cNvPr id="629" name="Google Shape;629;p58"/>
          <p:cNvSpPr/>
          <p:nvPr/>
        </p:nvSpPr>
        <p:spPr>
          <a:xfrm>
            <a:off x="191977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630" name="Google Shape;630;p58"/>
          <p:cNvSpPr/>
          <p:nvPr/>
        </p:nvSpPr>
        <p:spPr>
          <a:xfrm>
            <a:off x="24049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631" name="Google Shape;631;p58"/>
          <p:cNvSpPr/>
          <p:nvPr/>
        </p:nvSpPr>
        <p:spPr>
          <a:xfrm>
            <a:off x="28943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632" name="Google Shape;632;p58"/>
          <p:cNvSpPr/>
          <p:nvPr/>
        </p:nvSpPr>
        <p:spPr>
          <a:xfrm>
            <a:off x="33794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33" name="Google Shape;633;p58"/>
          <p:cNvSpPr/>
          <p:nvPr/>
        </p:nvSpPr>
        <p:spPr>
          <a:xfrm>
            <a:off x="38642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634" name="Google Shape;634;p58"/>
          <p:cNvSpPr/>
          <p:nvPr/>
        </p:nvSpPr>
        <p:spPr>
          <a:xfrm>
            <a:off x="43494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635" name="Google Shape;635;p58"/>
          <p:cNvSpPr/>
          <p:nvPr/>
        </p:nvSpPr>
        <p:spPr>
          <a:xfrm>
            <a:off x="48387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636" name="Google Shape;636;p58"/>
          <p:cNvSpPr/>
          <p:nvPr/>
        </p:nvSpPr>
        <p:spPr>
          <a:xfrm>
            <a:off x="53239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37" name="Google Shape;637;p58"/>
          <p:cNvSpPr/>
          <p:nvPr/>
        </p:nvSpPr>
        <p:spPr>
          <a:xfrm>
            <a:off x="58133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38" name="Google Shape;638;p58"/>
          <p:cNvSpPr txBox="1"/>
          <p:nvPr/>
        </p:nvSpPr>
        <p:spPr>
          <a:xfrm>
            <a:off x="3864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5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1: Heap Creation</a:t>
            </a:r>
            <a:endParaRPr/>
          </a:p>
        </p:txBody>
      </p:sp>
      <p:sp>
        <p:nvSpPr>
          <p:cNvPr id="644" name="Google Shape;644;p5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b="1" lang="en"/>
              <a:t>Insert all items into a max heap</a:t>
            </a:r>
            <a:r>
              <a:rPr lang="en"/>
              <a:t>, and discard input array. Create output array.</a:t>
            </a:r>
            <a:endParaRPr sz="1600"/>
          </a:p>
        </p:txBody>
      </p:sp>
      <p:sp>
        <p:nvSpPr>
          <p:cNvPr id="645" name="Google Shape;645;p59"/>
          <p:cNvSpPr/>
          <p:nvPr/>
        </p:nvSpPr>
        <p:spPr>
          <a:xfrm>
            <a:off x="1919775"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646" name="Google Shape;646;p59"/>
          <p:cNvSpPr/>
          <p:nvPr/>
        </p:nvSpPr>
        <p:spPr>
          <a:xfrm>
            <a:off x="2404964"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647" name="Google Shape;647;p59"/>
          <p:cNvSpPr/>
          <p:nvPr/>
        </p:nvSpPr>
        <p:spPr>
          <a:xfrm>
            <a:off x="2894305"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648" name="Google Shape;648;p59"/>
          <p:cNvSpPr/>
          <p:nvPr/>
        </p:nvSpPr>
        <p:spPr>
          <a:xfrm>
            <a:off x="3379494"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49" name="Google Shape;649;p59"/>
          <p:cNvSpPr/>
          <p:nvPr/>
        </p:nvSpPr>
        <p:spPr>
          <a:xfrm>
            <a:off x="3864236"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650" name="Google Shape;650;p59"/>
          <p:cNvSpPr/>
          <p:nvPr/>
        </p:nvSpPr>
        <p:spPr>
          <a:xfrm>
            <a:off x="4349425"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651" name="Google Shape;651;p59"/>
          <p:cNvSpPr/>
          <p:nvPr/>
        </p:nvSpPr>
        <p:spPr>
          <a:xfrm>
            <a:off x="4838766"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652" name="Google Shape;652;p59"/>
          <p:cNvSpPr/>
          <p:nvPr/>
        </p:nvSpPr>
        <p:spPr>
          <a:xfrm>
            <a:off x="5323955"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53" name="Google Shape;653;p59"/>
          <p:cNvSpPr/>
          <p:nvPr/>
        </p:nvSpPr>
        <p:spPr>
          <a:xfrm>
            <a:off x="5813330"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54" name="Google Shape;654;p59"/>
          <p:cNvSpPr txBox="1"/>
          <p:nvPr/>
        </p:nvSpPr>
        <p:spPr>
          <a:xfrm>
            <a:off x="386400" y="18058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655" name="Google Shape;655;p59"/>
          <p:cNvSpPr/>
          <p:nvPr/>
        </p:nvSpPr>
        <p:spPr>
          <a:xfrm>
            <a:off x="1919775"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656" name="Google Shape;656;p59"/>
          <p:cNvSpPr/>
          <p:nvPr/>
        </p:nvSpPr>
        <p:spPr>
          <a:xfrm>
            <a:off x="2404964"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657" name="Google Shape;657;p59"/>
          <p:cNvSpPr/>
          <p:nvPr/>
        </p:nvSpPr>
        <p:spPr>
          <a:xfrm>
            <a:off x="2894305"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658" name="Google Shape;658;p59"/>
          <p:cNvSpPr/>
          <p:nvPr/>
        </p:nvSpPr>
        <p:spPr>
          <a:xfrm>
            <a:off x="3379494"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59" name="Google Shape;659;p59"/>
          <p:cNvSpPr/>
          <p:nvPr/>
        </p:nvSpPr>
        <p:spPr>
          <a:xfrm>
            <a:off x="3864236"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60" name="Google Shape;660;p59"/>
          <p:cNvSpPr/>
          <p:nvPr/>
        </p:nvSpPr>
        <p:spPr>
          <a:xfrm>
            <a:off x="4349425"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661" name="Google Shape;661;p59"/>
          <p:cNvSpPr/>
          <p:nvPr/>
        </p:nvSpPr>
        <p:spPr>
          <a:xfrm>
            <a:off x="4838766"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662" name="Google Shape;662;p59"/>
          <p:cNvSpPr/>
          <p:nvPr/>
        </p:nvSpPr>
        <p:spPr>
          <a:xfrm>
            <a:off x="5323955"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663" name="Google Shape;663;p59"/>
          <p:cNvSpPr/>
          <p:nvPr/>
        </p:nvSpPr>
        <p:spPr>
          <a:xfrm>
            <a:off x="5813330"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64" name="Google Shape;664;p59"/>
          <p:cNvSpPr txBox="1"/>
          <p:nvPr/>
        </p:nvSpPr>
        <p:spPr>
          <a:xfrm>
            <a:off x="386400" y="3787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665" name="Google Shape;665;p59"/>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666" name="Google Shape;666;p59"/>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667" name="Google Shape;667;p59"/>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668" name="Google Shape;668;p59"/>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69" name="Google Shape;669;p59"/>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70" name="Google Shape;670;p59"/>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671" name="Google Shape;671;p59"/>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672" name="Google Shape;672;p59"/>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673" name="Google Shape;673;p59"/>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674" name="Google Shape;674;p59"/>
          <p:cNvCxnSpPr>
            <a:stCxn id="665" idx="2"/>
            <a:endCxn id="666"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675" name="Google Shape;675;p59"/>
          <p:cNvCxnSpPr>
            <a:stCxn id="665" idx="2"/>
            <a:endCxn id="667"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676" name="Google Shape;676;p59"/>
          <p:cNvCxnSpPr>
            <a:stCxn id="669" idx="0"/>
            <a:endCxn id="666"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677" name="Google Shape;677;p59"/>
          <p:cNvCxnSpPr>
            <a:stCxn id="666" idx="2"/>
            <a:endCxn id="668"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678" name="Google Shape;678;p59"/>
          <p:cNvCxnSpPr>
            <a:stCxn id="667" idx="2"/>
            <a:endCxn id="670"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679" name="Google Shape;679;p59"/>
          <p:cNvCxnSpPr>
            <a:stCxn id="671" idx="0"/>
            <a:endCxn id="667"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680" name="Google Shape;680;p59"/>
          <p:cNvCxnSpPr>
            <a:stCxn id="668" idx="2"/>
            <a:endCxn id="672"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681" name="Google Shape;681;p59"/>
          <p:cNvCxnSpPr>
            <a:endCxn id="673"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cxnSp>
        <p:nvCxnSpPr>
          <p:cNvPr id="682" name="Google Shape;682;p59"/>
          <p:cNvCxnSpPr/>
          <p:nvPr/>
        </p:nvCxnSpPr>
        <p:spPr>
          <a:xfrm>
            <a:off x="4225825" y="2594400"/>
            <a:ext cx="0" cy="872400"/>
          </a:xfrm>
          <a:prstGeom prst="straightConnector1">
            <a:avLst/>
          </a:prstGeom>
          <a:noFill/>
          <a:ln cap="flat" cmpd="sng" w="28575">
            <a:solidFill>
              <a:schemeClr val="dk2"/>
            </a:solidFill>
            <a:prstDash val="solid"/>
            <a:round/>
            <a:headEnd len="med" w="med" type="none"/>
            <a:tailEnd len="med" w="med" type="triangle"/>
          </a:ln>
        </p:spPr>
      </p:cxnSp>
      <p:sp>
        <p:nvSpPr>
          <p:cNvPr id="683" name="Google Shape;683;p59"/>
          <p:cNvSpPr/>
          <p:nvPr/>
        </p:nvSpPr>
        <p:spPr>
          <a:xfrm>
            <a:off x="1430450" y="38072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684" name="Google Shape;684;p59"/>
          <p:cNvSpPr txBox="1"/>
          <p:nvPr/>
        </p:nvSpPr>
        <p:spPr>
          <a:xfrm>
            <a:off x="1438812" y="3447378"/>
            <a:ext cx="45432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(Recall our heap implementation left position 0 unused)</a:t>
            </a:r>
            <a:endParaRPr/>
          </a:p>
        </p:txBody>
      </p:sp>
      <p:sp>
        <p:nvSpPr>
          <p:cNvPr id="685" name="Google Shape;685;p59"/>
          <p:cNvSpPr txBox="1"/>
          <p:nvPr/>
        </p:nvSpPr>
        <p:spPr>
          <a:xfrm>
            <a:off x="1377000" y="43513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9</a:t>
            </a:r>
            <a:endParaRPr sz="2000">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689" name="Shape 689"/>
        <p:cNvGrpSpPr/>
        <p:nvPr/>
      </p:nvGrpSpPr>
      <p:grpSpPr>
        <a:xfrm>
          <a:off x="0" y="0"/>
          <a:ext cx="0" cy="0"/>
          <a:chOff x="0" y="0"/>
          <a:chExt cx="0" cy="0"/>
        </a:xfrm>
      </p:grpSpPr>
      <p:sp>
        <p:nvSpPr>
          <p:cNvPr id="690" name="Google Shape;690;p6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1: Heap Creation</a:t>
            </a:r>
            <a:endParaRPr/>
          </a:p>
        </p:txBody>
      </p:sp>
      <p:sp>
        <p:nvSpPr>
          <p:cNvPr id="691" name="Google Shape;691;p6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b="1" lang="en"/>
              <a:t>Insert all items into a max heap</a:t>
            </a:r>
            <a:r>
              <a:rPr lang="en"/>
              <a:t>, and discard input array. Create output array.</a:t>
            </a:r>
            <a:endParaRPr/>
          </a:p>
          <a:p>
            <a:pPr indent="-342900" lvl="0" marL="457200" rtl="0" algn="l">
              <a:spcBef>
                <a:spcPts val="600"/>
              </a:spcBef>
              <a:spcAft>
                <a:spcPts val="0"/>
              </a:spcAft>
              <a:buSzPts val="1800"/>
              <a:buChar char="●"/>
            </a:pPr>
            <a:r>
              <a:rPr b="1" lang="en"/>
              <a:t>Test your understanding: What is the runtime to complete this step?</a:t>
            </a:r>
            <a:endParaRPr b="1"/>
          </a:p>
        </p:txBody>
      </p:sp>
      <p:sp>
        <p:nvSpPr>
          <p:cNvPr id="692" name="Google Shape;692;p60"/>
          <p:cNvSpPr/>
          <p:nvPr/>
        </p:nvSpPr>
        <p:spPr>
          <a:xfrm>
            <a:off x="1919775"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693" name="Google Shape;693;p60"/>
          <p:cNvSpPr/>
          <p:nvPr/>
        </p:nvSpPr>
        <p:spPr>
          <a:xfrm>
            <a:off x="2404964"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694" name="Google Shape;694;p60"/>
          <p:cNvSpPr/>
          <p:nvPr/>
        </p:nvSpPr>
        <p:spPr>
          <a:xfrm>
            <a:off x="2894305"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695" name="Google Shape;695;p60"/>
          <p:cNvSpPr/>
          <p:nvPr/>
        </p:nvSpPr>
        <p:spPr>
          <a:xfrm>
            <a:off x="3379494"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696" name="Google Shape;696;p60"/>
          <p:cNvSpPr/>
          <p:nvPr/>
        </p:nvSpPr>
        <p:spPr>
          <a:xfrm>
            <a:off x="3864236"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697" name="Google Shape;697;p60"/>
          <p:cNvSpPr/>
          <p:nvPr/>
        </p:nvSpPr>
        <p:spPr>
          <a:xfrm>
            <a:off x="4349425"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698" name="Google Shape;698;p60"/>
          <p:cNvSpPr/>
          <p:nvPr/>
        </p:nvSpPr>
        <p:spPr>
          <a:xfrm>
            <a:off x="4838766"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699" name="Google Shape;699;p60"/>
          <p:cNvSpPr/>
          <p:nvPr/>
        </p:nvSpPr>
        <p:spPr>
          <a:xfrm>
            <a:off x="5323955"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00" name="Google Shape;700;p60"/>
          <p:cNvSpPr/>
          <p:nvPr/>
        </p:nvSpPr>
        <p:spPr>
          <a:xfrm>
            <a:off x="5813330" y="18260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01" name="Google Shape;701;p60"/>
          <p:cNvSpPr txBox="1"/>
          <p:nvPr/>
        </p:nvSpPr>
        <p:spPr>
          <a:xfrm>
            <a:off x="386400" y="18058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702" name="Google Shape;702;p60"/>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703" name="Google Shape;703;p60"/>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704" name="Google Shape;704;p60"/>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705" name="Google Shape;705;p60"/>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06" name="Google Shape;706;p60"/>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07" name="Google Shape;707;p60"/>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708" name="Google Shape;708;p60"/>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709" name="Google Shape;709;p60"/>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710" name="Google Shape;710;p60"/>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711" name="Google Shape;711;p60"/>
          <p:cNvCxnSpPr>
            <a:stCxn id="702" idx="2"/>
            <a:endCxn id="703"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712" name="Google Shape;712;p60"/>
          <p:cNvCxnSpPr>
            <a:stCxn id="702" idx="2"/>
            <a:endCxn id="704"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713" name="Google Shape;713;p60"/>
          <p:cNvCxnSpPr>
            <a:stCxn id="706" idx="0"/>
            <a:endCxn id="703"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14" name="Google Shape;714;p60"/>
          <p:cNvCxnSpPr>
            <a:stCxn id="703" idx="2"/>
            <a:endCxn id="705"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15" name="Google Shape;715;p60"/>
          <p:cNvCxnSpPr>
            <a:stCxn id="704" idx="2"/>
            <a:endCxn id="707"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16" name="Google Shape;716;p60"/>
          <p:cNvCxnSpPr>
            <a:stCxn id="708" idx="0"/>
            <a:endCxn id="704"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17" name="Google Shape;717;p60"/>
          <p:cNvCxnSpPr>
            <a:stCxn id="705" idx="2"/>
            <a:endCxn id="709"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718" name="Google Shape;718;p60"/>
          <p:cNvCxnSpPr>
            <a:endCxn id="710"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cxnSp>
        <p:nvCxnSpPr>
          <p:cNvPr id="719" name="Google Shape;719;p60"/>
          <p:cNvCxnSpPr/>
          <p:nvPr/>
        </p:nvCxnSpPr>
        <p:spPr>
          <a:xfrm>
            <a:off x="4225825" y="2594400"/>
            <a:ext cx="0" cy="872400"/>
          </a:xfrm>
          <a:prstGeom prst="straightConnector1">
            <a:avLst/>
          </a:prstGeom>
          <a:noFill/>
          <a:ln cap="flat" cmpd="sng" w="28575">
            <a:solidFill>
              <a:schemeClr val="dk2"/>
            </a:solidFill>
            <a:prstDash val="solid"/>
            <a:round/>
            <a:headEnd len="med" w="med" type="none"/>
            <a:tailEnd len="med" w="med" type="triangle"/>
          </a:ln>
        </p:spPr>
      </p:cxnSp>
      <p:sp>
        <p:nvSpPr>
          <p:cNvPr id="720" name="Google Shape;720;p60"/>
          <p:cNvSpPr/>
          <p:nvPr/>
        </p:nvSpPr>
        <p:spPr>
          <a:xfrm>
            <a:off x="1919775"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721" name="Google Shape;721;p60"/>
          <p:cNvSpPr/>
          <p:nvPr/>
        </p:nvSpPr>
        <p:spPr>
          <a:xfrm>
            <a:off x="2404964"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722" name="Google Shape;722;p60"/>
          <p:cNvSpPr/>
          <p:nvPr/>
        </p:nvSpPr>
        <p:spPr>
          <a:xfrm>
            <a:off x="2894305"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723" name="Google Shape;723;p60"/>
          <p:cNvSpPr/>
          <p:nvPr/>
        </p:nvSpPr>
        <p:spPr>
          <a:xfrm>
            <a:off x="3379494"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24" name="Google Shape;724;p60"/>
          <p:cNvSpPr/>
          <p:nvPr/>
        </p:nvSpPr>
        <p:spPr>
          <a:xfrm>
            <a:off x="3864236"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25" name="Google Shape;725;p60"/>
          <p:cNvSpPr/>
          <p:nvPr/>
        </p:nvSpPr>
        <p:spPr>
          <a:xfrm>
            <a:off x="4349425"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726" name="Google Shape;726;p60"/>
          <p:cNvSpPr/>
          <p:nvPr/>
        </p:nvSpPr>
        <p:spPr>
          <a:xfrm>
            <a:off x="4838766"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727" name="Google Shape;727;p60"/>
          <p:cNvSpPr/>
          <p:nvPr/>
        </p:nvSpPr>
        <p:spPr>
          <a:xfrm>
            <a:off x="5323955"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728" name="Google Shape;728;p60"/>
          <p:cNvSpPr/>
          <p:nvPr/>
        </p:nvSpPr>
        <p:spPr>
          <a:xfrm>
            <a:off x="5813330" y="38072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29" name="Google Shape;729;p60"/>
          <p:cNvSpPr txBox="1"/>
          <p:nvPr/>
        </p:nvSpPr>
        <p:spPr>
          <a:xfrm>
            <a:off x="386400" y="3787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730" name="Google Shape;730;p60"/>
          <p:cNvSpPr/>
          <p:nvPr/>
        </p:nvSpPr>
        <p:spPr>
          <a:xfrm>
            <a:off x="1430450" y="38072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31" name="Google Shape;731;p60"/>
          <p:cNvSpPr txBox="1"/>
          <p:nvPr/>
        </p:nvSpPr>
        <p:spPr>
          <a:xfrm>
            <a:off x="1438812" y="3447378"/>
            <a:ext cx="45432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(Recall our heap implementation left position 0 unused)</a:t>
            </a:r>
            <a:endParaRPr/>
          </a:p>
        </p:txBody>
      </p:sp>
      <p:sp>
        <p:nvSpPr>
          <p:cNvPr id="732" name="Google Shape;732;p60"/>
          <p:cNvSpPr txBox="1"/>
          <p:nvPr/>
        </p:nvSpPr>
        <p:spPr>
          <a:xfrm>
            <a:off x="1377000" y="43513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9</a:t>
            </a:r>
            <a:endParaRPr sz="2000">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6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738" name="Google Shape;738;p6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largest item at the end of the unused part of the output array.</a:t>
            </a:r>
            <a:endParaRPr sz="1600"/>
          </a:p>
        </p:txBody>
      </p:sp>
      <p:sp>
        <p:nvSpPr>
          <p:cNvPr id="739" name="Google Shape;739;p61"/>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740" name="Google Shape;740;p61"/>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741" name="Google Shape;741;p61"/>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742" name="Google Shape;742;p61"/>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43" name="Google Shape;743;p61"/>
          <p:cNvSpPr/>
          <p:nvPr/>
        </p:nvSpPr>
        <p:spPr>
          <a:xfrm>
            <a:off x="7406962"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44" name="Google Shape;744;p61"/>
          <p:cNvSpPr/>
          <p:nvPr/>
        </p:nvSpPr>
        <p:spPr>
          <a:xfrm>
            <a:off x="7968915"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745" name="Google Shape;745;p61"/>
          <p:cNvSpPr/>
          <p:nvPr/>
        </p:nvSpPr>
        <p:spPr>
          <a:xfrm>
            <a:off x="8530867"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746" name="Google Shape;746;p61"/>
          <p:cNvSpPr/>
          <p:nvPr/>
        </p:nvSpPr>
        <p:spPr>
          <a:xfrm>
            <a:off x="6540209" y="42915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747" name="Google Shape;747;p61"/>
          <p:cNvSpPr/>
          <p:nvPr/>
        </p:nvSpPr>
        <p:spPr>
          <a:xfrm>
            <a:off x="7191786" y="42915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748" name="Google Shape;748;p61"/>
          <p:cNvCxnSpPr>
            <a:stCxn id="739" idx="2"/>
            <a:endCxn id="740"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749" name="Google Shape;749;p61"/>
          <p:cNvCxnSpPr>
            <a:stCxn id="739" idx="2"/>
            <a:endCxn id="741"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750" name="Google Shape;750;p61"/>
          <p:cNvCxnSpPr>
            <a:stCxn id="743" idx="0"/>
            <a:endCxn id="740" idx="2"/>
          </p:cNvCxnSpPr>
          <p:nvPr/>
        </p:nvCxnSpPr>
        <p:spPr>
          <a:xfrm rot="10800000">
            <a:off x="7373512"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51" name="Google Shape;751;p61"/>
          <p:cNvCxnSpPr>
            <a:stCxn id="740" idx="2"/>
            <a:endCxn id="742"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52" name="Google Shape;752;p61"/>
          <p:cNvCxnSpPr>
            <a:stCxn id="741" idx="2"/>
            <a:endCxn id="744" idx="0"/>
          </p:cNvCxnSpPr>
          <p:nvPr/>
        </p:nvCxnSpPr>
        <p:spPr>
          <a:xfrm flipH="1">
            <a:off x="8216441"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53" name="Google Shape;753;p61"/>
          <p:cNvCxnSpPr>
            <a:stCxn id="745" idx="0"/>
            <a:endCxn id="741" idx="2"/>
          </p:cNvCxnSpPr>
          <p:nvPr/>
        </p:nvCxnSpPr>
        <p:spPr>
          <a:xfrm rot="10800000">
            <a:off x="8497417"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54" name="Google Shape;754;p61"/>
          <p:cNvCxnSpPr>
            <a:stCxn id="742" idx="2"/>
            <a:endCxn id="746" idx="0"/>
          </p:cNvCxnSpPr>
          <p:nvPr/>
        </p:nvCxnSpPr>
        <p:spPr>
          <a:xfrm flipH="1">
            <a:off x="6787859" y="41514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755" name="Google Shape;755;p61"/>
          <p:cNvCxnSpPr>
            <a:endCxn id="747" idx="0"/>
          </p:cNvCxnSpPr>
          <p:nvPr/>
        </p:nvCxnSpPr>
        <p:spPr>
          <a:xfrm>
            <a:off x="7092636" y="41514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756" name="Google Shape;756;p61"/>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757" name="Google Shape;757;p61"/>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58" name="Google Shape;758;p61"/>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59" name="Google Shape;759;p61"/>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60" name="Google Shape;760;p61"/>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61" name="Google Shape;761;p61"/>
          <p:cNvSpPr/>
          <p:nvPr/>
        </p:nvSpPr>
        <p:spPr>
          <a:xfrm>
            <a:off x="38642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62" name="Google Shape;762;p61"/>
          <p:cNvSpPr/>
          <p:nvPr/>
        </p:nvSpPr>
        <p:spPr>
          <a:xfrm>
            <a:off x="434942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63" name="Google Shape;763;p61"/>
          <p:cNvSpPr/>
          <p:nvPr/>
        </p:nvSpPr>
        <p:spPr>
          <a:xfrm>
            <a:off x="483876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64" name="Google Shape;764;p61"/>
          <p:cNvSpPr/>
          <p:nvPr/>
        </p:nvSpPr>
        <p:spPr>
          <a:xfrm>
            <a:off x="532395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65" name="Google Shape;765;p61"/>
          <p:cNvSpPr/>
          <p:nvPr/>
        </p:nvSpPr>
        <p:spPr>
          <a:xfrm>
            <a:off x="5813330"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66" name="Google Shape;766;p61"/>
          <p:cNvSpPr/>
          <p:nvPr/>
        </p:nvSpPr>
        <p:spPr>
          <a:xfrm>
            <a:off x="1919775" y="2740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767" name="Google Shape;767;p61"/>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768" name="Google Shape;768;p61"/>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769" name="Google Shape;769;p61"/>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70" name="Google Shape;770;p61"/>
          <p:cNvSpPr/>
          <p:nvPr/>
        </p:nvSpPr>
        <p:spPr>
          <a:xfrm>
            <a:off x="386423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71" name="Google Shape;771;p61"/>
          <p:cNvSpPr/>
          <p:nvPr/>
        </p:nvSpPr>
        <p:spPr>
          <a:xfrm>
            <a:off x="434942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772" name="Google Shape;772;p61"/>
          <p:cNvSpPr/>
          <p:nvPr/>
        </p:nvSpPr>
        <p:spPr>
          <a:xfrm>
            <a:off x="483876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773" name="Google Shape;773;p61"/>
          <p:cNvSpPr/>
          <p:nvPr/>
        </p:nvSpPr>
        <p:spPr>
          <a:xfrm>
            <a:off x="532395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774" name="Google Shape;774;p61"/>
          <p:cNvSpPr/>
          <p:nvPr/>
        </p:nvSpPr>
        <p:spPr>
          <a:xfrm>
            <a:off x="5813330"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75" name="Google Shape;775;p61"/>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776" name="Google Shape;776;p61"/>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777" name="Google Shape;777;p61"/>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9</a:t>
            </a:r>
            <a:endParaRPr sz="2000">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6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783" name="Google Shape;783;p6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b="1" lang="en"/>
              <a:t>Delete largest item from the max heap.</a:t>
            </a:r>
            <a:endParaRPr b="1"/>
          </a:p>
          <a:p>
            <a:pPr indent="-342900" lvl="1" marL="914400" rtl="0" algn="l">
              <a:spcBef>
                <a:spcPts val="600"/>
              </a:spcBef>
              <a:spcAft>
                <a:spcPts val="0"/>
              </a:spcAft>
              <a:buSzPts val="1800"/>
              <a:buChar char="○"/>
            </a:pPr>
            <a:r>
              <a:rPr b="1" lang="en"/>
              <a:t>Put deleted item at the end of the unused part of the output array.</a:t>
            </a:r>
            <a:endParaRPr b="1" sz="1600"/>
          </a:p>
        </p:txBody>
      </p:sp>
      <p:sp>
        <p:nvSpPr>
          <p:cNvPr id="784" name="Google Shape;784;p62"/>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785" name="Google Shape;785;p62"/>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786" name="Google Shape;786;p62"/>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787" name="Google Shape;787;p62"/>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88" name="Google Shape;788;p62"/>
          <p:cNvSpPr/>
          <p:nvPr/>
        </p:nvSpPr>
        <p:spPr>
          <a:xfrm>
            <a:off x="7406962"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89" name="Google Shape;789;p62"/>
          <p:cNvSpPr/>
          <p:nvPr/>
        </p:nvSpPr>
        <p:spPr>
          <a:xfrm>
            <a:off x="7968915"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790" name="Google Shape;790;p62"/>
          <p:cNvSpPr/>
          <p:nvPr/>
        </p:nvSpPr>
        <p:spPr>
          <a:xfrm>
            <a:off x="8530867"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791" name="Google Shape;791;p62"/>
          <p:cNvSpPr/>
          <p:nvPr/>
        </p:nvSpPr>
        <p:spPr>
          <a:xfrm>
            <a:off x="6540209" y="42915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cxnSp>
        <p:nvCxnSpPr>
          <p:cNvPr id="792" name="Google Shape;792;p62"/>
          <p:cNvCxnSpPr>
            <a:stCxn id="784" idx="2"/>
            <a:endCxn id="785"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793" name="Google Shape;793;p62"/>
          <p:cNvCxnSpPr>
            <a:stCxn id="784" idx="2"/>
            <a:endCxn id="786"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794" name="Google Shape;794;p62"/>
          <p:cNvCxnSpPr>
            <a:stCxn id="788" idx="0"/>
            <a:endCxn id="785" idx="2"/>
          </p:cNvCxnSpPr>
          <p:nvPr/>
        </p:nvCxnSpPr>
        <p:spPr>
          <a:xfrm rot="10800000">
            <a:off x="7373512"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95" name="Google Shape;795;p62"/>
          <p:cNvCxnSpPr>
            <a:stCxn id="785" idx="2"/>
            <a:endCxn id="787"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96" name="Google Shape;796;p62"/>
          <p:cNvCxnSpPr>
            <a:stCxn id="786" idx="2"/>
            <a:endCxn id="789" idx="0"/>
          </p:cNvCxnSpPr>
          <p:nvPr/>
        </p:nvCxnSpPr>
        <p:spPr>
          <a:xfrm flipH="1">
            <a:off x="8216441"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97" name="Google Shape;797;p62"/>
          <p:cNvCxnSpPr>
            <a:stCxn id="790" idx="0"/>
            <a:endCxn id="786" idx="2"/>
          </p:cNvCxnSpPr>
          <p:nvPr/>
        </p:nvCxnSpPr>
        <p:spPr>
          <a:xfrm rot="10800000">
            <a:off x="8497417"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798" name="Google Shape;798;p62"/>
          <p:cNvCxnSpPr>
            <a:stCxn id="787" idx="2"/>
            <a:endCxn id="791" idx="0"/>
          </p:cNvCxnSpPr>
          <p:nvPr/>
        </p:nvCxnSpPr>
        <p:spPr>
          <a:xfrm flipH="1">
            <a:off x="6787859" y="4151450"/>
            <a:ext cx="304800" cy="140100"/>
          </a:xfrm>
          <a:prstGeom prst="straightConnector1">
            <a:avLst/>
          </a:prstGeom>
          <a:noFill/>
          <a:ln cap="flat" cmpd="sng" w="9525">
            <a:solidFill>
              <a:schemeClr val="dk2"/>
            </a:solidFill>
            <a:prstDash val="solid"/>
            <a:round/>
            <a:headEnd len="med" w="med" type="none"/>
            <a:tailEnd len="med" w="med" type="none"/>
          </a:ln>
        </p:spPr>
      </p:cxnSp>
      <p:sp>
        <p:nvSpPr>
          <p:cNvPr id="799" name="Google Shape;799;p62"/>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800" name="Google Shape;800;p62"/>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01" name="Google Shape;801;p62"/>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02" name="Google Shape;802;p62"/>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03" name="Google Shape;803;p62"/>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04" name="Google Shape;804;p62"/>
          <p:cNvSpPr/>
          <p:nvPr/>
        </p:nvSpPr>
        <p:spPr>
          <a:xfrm>
            <a:off x="38642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05" name="Google Shape;805;p62"/>
          <p:cNvSpPr/>
          <p:nvPr/>
        </p:nvSpPr>
        <p:spPr>
          <a:xfrm>
            <a:off x="434942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06" name="Google Shape;806;p62"/>
          <p:cNvSpPr/>
          <p:nvPr/>
        </p:nvSpPr>
        <p:spPr>
          <a:xfrm>
            <a:off x="483876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07" name="Google Shape;807;p62"/>
          <p:cNvSpPr/>
          <p:nvPr/>
        </p:nvSpPr>
        <p:spPr>
          <a:xfrm>
            <a:off x="532395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08" name="Google Shape;808;p62"/>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809" name="Google Shape;809;p62"/>
          <p:cNvSpPr/>
          <p:nvPr/>
        </p:nvSpPr>
        <p:spPr>
          <a:xfrm>
            <a:off x="191977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810" name="Google Shape;810;p62"/>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811" name="Google Shape;811;p62"/>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812" name="Google Shape;812;p62"/>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13" name="Google Shape;813;p62"/>
          <p:cNvSpPr/>
          <p:nvPr/>
        </p:nvSpPr>
        <p:spPr>
          <a:xfrm>
            <a:off x="386423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14" name="Google Shape;814;p62"/>
          <p:cNvSpPr/>
          <p:nvPr/>
        </p:nvSpPr>
        <p:spPr>
          <a:xfrm>
            <a:off x="434942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815" name="Google Shape;815;p62"/>
          <p:cNvSpPr/>
          <p:nvPr/>
        </p:nvSpPr>
        <p:spPr>
          <a:xfrm>
            <a:off x="483876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16" name="Google Shape;816;p62"/>
          <p:cNvSpPr/>
          <p:nvPr/>
        </p:nvSpPr>
        <p:spPr>
          <a:xfrm>
            <a:off x="532395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817" name="Google Shape;817;p62"/>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18" name="Google Shape;818;p62"/>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819" name="Google Shape;819;p62"/>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20" name="Google Shape;820;p62"/>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8</a:t>
            </a:r>
            <a:endParaRPr sz="2000">
              <a:latin typeface="Calibri"/>
              <a:ea typeface="Calibri"/>
              <a:cs typeface="Calibri"/>
              <a:sym typeface="Calibri"/>
            </a:endParaRPr>
          </a:p>
        </p:txBody>
      </p:sp>
      <p:sp>
        <p:nvSpPr>
          <p:cNvPr id="821" name="Google Shape;821;p62"/>
          <p:cNvSpPr/>
          <p:nvPr/>
        </p:nvSpPr>
        <p:spPr>
          <a:xfrm rot="-5400000">
            <a:off x="5926771" y="3868488"/>
            <a:ext cx="260700" cy="4305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62"/>
          <p:cNvSpPr txBox="1"/>
          <p:nvPr/>
        </p:nvSpPr>
        <p:spPr>
          <a:xfrm>
            <a:off x="5748463" y="3616179"/>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6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828" name="Google Shape;828;p6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deleted item at the end of the unused part of the output array.</a:t>
            </a:r>
            <a:endParaRPr sz="1600"/>
          </a:p>
        </p:txBody>
      </p:sp>
      <p:sp>
        <p:nvSpPr>
          <p:cNvPr id="829" name="Google Shape;829;p63"/>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830" name="Google Shape;830;p63"/>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831" name="Google Shape;831;p63"/>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832" name="Google Shape;832;p63"/>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33" name="Google Shape;833;p63"/>
          <p:cNvSpPr/>
          <p:nvPr/>
        </p:nvSpPr>
        <p:spPr>
          <a:xfrm>
            <a:off x="7406962"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34" name="Google Shape;834;p63"/>
          <p:cNvSpPr/>
          <p:nvPr/>
        </p:nvSpPr>
        <p:spPr>
          <a:xfrm>
            <a:off x="7968915"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835" name="Google Shape;835;p63"/>
          <p:cNvSpPr/>
          <p:nvPr/>
        </p:nvSpPr>
        <p:spPr>
          <a:xfrm>
            <a:off x="8530867"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36" name="Google Shape;836;p63"/>
          <p:cNvSpPr/>
          <p:nvPr/>
        </p:nvSpPr>
        <p:spPr>
          <a:xfrm>
            <a:off x="6540209" y="42915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cxnSp>
        <p:nvCxnSpPr>
          <p:cNvPr id="837" name="Google Shape;837;p63"/>
          <p:cNvCxnSpPr>
            <a:stCxn id="829" idx="2"/>
            <a:endCxn id="830"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838" name="Google Shape;838;p63"/>
          <p:cNvCxnSpPr>
            <a:stCxn id="829" idx="2"/>
            <a:endCxn id="831"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839" name="Google Shape;839;p63"/>
          <p:cNvCxnSpPr>
            <a:stCxn id="833" idx="0"/>
            <a:endCxn id="830" idx="2"/>
          </p:cNvCxnSpPr>
          <p:nvPr/>
        </p:nvCxnSpPr>
        <p:spPr>
          <a:xfrm rot="10800000">
            <a:off x="7373512"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840" name="Google Shape;840;p63"/>
          <p:cNvCxnSpPr>
            <a:stCxn id="830" idx="2"/>
            <a:endCxn id="832"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841" name="Google Shape;841;p63"/>
          <p:cNvCxnSpPr>
            <a:stCxn id="831" idx="2"/>
            <a:endCxn id="834" idx="0"/>
          </p:cNvCxnSpPr>
          <p:nvPr/>
        </p:nvCxnSpPr>
        <p:spPr>
          <a:xfrm flipH="1">
            <a:off x="8216441"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842" name="Google Shape;842;p63"/>
          <p:cNvCxnSpPr>
            <a:stCxn id="835" idx="0"/>
            <a:endCxn id="831" idx="2"/>
          </p:cNvCxnSpPr>
          <p:nvPr/>
        </p:nvCxnSpPr>
        <p:spPr>
          <a:xfrm rot="10800000">
            <a:off x="8497417"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843" name="Google Shape;843;p63"/>
          <p:cNvCxnSpPr>
            <a:stCxn id="832" idx="2"/>
            <a:endCxn id="836" idx="0"/>
          </p:cNvCxnSpPr>
          <p:nvPr/>
        </p:nvCxnSpPr>
        <p:spPr>
          <a:xfrm flipH="1">
            <a:off x="6787859" y="4151450"/>
            <a:ext cx="304800" cy="140100"/>
          </a:xfrm>
          <a:prstGeom prst="straightConnector1">
            <a:avLst/>
          </a:prstGeom>
          <a:noFill/>
          <a:ln cap="flat" cmpd="sng" w="9525">
            <a:solidFill>
              <a:schemeClr val="dk2"/>
            </a:solidFill>
            <a:prstDash val="solid"/>
            <a:round/>
            <a:headEnd len="med" w="med" type="none"/>
            <a:tailEnd len="med" w="med" type="none"/>
          </a:ln>
        </p:spPr>
      </p:cxnSp>
      <p:sp>
        <p:nvSpPr>
          <p:cNvPr id="844" name="Google Shape;844;p63"/>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845" name="Google Shape;845;p63"/>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46" name="Google Shape;846;p63"/>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47" name="Google Shape;847;p63"/>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48" name="Google Shape;848;p63"/>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49" name="Google Shape;849;p63"/>
          <p:cNvSpPr/>
          <p:nvPr/>
        </p:nvSpPr>
        <p:spPr>
          <a:xfrm>
            <a:off x="38642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50" name="Google Shape;850;p63"/>
          <p:cNvSpPr/>
          <p:nvPr/>
        </p:nvSpPr>
        <p:spPr>
          <a:xfrm>
            <a:off x="434942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51" name="Google Shape;851;p63"/>
          <p:cNvSpPr/>
          <p:nvPr/>
        </p:nvSpPr>
        <p:spPr>
          <a:xfrm>
            <a:off x="483876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52" name="Google Shape;852;p63"/>
          <p:cNvSpPr/>
          <p:nvPr/>
        </p:nvSpPr>
        <p:spPr>
          <a:xfrm>
            <a:off x="532395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53" name="Google Shape;853;p63"/>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854" name="Google Shape;854;p63"/>
          <p:cNvSpPr/>
          <p:nvPr/>
        </p:nvSpPr>
        <p:spPr>
          <a:xfrm>
            <a:off x="1919775" y="2740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855" name="Google Shape;855;p63"/>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856" name="Google Shape;856;p63"/>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857" name="Google Shape;857;p63"/>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58" name="Google Shape;858;p63"/>
          <p:cNvSpPr/>
          <p:nvPr/>
        </p:nvSpPr>
        <p:spPr>
          <a:xfrm>
            <a:off x="386423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59" name="Google Shape;859;p63"/>
          <p:cNvSpPr/>
          <p:nvPr/>
        </p:nvSpPr>
        <p:spPr>
          <a:xfrm>
            <a:off x="434942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860" name="Google Shape;860;p63"/>
          <p:cNvSpPr/>
          <p:nvPr/>
        </p:nvSpPr>
        <p:spPr>
          <a:xfrm>
            <a:off x="483876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61" name="Google Shape;861;p63"/>
          <p:cNvSpPr/>
          <p:nvPr/>
        </p:nvSpPr>
        <p:spPr>
          <a:xfrm>
            <a:off x="532395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862" name="Google Shape;862;p63"/>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63" name="Google Shape;863;p63"/>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864" name="Google Shape;864;p63"/>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65" name="Google Shape;865;p63"/>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8</a:t>
            </a:r>
            <a:endParaRPr sz="2000">
              <a:latin typeface="Calibri"/>
              <a:ea typeface="Calibri"/>
              <a:cs typeface="Calibri"/>
              <a:sym typeface="Calibri"/>
            </a:endParaRPr>
          </a:p>
        </p:txBody>
      </p:sp>
      <p:sp>
        <p:nvSpPr>
          <p:cNvPr id="866" name="Google Shape;866;p63"/>
          <p:cNvSpPr/>
          <p:nvPr/>
        </p:nvSpPr>
        <p:spPr>
          <a:xfrm rot="-5400000">
            <a:off x="5926771" y="3868488"/>
            <a:ext cx="260700" cy="4305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63"/>
          <p:cNvSpPr txBox="1"/>
          <p:nvPr/>
        </p:nvSpPr>
        <p:spPr>
          <a:xfrm>
            <a:off x="5748463" y="3616179"/>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6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873" name="Google Shape;873;p6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b="1" lang="en"/>
              <a:t>Delete largest item from the max heap.</a:t>
            </a:r>
            <a:endParaRPr b="1"/>
          </a:p>
          <a:p>
            <a:pPr indent="-342900" lvl="1" marL="914400" rtl="0" algn="l">
              <a:spcBef>
                <a:spcPts val="600"/>
              </a:spcBef>
              <a:spcAft>
                <a:spcPts val="0"/>
              </a:spcAft>
              <a:buSzPts val="1800"/>
              <a:buChar char="○"/>
            </a:pPr>
            <a:r>
              <a:rPr b="1" lang="en"/>
              <a:t>Put deleted item at the end of the unused part of the output array.</a:t>
            </a:r>
            <a:endParaRPr b="1"/>
          </a:p>
        </p:txBody>
      </p:sp>
      <p:sp>
        <p:nvSpPr>
          <p:cNvPr id="874" name="Google Shape;874;p64"/>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875" name="Google Shape;875;p64"/>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876" name="Google Shape;876;p64"/>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77" name="Google Shape;877;p64"/>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78" name="Google Shape;878;p64"/>
          <p:cNvSpPr/>
          <p:nvPr/>
        </p:nvSpPr>
        <p:spPr>
          <a:xfrm>
            <a:off x="7406962"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879" name="Google Shape;879;p64"/>
          <p:cNvSpPr/>
          <p:nvPr/>
        </p:nvSpPr>
        <p:spPr>
          <a:xfrm>
            <a:off x="7968915"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880" name="Google Shape;880;p64"/>
          <p:cNvSpPr/>
          <p:nvPr/>
        </p:nvSpPr>
        <p:spPr>
          <a:xfrm>
            <a:off x="8530867"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cxnSp>
        <p:nvCxnSpPr>
          <p:cNvPr id="881" name="Google Shape;881;p64"/>
          <p:cNvCxnSpPr>
            <a:stCxn id="874" idx="2"/>
            <a:endCxn id="875"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882" name="Google Shape;882;p64"/>
          <p:cNvCxnSpPr>
            <a:stCxn id="874" idx="2"/>
            <a:endCxn id="876"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883" name="Google Shape;883;p64"/>
          <p:cNvCxnSpPr>
            <a:stCxn id="878" idx="0"/>
            <a:endCxn id="875" idx="2"/>
          </p:cNvCxnSpPr>
          <p:nvPr/>
        </p:nvCxnSpPr>
        <p:spPr>
          <a:xfrm rot="10800000">
            <a:off x="7373512"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884" name="Google Shape;884;p64"/>
          <p:cNvCxnSpPr>
            <a:stCxn id="875" idx="2"/>
            <a:endCxn id="877"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885" name="Google Shape;885;p64"/>
          <p:cNvCxnSpPr>
            <a:stCxn id="876" idx="2"/>
            <a:endCxn id="879" idx="0"/>
          </p:cNvCxnSpPr>
          <p:nvPr/>
        </p:nvCxnSpPr>
        <p:spPr>
          <a:xfrm flipH="1">
            <a:off x="8216441"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886" name="Google Shape;886;p64"/>
          <p:cNvCxnSpPr>
            <a:stCxn id="880" idx="0"/>
            <a:endCxn id="876" idx="2"/>
          </p:cNvCxnSpPr>
          <p:nvPr/>
        </p:nvCxnSpPr>
        <p:spPr>
          <a:xfrm rot="10800000">
            <a:off x="8497417" y="35364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887" name="Google Shape;887;p64"/>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888" name="Google Shape;888;p64"/>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89" name="Google Shape;889;p64"/>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90" name="Google Shape;890;p64"/>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91" name="Google Shape;891;p64"/>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92" name="Google Shape;892;p64"/>
          <p:cNvSpPr/>
          <p:nvPr/>
        </p:nvSpPr>
        <p:spPr>
          <a:xfrm>
            <a:off x="38642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93" name="Google Shape;893;p64"/>
          <p:cNvSpPr/>
          <p:nvPr/>
        </p:nvSpPr>
        <p:spPr>
          <a:xfrm>
            <a:off x="434942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94" name="Google Shape;894;p64"/>
          <p:cNvSpPr/>
          <p:nvPr/>
        </p:nvSpPr>
        <p:spPr>
          <a:xfrm>
            <a:off x="483876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895" name="Google Shape;895;p64"/>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896" name="Google Shape;896;p64"/>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897" name="Google Shape;897;p64"/>
          <p:cNvSpPr/>
          <p:nvPr/>
        </p:nvSpPr>
        <p:spPr>
          <a:xfrm>
            <a:off x="191977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898" name="Google Shape;898;p64"/>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899" name="Google Shape;899;p64"/>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00" name="Google Shape;900;p64"/>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01" name="Google Shape;901;p64"/>
          <p:cNvSpPr/>
          <p:nvPr/>
        </p:nvSpPr>
        <p:spPr>
          <a:xfrm>
            <a:off x="386423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02" name="Google Shape;902;p64"/>
          <p:cNvSpPr/>
          <p:nvPr/>
        </p:nvSpPr>
        <p:spPr>
          <a:xfrm>
            <a:off x="434942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903" name="Google Shape;903;p64"/>
          <p:cNvSpPr/>
          <p:nvPr/>
        </p:nvSpPr>
        <p:spPr>
          <a:xfrm>
            <a:off x="483876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904" name="Google Shape;904;p64"/>
          <p:cNvSpPr/>
          <p:nvPr/>
        </p:nvSpPr>
        <p:spPr>
          <a:xfrm>
            <a:off x="532395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05" name="Google Shape;905;p64"/>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06" name="Google Shape;906;p64"/>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907" name="Google Shape;907;p64"/>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08" name="Google Shape;908;p64"/>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7</a:t>
            </a:r>
            <a:endParaRPr sz="2000">
              <a:latin typeface="Calibri"/>
              <a:ea typeface="Calibri"/>
              <a:cs typeface="Calibri"/>
              <a:sym typeface="Calibri"/>
            </a:endParaRPr>
          </a:p>
        </p:txBody>
      </p:sp>
      <p:sp>
        <p:nvSpPr>
          <p:cNvPr id="909" name="Google Shape;909;p64"/>
          <p:cNvSpPr/>
          <p:nvPr/>
        </p:nvSpPr>
        <p:spPr>
          <a:xfrm rot="-5400000">
            <a:off x="5683933" y="3643471"/>
            <a:ext cx="260700" cy="9378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64"/>
          <p:cNvSpPr txBox="1"/>
          <p:nvPr/>
        </p:nvSpPr>
        <p:spPr>
          <a:xfrm>
            <a:off x="5480566" y="3644821"/>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6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916" name="Google Shape;916;p6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deleted item at the end of the unused part of the output array.</a:t>
            </a:r>
            <a:endParaRPr/>
          </a:p>
        </p:txBody>
      </p:sp>
      <p:sp>
        <p:nvSpPr>
          <p:cNvPr id="917" name="Google Shape;917;p65"/>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918" name="Google Shape;918;p65"/>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919" name="Google Shape;919;p65"/>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20" name="Google Shape;920;p65"/>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21" name="Google Shape;921;p65"/>
          <p:cNvSpPr/>
          <p:nvPr/>
        </p:nvSpPr>
        <p:spPr>
          <a:xfrm>
            <a:off x="7406962"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22" name="Google Shape;922;p65"/>
          <p:cNvSpPr/>
          <p:nvPr/>
        </p:nvSpPr>
        <p:spPr>
          <a:xfrm>
            <a:off x="7968915"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923" name="Google Shape;923;p65"/>
          <p:cNvSpPr/>
          <p:nvPr/>
        </p:nvSpPr>
        <p:spPr>
          <a:xfrm>
            <a:off x="8530867"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cxnSp>
        <p:nvCxnSpPr>
          <p:cNvPr id="924" name="Google Shape;924;p65"/>
          <p:cNvCxnSpPr>
            <a:stCxn id="917" idx="2"/>
            <a:endCxn id="918"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925" name="Google Shape;925;p65"/>
          <p:cNvCxnSpPr>
            <a:stCxn id="917" idx="2"/>
            <a:endCxn id="919"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926" name="Google Shape;926;p65"/>
          <p:cNvCxnSpPr>
            <a:stCxn id="921" idx="0"/>
            <a:endCxn id="918" idx="2"/>
          </p:cNvCxnSpPr>
          <p:nvPr/>
        </p:nvCxnSpPr>
        <p:spPr>
          <a:xfrm rot="10800000">
            <a:off x="7373512"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927" name="Google Shape;927;p65"/>
          <p:cNvCxnSpPr>
            <a:stCxn id="918" idx="2"/>
            <a:endCxn id="920"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928" name="Google Shape;928;p65"/>
          <p:cNvCxnSpPr>
            <a:stCxn id="919" idx="2"/>
            <a:endCxn id="922" idx="0"/>
          </p:cNvCxnSpPr>
          <p:nvPr/>
        </p:nvCxnSpPr>
        <p:spPr>
          <a:xfrm flipH="1">
            <a:off x="8216441"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929" name="Google Shape;929;p65"/>
          <p:cNvCxnSpPr>
            <a:stCxn id="923" idx="0"/>
            <a:endCxn id="919" idx="2"/>
          </p:cNvCxnSpPr>
          <p:nvPr/>
        </p:nvCxnSpPr>
        <p:spPr>
          <a:xfrm rot="10800000">
            <a:off x="8497417" y="35364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930" name="Google Shape;930;p65"/>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931" name="Google Shape;931;p65"/>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32" name="Google Shape;932;p65"/>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33" name="Google Shape;933;p65"/>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34" name="Google Shape;934;p65"/>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35" name="Google Shape;935;p65"/>
          <p:cNvSpPr/>
          <p:nvPr/>
        </p:nvSpPr>
        <p:spPr>
          <a:xfrm>
            <a:off x="38642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36" name="Google Shape;936;p65"/>
          <p:cNvSpPr/>
          <p:nvPr/>
        </p:nvSpPr>
        <p:spPr>
          <a:xfrm>
            <a:off x="434942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37" name="Google Shape;937;p65"/>
          <p:cNvSpPr/>
          <p:nvPr/>
        </p:nvSpPr>
        <p:spPr>
          <a:xfrm>
            <a:off x="483876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38" name="Google Shape;938;p65"/>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939" name="Google Shape;939;p65"/>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940" name="Google Shape;940;p65"/>
          <p:cNvSpPr/>
          <p:nvPr/>
        </p:nvSpPr>
        <p:spPr>
          <a:xfrm>
            <a:off x="1919775" y="2740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941" name="Google Shape;941;p65"/>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942" name="Google Shape;942;p65"/>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43" name="Google Shape;943;p65"/>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44" name="Google Shape;944;p65"/>
          <p:cNvSpPr/>
          <p:nvPr/>
        </p:nvSpPr>
        <p:spPr>
          <a:xfrm>
            <a:off x="386423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45" name="Google Shape;945;p65"/>
          <p:cNvSpPr/>
          <p:nvPr/>
        </p:nvSpPr>
        <p:spPr>
          <a:xfrm>
            <a:off x="434942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946" name="Google Shape;946;p65"/>
          <p:cNvSpPr/>
          <p:nvPr/>
        </p:nvSpPr>
        <p:spPr>
          <a:xfrm>
            <a:off x="483876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947" name="Google Shape;947;p65"/>
          <p:cNvSpPr/>
          <p:nvPr/>
        </p:nvSpPr>
        <p:spPr>
          <a:xfrm>
            <a:off x="532395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48" name="Google Shape;948;p65"/>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49" name="Google Shape;949;p65"/>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950" name="Google Shape;950;p65"/>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51" name="Google Shape;951;p65"/>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7</a:t>
            </a:r>
            <a:endParaRPr sz="2000">
              <a:latin typeface="Calibri"/>
              <a:ea typeface="Calibri"/>
              <a:cs typeface="Calibri"/>
              <a:sym typeface="Calibri"/>
            </a:endParaRPr>
          </a:p>
        </p:txBody>
      </p:sp>
      <p:sp>
        <p:nvSpPr>
          <p:cNvPr id="952" name="Google Shape;952;p65"/>
          <p:cNvSpPr/>
          <p:nvPr/>
        </p:nvSpPr>
        <p:spPr>
          <a:xfrm rot="-5400000">
            <a:off x="5683933" y="3643471"/>
            <a:ext cx="260700" cy="9378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65"/>
          <p:cNvSpPr txBox="1"/>
          <p:nvPr/>
        </p:nvSpPr>
        <p:spPr>
          <a:xfrm>
            <a:off x="5480566" y="3644821"/>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6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959" name="Google Shape;959;p6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b="1" lang="en"/>
              <a:t>Delete largest item from the max heap.</a:t>
            </a:r>
            <a:endParaRPr b="1"/>
          </a:p>
          <a:p>
            <a:pPr indent="-342900" lvl="1" marL="914400" rtl="0" algn="l">
              <a:spcBef>
                <a:spcPts val="600"/>
              </a:spcBef>
              <a:spcAft>
                <a:spcPts val="0"/>
              </a:spcAft>
              <a:buSzPts val="1800"/>
              <a:buChar char="○"/>
            </a:pPr>
            <a:r>
              <a:rPr b="1" lang="en"/>
              <a:t>Put deleted item at the end of the unused part of the output array.</a:t>
            </a:r>
            <a:endParaRPr b="1"/>
          </a:p>
        </p:txBody>
      </p:sp>
      <p:sp>
        <p:nvSpPr>
          <p:cNvPr id="960" name="Google Shape;960;p66"/>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961" name="Google Shape;961;p66"/>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62" name="Google Shape;962;p66"/>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63" name="Google Shape;963;p66"/>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64" name="Google Shape;964;p66"/>
          <p:cNvSpPr/>
          <p:nvPr/>
        </p:nvSpPr>
        <p:spPr>
          <a:xfrm>
            <a:off x="7406962"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965" name="Google Shape;965;p66"/>
          <p:cNvSpPr/>
          <p:nvPr/>
        </p:nvSpPr>
        <p:spPr>
          <a:xfrm>
            <a:off x="7968915"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966" name="Google Shape;966;p66"/>
          <p:cNvCxnSpPr>
            <a:stCxn id="960" idx="2"/>
            <a:endCxn id="961"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967" name="Google Shape;967;p66"/>
          <p:cNvCxnSpPr>
            <a:stCxn id="960" idx="2"/>
            <a:endCxn id="962"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968" name="Google Shape;968;p66"/>
          <p:cNvCxnSpPr>
            <a:stCxn id="964" idx="0"/>
            <a:endCxn id="961" idx="2"/>
          </p:cNvCxnSpPr>
          <p:nvPr/>
        </p:nvCxnSpPr>
        <p:spPr>
          <a:xfrm rot="10800000">
            <a:off x="7373512"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969" name="Google Shape;969;p66"/>
          <p:cNvCxnSpPr>
            <a:stCxn id="961" idx="2"/>
            <a:endCxn id="963"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970" name="Google Shape;970;p66"/>
          <p:cNvCxnSpPr>
            <a:stCxn id="962" idx="2"/>
            <a:endCxn id="965" idx="0"/>
          </p:cNvCxnSpPr>
          <p:nvPr/>
        </p:nvCxnSpPr>
        <p:spPr>
          <a:xfrm flipH="1">
            <a:off x="8216441" y="35365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971" name="Google Shape;971;p66"/>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972" name="Google Shape;972;p66"/>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73" name="Google Shape;973;p66"/>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74" name="Google Shape;974;p66"/>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75" name="Google Shape;975;p66"/>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76" name="Google Shape;976;p66"/>
          <p:cNvSpPr/>
          <p:nvPr/>
        </p:nvSpPr>
        <p:spPr>
          <a:xfrm>
            <a:off x="38642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77" name="Google Shape;977;p66"/>
          <p:cNvSpPr/>
          <p:nvPr/>
        </p:nvSpPr>
        <p:spPr>
          <a:xfrm>
            <a:off x="434942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78" name="Google Shape;978;p66"/>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979" name="Google Shape;979;p66"/>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980" name="Google Shape;980;p66"/>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981" name="Google Shape;981;p66"/>
          <p:cNvSpPr/>
          <p:nvPr/>
        </p:nvSpPr>
        <p:spPr>
          <a:xfrm>
            <a:off x="191977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982" name="Google Shape;982;p66"/>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83" name="Google Shape;983;p66"/>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84" name="Google Shape;984;p66"/>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985" name="Google Shape;985;p66"/>
          <p:cNvSpPr/>
          <p:nvPr/>
        </p:nvSpPr>
        <p:spPr>
          <a:xfrm>
            <a:off x="386423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986" name="Google Shape;986;p66"/>
          <p:cNvSpPr/>
          <p:nvPr/>
        </p:nvSpPr>
        <p:spPr>
          <a:xfrm>
            <a:off x="434942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987" name="Google Shape;987;p66"/>
          <p:cNvSpPr/>
          <p:nvPr/>
        </p:nvSpPr>
        <p:spPr>
          <a:xfrm>
            <a:off x="483876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88" name="Google Shape;988;p66"/>
          <p:cNvSpPr/>
          <p:nvPr/>
        </p:nvSpPr>
        <p:spPr>
          <a:xfrm>
            <a:off x="532395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89" name="Google Shape;989;p66"/>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90" name="Google Shape;990;p66"/>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991" name="Google Shape;991;p66"/>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992" name="Google Shape;992;p66"/>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6</a:t>
            </a:r>
            <a:endParaRPr sz="2000">
              <a:latin typeface="Calibri"/>
              <a:ea typeface="Calibri"/>
              <a:cs typeface="Calibri"/>
              <a:sym typeface="Calibri"/>
            </a:endParaRPr>
          </a:p>
        </p:txBody>
      </p:sp>
      <p:sp>
        <p:nvSpPr>
          <p:cNvPr id="993" name="Google Shape;993;p66"/>
          <p:cNvSpPr/>
          <p:nvPr/>
        </p:nvSpPr>
        <p:spPr>
          <a:xfrm rot="-5400000">
            <a:off x="5441250" y="3379100"/>
            <a:ext cx="260700" cy="14022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66"/>
          <p:cNvSpPr txBox="1"/>
          <p:nvPr/>
        </p:nvSpPr>
        <p:spPr>
          <a:xfrm>
            <a:off x="5234284"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6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000" name="Google Shape;1000;p6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deleted item at the end of the unused part of the output array.</a:t>
            </a:r>
            <a:endParaRPr/>
          </a:p>
        </p:txBody>
      </p:sp>
      <p:sp>
        <p:nvSpPr>
          <p:cNvPr id="1001" name="Google Shape;1001;p67"/>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002" name="Google Shape;1002;p67"/>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03" name="Google Shape;1003;p67"/>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04" name="Google Shape;1004;p67"/>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05" name="Google Shape;1005;p67"/>
          <p:cNvSpPr/>
          <p:nvPr/>
        </p:nvSpPr>
        <p:spPr>
          <a:xfrm>
            <a:off x="7406962"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006" name="Google Shape;1006;p67"/>
          <p:cNvSpPr/>
          <p:nvPr/>
        </p:nvSpPr>
        <p:spPr>
          <a:xfrm>
            <a:off x="7968915"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1007" name="Google Shape;1007;p67"/>
          <p:cNvCxnSpPr>
            <a:stCxn id="1001" idx="2"/>
            <a:endCxn id="1002"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008" name="Google Shape;1008;p67"/>
          <p:cNvCxnSpPr>
            <a:stCxn id="1001" idx="2"/>
            <a:endCxn id="1003"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009" name="Google Shape;1009;p67"/>
          <p:cNvCxnSpPr>
            <a:stCxn id="1005" idx="0"/>
            <a:endCxn id="1002" idx="2"/>
          </p:cNvCxnSpPr>
          <p:nvPr/>
        </p:nvCxnSpPr>
        <p:spPr>
          <a:xfrm rot="10800000">
            <a:off x="7373512"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010" name="Google Shape;1010;p67"/>
          <p:cNvCxnSpPr>
            <a:stCxn id="1002" idx="2"/>
            <a:endCxn id="1004"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011" name="Google Shape;1011;p67"/>
          <p:cNvCxnSpPr>
            <a:stCxn id="1003" idx="2"/>
            <a:endCxn id="1006" idx="0"/>
          </p:cNvCxnSpPr>
          <p:nvPr/>
        </p:nvCxnSpPr>
        <p:spPr>
          <a:xfrm flipH="1">
            <a:off x="8216441" y="35365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1012" name="Google Shape;1012;p67"/>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013" name="Google Shape;1013;p67"/>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14" name="Google Shape;1014;p67"/>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15" name="Google Shape;1015;p67"/>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16" name="Google Shape;1016;p67"/>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17" name="Google Shape;1017;p67"/>
          <p:cNvSpPr/>
          <p:nvPr/>
        </p:nvSpPr>
        <p:spPr>
          <a:xfrm>
            <a:off x="38642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18" name="Google Shape;1018;p67"/>
          <p:cNvSpPr/>
          <p:nvPr/>
        </p:nvSpPr>
        <p:spPr>
          <a:xfrm>
            <a:off x="434942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19" name="Google Shape;1019;p67"/>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020" name="Google Shape;1020;p67"/>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021" name="Google Shape;1021;p67"/>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022" name="Google Shape;1022;p67"/>
          <p:cNvSpPr/>
          <p:nvPr/>
        </p:nvSpPr>
        <p:spPr>
          <a:xfrm>
            <a:off x="1919775" y="2740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023" name="Google Shape;1023;p67"/>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24" name="Google Shape;1024;p67"/>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25" name="Google Shape;1025;p67"/>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26" name="Google Shape;1026;p67"/>
          <p:cNvSpPr/>
          <p:nvPr/>
        </p:nvSpPr>
        <p:spPr>
          <a:xfrm>
            <a:off x="386423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027" name="Google Shape;1027;p67"/>
          <p:cNvSpPr/>
          <p:nvPr/>
        </p:nvSpPr>
        <p:spPr>
          <a:xfrm>
            <a:off x="434942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028" name="Google Shape;1028;p67"/>
          <p:cNvSpPr/>
          <p:nvPr/>
        </p:nvSpPr>
        <p:spPr>
          <a:xfrm>
            <a:off x="483876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29" name="Google Shape;1029;p67"/>
          <p:cNvSpPr/>
          <p:nvPr/>
        </p:nvSpPr>
        <p:spPr>
          <a:xfrm>
            <a:off x="532395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30" name="Google Shape;1030;p67"/>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31" name="Google Shape;1031;p67"/>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032" name="Google Shape;1032;p67"/>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33" name="Google Shape;1033;p67"/>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6</a:t>
            </a:r>
            <a:endParaRPr sz="2000">
              <a:latin typeface="Calibri"/>
              <a:ea typeface="Calibri"/>
              <a:cs typeface="Calibri"/>
              <a:sym typeface="Calibri"/>
            </a:endParaRPr>
          </a:p>
        </p:txBody>
      </p:sp>
      <p:sp>
        <p:nvSpPr>
          <p:cNvPr id="1034" name="Google Shape;1034;p67"/>
          <p:cNvSpPr/>
          <p:nvPr/>
        </p:nvSpPr>
        <p:spPr>
          <a:xfrm rot="-5400000">
            <a:off x="5441250" y="3379100"/>
            <a:ext cx="260700" cy="14022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67"/>
          <p:cNvSpPr txBox="1"/>
          <p:nvPr/>
        </p:nvSpPr>
        <p:spPr>
          <a:xfrm>
            <a:off x="5234284"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6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041" name="Google Shape;1041;p6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b="1" lang="en"/>
              <a:t>Delete largest item from the max heap.</a:t>
            </a:r>
            <a:endParaRPr b="1"/>
          </a:p>
          <a:p>
            <a:pPr indent="-342900" lvl="1" marL="914400" rtl="0" algn="l">
              <a:spcBef>
                <a:spcPts val="600"/>
              </a:spcBef>
              <a:spcAft>
                <a:spcPts val="0"/>
              </a:spcAft>
              <a:buSzPts val="1800"/>
              <a:buChar char="○"/>
            </a:pPr>
            <a:r>
              <a:rPr b="1" lang="en"/>
              <a:t>Put deleted item at the end of the unused part of the output array.</a:t>
            </a:r>
            <a:endParaRPr b="1"/>
          </a:p>
        </p:txBody>
      </p:sp>
      <p:sp>
        <p:nvSpPr>
          <p:cNvPr id="1042" name="Google Shape;1042;p68"/>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43" name="Google Shape;1043;p68"/>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44" name="Google Shape;1044;p68"/>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45" name="Google Shape;1045;p68"/>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046" name="Google Shape;1046;p68"/>
          <p:cNvSpPr/>
          <p:nvPr/>
        </p:nvSpPr>
        <p:spPr>
          <a:xfrm>
            <a:off x="7406962"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cxnSp>
        <p:nvCxnSpPr>
          <p:cNvPr id="1047" name="Google Shape;1047;p68"/>
          <p:cNvCxnSpPr>
            <a:stCxn id="1042" idx="2"/>
            <a:endCxn id="1043"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048" name="Google Shape;1048;p68"/>
          <p:cNvCxnSpPr>
            <a:stCxn id="1042" idx="2"/>
            <a:endCxn id="1044"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049" name="Google Shape;1049;p68"/>
          <p:cNvCxnSpPr>
            <a:stCxn id="1046" idx="0"/>
            <a:endCxn id="1043" idx="2"/>
          </p:cNvCxnSpPr>
          <p:nvPr/>
        </p:nvCxnSpPr>
        <p:spPr>
          <a:xfrm rot="10800000">
            <a:off x="7373512"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050" name="Google Shape;1050;p68"/>
          <p:cNvCxnSpPr>
            <a:stCxn id="1043" idx="2"/>
            <a:endCxn id="1045"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1051" name="Google Shape;1051;p68"/>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052" name="Google Shape;1052;p68"/>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53" name="Google Shape;1053;p68"/>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54" name="Google Shape;1054;p68"/>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55" name="Google Shape;1055;p68"/>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56" name="Google Shape;1056;p68"/>
          <p:cNvSpPr/>
          <p:nvPr/>
        </p:nvSpPr>
        <p:spPr>
          <a:xfrm>
            <a:off x="38642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57" name="Google Shape;1057;p68"/>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058" name="Google Shape;1058;p68"/>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059" name="Google Shape;1059;p68"/>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060" name="Google Shape;1060;p68"/>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061" name="Google Shape;1061;p68"/>
          <p:cNvSpPr/>
          <p:nvPr/>
        </p:nvSpPr>
        <p:spPr>
          <a:xfrm>
            <a:off x="191977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62" name="Google Shape;1062;p68"/>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63" name="Google Shape;1063;p68"/>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64" name="Google Shape;1064;p68"/>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065" name="Google Shape;1065;p68"/>
          <p:cNvSpPr/>
          <p:nvPr/>
        </p:nvSpPr>
        <p:spPr>
          <a:xfrm>
            <a:off x="386423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066" name="Google Shape;1066;p68"/>
          <p:cNvSpPr/>
          <p:nvPr/>
        </p:nvSpPr>
        <p:spPr>
          <a:xfrm>
            <a:off x="434942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67" name="Google Shape;1067;p68"/>
          <p:cNvSpPr/>
          <p:nvPr/>
        </p:nvSpPr>
        <p:spPr>
          <a:xfrm>
            <a:off x="483876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68" name="Google Shape;1068;p68"/>
          <p:cNvSpPr/>
          <p:nvPr/>
        </p:nvSpPr>
        <p:spPr>
          <a:xfrm>
            <a:off x="532395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69" name="Google Shape;1069;p68"/>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70" name="Google Shape;1070;p68"/>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071" name="Google Shape;1071;p68"/>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72" name="Google Shape;1072;p68"/>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5</a:t>
            </a:r>
            <a:endParaRPr sz="2000">
              <a:latin typeface="Calibri"/>
              <a:ea typeface="Calibri"/>
              <a:cs typeface="Calibri"/>
              <a:sym typeface="Calibri"/>
            </a:endParaRPr>
          </a:p>
        </p:txBody>
      </p:sp>
      <p:sp>
        <p:nvSpPr>
          <p:cNvPr id="1073" name="Google Shape;1073;p68"/>
          <p:cNvSpPr/>
          <p:nvPr/>
        </p:nvSpPr>
        <p:spPr>
          <a:xfrm rot="-5400000">
            <a:off x="5203825" y="3141800"/>
            <a:ext cx="260700" cy="18768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68"/>
          <p:cNvSpPr txBox="1"/>
          <p:nvPr/>
        </p:nvSpPr>
        <p:spPr>
          <a:xfrm>
            <a:off x="50283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6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080" name="Google Shape;1080;p6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deleted item at the end of the unused part of the output array.</a:t>
            </a:r>
            <a:endParaRPr/>
          </a:p>
        </p:txBody>
      </p:sp>
      <p:sp>
        <p:nvSpPr>
          <p:cNvPr id="1081" name="Google Shape;1081;p69"/>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82" name="Google Shape;1082;p69"/>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83" name="Google Shape;1083;p69"/>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084" name="Google Shape;1084;p69"/>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085" name="Google Shape;1085;p69"/>
          <p:cNvSpPr/>
          <p:nvPr/>
        </p:nvSpPr>
        <p:spPr>
          <a:xfrm>
            <a:off x="7406962"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cxnSp>
        <p:nvCxnSpPr>
          <p:cNvPr id="1086" name="Google Shape;1086;p69"/>
          <p:cNvCxnSpPr>
            <a:stCxn id="1081" idx="2"/>
            <a:endCxn id="1082"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087" name="Google Shape;1087;p69"/>
          <p:cNvCxnSpPr>
            <a:stCxn id="1081" idx="2"/>
            <a:endCxn id="1083"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088" name="Google Shape;1088;p69"/>
          <p:cNvCxnSpPr>
            <a:stCxn id="1085" idx="0"/>
            <a:endCxn id="1082" idx="2"/>
          </p:cNvCxnSpPr>
          <p:nvPr/>
        </p:nvCxnSpPr>
        <p:spPr>
          <a:xfrm rot="10800000">
            <a:off x="7373512" y="35364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089" name="Google Shape;1089;p69"/>
          <p:cNvCxnSpPr>
            <a:stCxn id="1082" idx="2"/>
            <a:endCxn id="1084"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1090" name="Google Shape;1090;p69"/>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091" name="Google Shape;1091;p69"/>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92" name="Google Shape;1092;p69"/>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93" name="Google Shape;1093;p69"/>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94" name="Google Shape;1094;p69"/>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95" name="Google Shape;1095;p69"/>
          <p:cNvSpPr/>
          <p:nvPr/>
        </p:nvSpPr>
        <p:spPr>
          <a:xfrm>
            <a:off x="3864236"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096" name="Google Shape;1096;p69"/>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097" name="Google Shape;1097;p69"/>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098" name="Google Shape;1098;p69"/>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099" name="Google Shape;1099;p69"/>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100" name="Google Shape;1100;p69"/>
          <p:cNvSpPr/>
          <p:nvPr/>
        </p:nvSpPr>
        <p:spPr>
          <a:xfrm>
            <a:off x="1919775" y="2740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01" name="Google Shape;1101;p69"/>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02" name="Google Shape;1102;p69"/>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03" name="Google Shape;1103;p69"/>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104" name="Google Shape;1104;p69"/>
          <p:cNvSpPr/>
          <p:nvPr/>
        </p:nvSpPr>
        <p:spPr>
          <a:xfrm>
            <a:off x="3864236"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105" name="Google Shape;1105;p69"/>
          <p:cNvSpPr/>
          <p:nvPr/>
        </p:nvSpPr>
        <p:spPr>
          <a:xfrm>
            <a:off x="434942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06" name="Google Shape;1106;p69"/>
          <p:cNvSpPr/>
          <p:nvPr/>
        </p:nvSpPr>
        <p:spPr>
          <a:xfrm>
            <a:off x="483876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07" name="Google Shape;1107;p69"/>
          <p:cNvSpPr/>
          <p:nvPr/>
        </p:nvSpPr>
        <p:spPr>
          <a:xfrm>
            <a:off x="532395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08" name="Google Shape;1108;p69"/>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09" name="Google Shape;1109;p69"/>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110" name="Google Shape;1110;p69"/>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11" name="Google Shape;1111;p69"/>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5</a:t>
            </a:r>
            <a:endParaRPr sz="2000">
              <a:latin typeface="Calibri"/>
              <a:ea typeface="Calibri"/>
              <a:cs typeface="Calibri"/>
              <a:sym typeface="Calibri"/>
            </a:endParaRPr>
          </a:p>
        </p:txBody>
      </p:sp>
      <p:sp>
        <p:nvSpPr>
          <p:cNvPr id="1112" name="Google Shape;1112;p69"/>
          <p:cNvSpPr/>
          <p:nvPr/>
        </p:nvSpPr>
        <p:spPr>
          <a:xfrm rot="-5400000">
            <a:off x="5203825" y="3141800"/>
            <a:ext cx="260700" cy="18768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69"/>
          <p:cNvSpPr txBox="1"/>
          <p:nvPr/>
        </p:nvSpPr>
        <p:spPr>
          <a:xfrm>
            <a:off x="50283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7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119" name="Google Shape;1119;p7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b="1" lang="en"/>
              <a:t>Delete largest item from the max heap.</a:t>
            </a:r>
            <a:endParaRPr b="1"/>
          </a:p>
          <a:p>
            <a:pPr indent="-342900" lvl="1" marL="914400" rtl="0" algn="l">
              <a:spcBef>
                <a:spcPts val="600"/>
              </a:spcBef>
              <a:spcAft>
                <a:spcPts val="0"/>
              </a:spcAft>
              <a:buSzPts val="1800"/>
              <a:buChar char="○"/>
            </a:pPr>
            <a:r>
              <a:rPr b="1" lang="en"/>
              <a:t>Put deleted item at the end of the unused part of the output array.</a:t>
            </a:r>
            <a:endParaRPr b="1"/>
          </a:p>
        </p:txBody>
      </p:sp>
      <p:sp>
        <p:nvSpPr>
          <p:cNvPr id="1120" name="Google Shape;1120;p70"/>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21" name="Google Shape;1121;p70"/>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122" name="Google Shape;1122;p70"/>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23" name="Google Shape;1123;p70"/>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1124" name="Google Shape;1124;p70"/>
          <p:cNvCxnSpPr>
            <a:stCxn id="1120" idx="2"/>
            <a:endCxn id="1121"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125" name="Google Shape;1125;p70"/>
          <p:cNvCxnSpPr>
            <a:stCxn id="1120" idx="2"/>
            <a:endCxn id="1122"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126" name="Google Shape;1126;p70"/>
          <p:cNvCxnSpPr>
            <a:stCxn id="1121" idx="2"/>
            <a:endCxn id="1123"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1127" name="Google Shape;1127;p70"/>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128" name="Google Shape;1128;p70"/>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29" name="Google Shape;1129;p70"/>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30" name="Google Shape;1130;p70"/>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31" name="Google Shape;1131;p70"/>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32" name="Google Shape;1132;p70"/>
          <p:cNvSpPr/>
          <p:nvPr/>
        </p:nvSpPr>
        <p:spPr>
          <a:xfrm>
            <a:off x="386423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33" name="Google Shape;1133;p70"/>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134" name="Google Shape;1134;p70"/>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135" name="Google Shape;1135;p70"/>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136" name="Google Shape;1136;p70"/>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137" name="Google Shape;1137;p70"/>
          <p:cNvSpPr/>
          <p:nvPr/>
        </p:nvSpPr>
        <p:spPr>
          <a:xfrm>
            <a:off x="191977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38" name="Google Shape;1138;p70"/>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139" name="Google Shape;1139;p70"/>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40" name="Google Shape;1140;p70"/>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141" name="Google Shape;1141;p70"/>
          <p:cNvSpPr/>
          <p:nvPr/>
        </p:nvSpPr>
        <p:spPr>
          <a:xfrm>
            <a:off x="386423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42" name="Google Shape;1142;p70"/>
          <p:cNvSpPr/>
          <p:nvPr/>
        </p:nvSpPr>
        <p:spPr>
          <a:xfrm>
            <a:off x="434942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43" name="Google Shape;1143;p70"/>
          <p:cNvSpPr/>
          <p:nvPr/>
        </p:nvSpPr>
        <p:spPr>
          <a:xfrm>
            <a:off x="483876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44" name="Google Shape;1144;p70"/>
          <p:cNvSpPr/>
          <p:nvPr/>
        </p:nvSpPr>
        <p:spPr>
          <a:xfrm>
            <a:off x="532395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45" name="Google Shape;1145;p70"/>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46" name="Google Shape;1146;p70"/>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147" name="Google Shape;1147;p70"/>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48" name="Google Shape;1148;p70"/>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4</a:t>
            </a:r>
            <a:endParaRPr sz="2000">
              <a:latin typeface="Calibri"/>
              <a:ea typeface="Calibri"/>
              <a:cs typeface="Calibri"/>
              <a:sym typeface="Calibri"/>
            </a:endParaRPr>
          </a:p>
        </p:txBody>
      </p:sp>
      <p:sp>
        <p:nvSpPr>
          <p:cNvPr id="1149" name="Google Shape;1149;p70"/>
          <p:cNvSpPr/>
          <p:nvPr/>
        </p:nvSpPr>
        <p:spPr>
          <a:xfrm rot="-5400000">
            <a:off x="4954625" y="2892500"/>
            <a:ext cx="260700" cy="2375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70"/>
          <p:cNvSpPr txBox="1"/>
          <p:nvPr/>
        </p:nvSpPr>
        <p:spPr>
          <a:xfrm>
            <a:off x="47997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4" name="Shape 1154"/>
        <p:cNvGrpSpPr/>
        <p:nvPr/>
      </p:nvGrpSpPr>
      <p:grpSpPr>
        <a:xfrm>
          <a:off x="0" y="0"/>
          <a:ext cx="0" cy="0"/>
          <a:chOff x="0" y="0"/>
          <a:chExt cx="0" cy="0"/>
        </a:xfrm>
      </p:grpSpPr>
      <p:sp>
        <p:nvSpPr>
          <p:cNvPr id="1155" name="Google Shape;1155;p7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156" name="Google Shape;1156;p7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deleted item at the end of the unused part of the output array.</a:t>
            </a:r>
            <a:endParaRPr/>
          </a:p>
        </p:txBody>
      </p:sp>
      <p:sp>
        <p:nvSpPr>
          <p:cNvPr id="1157" name="Google Shape;1157;p71"/>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58" name="Google Shape;1158;p71"/>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159" name="Google Shape;1159;p71"/>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60" name="Google Shape;1160;p71"/>
          <p:cNvSpPr/>
          <p:nvPr/>
        </p:nvSpPr>
        <p:spPr>
          <a:xfrm>
            <a:off x="6845009" y="36561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1161" name="Google Shape;1161;p71"/>
          <p:cNvCxnSpPr>
            <a:stCxn id="1157" idx="2"/>
            <a:endCxn id="1158"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162" name="Google Shape;1162;p71"/>
          <p:cNvCxnSpPr>
            <a:stCxn id="1157" idx="2"/>
            <a:endCxn id="1159"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163" name="Google Shape;1163;p71"/>
          <p:cNvCxnSpPr>
            <a:stCxn id="1158" idx="2"/>
            <a:endCxn id="1160" idx="0"/>
          </p:cNvCxnSpPr>
          <p:nvPr/>
        </p:nvCxnSpPr>
        <p:spPr>
          <a:xfrm flipH="1">
            <a:off x="7092536" y="35365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1164" name="Google Shape;1164;p71"/>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165" name="Google Shape;1165;p71"/>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66" name="Google Shape;1166;p71"/>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67" name="Google Shape;1167;p71"/>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68" name="Google Shape;1168;p71"/>
          <p:cNvSpPr/>
          <p:nvPr/>
        </p:nvSpPr>
        <p:spPr>
          <a:xfrm>
            <a:off x="337949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69" name="Google Shape;1169;p71"/>
          <p:cNvSpPr/>
          <p:nvPr/>
        </p:nvSpPr>
        <p:spPr>
          <a:xfrm>
            <a:off x="386423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70" name="Google Shape;1170;p71"/>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171" name="Google Shape;1171;p71"/>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172" name="Google Shape;1172;p71"/>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173" name="Google Shape;1173;p71"/>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174" name="Google Shape;1174;p71"/>
          <p:cNvSpPr/>
          <p:nvPr/>
        </p:nvSpPr>
        <p:spPr>
          <a:xfrm>
            <a:off x="1919775" y="2740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75" name="Google Shape;1175;p71"/>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76" name="Google Shape;1176;p71"/>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177" name="Google Shape;1177;p71"/>
          <p:cNvSpPr/>
          <p:nvPr/>
        </p:nvSpPr>
        <p:spPr>
          <a:xfrm>
            <a:off x="337949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178" name="Google Shape;1178;p71"/>
          <p:cNvSpPr/>
          <p:nvPr/>
        </p:nvSpPr>
        <p:spPr>
          <a:xfrm>
            <a:off x="386423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79" name="Google Shape;1179;p71"/>
          <p:cNvSpPr/>
          <p:nvPr/>
        </p:nvSpPr>
        <p:spPr>
          <a:xfrm>
            <a:off x="434942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80" name="Google Shape;1180;p71"/>
          <p:cNvSpPr/>
          <p:nvPr/>
        </p:nvSpPr>
        <p:spPr>
          <a:xfrm>
            <a:off x="483876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81" name="Google Shape;1181;p71"/>
          <p:cNvSpPr/>
          <p:nvPr/>
        </p:nvSpPr>
        <p:spPr>
          <a:xfrm>
            <a:off x="532395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82" name="Google Shape;1182;p71"/>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83" name="Google Shape;1183;p71"/>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184" name="Google Shape;1184;p71"/>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185" name="Google Shape;1185;p71"/>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4</a:t>
            </a:r>
            <a:endParaRPr sz="2000">
              <a:latin typeface="Calibri"/>
              <a:ea typeface="Calibri"/>
              <a:cs typeface="Calibri"/>
              <a:sym typeface="Calibri"/>
            </a:endParaRPr>
          </a:p>
        </p:txBody>
      </p:sp>
      <p:sp>
        <p:nvSpPr>
          <p:cNvPr id="1186" name="Google Shape;1186;p71"/>
          <p:cNvSpPr/>
          <p:nvPr/>
        </p:nvSpPr>
        <p:spPr>
          <a:xfrm rot="-5400000">
            <a:off x="4954625" y="2892500"/>
            <a:ext cx="260700" cy="2375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71"/>
          <p:cNvSpPr txBox="1"/>
          <p:nvPr/>
        </p:nvSpPr>
        <p:spPr>
          <a:xfrm>
            <a:off x="47997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sp>
        <p:nvSpPr>
          <p:cNvPr id="1192" name="Google Shape;1192;p7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193" name="Google Shape;1193;p7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b="1" lang="en"/>
              <a:t>Repeat N times:</a:t>
            </a:r>
            <a:endParaRPr b="1"/>
          </a:p>
          <a:p>
            <a:pPr indent="-342900" lvl="1" marL="914400" rtl="0" algn="l">
              <a:spcBef>
                <a:spcPts val="600"/>
              </a:spcBef>
              <a:spcAft>
                <a:spcPts val="0"/>
              </a:spcAft>
              <a:buSzPts val="1800"/>
              <a:buChar char="○"/>
            </a:pPr>
            <a:r>
              <a:rPr b="1" lang="en"/>
              <a:t>Delete largest item from the max heap.</a:t>
            </a:r>
            <a:endParaRPr b="1"/>
          </a:p>
          <a:p>
            <a:pPr indent="-342900" lvl="1" marL="914400" rtl="0" algn="l">
              <a:spcBef>
                <a:spcPts val="600"/>
              </a:spcBef>
              <a:spcAft>
                <a:spcPts val="0"/>
              </a:spcAft>
              <a:buSzPts val="1800"/>
              <a:buChar char="○"/>
            </a:pPr>
            <a:r>
              <a:rPr b="1" lang="en"/>
              <a:t>Put deleted item at the end of the unused part of the output array.</a:t>
            </a:r>
            <a:endParaRPr b="1"/>
          </a:p>
        </p:txBody>
      </p:sp>
      <p:sp>
        <p:nvSpPr>
          <p:cNvPr id="1194" name="Google Shape;1194;p72"/>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195" name="Google Shape;1195;p72"/>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196" name="Google Shape;1196;p72"/>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1197" name="Google Shape;1197;p72"/>
          <p:cNvCxnSpPr>
            <a:stCxn id="1194" idx="2"/>
            <a:endCxn id="1195"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198" name="Google Shape;1198;p72"/>
          <p:cNvCxnSpPr>
            <a:stCxn id="1194" idx="2"/>
            <a:endCxn id="1196"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sp>
        <p:nvSpPr>
          <p:cNvPr id="1199" name="Google Shape;1199;p72"/>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200" name="Google Shape;1200;p72"/>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01" name="Google Shape;1201;p72"/>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02" name="Google Shape;1202;p72"/>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03" name="Google Shape;1203;p72"/>
          <p:cNvSpPr/>
          <p:nvPr/>
        </p:nvSpPr>
        <p:spPr>
          <a:xfrm>
            <a:off x="3379494"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04" name="Google Shape;1204;p72"/>
          <p:cNvSpPr/>
          <p:nvPr/>
        </p:nvSpPr>
        <p:spPr>
          <a:xfrm>
            <a:off x="386423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05" name="Google Shape;1205;p72"/>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206" name="Google Shape;1206;p72"/>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207" name="Google Shape;1207;p72"/>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208" name="Google Shape;1208;p72"/>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209" name="Google Shape;1209;p72"/>
          <p:cNvSpPr/>
          <p:nvPr/>
        </p:nvSpPr>
        <p:spPr>
          <a:xfrm>
            <a:off x="191977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10" name="Google Shape;1210;p72"/>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211" name="Google Shape;1211;p72"/>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212" name="Google Shape;1212;p72"/>
          <p:cNvSpPr/>
          <p:nvPr/>
        </p:nvSpPr>
        <p:spPr>
          <a:xfrm>
            <a:off x="3379494"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13" name="Google Shape;1213;p72"/>
          <p:cNvSpPr/>
          <p:nvPr/>
        </p:nvSpPr>
        <p:spPr>
          <a:xfrm>
            <a:off x="386423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14" name="Google Shape;1214;p72"/>
          <p:cNvSpPr/>
          <p:nvPr/>
        </p:nvSpPr>
        <p:spPr>
          <a:xfrm>
            <a:off x="434942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15" name="Google Shape;1215;p72"/>
          <p:cNvSpPr/>
          <p:nvPr/>
        </p:nvSpPr>
        <p:spPr>
          <a:xfrm>
            <a:off x="483876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16" name="Google Shape;1216;p72"/>
          <p:cNvSpPr/>
          <p:nvPr/>
        </p:nvSpPr>
        <p:spPr>
          <a:xfrm>
            <a:off x="532395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17" name="Google Shape;1217;p72"/>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18" name="Google Shape;1218;p72"/>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219" name="Google Shape;1219;p72"/>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20" name="Google Shape;1220;p72"/>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3</a:t>
            </a:r>
            <a:endParaRPr sz="2000">
              <a:latin typeface="Calibri"/>
              <a:ea typeface="Calibri"/>
              <a:cs typeface="Calibri"/>
              <a:sym typeface="Calibri"/>
            </a:endParaRPr>
          </a:p>
        </p:txBody>
      </p:sp>
      <p:sp>
        <p:nvSpPr>
          <p:cNvPr id="1221" name="Google Shape;1221;p72"/>
          <p:cNvSpPr/>
          <p:nvPr/>
        </p:nvSpPr>
        <p:spPr>
          <a:xfrm rot="-5400000">
            <a:off x="4716700" y="2654600"/>
            <a:ext cx="260700" cy="28512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72"/>
          <p:cNvSpPr txBox="1"/>
          <p:nvPr/>
        </p:nvSpPr>
        <p:spPr>
          <a:xfrm>
            <a:off x="45711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7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228" name="Google Shape;1228;p7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deleted item at the end of the unused part of the output array.</a:t>
            </a:r>
            <a:endParaRPr/>
          </a:p>
        </p:txBody>
      </p:sp>
      <p:sp>
        <p:nvSpPr>
          <p:cNvPr id="1229" name="Google Shape;1229;p73"/>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30" name="Google Shape;1230;p73"/>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231" name="Google Shape;1231;p73"/>
          <p:cNvSpPr/>
          <p:nvPr/>
        </p:nvSpPr>
        <p:spPr>
          <a:xfrm>
            <a:off x="8249891"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1232" name="Google Shape;1232;p73"/>
          <p:cNvCxnSpPr>
            <a:stCxn id="1229" idx="2"/>
            <a:endCxn id="1230"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233" name="Google Shape;1233;p73"/>
          <p:cNvCxnSpPr>
            <a:stCxn id="1229" idx="2"/>
            <a:endCxn id="1231" idx="0"/>
          </p:cNvCxnSpPr>
          <p:nvPr/>
        </p:nvCxnSpPr>
        <p:spPr>
          <a:xfrm>
            <a:off x="7935588" y="2910750"/>
            <a:ext cx="561900" cy="130500"/>
          </a:xfrm>
          <a:prstGeom prst="straightConnector1">
            <a:avLst/>
          </a:prstGeom>
          <a:noFill/>
          <a:ln cap="flat" cmpd="sng" w="9525">
            <a:solidFill>
              <a:schemeClr val="dk2"/>
            </a:solidFill>
            <a:prstDash val="solid"/>
            <a:round/>
            <a:headEnd len="med" w="med" type="none"/>
            <a:tailEnd len="med" w="med" type="none"/>
          </a:ln>
        </p:spPr>
      </p:cxnSp>
      <p:sp>
        <p:nvSpPr>
          <p:cNvPr id="1234" name="Google Shape;1234;p73"/>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235" name="Google Shape;1235;p73"/>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36" name="Google Shape;1236;p73"/>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37" name="Google Shape;1237;p73"/>
          <p:cNvSpPr/>
          <p:nvPr/>
        </p:nvSpPr>
        <p:spPr>
          <a:xfrm>
            <a:off x="289430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38" name="Google Shape;1238;p73"/>
          <p:cNvSpPr/>
          <p:nvPr/>
        </p:nvSpPr>
        <p:spPr>
          <a:xfrm>
            <a:off x="3379494"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39" name="Google Shape;1239;p73"/>
          <p:cNvSpPr/>
          <p:nvPr/>
        </p:nvSpPr>
        <p:spPr>
          <a:xfrm>
            <a:off x="386423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40" name="Google Shape;1240;p73"/>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241" name="Google Shape;1241;p73"/>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242" name="Google Shape;1242;p73"/>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243" name="Google Shape;1243;p73"/>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244" name="Google Shape;1244;p73"/>
          <p:cNvSpPr/>
          <p:nvPr/>
        </p:nvSpPr>
        <p:spPr>
          <a:xfrm>
            <a:off x="1919775" y="2740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45" name="Google Shape;1245;p73"/>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246" name="Google Shape;1246;p73"/>
          <p:cNvSpPr/>
          <p:nvPr/>
        </p:nvSpPr>
        <p:spPr>
          <a:xfrm>
            <a:off x="289430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247" name="Google Shape;1247;p73"/>
          <p:cNvSpPr/>
          <p:nvPr/>
        </p:nvSpPr>
        <p:spPr>
          <a:xfrm>
            <a:off x="3379494"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48" name="Google Shape;1248;p73"/>
          <p:cNvSpPr/>
          <p:nvPr/>
        </p:nvSpPr>
        <p:spPr>
          <a:xfrm>
            <a:off x="386423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49" name="Google Shape;1249;p73"/>
          <p:cNvSpPr/>
          <p:nvPr/>
        </p:nvSpPr>
        <p:spPr>
          <a:xfrm>
            <a:off x="434942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50" name="Google Shape;1250;p73"/>
          <p:cNvSpPr/>
          <p:nvPr/>
        </p:nvSpPr>
        <p:spPr>
          <a:xfrm>
            <a:off x="4838766"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51" name="Google Shape;1251;p73"/>
          <p:cNvSpPr/>
          <p:nvPr/>
        </p:nvSpPr>
        <p:spPr>
          <a:xfrm>
            <a:off x="532395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52" name="Google Shape;1252;p73"/>
          <p:cNvSpPr/>
          <p:nvPr/>
        </p:nvSpPr>
        <p:spPr>
          <a:xfrm>
            <a:off x="581333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53" name="Google Shape;1253;p73"/>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254" name="Google Shape;1254;p73"/>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55" name="Google Shape;1255;p73"/>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3</a:t>
            </a:r>
            <a:endParaRPr sz="2000">
              <a:latin typeface="Calibri"/>
              <a:ea typeface="Calibri"/>
              <a:cs typeface="Calibri"/>
              <a:sym typeface="Calibri"/>
            </a:endParaRPr>
          </a:p>
        </p:txBody>
      </p:sp>
      <p:sp>
        <p:nvSpPr>
          <p:cNvPr id="1256" name="Google Shape;1256;p73"/>
          <p:cNvSpPr/>
          <p:nvPr/>
        </p:nvSpPr>
        <p:spPr>
          <a:xfrm rot="-5400000">
            <a:off x="4716700" y="2654600"/>
            <a:ext cx="260700" cy="28512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73"/>
          <p:cNvSpPr txBox="1"/>
          <p:nvPr/>
        </p:nvSpPr>
        <p:spPr>
          <a:xfrm>
            <a:off x="45711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1" name="Shape 1261"/>
        <p:cNvGrpSpPr/>
        <p:nvPr/>
      </p:nvGrpSpPr>
      <p:grpSpPr>
        <a:xfrm>
          <a:off x="0" y="0"/>
          <a:ext cx="0" cy="0"/>
          <a:chOff x="0" y="0"/>
          <a:chExt cx="0" cy="0"/>
        </a:xfrm>
      </p:grpSpPr>
      <p:sp>
        <p:nvSpPr>
          <p:cNvPr id="1262" name="Google Shape;1262;p7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263" name="Google Shape;1263;p7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b="1" lang="en"/>
              <a:t>Delete largest item from the max heap.</a:t>
            </a:r>
            <a:endParaRPr b="1"/>
          </a:p>
          <a:p>
            <a:pPr indent="-342900" lvl="1" marL="914400" rtl="0" algn="l">
              <a:spcBef>
                <a:spcPts val="600"/>
              </a:spcBef>
              <a:spcAft>
                <a:spcPts val="0"/>
              </a:spcAft>
              <a:buSzPts val="1800"/>
              <a:buChar char="○"/>
            </a:pPr>
            <a:r>
              <a:rPr b="1" lang="en"/>
              <a:t>Put deleted item at the end of the unused part of the output array.</a:t>
            </a:r>
            <a:endParaRPr b="1"/>
          </a:p>
        </p:txBody>
      </p:sp>
      <p:sp>
        <p:nvSpPr>
          <p:cNvPr id="1264" name="Google Shape;1264;p74"/>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265" name="Google Shape;1265;p74"/>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1266" name="Google Shape;1266;p74"/>
          <p:cNvCxnSpPr>
            <a:stCxn id="1264" idx="2"/>
            <a:endCxn id="1265"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sp>
        <p:nvSpPr>
          <p:cNvPr id="1267" name="Google Shape;1267;p74"/>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268" name="Google Shape;1268;p74"/>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69" name="Google Shape;1269;p74"/>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70" name="Google Shape;1270;p74"/>
          <p:cNvSpPr/>
          <p:nvPr/>
        </p:nvSpPr>
        <p:spPr>
          <a:xfrm>
            <a:off x="289430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71" name="Google Shape;1271;p74"/>
          <p:cNvSpPr/>
          <p:nvPr/>
        </p:nvSpPr>
        <p:spPr>
          <a:xfrm>
            <a:off x="3379494"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72" name="Google Shape;1272;p74"/>
          <p:cNvSpPr/>
          <p:nvPr/>
        </p:nvSpPr>
        <p:spPr>
          <a:xfrm>
            <a:off x="386423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73" name="Google Shape;1273;p74"/>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274" name="Google Shape;1274;p74"/>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275" name="Google Shape;1275;p74"/>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276" name="Google Shape;1276;p74"/>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277" name="Google Shape;1277;p74"/>
          <p:cNvSpPr/>
          <p:nvPr/>
        </p:nvSpPr>
        <p:spPr>
          <a:xfrm>
            <a:off x="191977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278" name="Google Shape;1278;p74"/>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279" name="Google Shape;1279;p74"/>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280" name="Google Shape;1280;p74"/>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81" name="Google Shape;1281;p74"/>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2</a:t>
            </a:r>
            <a:endParaRPr sz="2000">
              <a:latin typeface="Calibri"/>
              <a:ea typeface="Calibri"/>
              <a:cs typeface="Calibri"/>
              <a:sym typeface="Calibri"/>
            </a:endParaRPr>
          </a:p>
        </p:txBody>
      </p:sp>
      <p:sp>
        <p:nvSpPr>
          <p:cNvPr id="1282" name="Google Shape;1282;p74"/>
          <p:cNvSpPr/>
          <p:nvPr/>
        </p:nvSpPr>
        <p:spPr>
          <a:xfrm rot="-5400000">
            <a:off x="4473125" y="2411000"/>
            <a:ext cx="260700" cy="3338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74"/>
          <p:cNvSpPr txBox="1"/>
          <p:nvPr/>
        </p:nvSpPr>
        <p:spPr>
          <a:xfrm>
            <a:off x="42663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p7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289" name="Google Shape;1289;p7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deleted item at the end of the unused part of the output array.</a:t>
            </a:r>
            <a:endParaRPr/>
          </a:p>
        </p:txBody>
      </p:sp>
      <p:sp>
        <p:nvSpPr>
          <p:cNvPr id="1290" name="Google Shape;1290;p75"/>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291" name="Google Shape;1291;p75"/>
          <p:cNvSpPr/>
          <p:nvPr/>
        </p:nvSpPr>
        <p:spPr>
          <a:xfrm>
            <a:off x="7125986" y="30412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1292" name="Google Shape;1292;p75"/>
          <p:cNvCxnSpPr>
            <a:stCxn id="1290" idx="2"/>
            <a:endCxn id="1291" idx="0"/>
          </p:cNvCxnSpPr>
          <p:nvPr/>
        </p:nvCxnSpPr>
        <p:spPr>
          <a:xfrm flipH="1">
            <a:off x="7373688" y="2910750"/>
            <a:ext cx="561900" cy="130500"/>
          </a:xfrm>
          <a:prstGeom prst="straightConnector1">
            <a:avLst/>
          </a:prstGeom>
          <a:noFill/>
          <a:ln cap="flat" cmpd="sng" w="9525">
            <a:solidFill>
              <a:schemeClr val="dk2"/>
            </a:solidFill>
            <a:prstDash val="solid"/>
            <a:round/>
            <a:headEnd len="med" w="med" type="none"/>
            <a:tailEnd len="med" w="med" type="none"/>
          </a:ln>
        </p:spPr>
      </p:cxnSp>
      <p:sp>
        <p:nvSpPr>
          <p:cNvPr id="1293" name="Google Shape;1293;p75"/>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294" name="Google Shape;1294;p75"/>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95" name="Google Shape;1295;p75"/>
          <p:cNvSpPr/>
          <p:nvPr/>
        </p:nvSpPr>
        <p:spPr>
          <a:xfrm>
            <a:off x="2404964"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296" name="Google Shape;1296;p75"/>
          <p:cNvSpPr/>
          <p:nvPr/>
        </p:nvSpPr>
        <p:spPr>
          <a:xfrm>
            <a:off x="289430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97" name="Google Shape;1297;p75"/>
          <p:cNvSpPr/>
          <p:nvPr/>
        </p:nvSpPr>
        <p:spPr>
          <a:xfrm>
            <a:off x="3379494"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98" name="Google Shape;1298;p75"/>
          <p:cNvSpPr/>
          <p:nvPr/>
        </p:nvSpPr>
        <p:spPr>
          <a:xfrm>
            <a:off x="386423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299" name="Google Shape;1299;p75"/>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300" name="Google Shape;1300;p75"/>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301" name="Google Shape;1301;p75"/>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302" name="Google Shape;1302;p75"/>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303" name="Google Shape;1303;p75"/>
          <p:cNvSpPr/>
          <p:nvPr/>
        </p:nvSpPr>
        <p:spPr>
          <a:xfrm>
            <a:off x="1919775" y="2740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304" name="Google Shape;1304;p75"/>
          <p:cNvSpPr/>
          <p:nvPr/>
        </p:nvSpPr>
        <p:spPr>
          <a:xfrm>
            <a:off x="2404964"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305" name="Google Shape;1305;p75"/>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306" name="Google Shape;1306;p75"/>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307" name="Google Shape;1307;p75"/>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2</a:t>
            </a:r>
            <a:endParaRPr sz="2000">
              <a:latin typeface="Calibri"/>
              <a:ea typeface="Calibri"/>
              <a:cs typeface="Calibri"/>
              <a:sym typeface="Calibri"/>
            </a:endParaRPr>
          </a:p>
        </p:txBody>
      </p:sp>
      <p:sp>
        <p:nvSpPr>
          <p:cNvPr id="1308" name="Google Shape;1308;p75"/>
          <p:cNvSpPr/>
          <p:nvPr/>
        </p:nvSpPr>
        <p:spPr>
          <a:xfrm rot="-5400000">
            <a:off x="4473125" y="2411000"/>
            <a:ext cx="260700" cy="3338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75"/>
          <p:cNvSpPr txBox="1"/>
          <p:nvPr/>
        </p:nvSpPr>
        <p:spPr>
          <a:xfrm>
            <a:off x="42663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sp>
        <p:nvSpPr>
          <p:cNvPr id="1314" name="Google Shape;1314;p7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315" name="Google Shape;1315;p7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b="1" lang="en"/>
              <a:t>Delete largest item from the max heap.</a:t>
            </a:r>
            <a:endParaRPr b="1"/>
          </a:p>
          <a:p>
            <a:pPr indent="-342900" lvl="1" marL="914400" rtl="0" algn="l">
              <a:spcBef>
                <a:spcPts val="600"/>
              </a:spcBef>
              <a:spcAft>
                <a:spcPts val="0"/>
              </a:spcAft>
              <a:buSzPts val="1800"/>
              <a:buChar char="○"/>
            </a:pPr>
            <a:r>
              <a:rPr b="1" lang="en"/>
              <a:t>Put deleted item at the end of the unused part of the output array.</a:t>
            </a:r>
            <a:endParaRPr b="1"/>
          </a:p>
        </p:txBody>
      </p:sp>
      <p:sp>
        <p:nvSpPr>
          <p:cNvPr id="1316" name="Google Shape;1316;p76"/>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317" name="Google Shape;1317;p76"/>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318" name="Google Shape;1318;p76"/>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319" name="Google Shape;1319;p76"/>
          <p:cNvSpPr/>
          <p:nvPr/>
        </p:nvSpPr>
        <p:spPr>
          <a:xfrm>
            <a:off x="2404964"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320" name="Google Shape;1320;p76"/>
          <p:cNvSpPr/>
          <p:nvPr/>
        </p:nvSpPr>
        <p:spPr>
          <a:xfrm>
            <a:off x="289430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21" name="Google Shape;1321;p76"/>
          <p:cNvSpPr/>
          <p:nvPr/>
        </p:nvSpPr>
        <p:spPr>
          <a:xfrm>
            <a:off x="3379494"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22" name="Google Shape;1322;p76"/>
          <p:cNvSpPr/>
          <p:nvPr/>
        </p:nvSpPr>
        <p:spPr>
          <a:xfrm>
            <a:off x="386423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23" name="Google Shape;1323;p76"/>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324" name="Google Shape;1324;p76"/>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325" name="Google Shape;1325;p76"/>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326" name="Google Shape;1326;p76"/>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327" name="Google Shape;1327;p76"/>
          <p:cNvSpPr/>
          <p:nvPr/>
        </p:nvSpPr>
        <p:spPr>
          <a:xfrm>
            <a:off x="1919775" y="2740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328" name="Google Shape;1328;p76"/>
          <p:cNvSpPr/>
          <p:nvPr/>
        </p:nvSpPr>
        <p:spPr>
          <a:xfrm>
            <a:off x="2404964"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329" name="Google Shape;1329;p76"/>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330" name="Google Shape;1330;p76"/>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331" name="Google Shape;1331;p76"/>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1</a:t>
            </a:r>
            <a:endParaRPr sz="2000">
              <a:latin typeface="Calibri"/>
              <a:ea typeface="Calibri"/>
              <a:cs typeface="Calibri"/>
              <a:sym typeface="Calibri"/>
            </a:endParaRPr>
          </a:p>
        </p:txBody>
      </p:sp>
      <p:sp>
        <p:nvSpPr>
          <p:cNvPr id="1332" name="Google Shape;1332;p76"/>
          <p:cNvSpPr/>
          <p:nvPr/>
        </p:nvSpPr>
        <p:spPr>
          <a:xfrm rot="-5400000">
            <a:off x="4218175" y="2156150"/>
            <a:ext cx="260700" cy="38481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76"/>
          <p:cNvSpPr txBox="1"/>
          <p:nvPr/>
        </p:nvSpPr>
        <p:spPr>
          <a:xfrm>
            <a:off x="40377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7" name="Shape 1337"/>
        <p:cNvGrpSpPr/>
        <p:nvPr/>
      </p:nvGrpSpPr>
      <p:grpSpPr>
        <a:xfrm>
          <a:off x="0" y="0"/>
          <a:ext cx="0" cy="0"/>
          <a:chOff x="0" y="0"/>
          <a:chExt cx="0" cy="0"/>
        </a:xfrm>
      </p:grpSpPr>
      <p:sp>
        <p:nvSpPr>
          <p:cNvPr id="1338" name="Google Shape;1338;p7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339" name="Google Shape;1339;p7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deleted item at the end of the unused part of the output array.</a:t>
            </a:r>
            <a:endParaRPr/>
          </a:p>
        </p:txBody>
      </p:sp>
      <p:sp>
        <p:nvSpPr>
          <p:cNvPr id="1340" name="Google Shape;1340;p77"/>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341" name="Google Shape;1341;p77"/>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342" name="Google Shape;1342;p77"/>
          <p:cNvSpPr/>
          <p:nvPr/>
        </p:nvSpPr>
        <p:spPr>
          <a:xfrm>
            <a:off x="1919775" y="4264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343" name="Google Shape;1343;p77"/>
          <p:cNvSpPr/>
          <p:nvPr/>
        </p:nvSpPr>
        <p:spPr>
          <a:xfrm>
            <a:off x="2404964"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344" name="Google Shape;1344;p77"/>
          <p:cNvSpPr/>
          <p:nvPr/>
        </p:nvSpPr>
        <p:spPr>
          <a:xfrm>
            <a:off x="289430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45" name="Google Shape;1345;p77"/>
          <p:cNvSpPr/>
          <p:nvPr/>
        </p:nvSpPr>
        <p:spPr>
          <a:xfrm>
            <a:off x="3379494"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46" name="Google Shape;1346;p77"/>
          <p:cNvSpPr/>
          <p:nvPr/>
        </p:nvSpPr>
        <p:spPr>
          <a:xfrm>
            <a:off x="386423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47" name="Google Shape;1347;p77"/>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348" name="Google Shape;1348;p77"/>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349" name="Google Shape;1349;p77"/>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350" name="Google Shape;1350;p77"/>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351" name="Google Shape;1351;p77"/>
          <p:cNvSpPr/>
          <p:nvPr/>
        </p:nvSpPr>
        <p:spPr>
          <a:xfrm>
            <a:off x="1919775" y="2740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352" name="Google Shape;1352;p77"/>
          <p:cNvSpPr/>
          <p:nvPr/>
        </p:nvSpPr>
        <p:spPr>
          <a:xfrm>
            <a:off x="2404964"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353" name="Google Shape;1353;p77"/>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354" name="Google Shape;1354;p77"/>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355" name="Google Shape;1355;p77"/>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1</a:t>
            </a:r>
            <a:endParaRPr sz="2000">
              <a:latin typeface="Calibri"/>
              <a:ea typeface="Calibri"/>
              <a:cs typeface="Calibri"/>
              <a:sym typeface="Calibri"/>
            </a:endParaRPr>
          </a:p>
        </p:txBody>
      </p:sp>
      <p:sp>
        <p:nvSpPr>
          <p:cNvPr id="1356" name="Google Shape;1356;p77"/>
          <p:cNvSpPr/>
          <p:nvPr/>
        </p:nvSpPr>
        <p:spPr>
          <a:xfrm rot="-5400000">
            <a:off x="4218175" y="2156150"/>
            <a:ext cx="260700" cy="38481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77"/>
          <p:cNvSpPr txBox="1"/>
          <p:nvPr/>
        </p:nvSpPr>
        <p:spPr>
          <a:xfrm>
            <a:off x="40377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sp>
        <p:nvSpPr>
          <p:cNvPr id="1362" name="Google Shape;1362;p7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 Sort: Phase 2: Heap Deletion</a:t>
            </a:r>
            <a:endParaRPr/>
          </a:p>
        </p:txBody>
      </p:sp>
      <p:sp>
        <p:nvSpPr>
          <p:cNvPr id="1363" name="Google Shape;1363;p7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deleted item at the end of the unused part of the output array.</a:t>
            </a:r>
            <a:endParaRPr/>
          </a:p>
        </p:txBody>
      </p:sp>
      <p:sp>
        <p:nvSpPr>
          <p:cNvPr id="1364" name="Google Shape;1364;p78"/>
          <p:cNvSpPr/>
          <p:nvPr/>
        </p:nvSpPr>
        <p:spPr>
          <a:xfrm>
            <a:off x="7687938" y="2415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365" name="Google Shape;1365;p78"/>
          <p:cNvSpPr txBox="1"/>
          <p:nvPr/>
        </p:nvSpPr>
        <p:spPr>
          <a:xfrm>
            <a:off x="386400" y="4320450"/>
            <a:ext cx="108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Output:</a:t>
            </a:r>
            <a:endParaRPr sz="2000">
              <a:latin typeface="Calibri"/>
              <a:ea typeface="Calibri"/>
              <a:cs typeface="Calibri"/>
              <a:sym typeface="Calibri"/>
            </a:endParaRPr>
          </a:p>
        </p:txBody>
      </p:sp>
      <p:sp>
        <p:nvSpPr>
          <p:cNvPr id="1366" name="Google Shape;1366;p78"/>
          <p:cNvSpPr/>
          <p:nvPr/>
        </p:nvSpPr>
        <p:spPr>
          <a:xfrm>
            <a:off x="191977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367" name="Google Shape;1367;p78"/>
          <p:cNvSpPr/>
          <p:nvPr/>
        </p:nvSpPr>
        <p:spPr>
          <a:xfrm>
            <a:off x="2404964"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368" name="Google Shape;1368;p78"/>
          <p:cNvSpPr/>
          <p:nvPr/>
        </p:nvSpPr>
        <p:spPr>
          <a:xfrm>
            <a:off x="289430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69" name="Google Shape;1369;p78"/>
          <p:cNvSpPr/>
          <p:nvPr/>
        </p:nvSpPr>
        <p:spPr>
          <a:xfrm>
            <a:off x="3379494"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70" name="Google Shape;1370;p78"/>
          <p:cNvSpPr/>
          <p:nvPr/>
        </p:nvSpPr>
        <p:spPr>
          <a:xfrm>
            <a:off x="386423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371" name="Google Shape;1371;p78"/>
          <p:cNvSpPr/>
          <p:nvPr/>
        </p:nvSpPr>
        <p:spPr>
          <a:xfrm>
            <a:off x="434942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372" name="Google Shape;1372;p78"/>
          <p:cNvSpPr/>
          <p:nvPr/>
        </p:nvSpPr>
        <p:spPr>
          <a:xfrm>
            <a:off x="4838766"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373" name="Google Shape;1373;p78"/>
          <p:cNvSpPr/>
          <p:nvPr/>
        </p:nvSpPr>
        <p:spPr>
          <a:xfrm>
            <a:off x="5323955"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374" name="Google Shape;1374;p78"/>
          <p:cNvSpPr/>
          <p:nvPr/>
        </p:nvSpPr>
        <p:spPr>
          <a:xfrm>
            <a:off x="5813330" y="4264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375" name="Google Shape;1375;p78"/>
          <p:cNvSpPr/>
          <p:nvPr/>
        </p:nvSpPr>
        <p:spPr>
          <a:xfrm>
            <a:off x="1919775"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376" name="Google Shape;1376;p78"/>
          <p:cNvSpPr/>
          <p:nvPr/>
        </p:nvSpPr>
        <p:spPr>
          <a:xfrm>
            <a:off x="2404964"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377" name="Google Shape;1377;p78"/>
          <p:cNvSpPr txBox="1"/>
          <p:nvPr/>
        </p:nvSpPr>
        <p:spPr>
          <a:xfrm>
            <a:off x="386400" y="2720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Heap:</a:t>
            </a:r>
            <a:endParaRPr sz="2000">
              <a:latin typeface="Calibri"/>
              <a:ea typeface="Calibri"/>
              <a:cs typeface="Calibri"/>
              <a:sym typeface="Calibri"/>
            </a:endParaRPr>
          </a:p>
        </p:txBody>
      </p:sp>
      <p:sp>
        <p:nvSpPr>
          <p:cNvPr id="1378" name="Google Shape;1378;p78"/>
          <p:cNvSpPr/>
          <p:nvPr/>
        </p:nvSpPr>
        <p:spPr>
          <a:xfrm>
            <a:off x="1430450" y="2740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p:txBody>
      </p:sp>
      <p:sp>
        <p:nvSpPr>
          <p:cNvPr id="1379" name="Google Shape;1379;p78"/>
          <p:cNvSpPr txBox="1"/>
          <p:nvPr/>
        </p:nvSpPr>
        <p:spPr>
          <a:xfrm>
            <a:off x="1377000" y="3284533"/>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0</a:t>
            </a:r>
            <a:endParaRPr sz="2000">
              <a:latin typeface="Calibri"/>
              <a:ea typeface="Calibri"/>
              <a:cs typeface="Calibri"/>
              <a:sym typeface="Calibri"/>
            </a:endParaRPr>
          </a:p>
        </p:txBody>
      </p:sp>
      <p:sp>
        <p:nvSpPr>
          <p:cNvPr id="1380" name="Google Shape;1380;p78"/>
          <p:cNvSpPr/>
          <p:nvPr/>
        </p:nvSpPr>
        <p:spPr>
          <a:xfrm rot="-5400000">
            <a:off x="3974600" y="1912550"/>
            <a:ext cx="260700" cy="43353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78"/>
          <p:cNvSpPr txBox="1"/>
          <p:nvPr/>
        </p:nvSpPr>
        <p:spPr>
          <a:xfrm>
            <a:off x="4037742" y="3612650"/>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385" name="Shape 1385"/>
        <p:cNvGrpSpPr/>
        <p:nvPr/>
      </p:nvGrpSpPr>
      <p:grpSpPr>
        <a:xfrm>
          <a:off x="0" y="0"/>
          <a:ext cx="0" cy="0"/>
          <a:chOff x="0" y="0"/>
          <a:chExt cx="0" cy="0"/>
        </a:xfrm>
      </p:grpSpPr>
      <p:sp>
        <p:nvSpPr>
          <p:cNvPr id="1386" name="Google Shape;1386;p7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Naive Heapsort Runtime: yellkey.com/TODO</a:t>
            </a:r>
            <a:endParaRPr>
              <a:solidFill>
                <a:srgbClr val="38761D"/>
              </a:solidFill>
            </a:endParaRPr>
          </a:p>
        </p:txBody>
      </p:sp>
      <p:sp>
        <p:nvSpPr>
          <p:cNvPr id="1387" name="Google Shape;1387;p7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Insert all items into a max heap, and discard input array. Create output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a:t>
            </a:r>
            <a:endParaRPr/>
          </a:p>
          <a:p>
            <a:pPr indent="-342900" lvl="1" marL="914400" rtl="0" algn="l">
              <a:spcBef>
                <a:spcPts val="600"/>
              </a:spcBef>
              <a:spcAft>
                <a:spcPts val="0"/>
              </a:spcAft>
              <a:buSzPts val="1800"/>
              <a:buChar char="○"/>
            </a:pPr>
            <a:r>
              <a:rPr lang="en"/>
              <a:t>Put deleted item at the end of the unused part of the output array.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is the TOTAL runtime of naive heapsort?</a:t>
            </a:r>
            <a:endParaRPr/>
          </a:p>
          <a:p>
            <a:pPr indent="-342900" lvl="0" marL="457200" rtl="0" algn="l">
              <a:spcBef>
                <a:spcPts val="600"/>
              </a:spcBef>
              <a:spcAft>
                <a:spcPts val="0"/>
              </a:spcAft>
              <a:buSzPts val="1800"/>
              <a:buAutoNum type="alphaUcPeriod"/>
            </a:pPr>
            <a:r>
              <a:rPr lang="en"/>
              <a:t>Θ(N)</a:t>
            </a:r>
            <a:endParaRPr/>
          </a:p>
          <a:p>
            <a:pPr indent="-342900" lvl="0" marL="457200" rtl="0" algn="l">
              <a:spcBef>
                <a:spcPts val="600"/>
              </a:spcBef>
              <a:spcAft>
                <a:spcPts val="0"/>
              </a:spcAft>
              <a:buSzPts val="1800"/>
              <a:buAutoNum type="alphaUcPeriod"/>
            </a:pPr>
            <a:r>
              <a:rPr lang="en"/>
              <a:t>Θ(N log N)</a:t>
            </a:r>
            <a:endParaRPr/>
          </a:p>
          <a:p>
            <a:pPr indent="-342900" lvl="0" marL="457200" rtl="0" algn="l">
              <a:spcBef>
                <a:spcPts val="600"/>
              </a:spcBef>
              <a:spcAft>
                <a:spcPts val="0"/>
              </a:spcAft>
              <a:buSzPts val="1800"/>
              <a:buAutoNum type="alphaUcPeriod"/>
            </a:pPr>
            <a:r>
              <a:rPr lang="en"/>
              <a:t>Θ(N</a:t>
            </a:r>
            <a:r>
              <a:rPr baseline="30000" lang="en"/>
              <a:t>2</a:t>
            </a:r>
            <a:r>
              <a:rPr lang="en"/>
              <a:t>), but faster than selection sort.</a:t>
            </a:r>
            <a:endParaRPr baseline="300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8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Heapsort Runtime Analysis</a:t>
            </a:r>
            <a:endParaRPr/>
          </a:p>
        </p:txBody>
      </p:sp>
      <p:sp>
        <p:nvSpPr>
          <p:cNvPr id="1393" name="Google Shape;1393;p8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Use the magic of the heap to sort our data.</a:t>
            </a:r>
            <a:endParaRPr/>
          </a:p>
          <a:p>
            <a:pPr indent="-342900" lvl="0" marL="457200" rtl="0" algn="l">
              <a:spcBef>
                <a:spcPts val="600"/>
              </a:spcBef>
              <a:spcAft>
                <a:spcPts val="0"/>
              </a:spcAft>
              <a:buSzPts val="1800"/>
              <a:buChar char="●"/>
            </a:pPr>
            <a:r>
              <a:rPr lang="en"/>
              <a:t>Getting items into the heap O(N log N) time.</a:t>
            </a:r>
            <a:endParaRPr/>
          </a:p>
          <a:p>
            <a:pPr indent="-342900" lvl="0" marL="457200" rtl="0" algn="l">
              <a:spcBef>
                <a:spcPts val="0"/>
              </a:spcBef>
              <a:spcAft>
                <a:spcPts val="0"/>
              </a:spcAft>
              <a:buSzPts val="1800"/>
              <a:buChar char="●"/>
            </a:pPr>
            <a:r>
              <a:rPr lang="en"/>
              <a:t>Selecting </a:t>
            </a:r>
            <a:r>
              <a:rPr i="1" lang="en"/>
              <a:t>largest</a:t>
            </a:r>
            <a:r>
              <a:rPr lang="en"/>
              <a:t> item: Θ(1) time.</a:t>
            </a:r>
            <a:endParaRPr/>
          </a:p>
          <a:p>
            <a:pPr indent="-342900" lvl="0" marL="457200" rtl="0" algn="l">
              <a:spcBef>
                <a:spcPts val="0"/>
              </a:spcBef>
              <a:spcAft>
                <a:spcPts val="0"/>
              </a:spcAft>
              <a:buSzPts val="1800"/>
              <a:buChar char="●"/>
            </a:pPr>
            <a:r>
              <a:rPr lang="en"/>
              <a:t>Removing </a:t>
            </a:r>
            <a:r>
              <a:rPr i="1" lang="en"/>
              <a:t>largest</a:t>
            </a:r>
            <a:r>
              <a:rPr lang="en"/>
              <a:t> item: O(log N) for each removal.</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Overall runtime is O(N log N) + Θ(N) + O(N log N) = </a:t>
            </a:r>
            <a:r>
              <a:rPr b="1" lang="en"/>
              <a:t>O</a:t>
            </a:r>
            <a:r>
              <a:rPr b="1" lang="en"/>
              <a:t>(N log N)</a:t>
            </a:r>
            <a:endParaRPr b="1"/>
          </a:p>
          <a:p>
            <a:pPr indent="-342900" lvl="0" marL="457200" rtl="0" algn="l">
              <a:spcBef>
                <a:spcPts val="600"/>
              </a:spcBef>
              <a:spcAft>
                <a:spcPts val="0"/>
              </a:spcAft>
              <a:buSzPts val="1800"/>
              <a:buChar char="●"/>
            </a:pPr>
            <a:r>
              <a:rPr lang="en"/>
              <a:t>Far better that selection sort!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Memory usage is Θ(N) to build the additional copy of all of our data.</a:t>
            </a:r>
            <a:endParaRPr/>
          </a:p>
          <a:p>
            <a:pPr indent="-342900" lvl="0" marL="457200" rtl="0" algn="l">
              <a:spcBef>
                <a:spcPts val="600"/>
              </a:spcBef>
              <a:spcAft>
                <a:spcPts val="0"/>
              </a:spcAft>
              <a:buSzPts val="1800"/>
              <a:buChar char="●"/>
            </a:pPr>
            <a:r>
              <a:rPr lang="en"/>
              <a:t>Worse than selection sort, but probably no big deal (??).</a:t>
            </a:r>
            <a:endParaRPr/>
          </a:p>
          <a:p>
            <a:pPr indent="-342900" lvl="0" marL="457200" rtl="0" algn="l">
              <a:spcBef>
                <a:spcPts val="0"/>
              </a:spcBef>
              <a:spcAft>
                <a:spcPts val="0"/>
              </a:spcAft>
              <a:buSzPts val="1800"/>
              <a:buChar char="●"/>
            </a:pPr>
            <a:r>
              <a:rPr lang="en"/>
              <a:t>Can eliminate this extra memory cost with same fancy trickery.</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7" name="Shape 1397"/>
        <p:cNvGrpSpPr/>
        <p:nvPr/>
      </p:nvGrpSpPr>
      <p:grpSpPr>
        <a:xfrm>
          <a:off x="0" y="0"/>
          <a:ext cx="0" cy="0"/>
          <a:chOff x="0" y="0"/>
          <a:chExt cx="0" cy="0"/>
        </a:xfrm>
      </p:grpSpPr>
      <p:sp>
        <p:nvSpPr>
          <p:cNvPr id="1398" name="Google Shape;1398;p81"/>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Goal: Sorting</a:t>
            </a:r>
            <a:endParaRPr/>
          </a:p>
          <a:p>
            <a:pPr indent="0" lvl="0" marL="0" rtl="0" algn="l">
              <a:spcBef>
                <a:spcPts val="600"/>
              </a:spcBef>
              <a:spcAft>
                <a:spcPts val="0"/>
              </a:spcAft>
              <a:buClr>
                <a:schemeClr val="dk1"/>
              </a:buClr>
              <a:buSzPts val="1100"/>
              <a:buFont typeface="Arial"/>
              <a:buNone/>
            </a:pPr>
            <a:r>
              <a:rPr lang="en"/>
              <a:t>The Sorting Problem</a:t>
            </a:r>
            <a:endParaRPr/>
          </a:p>
          <a:p>
            <a:pPr indent="0" lvl="0" marL="0" rtl="0" algn="l">
              <a:spcBef>
                <a:spcPts val="600"/>
              </a:spcBef>
              <a:spcAft>
                <a:spcPts val="0"/>
              </a:spcAft>
              <a:buClr>
                <a:schemeClr val="dk1"/>
              </a:buClr>
              <a:buSzPts val="1100"/>
              <a:buFont typeface="Arial"/>
              <a:buNone/>
            </a:pPr>
            <a:r>
              <a:rPr lang="en"/>
              <a:t>Selection Sort</a:t>
            </a:r>
            <a:endParaRPr/>
          </a:p>
          <a:p>
            <a:pPr indent="0" lvl="0" marL="0" rtl="0" algn="l">
              <a:spcBef>
                <a:spcPts val="600"/>
              </a:spcBef>
              <a:spcAft>
                <a:spcPts val="0"/>
              </a:spcAft>
              <a:buClr>
                <a:schemeClr val="dk1"/>
              </a:buClr>
              <a:buSzPts val="1100"/>
              <a:buFont typeface="Arial"/>
              <a:buNone/>
            </a:pPr>
            <a:r>
              <a:rPr b="1" lang="en">
                <a:solidFill>
                  <a:schemeClr val="accent3"/>
                </a:solidFill>
                <a:latin typeface="Roboto"/>
                <a:ea typeface="Roboto"/>
                <a:cs typeface="Roboto"/>
                <a:sym typeface="Roboto"/>
              </a:rPr>
              <a:t>Heapsort</a:t>
            </a:r>
            <a:endParaRPr/>
          </a:p>
          <a:p>
            <a:pPr indent="-342900" lvl="0" marL="457200" rtl="0" algn="l">
              <a:spcBef>
                <a:spcPts val="600"/>
              </a:spcBef>
              <a:spcAft>
                <a:spcPts val="0"/>
              </a:spcAft>
              <a:buSzPts val="1800"/>
              <a:buChar char="•"/>
            </a:pPr>
            <a:r>
              <a:rPr lang="en"/>
              <a:t>Naive Heapsort</a:t>
            </a:r>
            <a:endParaRPr b="1">
              <a:solidFill>
                <a:schemeClr val="accent3"/>
              </a:solidFill>
              <a:latin typeface="Roboto"/>
              <a:ea typeface="Roboto"/>
              <a:cs typeface="Roboto"/>
              <a:sym typeface="Roboto"/>
            </a:endParaRPr>
          </a:p>
          <a:p>
            <a:pPr indent="-342900" lvl="0" marL="457200" rtl="0" algn="l">
              <a:spcBef>
                <a:spcPts val="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In-Place Heapsort</a:t>
            </a:r>
            <a:endParaRPr/>
          </a:p>
          <a:p>
            <a:pPr indent="-342900" lvl="0" marL="457200" rtl="0" algn="l">
              <a:spcBef>
                <a:spcPts val="0"/>
              </a:spcBef>
              <a:spcAft>
                <a:spcPts val="0"/>
              </a:spcAft>
              <a:buSzPts val="1800"/>
              <a:buChar char="•"/>
            </a:pPr>
            <a:r>
              <a:rPr lang="en"/>
              <a:t>Heapsort Runtime</a:t>
            </a:r>
            <a:endParaRPr/>
          </a:p>
          <a:p>
            <a:pPr indent="0" lvl="0" marL="0" rtl="0" algn="l">
              <a:spcBef>
                <a:spcPts val="600"/>
              </a:spcBef>
              <a:spcAft>
                <a:spcPts val="0"/>
              </a:spcAft>
              <a:buClr>
                <a:schemeClr val="dk1"/>
              </a:buClr>
              <a:buSzPts val="1100"/>
              <a:buFont typeface="Arial"/>
              <a:buNone/>
            </a:pPr>
            <a:r>
              <a:rPr lang="en"/>
              <a:t>Mergesort</a:t>
            </a:r>
            <a:endParaRPr/>
          </a:p>
        </p:txBody>
      </p:sp>
      <p:sp>
        <p:nvSpPr>
          <p:cNvPr id="1399" name="Google Shape;1399;p81"/>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29, CS61B, </a:t>
            </a:r>
            <a:r>
              <a:rPr lang="en"/>
              <a:t>Spring 2024</a:t>
            </a:r>
            <a:endParaRPr/>
          </a:p>
        </p:txBody>
      </p:sp>
      <p:sp>
        <p:nvSpPr>
          <p:cNvPr id="1400" name="Google Shape;1400;p81"/>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In-Place Heapsort</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sp>
        <p:nvSpPr>
          <p:cNvPr id="1405" name="Google Shape;1405;p8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Heapsort</a:t>
            </a:r>
            <a:endParaRPr/>
          </a:p>
        </p:txBody>
      </p:sp>
      <p:sp>
        <p:nvSpPr>
          <p:cNvPr id="1406" name="Google Shape;1406;p8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Alternate approach, treat input array as a heap!</a:t>
            </a:r>
            <a:endParaRPr/>
          </a:p>
          <a:p>
            <a:pPr indent="-342900" lvl="0" marL="457200" rtl="0" algn="l">
              <a:spcBef>
                <a:spcPts val="600"/>
              </a:spcBef>
              <a:spcAft>
                <a:spcPts val="0"/>
              </a:spcAft>
              <a:buSzPts val="1800"/>
              <a:buChar char="●"/>
            </a:pPr>
            <a:r>
              <a:rPr lang="en"/>
              <a:t>Rather than inserting into a new array of length N + 1, use a process known as “bottom-up heapification” to convert the array into a heap.</a:t>
            </a:r>
            <a:endParaRPr/>
          </a:p>
          <a:p>
            <a:pPr indent="-342900" lvl="1" marL="914400" rtl="0" algn="l">
              <a:spcBef>
                <a:spcPts val="0"/>
              </a:spcBef>
              <a:spcAft>
                <a:spcPts val="0"/>
              </a:spcAft>
              <a:buSzPts val="1800"/>
              <a:buChar char="○"/>
            </a:pPr>
            <a:r>
              <a:rPr lang="en"/>
              <a:t>To bottom-up heapify, just sink nodes in reverse level order.</a:t>
            </a:r>
            <a:endParaRPr/>
          </a:p>
          <a:p>
            <a:pPr indent="-342900" lvl="0" marL="457200" rtl="0" algn="l">
              <a:spcBef>
                <a:spcPts val="0"/>
              </a:spcBef>
              <a:spcAft>
                <a:spcPts val="0"/>
              </a:spcAft>
              <a:buSzPts val="1800"/>
              <a:buChar char="●"/>
            </a:pPr>
            <a:r>
              <a:rPr lang="en"/>
              <a:t>Avoids need for extra copy of all data.</a:t>
            </a:r>
            <a:endParaRPr/>
          </a:p>
          <a:p>
            <a:pPr indent="-342900" lvl="0" marL="457200" rtl="0" algn="l">
              <a:spcBef>
                <a:spcPts val="0"/>
              </a:spcBef>
              <a:spcAft>
                <a:spcPts val="0"/>
              </a:spcAft>
              <a:buSzPts val="1800"/>
              <a:buChar char="●"/>
            </a:pPr>
            <a:r>
              <a:rPr lang="en"/>
              <a:t>Once heapified, algorithm is almost the same as naive heap sort.</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In-place heap sort: </a:t>
            </a:r>
            <a:r>
              <a:rPr lang="en" u="sng">
                <a:solidFill>
                  <a:schemeClr val="hlink"/>
                </a:solidFill>
                <a:hlinkClick r:id="rId3"/>
              </a:rPr>
              <a:t>Demo</a:t>
            </a:r>
            <a:endParaRPr/>
          </a:p>
        </p:txBody>
      </p:sp>
      <p:sp>
        <p:nvSpPr>
          <p:cNvPr id="1407" name="Google Shape;1407;p82"/>
          <p:cNvSpPr/>
          <p:nvPr/>
        </p:nvSpPr>
        <p:spPr>
          <a:xfrm>
            <a:off x="410950" y="293307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08" name="Google Shape;1408;p82"/>
          <p:cNvSpPr/>
          <p:nvPr/>
        </p:nvSpPr>
        <p:spPr>
          <a:xfrm>
            <a:off x="896139" y="293307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09" name="Google Shape;1409;p82"/>
          <p:cNvSpPr/>
          <p:nvPr/>
        </p:nvSpPr>
        <p:spPr>
          <a:xfrm>
            <a:off x="1385480" y="293307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10" name="Google Shape;1410;p82"/>
          <p:cNvSpPr/>
          <p:nvPr/>
        </p:nvSpPr>
        <p:spPr>
          <a:xfrm>
            <a:off x="1870669" y="293307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11" name="Google Shape;1411;p82"/>
          <p:cNvSpPr/>
          <p:nvPr/>
        </p:nvSpPr>
        <p:spPr>
          <a:xfrm>
            <a:off x="2355411" y="293307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412" name="Google Shape;1412;p82"/>
          <p:cNvSpPr/>
          <p:nvPr/>
        </p:nvSpPr>
        <p:spPr>
          <a:xfrm>
            <a:off x="2840600" y="293307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13" name="Google Shape;1413;p82"/>
          <p:cNvSpPr/>
          <p:nvPr/>
        </p:nvSpPr>
        <p:spPr>
          <a:xfrm>
            <a:off x="3329941" y="293307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14" name="Google Shape;1414;p82"/>
          <p:cNvSpPr/>
          <p:nvPr/>
        </p:nvSpPr>
        <p:spPr>
          <a:xfrm>
            <a:off x="3815130" y="293307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15" name="Google Shape;1415;p82"/>
          <p:cNvSpPr/>
          <p:nvPr/>
        </p:nvSpPr>
        <p:spPr>
          <a:xfrm>
            <a:off x="4304505" y="2933075"/>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16" name="Google Shape;1416;p82"/>
          <p:cNvSpPr/>
          <p:nvPr/>
        </p:nvSpPr>
        <p:spPr>
          <a:xfrm>
            <a:off x="4007550" y="3650850"/>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17" name="Google Shape;1417;p82"/>
          <p:cNvSpPr/>
          <p:nvPr/>
        </p:nvSpPr>
        <p:spPr>
          <a:xfrm>
            <a:off x="4492739" y="3650850"/>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418" name="Google Shape;1418;p82"/>
          <p:cNvSpPr/>
          <p:nvPr/>
        </p:nvSpPr>
        <p:spPr>
          <a:xfrm>
            <a:off x="4982080" y="3650850"/>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19" name="Google Shape;1419;p82"/>
          <p:cNvSpPr/>
          <p:nvPr/>
        </p:nvSpPr>
        <p:spPr>
          <a:xfrm>
            <a:off x="5467269" y="3650850"/>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20" name="Google Shape;1420;p82"/>
          <p:cNvSpPr/>
          <p:nvPr/>
        </p:nvSpPr>
        <p:spPr>
          <a:xfrm>
            <a:off x="5952011" y="3650850"/>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21" name="Google Shape;1421;p82"/>
          <p:cNvSpPr/>
          <p:nvPr/>
        </p:nvSpPr>
        <p:spPr>
          <a:xfrm>
            <a:off x="6437200" y="3650850"/>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22" name="Google Shape;1422;p82"/>
          <p:cNvSpPr/>
          <p:nvPr/>
        </p:nvSpPr>
        <p:spPr>
          <a:xfrm>
            <a:off x="6926541" y="3650850"/>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23" name="Google Shape;1423;p82"/>
          <p:cNvSpPr/>
          <p:nvPr/>
        </p:nvSpPr>
        <p:spPr>
          <a:xfrm>
            <a:off x="7411730" y="3650850"/>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24" name="Google Shape;1424;p82"/>
          <p:cNvSpPr/>
          <p:nvPr/>
        </p:nvSpPr>
        <p:spPr>
          <a:xfrm>
            <a:off x="7901105" y="3650850"/>
            <a:ext cx="495300" cy="495300"/>
          </a:xfrm>
          <a:prstGeom prst="rect">
            <a:avLst/>
          </a:prstGeom>
          <a:solidFill>
            <a:srgbClr val="B1DD8B"/>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425" name="Google Shape;1425;p82"/>
          <p:cNvCxnSpPr>
            <a:stCxn id="1411" idx="2"/>
            <a:endCxn id="1416" idx="1"/>
          </p:cNvCxnSpPr>
          <p:nvPr/>
        </p:nvCxnSpPr>
        <p:spPr>
          <a:xfrm flipH="1" rot="-5400000">
            <a:off x="3070311" y="2961125"/>
            <a:ext cx="470100" cy="1404600"/>
          </a:xfrm>
          <a:prstGeom prst="bentConnector2">
            <a:avLst/>
          </a:prstGeom>
          <a:noFill/>
          <a:ln cap="flat" cmpd="sng" w="19050">
            <a:solidFill>
              <a:schemeClr val="dk2"/>
            </a:solidFill>
            <a:prstDash val="solid"/>
            <a:round/>
            <a:headEnd len="med" w="med" type="none"/>
            <a:tailEnd len="med" w="med" type="triangle"/>
          </a:ln>
        </p:spPr>
      </p:cxnSp>
      <p:sp>
        <p:nvSpPr>
          <p:cNvPr id="1426" name="Google Shape;1426;p82"/>
          <p:cNvSpPr txBox="1"/>
          <p:nvPr/>
        </p:nvSpPr>
        <p:spPr>
          <a:xfrm>
            <a:off x="1426400" y="3536766"/>
            <a:ext cx="1921500" cy="26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heapification</a:t>
            </a:r>
            <a:endParaRPr/>
          </a:p>
        </p:txBody>
      </p:sp>
      <p:sp>
        <p:nvSpPr>
          <p:cNvPr id="1427" name="Google Shape;1427;p82"/>
          <p:cNvSpPr txBox="1"/>
          <p:nvPr/>
        </p:nvSpPr>
        <p:spPr>
          <a:xfrm>
            <a:off x="3939391" y="4110916"/>
            <a:ext cx="45432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this algorithm we don’t leave spot 0 blank.</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8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a:t>
            </a:r>
            <a:endParaRPr/>
          </a:p>
        </p:txBody>
      </p:sp>
      <p:sp>
        <p:nvSpPr>
          <p:cNvPr id="1433" name="Google Shape;1433;p8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 swapping root with last item in the heap.</a:t>
            </a:r>
            <a:endParaRPr sz="1600"/>
          </a:p>
        </p:txBody>
      </p:sp>
      <p:sp>
        <p:nvSpPr>
          <p:cNvPr id="1434" name="Google Shape;1434;p83"/>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35" name="Google Shape;1435;p83"/>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36" name="Google Shape;1436;p83"/>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37" name="Google Shape;1437;p83"/>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38" name="Google Shape;1438;p83"/>
          <p:cNvSpPr/>
          <p:nvPr/>
        </p:nvSpPr>
        <p:spPr>
          <a:xfrm>
            <a:off x="386423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439" name="Google Shape;1439;p83"/>
          <p:cNvSpPr/>
          <p:nvPr/>
        </p:nvSpPr>
        <p:spPr>
          <a:xfrm>
            <a:off x="434942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40" name="Google Shape;1440;p83"/>
          <p:cNvSpPr/>
          <p:nvPr/>
        </p:nvSpPr>
        <p:spPr>
          <a:xfrm>
            <a:off x="483876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41" name="Google Shape;1441;p83"/>
          <p:cNvSpPr/>
          <p:nvPr/>
        </p:nvSpPr>
        <p:spPr>
          <a:xfrm>
            <a:off x="532395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42" name="Google Shape;1442;p83"/>
          <p:cNvSpPr/>
          <p:nvPr/>
        </p:nvSpPr>
        <p:spPr>
          <a:xfrm>
            <a:off x="5813330"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43" name="Google Shape;1443;p83"/>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8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449" name="Google Shape;1449;p8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b="1" lang="en"/>
              <a:t>Bottom-up heapify input array:</a:t>
            </a:r>
            <a:endParaRPr b="1"/>
          </a:p>
          <a:p>
            <a:pPr indent="-342900" lvl="1" marL="914400" rtl="0" algn="l">
              <a:spcBef>
                <a:spcPts val="600"/>
              </a:spcBef>
              <a:spcAft>
                <a:spcPts val="0"/>
              </a:spcAft>
              <a:buSzPts val="1800"/>
              <a:buChar char="○"/>
            </a:pPr>
            <a:r>
              <a:rPr lang="en"/>
              <a:t>Sink nodes in reverse level order: sink(k)</a:t>
            </a:r>
            <a:endParaRPr/>
          </a:p>
          <a:p>
            <a:pPr indent="-342900" lvl="1" marL="914400" rtl="0" algn="l">
              <a:spcBef>
                <a:spcPts val="600"/>
              </a:spcBef>
              <a:spcAft>
                <a:spcPts val="0"/>
              </a:spcAft>
              <a:buSzPts val="1800"/>
              <a:buChar char="○"/>
            </a:pPr>
            <a:r>
              <a:rPr lang="en"/>
              <a:t>After sinking, guaranteed that tree rooted at position k is a heap.</a:t>
            </a:r>
            <a:endParaRPr/>
          </a:p>
        </p:txBody>
      </p:sp>
      <p:sp>
        <p:nvSpPr>
          <p:cNvPr id="1450" name="Google Shape;1450;p84"/>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51" name="Google Shape;1451;p84"/>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52" name="Google Shape;1452;p84"/>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53" name="Google Shape;1453;p84"/>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54" name="Google Shape;1454;p84"/>
          <p:cNvSpPr/>
          <p:nvPr/>
        </p:nvSpPr>
        <p:spPr>
          <a:xfrm>
            <a:off x="386423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455" name="Google Shape;1455;p84"/>
          <p:cNvSpPr/>
          <p:nvPr/>
        </p:nvSpPr>
        <p:spPr>
          <a:xfrm>
            <a:off x="434942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56" name="Google Shape;1456;p84"/>
          <p:cNvSpPr/>
          <p:nvPr/>
        </p:nvSpPr>
        <p:spPr>
          <a:xfrm>
            <a:off x="483876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57" name="Google Shape;1457;p84"/>
          <p:cNvSpPr/>
          <p:nvPr/>
        </p:nvSpPr>
        <p:spPr>
          <a:xfrm>
            <a:off x="532395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58" name="Google Shape;1458;p84"/>
          <p:cNvSpPr/>
          <p:nvPr/>
        </p:nvSpPr>
        <p:spPr>
          <a:xfrm>
            <a:off x="5813330"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59" name="Google Shape;1459;p84"/>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460" name="Google Shape;1460;p84"/>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61" name="Google Shape;1461;p84"/>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62" name="Google Shape;1462;p84"/>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63" name="Google Shape;1463;p84"/>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64" name="Google Shape;1464;p84"/>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465" name="Google Shape;1465;p84"/>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66" name="Google Shape;1466;p84"/>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67" name="Google Shape;1467;p84"/>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68" name="Google Shape;1468;p84"/>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469" name="Google Shape;1469;p84"/>
          <p:cNvCxnSpPr>
            <a:stCxn id="1460" idx="2"/>
            <a:endCxn id="1461"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470" name="Google Shape;1470;p84"/>
          <p:cNvCxnSpPr>
            <a:stCxn id="1460" idx="2"/>
            <a:endCxn id="1462"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471" name="Google Shape;1471;p84"/>
          <p:cNvCxnSpPr>
            <a:stCxn id="1464" idx="0"/>
            <a:endCxn id="1461"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472" name="Google Shape;1472;p84"/>
          <p:cNvCxnSpPr>
            <a:stCxn id="1461" idx="2"/>
            <a:endCxn id="1463"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473" name="Google Shape;1473;p84"/>
          <p:cNvCxnSpPr>
            <a:stCxn id="1462" idx="2"/>
            <a:endCxn id="1465"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474" name="Google Shape;1474;p84"/>
          <p:cNvCxnSpPr>
            <a:stCxn id="1466" idx="0"/>
            <a:endCxn id="1462"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475" name="Google Shape;1475;p84"/>
          <p:cNvCxnSpPr>
            <a:stCxn id="1463" idx="2"/>
            <a:endCxn id="1467"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476" name="Google Shape;1476;p84"/>
          <p:cNvCxnSpPr>
            <a:endCxn id="1468"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477" name="Google Shape;1477;p84"/>
          <p:cNvSpPr txBox="1"/>
          <p:nvPr/>
        </p:nvSpPr>
        <p:spPr>
          <a:xfrm>
            <a:off x="6249450" y="889150"/>
            <a:ext cx="2810400" cy="6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Note: This is not a heap yet! That’s why we’re heapifying.</a:t>
            </a:r>
            <a:endParaRPr>
              <a:solidFill>
                <a:srgbClr val="BE0712"/>
              </a:solidFill>
            </a:endParaRPr>
          </a:p>
        </p:txBody>
      </p:sp>
      <p:cxnSp>
        <p:nvCxnSpPr>
          <p:cNvPr id="1478" name="Google Shape;1478;p84"/>
          <p:cNvCxnSpPr/>
          <p:nvPr/>
        </p:nvCxnSpPr>
        <p:spPr>
          <a:xfrm>
            <a:off x="7293300" y="1585450"/>
            <a:ext cx="252000" cy="940800"/>
          </a:xfrm>
          <a:prstGeom prst="straightConnector1">
            <a:avLst/>
          </a:prstGeom>
          <a:noFill/>
          <a:ln cap="flat" cmpd="sng" w="9525">
            <a:solidFill>
              <a:srgbClr val="BE0712"/>
            </a:solidFill>
            <a:prstDash val="solid"/>
            <a:round/>
            <a:headEnd len="med" w="med" type="none"/>
            <a:tailEnd len="med" w="med" type="triangle"/>
          </a:ln>
        </p:spPr>
      </p:cxn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2" name="Shape 1482"/>
        <p:cNvGrpSpPr/>
        <p:nvPr/>
      </p:nvGrpSpPr>
      <p:grpSpPr>
        <a:xfrm>
          <a:off x="0" y="0"/>
          <a:ext cx="0" cy="0"/>
          <a:chOff x="0" y="0"/>
          <a:chExt cx="0" cy="0"/>
        </a:xfrm>
      </p:grpSpPr>
      <p:sp>
        <p:nvSpPr>
          <p:cNvPr id="1483" name="Google Shape;1483;p8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484" name="Google Shape;1484;p8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b="1" lang="en"/>
              <a:t>Sink nodes in reverse level order: sink(k)</a:t>
            </a:r>
            <a:endParaRPr b="1"/>
          </a:p>
          <a:p>
            <a:pPr indent="-342900" lvl="1" marL="914400" rtl="0" algn="l">
              <a:spcBef>
                <a:spcPts val="600"/>
              </a:spcBef>
              <a:spcAft>
                <a:spcPts val="0"/>
              </a:spcAft>
              <a:buSzPts val="1800"/>
              <a:buChar char="○"/>
            </a:pPr>
            <a:r>
              <a:rPr lang="en"/>
              <a:t>After sinking, guaranteed that tree rooted at position k is a heap.</a:t>
            </a:r>
            <a:endParaRPr b="1"/>
          </a:p>
        </p:txBody>
      </p:sp>
      <p:sp>
        <p:nvSpPr>
          <p:cNvPr id="1485" name="Google Shape;1485;p85"/>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86" name="Google Shape;1486;p85"/>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87" name="Google Shape;1487;p85"/>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88" name="Google Shape;1488;p85"/>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89" name="Google Shape;1489;p85"/>
          <p:cNvSpPr/>
          <p:nvPr/>
        </p:nvSpPr>
        <p:spPr>
          <a:xfrm>
            <a:off x="386423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490" name="Google Shape;1490;p85"/>
          <p:cNvSpPr/>
          <p:nvPr/>
        </p:nvSpPr>
        <p:spPr>
          <a:xfrm>
            <a:off x="434942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491" name="Google Shape;1491;p85"/>
          <p:cNvSpPr/>
          <p:nvPr/>
        </p:nvSpPr>
        <p:spPr>
          <a:xfrm>
            <a:off x="483876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492" name="Google Shape;1492;p85"/>
          <p:cNvSpPr/>
          <p:nvPr/>
        </p:nvSpPr>
        <p:spPr>
          <a:xfrm>
            <a:off x="532395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93" name="Google Shape;1493;p85"/>
          <p:cNvSpPr/>
          <p:nvPr/>
        </p:nvSpPr>
        <p:spPr>
          <a:xfrm>
            <a:off x="5813330" y="3121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94" name="Google Shape;1494;p85"/>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495" name="Google Shape;1495;p85"/>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496" name="Google Shape;1496;p85"/>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497" name="Google Shape;1497;p85"/>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498" name="Google Shape;1498;p85"/>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499" name="Google Shape;1499;p85"/>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00" name="Google Shape;1500;p85"/>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01" name="Google Shape;1501;p85"/>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02" name="Google Shape;1502;p85"/>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03" name="Google Shape;1503;p85"/>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17</a:t>
            </a:r>
            <a:endParaRPr b="1" sz="1800">
              <a:latin typeface="Calibri"/>
              <a:ea typeface="Calibri"/>
              <a:cs typeface="Calibri"/>
              <a:sym typeface="Calibri"/>
            </a:endParaRPr>
          </a:p>
        </p:txBody>
      </p:sp>
      <p:cxnSp>
        <p:nvCxnSpPr>
          <p:cNvPr id="1504" name="Google Shape;1504;p85"/>
          <p:cNvCxnSpPr>
            <a:stCxn id="1495" idx="2"/>
            <a:endCxn id="1496"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505" name="Google Shape;1505;p85"/>
          <p:cNvCxnSpPr>
            <a:stCxn id="1495" idx="2"/>
            <a:endCxn id="1497"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506" name="Google Shape;1506;p85"/>
          <p:cNvCxnSpPr>
            <a:stCxn id="1499" idx="0"/>
            <a:endCxn id="1496"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07" name="Google Shape;1507;p85"/>
          <p:cNvCxnSpPr>
            <a:stCxn id="1496" idx="2"/>
            <a:endCxn id="1498"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08" name="Google Shape;1508;p85"/>
          <p:cNvCxnSpPr>
            <a:stCxn id="1497" idx="2"/>
            <a:endCxn id="1500"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09" name="Google Shape;1509;p85"/>
          <p:cNvCxnSpPr>
            <a:stCxn id="1501" idx="0"/>
            <a:endCxn id="1497"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10" name="Google Shape;1510;p85"/>
          <p:cNvCxnSpPr>
            <a:stCxn id="1498" idx="2"/>
            <a:endCxn id="1502"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511" name="Google Shape;1511;p85"/>
          <p:cNvCxnSpPr>
            <a:endCxn id="1503"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512" name="Google Shape;1512;p85"/>
          <p:cNvSpPr txBox="1"/>
          <p:nvPr/>
        </p:nvSpPr>
        <p:spPr>
          <a:xfrm>
            <a:off x="6843000" y="4752300"/>
            <a:ext cx="2224800" cy="39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Sinking 17 has no effect.</a:t>
            </a:r>
            <a:endParaRPr>
              <a:solidFill>
                <a:srgbClr val="BE0712"/>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6" name="Shape 1516"/>
        <p:cNvGrpSpPr/>
        <p:nvPr/>
      </p:nvGrpSpPr>
      <p:grpSpPr>
        <a:xfrm>
          <a:off x="0" y="0"/>
          <a:ext cx="0" cy="0"/>
          <a:chOff x="0" y="0"/>
          <a:chExt cx="0" cy="0"/>
        </a:xfrm>
      </p:grpSpPr>
      <p:sp>
        <p:nvSpPr>
          <p:cNvPr id="1517" name="Google Shape;1517;p8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518" name="Google Shape;1518;p8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lang="en"/>
              <a:t>Sink nodes in reverse level order: sink(k)</a:t>
            </a:r>
            <a:endParaRPr/>
          </a:p>
          <a:p>
            <a:pPr indent="-342900" lvl="1" marL="914400" rtl="0" algn="l">
              <a:spcBef>
                <a:spcPts val="600"/>
              </a:spcBef>
              <a:spcAft>
                <a:spcPts val="0"/>
              </a:spcAft>
              <a:buSzPts val="1800"/>
              <a:buChar char="○"/>
            </a:pPr>
            <a:r>
              <a:rPr b="1" lang="en"/>
              <a:t>After sinking, guaranteed that tree rooted at position k is a heap.</a:t>
            </a:r>
            <a:endParaRPr/>
          </a:p>
        </p:txBody>
      </p:sp>
      <p:sp>
        <p:nvSpPr>
          <p:cNvPr id="1519" name="Google Shape;1519;p86"/>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520" name="Google Shape;1520;p86"/>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521" name="Google Shape;1521;p86"/>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522" name="Google Shape;1522;p86"/>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23" name="Google Shape;1523;p86"/>
          <p:cNvSpPr/>
          <p:nvPr/>
        </p:nvSpPr>
        <p:spPr>
          <a:xfrm>
            <a:off x="386423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24" name="Google Shape;1524;p86"/>
          <p:cNvSpPr/>
          <p:nvPr/>
        </p:nvSpPr>
        <p:spPr>
          <a:xfrm>
            <a:off x="434942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25" name="Google Shape;1525;p86"/>
          <p:cNvSpPr/>
          <p:nvPr/>
        </p:nvSpPr>
        <p:spPr>
          <a:xfrm>
            <a:off x="483876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26" name="Google Shape;1526;p86"/>
          <p:cNvSpPr/>
          <p:nvPr/>
        </p:nvSpPr>
        <p:spPr>
          <a:xfrm>
            <a:off x="532395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27" name="Google Shape;1527;p86"/>
          <p:cNvSpPr/>
          <p:nvPr/>
        </p:nvSpPr>
        <p:spPr>
          <a:xfrm>
            <a:off x="5813330"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28" name="Google Shape;1528;p86"/>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529" name="Google Shape;1529;p86"/>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530" name="Google Shape;1530;p86"/>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531" name="Google Shape;1531;p86"/>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532" name="Google Shape;1532;p86"/>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33" name="Google Shape;1533;p86"/>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34" name="Google Shape;1534;p86"/>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35" name="Google Shape;1535;p86"/>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36" name="Google Shape;1536;p86"/>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37" name="Google Shape;1537;p86"/>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538" name="Google Shape;1538;p86"/>
          <p:cNvCxnSpPr>
            <a:stCxn id="1529" idx="2"/>
            <a:endCxn id="1530"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539" name="Google Shape;1539;p86"/>
          <p:cNvCxnSpPr>
            <a:stCxn id="1529" idx="2"/>
            <a:endCxn id="1531"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540" name="Google Shape;1540;p86"/>
          <p:cNvCxnSpPr>
            <a:stCxn id="1533" idx="0"/>
            <a:endCxn id="1530"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41" name="Google Shape;1541;p86"/>
          <p:cNvCxnSpPr>
            <a:stCxn id="1530" idx="2"/>
            <a:endCxn id="1532"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42" name="Google Shape;1542;p86"/>
          <p:cNvCxnSpPr>
            <a:stCxn id="1531" idx="2"/>
            <a:endCxn id="1534"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43" name="Google Shape;1543;p86"/>
          <p:cNvCxnSpPr>
            <a:stCxn id="1535" idx="0"/>
            <a:endCxn id="1531"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44" name="Google Shape;1544;p86"/>
          <p:cNvCxnSpPr>
            <a:stCxn id="1532" idx="2"/>
            <a:endCxn id="1536"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545" name="Google Shape;1545;p86"/>
          <p:cNvCxnSpPr>
            <a:endCxn id="1537"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grpSp>
        <p:nvGrpSpPr>
          <p:cNvPr id="1546" name="Google Shape;1546;p86"/>
          <p:cNvGrpSpPr/>
          <p:nvPr/>
        </p:nvGrpSpPr>
        <p:grpSpPr>
          <a:xfrm>
            <a:off x="5767873" y="2084700"/>
            <a:ext cx="604200" cy="978900"/>
            <a:chOff x="5767873" y="2084700"/>
            <a:chExt cx="604200" cy="978900"/>
          </a:xfrm>
        </p:grpSpPr>
        <p:sp>
          <p:nvSpPr>
            <p:cNvPr id="1547" name="Google Shape;1547;p86"/>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86"/>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p8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554" name="Google Shape;1554;p8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b="1" lang="en"/>
              <a:t>Sink nodes in reverse level order: sink(k)</a:t>
            </a:r>
            <a:endParaRPr b="1"/>
          </a:p>
          <a:p>
            <a:pPr indent="-342900" lvl="1" marL="914400" rtl="0" algn="l">
              <a:spcBef>
                <a:spcPts val="600"/>
              </a:spcBef>
              <a:spcAft>
                <a:spcPts val="0"/>
              </a:spcAft>
              <a:buSzPts val="1800"/>
              <a:buChar char="○"/>
            </a:pPr>
            <a:r>
              <a:rPr lang="en"/>
              <a:t>After sinking, guaranteed that tree rooted at position k is a heap.</a:t>
            </a:r>
            <a:endParaRPr b="1"/>
          </a:p>
        </p:txBody>
      </p:sp>
      <p:sp>
        <p:nvSpPr>
          <p:cNvPr id="1555" name="Google Shape;1555;p87"/>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556" name="Google Shape;1556;p87"/>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557" name="Google Shape;1557;p87"/>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558" name="Google Shape;1558;p87"/>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59" name="Google Shape;1559;p87"/>
          <p:cNvSpPr/>
          <p:nvPr/>
        </p:nvSpPr>
        <p:spPr>
          <a:xfrm>
            <a:off x="386423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60" name="Google Shape;1560;p87"/>
          <p:cNvSpPr/>
          <p:nvPr/>
        </p:nvSpPr>
        <p:spPr>
          <a:xfrm>
            <a:off x="434942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61" name="Google Shape;1561;p87"/>
          <p:cNvSpPr/>
          <p:nvPr/>
        </p:nvSpPr>
        <p:spPr>
          <a:xfrm>
            <a:off x="483876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62" name="Google Shape;1562;p87"/>
          <p:cNvSpPr/>
          <p:nvPr/>
        </p:nvSpPr>
        <p:spPr>
          <a:xfrm>
            <a:off x="5323955" y="3121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63" name="Google Shape;1563;p87"/>
          <p:cNvSpPr/>
          <p:nvPr/>
        </p:nvSpPr>
        <p:spPr>
          <a:xfrm>
            <a:off x="5813330"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64" name="Google Shape;1564;p87"/>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565" name="Google Shape;1565;p87"/>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566" name="Google Shape;1566;p87"/>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567" name="Google Shape;1567;p87"/>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568" name="Google Shape;1568;p87"/>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69" name="Google Shape;1569;p87"/>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70" name="Google Shape;1570;p87"/>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71" name="Google Shape;1571;p87"/>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72" name="Google Shape;1572;p87"/>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17</a:t>
            </a:r>
            <a:endParaRPr b="1" sz="1800">
              <a:latin typeface="Calibri"/>
              <a:ea typeface="Calibri"/>
              <a:cs typeface="Calibri"/>
              <a:sym typeface="Calibri"/>
            </a:endParaRPr>
          </a:p>
        </p:txBody>
      </p:sp>
      <p:sp>
        <p:nvSpPr>
          <p:cNvPr id="1573" name="Google Shape;1573;p87"/>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574" name="Google Shape;1574;p87"/>
          <p:cNvCxnSpPr>
            <a:stCxn id="1565" idx="2"/>
            <a:endCxn id="1566"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575" name="Google Shape;1575;p87"/>
          <p:cNvCxnSpPr>
            <a:stCxn id="1565" idx="2"/>
            <a:endCxn id="1567"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576" name="Google Shape;1576;p87"/>
          <p:cNvCxnSpPr>
            <a:stCxn id="1569" idx="0"/>
            <a:endCxn id="1566"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77" name="Google Shape;1577;p87"/>
          <p:cNvCxnSpPr>
            <a:stCxn id="1566" idx="2"/>
            <a:endCxn id="1568"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78" name="Google Shape;1578;p87"/>
          <p:cNvCxnSpPr>
            <a:stCxn id="1567" idx="2"/>
            <a:endCxn id="1570"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79" name="Google Shape;1579;p87"/>
          <p:cNvCxnSpPr>
            <a:stCxn id="1571" idx="0"/>
            <a:endCxn id="1567"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580" name="Google Shape;1580;p87"/>
          <p:cNvCxnSpPr>
            <a:stCxn id="1568" idx="2"/>
            <a:endCxn id="1572"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581" name="Google Shape;1581;p87"/>
          <p:cNvCxnSpPr>
            <a:endCxn id="1573"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582" name="Google Shape;1582;p87"/>
          <p:cNvSpPr txBox="1"/>
          <p:nvPr/>
        </p:nvSpPr>
        <p:spPr>
          <a:xfrm>
            <a:off x="4948575" y="4752300"/>
            <a:ext cx="2224800" cy="39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Sinking 17 has no effect.</a:t>
            </a:r>
            <a:endParaRPr>
              <a:solidFill>
                <a:srgbClr val="BE0712"/>
              </a:solidFill>
            </a:endParaRPr>
          </a:p>
        </p:txBody>
      </p:sp>
      <p:grpSp>
        <p:nvGrpSpPr>
          <p:cNvPr id="1583" name="Google Shape;1583;p87"/>
          <p:cNvGrpSpPr/>
          <p:nvPr/>
        </p:nvGrpSpPr>
        <p:grpSpPr>
          <a:xfrm>
            <a:off x="5767873" y="2084700"/>
            <a:ext cx="604200" cy="978900"/>
            <a:chOff x="5767873" y="2084700"/>
            <a:chExt cx="604200" cy="978900"/>
          </a:xfrm>
        </p:grpSpPr>
        <p:sp>
          <p:nvSpPr>
            <p:cNvPr id="1584" name="Google Shape;1584;p87"/>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87"/>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p8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591" name="Google Shape;1591;p8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lang="en"/>
              <a:t>Sink nodes in reverse level order: sink(k)</a:t>
            </a:r>
            <a:endParaRPr/>
          </a:p>
          <a:p>
            <a:pPr indent="-342900" lvl="1" marL="914400" rtl="0" algn="l">
              <a:spcBef>
                <a:spcPts val="600"/>
              </a:spcBef>
              <a:spcAft>
                <a:spcPts val="0"/>
              </a:spcAft>
              <a:buSzPts val="1800"/>
              <a:buChar char="○"/>
            </a:pPr>
            <a:r>
              <a:rPr b="1" lang="en"/>
              <a:t>After sinking, guaranteed that tree rooted at position k is a heap.</a:t>
            </a:r>
            <a:endParaRPr/>
          </a:p>
          <a:p>
            <a:pPr indent="0" lvl="0" marL="0" rtl="0" algn="l">
              <a:spcBef>
                <a:spcPts val="600"/>
              </a:spcBef>
              <a:spcAft>
                <a:spcPts val="0"/>
              </a:spcAft>
              <a:buNone/>
            </a:pPr>
            <a:r>
              <a:t/>
            </a:r>
            <a:endParaRPr b="1"/>
          </a:p>
        </p:txBody>
      </p:sp>
      <p:sp>
        <p:nvSpPr>
          <p:cNvPr id="1592" name="Google Shape;1592;p88"/>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593" name="Google Shape;1593;p88"/>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594" name="Google Shape;1594;p88"/>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595" name="Google Shape;1595;p88"/>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596" name="Google Shape;1596;p88"/>
          <p:cNvSpPr/>
          <p:nvPr/>
        </p:nvSpPr>
        <p:spPr>
          <a:xfrm>
            <a:off x="386423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597" name="Google Shape;1597;p88"/>
          <p:cNvSpPr/>
          <p:nvPr/>
        </p:nvSpPr>
        <p:spPr>
          <a:xfrm>
            <a:off x="434942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598" name="Google Shape;1598;p88"/>
          <p:cNvSpPr/>
          <p:nvPr/>
        </p:nvSpPr>
        <p:spPr>
          <a:xfrm>
            <a:off x="483876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599" name="Google Shape;1599;p88"/>
          <p:cNvSpPr/>
          <p:nvPr/>
        </p:nvSpPr>
        <p:spPr>
          <a:xfrm>
            <a:off x="532395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00" name="Google Shape;1600;p88"/>
          <p:cNvSpPr/>
          <p:nvPr/>
        </p:nvSpPr>
        <p:spPr>
          <a:xfrm>
            <a:off x="5813330"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01" name="Google Shape;1601;p88"/>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602" name="Google Shape;1602;p88"/>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603" name="Google Shape;1603;p88"/>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604" name="Google Shape;1604;p88"/>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605" name="Google Shape;1605;p88"/>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06" name="Google Shape;1606;p88"/>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607" name="Google Shape;1607;p88"/>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608" name="Google Shape;1608;p88"/>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609" name="Google Shape;1609;p88"/>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10" name="Google Shape;1610;p88"/>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611" name="Google Shape;1611;p88"/>
          <p:cNvCxnSpPr>
            <a:stCxn id="1602" idx="2"/>
            <a:endCxn id="1603"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612" name="Google Shape;1612;p88"/>
          <p:cNvCxnSpPr>
            <a:stCxn id="1602" idx="2"/>
            <a:endCxn id="1604"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613" name="Google Shape;1613;p88"/>
          <p:cNvCxnSpPr>
            <a:stCxn id="1606" idx="0"/>
            <a:endCxn id="1603"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14" name="Google Shape;1614;p88"/>
          <p:cNvCxnSpPr>
            <a:stCxn id="1603" idx="2"/>
            <a:endCxn id="1605"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15" name="Google Shape;1615;p88"/>
          <p:cNvCxnSpPr>
            <a:stCxn id="1604" idx="2"/>
            <a:endCxn id="1607"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16" name="Google Shape;1616;p88"/>
          <p:cNvCxnSpPr>
            <a:stCxn id="1608" idx="0"/>
            <a:endCxn id="1604"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17" name="Google Shape;1617;p88"/>
          <p:cNvCxnSpPr>
            <a:stCxn id="1605" idx="2"/>
            <a:endCxn id="1609"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618" name="Google Shape;1618;p88"/>
          <p:cNvCxnSpPr>
            <a:endCxn id="1610"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grpSp>
        <p:nvGrpSpPr>
          <p:cNvPr id="1619" name="Google Shape;1619;p88"/>
          <p:cNvGrpSpPr/>
          <p:nvPr/>
        </p:nvGrpSpPr>
        <p:grpSpPr>
          <a:xfrm>
            <a:off x="5767873" y="2084700"/>
            <a:ext cx="604200" cy="978900"/>
            <a:chOff x="5767873" y="2084700"/>
            <a:chExt cx="604200" cy="978900"/>
          </a:xfrm>
        </p:grpSpPr>
        <p:sp>
          <p:nvSpPr>
            <p:cNvPr id="1620" name="Google Shape;1620;p88"/>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88"/>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grpSp>
        <p:nvGrpSpPr>
          <p:cNvPr id="1622" name="Google Shape;1622;p88"/>
          <p:cNvGrpSpPr/>
          <p:nvPr/>
        </p:nvGrpSpPr>
        <p:grpSpPr>
          <a:xfrm>
            <a:off x="5271670" y="2084700"/>
            <a:ext cx="604200" cy="978900"/>
            <a:chOff x="5767873" y="2084700"/>
            <a:chExt cx="604200" cy="978900"/>
          </a:xfrm>
        </p:grpSpPr>
        <p:sp>
          <p:nvSpPr>
            <p:cNvPr id="1623" name="Google Shape;1623;p88"/>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88"/>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8" name="Shape 1628"/>
        <p:cNvGrpSpPr/>
        <p:nvPr/>
      </p:nvGrpSpPr>
      <p:grpSpPr>
        <a:xfrm>
          <a:off x="0" y="0"/>
          <a:ext cx="0" cy="0"/>
          <a:chOff x="0" y="0"/>
          <a:chExt cx="0" cy="0"/>
        </a:xfrm>
      </p:grpSpPr>
      <p:sp>
        <p:nvSpPr>
          <p:cNvPr id="1629" name="Google Shape;1629;p8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630" name="Google Shape;1630;p8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b="1" lang="en"/>
              <a:t>Sink nodes in reverse level order: sink(k)</a:t>
            </a:r>
            <a:endParaRPr b="1"/>
          </a:p>
          <a:p>
            <a:pPr indent="-342900" lvl="1" marL="914400" rtl="0" algn="l">
              <a:spcBef>
                <a:spcPts val="600"/>
              </a:spcBef>
              <a:spcAft>
                <a:spcPts val="0"/>
              </a:spcAft>
              <a:buSzPts val="1800"/>
              <a:buChar char="○"/>
            </a:pPr>
            <a:r>
              <a:rPr lang="en"/>
              <a:t>After sinking, guaranteed that tree rooted at position k is a heap.</a:t>
            </a:r>
            <a:endParaRPr b="1"/>
          </a:p>
          <a:p>
            <a:pPr indent="0" lvl="0" marL="0" rtl="0" algn="l">
              <a:spcBef>
                <a:spcPts val="600"/>
              </a:spcBef>
              <a:spcAft>
                <a:spcPts val="0"/>
              </a:spcAft>
              <a:buNone/>
            </a:pPr>
            <a:r>
              <a:t/>
            </a:r>
            <a:endParaRPr b="1"/>
          </a:p>
        </p:txBody>
      </p:sp>
      <p:sp>
        <p:nvSpPr>
          <p:cNvPr id="1631" name="Google Shape;1631;p89"/>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632" name="Google Shape;1632;p89"/>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633" name="Google Shape;1633;p89"/>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634" name="Google Shape;1634;p89"/>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35" name="Google Shape;1635;p89"/>
          <p:cNvSpPr/>
          <p:nvPr/>
        </p:nvSpPr>
        <p:spPr>
          <a:xfrm>
            <a:off x="386423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636" name="Google Shape;1636;p89"/>
          <p:cNvSpPr/>
          <p:nvPr/>
        </p:nvSpPr>
        <p:spPr>
          <a:xfrm>
            <a:off x="434942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637" name="Google Shape;1637;p89"/>
          <p:cNvSpPr/>
          <p:nvPr/>
        </p:nvSpPr>
        <p:spPr>
          <a:xfrm>
            <a:off x="4838766" y="3121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638" name="Google Shape;1638;p89"/>
          <p:cNvSpPr/>
          <p:nvPr/>
        </p:nvSpPr>
        <p:spPr>
          <a:xfrm>
            <a:off x="532395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39" name="Google Shape;1639;p89"/>
          <p:cNvSpPr/>
          <p:nvPr/>
        </p:nvSpPr>
        <p:spPr>
          <a:xfrm>
            <a:off x="5813330"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40" name="Google Shape;1640;p89"/>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641" name="Google Shape;1641;p89"/>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642" name="Google Shape;1642;p89"/>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643" name="Google Shape;1643;p89"/>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644" name="Google Shape;1644;p89"/>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45" name="Google Shape;1645;p89"/>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646" name="Google Shape;1646;p89"/>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647" name="Google Shape;1647;p89"/>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41</a:t>
            </a:r>
            <a:endParaRPr b="1" sz="1800">
              <a:latin typeface="Calibri"/>
              <a:ea typeface="Calibri"/>
              <a:cs typeface="Calibri"/>
              <a:sym typeface="Calibri"/>
            </a:endParaRPr>
          </a:p>
        </p:txBody>
      </p:sp>
      <p:sp>
        <p:nvSpPr>
          <p:cNvPr id="1648" name="Google Shape;1648;p89"/>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49" name="Google Shape;1649;p89"/>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650" name="Google Shape;1650;p89"/>
          <p:cNvCxnSpPr>
            <a:stCxn id="1641" idx="2"/>
            <a:endCxn id="1642"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651" name="Google Shape;1651;p89"/>
          <p:cNvCxnSpPr>
            <a:stCxn id="1641" idx="2"/>
            <a:endCxn id="1643"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652" name="Google Shape;1652;p89"/>
          <p:cNvCxnSpPr>
            <a:stCxn id="1645" idx="0"/>
            <a:endCxn id="1642"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53" name="Google Shape;1653;p89"/>
          <p:cNvCxnSpPr>
            <a:stCxn id="1642" idx="2"/>
            <a:endCxn id="1644"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54" name="Google Shape;1654;p89"/>
          <p:cNvCxnSpPr>
            <a:stCxn id="1643" idx="2"/>
            <a:endCxn id="1646"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55" name="Google Shape;1655;p89"/>
          <p:cNvCxnSpPr>
            <a:stCxn id="1647" idx="0"/>
            <a:endCxn id="1643"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56" name="Google Shape;1656;p89"/>
          <p:cNvCxnSpPr>
            <a:stCxn id="1644" idx="2"/>
            <a:endCxn id="1648"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657" name="Google Shape;1657;p89"/>
          <p:cNvCxnSpPr>
            <a:endCxn id="1649"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658" name="Google Shape;1658;p89"/>
          <p:cNvSpPr txBox="1"/>
          <p:nvPr/>
        </p:nvSpPr>
        <p:spPr>
          <a:xfrm>
            <a:off x="6929775" y="4752300"/>
            <a:ext cx="2224800" cy="39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Sinking 41 has no effect.</a:t>
            </a:r>
            <a:endParaRPr>
              <a:solidFill>
                <a:srgbClr val="BE0712"/>
              </a:solidFill>
            </a:endParaRPr>
          </a:p>
        </p:txBody>
      </p:sp>
      <p:grpSp>
        <p:nvGrpSpPr>
          <p:cNvPr id="1659" name="Google Shape;1659;p89"/>
          <p:cNvGrpSpPr/>
          <p:nvPr/>
        </p:nvGrpSpPr>
        <p:grpSpPr>
          <a:xfrm>
            <a:off x="5767873" y="2084700"/>
            <a:ext cx="604200" cy="978900"/>
            <a:chOff x="5767873" y="2084700"/>
            <a:chExt cx="604200" cy="978900"/>
          </a:xfrm>
        </p:grpSpPr>
        <p:sp>
          <p:nvSpPr>
            <p:cNvPr id="1660" name="Google Shape;1660;p89"/>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89"/>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grpSp>
        <p:nvGrpSpPr>
          <p:cNvPr id="1662" name="Google Shape;1662;p89"/>
          <p:cNvGrpSpPr/>
          <p:nvPr/>
        </p:nvGrpSpPr>
        <p:grpSpPr>
          <a:xfrm>
            <a:off x="5271670" y="2084700"/>
            <a:ext cx="604200" cy="978900"/>
            <a:chOff x="5767873" y="2084700"/>
            <a:chExt cx="604200" cy="978900"/>
          </a:xfrm>
        </p:grpSpPr>
        <p:sp>
          <p:nvSpPr>
            <p:cNvPr id="1663" name="Google Shape;1663;p89"/>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89"/>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8" name="Shape 1668"/>
        <p:cNvGrpSpPr/>
        <p:nvPr/>
      </p:nvGrpSpPr>
      <p:grpSpPr>
        <a:xfrm>
          <a:off x="0" y="0"/>
          <a:ext cx="0" cy="0"/>
          <a:chOff x="0" y="0"/>
          <a:chExt cx="0" cy="0"/>
        </a:xfrm>
      </p:grpSpPr>
      <p:sp>
        <p:nvSpPr>
          <p:cNvPr id="1669" name="Google Shape;1669;p9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670" name="Google Shape;1670;p9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lang="en"/>
              <a:t>Sink nodes in reverse level order: sink(k)</a:t>
            </a:r>
            <a:endParaRPr/>
          </a:p>
          <a:p>
            <a:pPr indent="-342900" lvl="1" marL="914400" rtl="0" algn="l">
              <a:spcBef>
                <a:spcPts val="600"/>
              </a:spcBef>
              <a:spcAft>
                <a:spcPts val="0"/>
              </a:spcAft>
              <a:buSzPts val="1800"/>
              <a:buChar char="○"/>
            </a:pPr>
            <a:r>
              <a:rPr b="1" lang="en"/>
              <a:t>After sinking, guaranteed that tree rooted at position k is a heap.</a:t>
            </a:r>
            <a:endParaRPr/>
          </a:p>
          <a:p>
            <a:pPr indent="0" lvl="0" marL="0" rtl="0" algn="l">
              <a:spcBef>
                <a:spcPts val="600"/>
              </a:spcBef>
              <a:spcAft>
                <a:spcPts val="0"/>
              </a:spcAft>
              <a:buNone/>
            </a:pPr>
            <a:r>
              <a:t/>
            </a:r>
            <a:endParaRPr b="1"/>
          </a:p>
        </p:txBody>
      </p:sp>
      <p:sp>
        <p:nvSpPr>
          <p:cNvPr id="1671" name="Google Shape;1671;p90"/>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672" name="Google Shape;1672;p90"/>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673" name="Google Shape;1673;p90"/>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674" name="Google Shape;1674;p90"/>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75" name="Google Shape;1675;p90"/>
          <p:cNvSpPr/>
          <p:nvPr/>
        </p:nvSpPr>
        <p:spPr>
          <a:xfrm>
            <a:off x="386423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676" name="Google Shape;1676;p90"/>
          <p:cNvSpPr/>
          <p:nvPr/>
        </p:nvSpPr>
        <p:spPr>
          <a:xfrm>
            <a:off x="434942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677" name="Google Shape;1677;p90"/>
          <p:cNvSpPr/>
          <p:nvPr/>
        </p:nvSpPr>
        <p:spPr>
          <a:xfrm>
            <a:off x="483876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678" name="Google Shape;1678;p90"/>
          <p:cNvSpPr/>
          <p:nvPr/>
        </p:nvSpPr>
        <p:spPr>
          <a:xfrm>
            <a:off x="532395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79" name="Google Shape;1679;p90"/>
          <p:cNvSpPr/>
          <p:nvPr/>
        </p:nvSpPr>
        <p:spPr>
          <a:xfrm>
            <a:off x="5813330"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80" name="Google Shape;1680;p90"/>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681" name="Google Shape;1681;p90"/>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682" name="Google Shape;1682;p90"/>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683" name="Google Shape;1683;p90"/>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684" name="Google Shape;1684;p90"/>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85" name="Google Shape;1685;p90"/>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686" name="Google Shape;1686;p90"/>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687" name="Google Shape;1687;p90"/>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688" name="Google Shape;1688;p90"/>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689" name="Google Shape;1689;p90"/>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690" name="Google Shape;1690;p90"/>
          <p:cNvCxnSpPr>
            <a:stCxn id="1681" idx="2"/>
            <a:endCxn id="1682"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691" name="Google Shape;1691;p90"/>
          <p:cNvCxnSpPr>
            <a:stCxn id="1681" idx="2"/>
            <a:endCxn id="1683"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692" name="Google Shape;1692;p90"/>
          <p:cNvCxnSpPr>
            <a:stCxn id="1685" idx="0"/>
            <a:endCxn id="1682"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93" name="Google Shape;1693;p90"/>
          <p:cNvCxnSpPr>
            <a:stCxn id="1682" idx="2"/>
            <a:endCxn id="1684"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94" name="Google Shape;1694;p90"/>
          <p:cNvCxnSpPr>
            <a:stCxn id="1683" idx="2"/>
            <a:endCxn id="1686"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95" name="Google Shape;1695;p90"/>
          <p:cNvCxnSpPr>
            <a:stCxn id="1687" idx="0"/>
            <a:endCxn id="1683"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696" name="Google Shape;1696;p90"/>
          <p:cNvCxnSpPr>
            <a:stCxn id="1684" idx="2"/>
            <a:endCxn id="1688"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697" name="Google Shape;1697;p90"/>
          <p:cNvCxnSpPr>
            <a:endCxn id="1689"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grpSp>
        <p:nvGrpSpPr>
          <p:cNvPr id="1698" name="Google Shape;1698;p90"/>
          <p:cNvGrpSpPr/>
          <p:nvPr/>
        </p:nvGrpSpPr>
        <p:grpSpPr>
          <a:xfrm>
            <a:off x="5767873" y="2084700"/>
            <a:ext cx="604200" cy="978900"/>
            <a:chOff x="5767873" y="2084700"/>
            <a:chExt cx="604200" cy="978900"/>
          </a:xfrm>
        </p:grpSpPr>
        <p:sp>
          <p:nvSpPr>
            <p:cNvPr id="1699" name="Google Shape;1699;p90"/>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90"/>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grpSp>
        <p:nvGrpSpPr>
          <p:cNvPr id="1701" name="Google Shape;1701;p90"/>
          <p:cNvGrpSpPr/>
          <p:nvPr/>
        </p:nvGrpSpPr>
        <p:grpSpPr>
          <a:xfrm>
            <a:off x="5271670" y="2084700"/>
            <a:ext cx="604200" cy="978900"/>
            <a:chOff x="5767873" y="2084700"/>
            <a:chExt cx="604200" cy="978900"/>
          </a:xfrm>
        </p:grpSpPr>
        <p:sp>
          <p:nvSpPr>
            <p:cNvPr id="1702" name="Google Shape;1702;p90"/>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90"/>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grpSp>
        <p:nvGrpSpPr>
          <p:cNvPr id="1704" name="Google Shape;1704;p90"/>
          <p:cNvGrpSpPr/>
          <p:nvPr/>
        </p:nvGrpSpPr>
        <p:grpSpPr>
          <a:xfrm>
            <a:off x="4772397" y="2084700"/>
            <a:ext cx="604200" cy="978900"/>
            <a:chOff x="5767873" y="2084700"/>
            <a:chExt cx="604200" cy="978900"/>
          </a:xfrm>
        </p:grpSpPr>
        <p:sp>
          <p:nvSpPr>
            <p:cNvPr id="1705" name="Google Shape;1705;p90"/>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90"/>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0" name="Shape 1710"/>
        <p:cNvGrpSpPr/>
        <p:nvPr/>
      </p:nvGrpSpPr>
      <p:grpSpPr>
        <a:xfrm>
          <a:off x="0" y="0"/>
          <a:ext cx="0" cy="0"/>
          <a:chOff x="0" y="0"/>
          <a:chExt cx="0" cy="0"/>
        </a:xfrm>
      </p:grpSpPr>
      <p:sp>
        <p:nvSpPr>
          <p:cNvPr id="1711" name="Google Shape;1711;p9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712" name="Google Shape;1712;p9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b="1" lang="en"/>
              <a:t>Sink nodes in reverse level order: sink(k)</a:t>
            </a:r>
            <a:endParaRPr b="1"/>
          </a:p>
          <a:p>
            <a:pPr indent="-342900" lvl="1" marL="914400" rtl="0" algn="l">
              <a:spcBef>
                <a:spcPts val="600"/>
              </a:spcBef>
              <a:spcAft>
                <a:spcPts val="0"/>
              </a:spcAft>
              <a:buSzPts val="1800"/>
              <a:buChar char="○"/>
            </a:pPr>
            <a:r>
              <a:rPr lang="en"/>
              <a:t>After sinking, guaranteed that tree rooted at position k is a heap.</a:t>
            </a:r>
            <a:endParaRPr b="1"/>
          </a:p>
          <a:p>
            <a:pPr indent="0" lvl="0" marL="0" rtl="0" algn="l">
              <a:spcBef>
                <a:spcPts val="600"/>
              </a:spcBef>
              <a:spcAft>
                <a:spcPts val="0"/>
              </a:spcAft>
              <a:buNone/>
            </a:pPr>
            <a:r>
              <a:t/>
            </a:r>
            <a:endParaRPr b="1"/>
          </a:p>
        </p:txBody>
      </p:sp>
      <p:sp>
        <p:nvSpPr>
          <p:cNvPr id="1713" name="Google Shape;1713;p91"/>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714" name="Google Shape;1714;p91"/>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715" name="Google Shape;1715;p91"/>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716" name="Google Shape;1716;p91"/>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17" name="Google Shape;1717;p91"/>
          <p:cNvSpPr/>
          <p:nvPr/>
        </p:nvSpPr>
        <p:spPr>
          <a:xfrm>
            <a:off x="386423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718" name="Google Shape;1718;p91"/>
          <p:cNvSpPr/>
          <p:nvPr/>
        </p:nvSpPr>
        <p:spPr>
          <a:xfrm>
            <a:off x="4349425" y="3121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719" name="Google Shape;1719;p91"/>
          <p:cNvSpPr/>
          <p:nvPr/>
        </p:nvSpPr>
        <p:spPr>
          <a:xfrm>
            <a:off x="483876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720" name="Google Shape;1720;p91"/>
          <p:cNvSpPr/>
          <p:nvPr/>
        </p:nvSpPr>
        <p:spPr>
          <a:xfrm>
            <a:off x="532395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21" name="Google Shape;1721;p91"/>
          <p:cNvSpPr/>
          <p:nvPr/>
        </p:nvSpPr>
        <p:spPr>
          <a:xfrm>
            <a:off x="5813330"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22" name="Google Shape;1722;p91"/>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723" name="Google Shape;1723;p91"/>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724" name="Google Shape;1724;p91"/>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725" name="Google Shape;1725;p91"/>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726" name="Google Shape;1726;p91"/>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27" name="Google Shape;1727;p91"/>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728" name="Google Shape;1728;p91"/>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26</a:t>
            </a:r>
            <a:endParaRPr b="1" sz="1800">
              <a:latin typeface="Calibri"/>
              <a:ea typeface="Calibri"/>
              <a:cs typeface="Calibri"/>
              <a:sym typeface="Calibri"/>
            </a:endParaRPr>
          </a:p>
        </p:txBody>
      </p:sp>
      <p:sp>
        <p:nvSpPr>
          <p:cNvPr id="1729" name="Google Shape;1729;p91"/>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730" name="Google Shape;1730;p91"/>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31" name="Google Shape;1731;p91"/>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732" name="Google Shape;1732;p91"/>
          <p:cNvCxnSpPr>
            <a:stCxn id="1723" idx="2"/>
            <a:endCxn id="1724"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733" name="Google Shape;1733;p91"/>
          <p:cNvCxnSpPr>
            <a:stCxn id="1723" idx="2"/>
            <a:endCxn id="1725"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734" name="Google Shape;1734;p91"/>
          <p:cNvCxnSpPr>
            <a:stCxn id="1727" idx="0"/>
            <a:endCxn id="1724"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735" name="Google Shape;1735;p91"/>
          <p:cNvCxnSpPr>
            <a:stCxn id="1724" idx="2"/>
            <a:endCxn id="1726"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736" name="Google Shape;1736;p91"/>
          <p:cNvCxnSpPr>
            <a:stCxn id="1725" idx="2"/>
            <a:endCxn id="1728"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737" name="Google Shape;1737;p91"/>
          <p:cNvCxnSpPr>
            <a:stCxn id="1729" idx="0"/>
            <a:endCxn id="1725"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738" name="Google Shape;1738;p91"/>
          <p:cNvCxnSpPr>
            <a:stCxn id="1726" idx="2"/>
            <a:endCxn id="1730"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739" name="Google Shape;1739;p91"/>
          <p:cNvCxnSpPr>
            <a:endCxn id="1731"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740" name="Google Shape;1740;p91"/>
          <p:cNvSpPr txBox="1"/>
          <p:nvPr/>
        </p:nvSpPr>
        <p:spPr>
          <a:xfrm>
            <a:off x="6929775" y="4752300"/>
            <a:ext cx="2224800" cy="39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Sinking 26 has no effect.</a:t>
            </a:r>
            <a:endParaRPr>
              <a:solidFill>
                <a:srgbClr val="BE0712"/>
              </a:solidFill>
            </a:endParaRPr>
          </a:p>
        </p:txBody>
      </p:sp>
      <p:grpSp>
        <p:nvGrpSpPr>
          <p:cNvPr id="1741" name="Google Shape;1741;p91"/>
          <p:cNvGrpSpPr/>
          <p:nvPr/>
        </p:nvGrpSpPr>
        <p:grpSpPr>
          <a:xfrm>
            <a:off x="5767873" y="2084700"/>
            <a:ext cx="604200" cy="978900"/>
            <a:chOff x="5767873" y="2084700"/>
            <a:chExt cx="604200" cy="978900"/>
          </a:xfrm>
        </p:grpSpPr>
        <p:sp>
          <p:nvSpPr>
            <p:cNvPr id="1742" name="Google Shape;1742;p91"/>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91"/>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grpSp>
        <p:nvGrpSpPr>
          <p:cNvPr id="1744" name="Google Shape;1744;p91"/>
          <p:cNvGrpSpPr/>
          <p:nvPr/>
        </p:nvGrpSpPr>
        <p:grpSpPr>
          <a:xfrm>
            <a:off x="5271670" y="2084700"/>
            <a:ext cx="604200" cy="978900"/>
            <a:chOff x="5767873" y="2084700"/>
            <a:chExt cx="604200" cy="978900"/>
          </a:xfrm>
        </p:grpSpPr>
        <p:sp>
          <p:nvSpPr>
            <p:cNvPr id="1745" name="Google Shape;1745;p91"/>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91"/>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grpSp>
        <p:nvGrpSpPr>
          <p:cNvPr id="1747" name="Google Shape;1747;p91"/>
          <p:cNvGrpSpPr/>
          <p:nvPr/>
        </p:nvGrpSpPr>
        <p:grpSpPr>
          <a:xfrm>
            <a:off x="4772397" y="2084700"/>
            <a:ext cx="604200" cy="978900"/>
            <a:chOff x="5767873" y="2084700"/>
            <a:chExt cx="604200" cy="978900"/>
          </a:xfrm>
        </p:grpSpPr>
        <p:sp>
          <p:nvSpPr>
            <p:cNvPr id="1748" name="Google Shape;1748;p91"/>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91"/>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gr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3" name="Shape 1753"/>
        <p:cNvGrpSpPr/>
        <p:nvPr/>
      </p:nvGrpSpPr>
      <p:grpSpPr>
        <a:xfrm>
          <a:off x="0" y="0"/>
          <a:ext cx="0" cy="0"/>
          <a:chOff x="0" y="0"/>
          <a:chExt cx="0" cy="0"/>
        </a:xfrm>
      </p:grpSpPr>
      <p:sp>
        <p:nvSpPr>
          <p:cNvPr id="1754" name="Google Shape;1754;p9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755" name="Google Shape;1755;p9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lang="en"/>
              <a:t>Sink nodes in reverse level order: sink(k)</a:t>
            </a:r>
            <a:endParaRPr/>
          </a:p>
          <a:p>
            <a:pPr indent="-342900" lvl="1" marL="914400" rtl="0" algn="l">
              <a:spcBef>
                <a:spcPts val="600"/>
              </a:spcBef>
              <a:spcAft>
                <a:spcPts val="0"/>
              </a:spcAft>
              <a:buSzPts val="1800"/>
              <a:buChar char="○"/>
            </a:pPr>
            <a:r>
              <a:rPr b="1" lang="en"/>
              <a:t>After sinking, guaranteed that tree rooted at position k is a heap.</a:t>
            </a:r>
            <a:endParaRPr/>
          </a:p>
          <a:p>
            <a:pPr indent="0" lvl="0" marL="0" rtl="0" algn="l">
              <a:spcBef>
                <a:spcPts val="600"/>
              </a:spcBef>
              <a:spcAft>
                <a:spcPts val="0"/>
              </a:spcAft>
              <a:buNone/>
            </a:pPr>
            <a:r>
              <a:t/>
            </a:r>
            <a:endParaRPr b="1"/>
          </a:p>
        </p:txBody>
      </p:sp>
      <p:sp>
        <p:nvSpPr>
          <p:cNvPr id="1756" name="Google Shape;1756;p92"/>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757" name="Google Shape;1757;p92"/>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758" name="Google Shape;1758;p92"/>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759" name="Google Shape;1759;p92"/>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60" name="Google Shape;1760;p92"/>
          <p:cNvSpPr/>
          <p:nvPr/>
        </p:nvSpPr>
        <p:spPr>
          <a:xfrm>
            <a:off x="3864236"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761" name="Google Shape;1761;p92"/>
          <p:cNvSpPr/>
          <p:nvPr/>
        </p:nvSpPr>
        <p:spPr>
          <a:xfrm>
            <a:off x="434942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762" name="Google Shape;1762;p92"/>
          <p:cNvSpPr/>
          <p:nvPr/>
        </p:nvSpPr>
        <p:spPr>
          <a:xfrm>
            <a:off x="4838766" y="3121500"/>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763" name="Google Shape;1763;p92"/>
          <p:cNvSpPr/>
          <p:nvPr/>
        </p:nvSpPr>
        <p:spPr>
          <a:xfrm>
            <a:off x="532395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64" name="Google Shape;1764;p92"/>
          <p:cNvSpPr/>
          <p:nvPr/>
        </p:nvSpPr>
        <p:spPr>
          <a:xfrm>
            <a:off x="5813330"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65" name="Google Shape;1765;p92"/>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766" name="Google Shape;1766;p92"/>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767" name="Google Shape;1767;p92"/>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768" name="Google Shape;1768;p92"/>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769" name="Google Shape;1769;p92"/>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70" name="Google Shape;1770;p92"/>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771" name="Google Shape;1771;p92"/>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772" name="Google Shape;1772;p92"/>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773" name="Google Shape;1773;p92"/>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774" name="Google Shape;1774;p92"/>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775" name="Google Shape;1775;p92"/>
          <p:cNvCxnSpPr>
            <a:stCxn id="1766" idx="2"/>
            <a:endCxn id="1767"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776" name="Google Shape;1776;p92"/>
          <p:cNvCxnSpPr>
            <a:stCxn id="1766" idx="2"/>
            <a:endCxn id="1768"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777" name="Google Shape;1777;p92"/>
          <p:cNvCxnSpPr>
            <a:stCxn id="1770" idx="0"/>
            <a:endCxn id="1767"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778" name="Google Shape;1778;p92"/>
          <p:cNvCxnSpPr>
            <a:stCxn id="1767" idx="2"/>
            <a:endCxn id="1769"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779" name="Google Shape;1779;p92"/>
          <p:cNvCxnSpPr>
            <a:stCxn id="1768" idx="2"/>
            <a:endCxn id="1771"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780" name="Google Shape;1780;p92"/>
          <p:cNvCxnSpPr>
            <a:stCxn id="1772" idx="0"/>
            <a:endCxn id="1768"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781" name="Google Shape;1781;p92"/>
          <p:cNvCxnSpPr>
            <a:stCxn id="1769" idx="2"/>
            <a:endCxn id="1773"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782" name="Google Shape;1782;p92"/>
          <p:cNvCxnSpPr>
            <a:endCxn id="1774"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783" name="Google Shape;1783;p92"/>
          <p:cNvSpPr/>
          <p:nvPr/>
        </p:nvSpPr>
        <p:spPr>
          <a:xfrm rot="-5400000">
            <a:off x="495237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92"/>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785" name="Google Shape;1785;p92"/>
          <p:cNvSpPr/>
          <p:nvPr/>
        </p:nvSpPr>
        <p:spPr>
          <a:xfrm rot="-5400000">
            <a:off x="446104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92"/>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787" name="Google Shape;1787;p92"/>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92"/>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789" name="Google Shape;1789;p92"/>
          <p:cNvSpPr/>
          <p:nvPr/>
        </p:nvSpPr>
        <p:spPr>
          <a:xfrm rot="-5400000">
            <a:off x="545164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92"/>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4" name="Shape 1794"/>
        <p:cNvGrpSpPr/>
        <p:nvPr/>
      </p:nvGrpSpPr>
      <p:grpSpPr>
        <a:xfrm>
          <a:off x="0" y="0"/>
          <a:ext cx="0" cy="0"/>
          <a:chOff x="0" y="0"/>
          <a:chExt cx="0" cy="0"/>
        </a:xfrm>
      </p:grpSpPr>
      <p:sp>
        <p:nvSpPr>
          <p:cNvPr id="1795" name="Google Shape;1795;p9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796" name="Google Shape;1796;p9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b="1" lang="en"/>
              <a:t>Sink nodes in reverse level order: sink(k)</a:t>
            </a:r>
            <a:endParaRPr b="1"/>
          </a:p>
          <a:p>
            <a:pPr indent="-342900" lvl="1" marL="914400" rtl="0" algn="l">
              <a:spcBef>
                <a:spcPts val="600"/>
              </a:spcBef>
              <a:spcAft>
                <a:spcPts val="0"/>
              </a:spcAft>
              <a:buSzPts val="1800"/>
              <a:buChar char="○"/>
            </a:pPr>
            <a:r>
              <a:rPr lang="en"/>
              <a:t>After sinking, guaranteed that tree rooted at position k is a heap.</a:t>
            </a:r>
            <a:endParaRPr b="1"/>
          </a:p>
          <a:p>
            <a:pPr indent="0" lvl="0" marL="0" rtl="0" algn="l">
              <a:spcBef>
                <a:spcPts val="600"/>
              </a:spcBef>
              <a:spcAft>
                <a:spcPts val="0"/>
              </a:spcAft>
              <a:buNone/>
            </a:pPr>
            <a:r>
              <a:t/>
            </a:r>
            <a:endParaRPr b="1"/>
          </a:p>
        </p:txBody>
      </p:sp>
      <p:sp>
        <p:nvSpPr>
          <p:cNvPr id="1797" name="Google Shape;1797;p93"/>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798" name="Google Shape;1798;p93"/>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799" name="Google Shape;1799;p93"/>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800" name="Google Shape;1800;p93"/>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01" name="Google Shape;1801;p93"/>
          <p:cNvSpPr/>
          <p:nvPr/>
        </p:nvSpPr>
        <p:spPr>
          <a:xfrm>
            <a:off x="3864236" y="3121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802" name="Google Shape;1802;p93"/>
          <p:cNvSpPr/>
          <p:nvPr/>
        </p:nvSpPr>
        <p:spPr>
          <a:xfrm>
            <a:off x="434942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803" name="Google Shape;1803;p93"/>
          <p:cNvSpPr/>
          <p:nvPr/>
        </p:nvSpPr>
        <p:spPr>
          <a:xfrm>
            <a:off x="483876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804" name="Google Shape;1804;p93"/>
          <p:cNvSpPr/>
          <p:nvPr/>
        </p:nvSpPr>
        <p:spPr>
          <a:xfrm>
            <a:off x="532395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05" name="Google Shape;1805;p93"/>
          <p:cNvSpPr/>
          <p:nvPr/>
        </p:nvSpPr>
        <p:spPr>
          <a:xfrm>
            <a:off x="5813330"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06" name="Google Shape;1806;p93"/>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807" name="Google Shape;1807;p93"/>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808" name="Google Shape;1808;p93"/>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809" name="Google Shape;1809;p93"/>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810" name="Google Shape;1810;p93"/>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11" name="Google Shape;1811;p93"/>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19</a:t>
            </a:r>
            <a:endParaRPr b="1" sz="1800">
              <a:latin typeface="Calibri"/>
              <a:ea typeface="Calibri"/>
              <a:cs typeface="Calibri"/>
              <a:sym typeface="Calibri"/>
            </a:endParaRPr>
          </a:p>
        </p:txBody>
      </p:sp>
      <p:sp>
        <p:nvSpPr>
          <p:cNvPr id="1812" name="Google Shape;1812;p93"/>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813" name="Google Shape;1813;p93"/>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814" name="Google Shape;1814;p93"/>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15" name="Google Shape;1815;p93"/>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816" name="Google Shape;1816;p93"/>
          <p:cNvCxnSpPr>
            <a:stCxn id="1807" idx="2"/>
            <a:endCxn id="1808"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817" name="Google Shape;1817;p93"/>
          <p:cNvCxnSpPr>
            <a:stCxn id="1807" idx="2"/>
            <a:endCxn id="1809"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818" name="Google Shape;1818;p93"/>
          <p:cNvCxnSpPr>
            <a:stCxn id="1811" idx="0"/>
            <a:endCxn id="1808"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819" name="Google Shape;1819;p93"/>
          <p:cNvCxnSpPr>
            <a:stCxn id="1808" idx="2"/>
            <a:endCxn id="1810"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820" name="Google Shape;1820;p93"/>
          <p:cNvCxnSpPr>
            <a:stCxn id="1809" idx="2"/>
            <a:endCxn id="1812"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821" name="Google Shape;1821;p93"/>
          <p:cNvCxnSpPr>
            <a:stCxn id="1813" idx="0"/>
            <a:endCxn id="1809"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822" name="Google Shape;1822;p93"/>
          <p:cNvCxnSpPr>
            <a:stCxn id="1810" idx="2"/>
            <a:endCxn id="1814"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823" name="Google Shape;1823;p93"/>
          <p:cNvCxnSpPr>
            <a:endCxn id="1815"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824" name="Google Shape;1824;p93"/>
          <p:cNvSpPr txBox="1"/>
          <p:nvPr/>
        </p:nvSpPr>
        <p:spPr>
          <a:xfrm>
            <a:off x="6929775" y="4752300"/>
            <a:ext cx="2224800" cy="39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Sinking 19 has no effect.</a:t>
            </a:r>
            <a:endParaRPr>
              <a:solidFill>
                <a:srgbClr val="BE0712"/>
              </a:solidFill>
            </a:endParaRPr>
          </a:p>
        </p:txBody>
      </p:sp>
      <p:sp>
        <p:nvSpPr>
          <p:cNvPr id="1825" name="Google Shape;1825;p93"/>
          <p:cNvSpPr/>
          <p:nvPr/>
        </p:nvSpPr>
        <p:spPr>
          <a:xfrm rot="-5400000">
            <a:off x="495237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93"/>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827" name="Google Shape;1827;p93"/>
          <p:cNvSpPr/>
          <p:nvPr/>
        </p:nvSpPr>
        <p:spPr>
          <a:xfrm rot="-5400000">
            <a:off x="446104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93"/>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829" name="Google Shape;1829;p93"/>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93"/>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831" name="Google Shape;1831;p93"/>
          <p:cNvSpPr/>
          <p:nvPr/>
        </p:nvSpPr>
        <p:spPr>
          <a:xfrm rot="-5400000">
            <a:off x="545164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93"/>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6" name="Shape 1836"/>
        <p:cNvGrpSpPr/>
        <p:nvPr/>
      </p:nvGrpSpPr>
      <p:grpSpPr>
        <a:xfrm>
          <a:off x="0" y="0"/>
          <a:ext cx="0" cy="0"/>
          <a:chOff x="0" y="0"/>
          <a:chExt cx="0" cy="0"/>
        </a:xfrm>
      </p:grpSpPr>
      <p:sp>
        <p:nvSpPr>
          <p:cNvPr id="1837" name="Google Shape;1837;p9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838" name="Google Shape;1838;p9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lang="en"/>
              <a:t>Sink nodes in reverse level order: sink(k)</a:t>
            </a:r>
            <a:endParaRPr/>
          </a:p>
          <a:p>
            <a:pPr indent="-342900" lvl="1" marL="914400" rtl="0" algn="l">
              <a:spcBef>
                <a:spcPts val="600"/>
              </a:spcBef>
              <a:spcAft>
                <a:spcPts val="0"/>
              </a:spcAft>
              <a:buSzPts val="1800"/>
              <a:buChar char="○"/>
            </a:pPr>
            <a:r>
              <a:rPr b="1" lang="en"/>
              <a:t>After sinking, guaranteed that tree rooted at position k is a heap.</a:t>
            </a:r>
            <a:endParaRPr/>
          </a:p>
          <a:p>
            <a:pPr indent="0" lvl="0" marL="0" rtl="0" algn="l">
              <a:spcBef>
                <a:spcPts val="600"/>
              </a:spcBef>
              <a:spcAft>
                <a:spcPts val="0"/>
              </a:spcAft>
              <a:buNone/>
            </a:pPr>
            <a:r>
              <a:t/>
            </a:r>
            <a:endParaRPr b="1"/>
          </a:p>
        </p:txBody>
      </p:sp>
      <p:sp>
        <p:nvSpPr>
          <p:cNvPr id="1839" name="Google Shape;1839;p94"/>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840" name="Google Shape;1840;p94"/>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841" name="Google Shape;1841;p94"/>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842" name="Google Shape;1842;p94"/>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43" name="Google Shape;1843;p94"/>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844" name="Google Shape;1844;p94"/>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845" name="Google Shape;1845;p94"/>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846" name="Google Shape;1846;p94"/>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47" name="Google Shape;1847;p94"/>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848" name="Google Shape;1848;p94"/>
          <p:cNvCxnSpPr>
            <a:stCxn id="1839" idx="2"/>
            <a:endCxn id="1840"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849" name="Google Shape;1849;p94"/>
          <p:cNvCxnSpPr>
            <a:stCxn id="1839" idx="2"/>
            <a:endCxn id="1841"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850" name="Google Shape;1850;p94"/>
          <p:cNvCxnSpPr>
            <a:stCxn id="1843" idx="0"/>
            <a:endCxn id="1840"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851" name="Google Shape;1851;p94"/>
          <p:cNvCxnSpPr>
            <a:stCxn id="1840" idx="2"/>
            <a:endCxn id="1842"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852" name="Google Shape;1852;p94"/>
          <p:cNvCxnSpPr>
            <a:stCxn id="1841" idx="2"/>
            <a:endCxn id="1844"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853" name="Google Shape;1853;p94"/>
          <p:cNvCxnSpPr>
            <a:stCxn id="1845" idx="0"/>
            <a:endCxn id="1841"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854" name="Google Shape;1854;p94"/>
          <p:cNvCxnSpPr>
            <a:stCxn id="1842" idx="2"/>
            <a:endCxn id="1846"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855" name="Google Shape;1855;p94"/>
          <p:cNvCxnSpPr>
            <a:endCxn id="1847"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856" name="Google Shape;1856;p94"/>
          <p:cNvSpPr/>
          <p:nvPr/>
        </p:nvSpPr>
        <p:spPr>
          <a:xfrm rot="-5400000">
            <a:off x="495237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94"/>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858" name="Google Shape;1858;p94"/>
          <p:cNvSpPr/>
          <p:nvPr/>
        </p:nvSpPr>
        <p:spPr>
          <a:xfrm rot="-5400000">
            <a:off x="446104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94"/>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860" name="Google Shape;1860;p94"/>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94"/>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862" name="Google Shape;1862;p94"/>
          <p:cNvSpPr/>
          <p:nvPr/>
        </p:nvSpPr>
        <p:spPr>
          <a:xfrm rot="-5400000">
            <a:off x="545164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94"/>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864" name="Google Shape;1864;p94"/>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865" name="Google Shape;1865;p94"/>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866" name="Google Shape;1866;p94"/>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867" name="Google Shape;1867;p94"/>
          <p:cNvSpPr/>
          <p:nvPr/>
        </p:nvSpPr>
        <p:spPr>
          <a:xfrm>
            <a:off x="337949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68" name="Google Shape;1868;p94"/>
          <p:cNvSpPr/>
          <p:nvPr/>
        </p:nvSpPr>
        <p:spPr>
          <a:xfrm>
            <a:off x="386423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869" name="Google Shape;1869;p94"/>
          <p:cNvSpPr/>
          <p:nvPr/>
        </p:nvSpPr>
        <p:spPr>
          <a:xfrm>
            <a:off x="434942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870" name="Google Shape;1870;p94"/>
          <p:cNvSpPr/>
          <p:nvPr/>
        </p:nvSpPr>
        <p:spPr>
          <a:xfrm>
            <a:off x="483876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871" name="Google Shape;1871;p94"/>
          <p:cNvSpPr/>
          <p:nvPr/>
        </p:nvSpPr>
        <p:spPr>
          <a:xfrm>
            <a:off x="532395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72" name="Google Shape;1872;p94"/>
          <p:cNvSpPr/>
          <p:nvPr/>
        </p:nvSpPr>
        <p:spPr>
          <a:xfrm>
            <a:off x="5813330"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73" name="Google Shape;1873;p94"/>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874" name="Google Shape;1874;p94"/>
          <p:cNvSpPr/>
          <p:nvPr/>
        </p:nvSpPr>
        <p:spPr>
          <a:xfrm rot="-5400000">
            <a:off x="397152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94"/>
          <p:cNvSpPr txBox="1"/>
          <p:nvPr/>
        </p:nvSpPr>
        <p:spPr>
          <a:xfrm>
            <a:off x="37915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9" name="Shape 1879"/>
        <p:cNvGrpSpPr/>
        <p:nvPr/>
      </p:nvGrpSpPr>
      <p:grpSpPr>
        <a:xfrm>
          <a:off x="0" y="0"/>
          <a:ext cx="0" cy="0"/>
          <a:chOff x="0" y="0"/>
          <a:chExt cx="0" cy="0"/>
        </a:xfrm>
      </p:grpSpPr>
      <p:sp>
        <p:nvSpPr>
          <p:cNvPr id="1880" name="Google Shape;1880;p9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881" name="Google Shape;1881;p9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b="1" lang="en"/>
              <a:t>Sink nodes in reverse level order: sink(k)</a:t>
            </a:r>
            <a:endParaRPr b="1"/>
          </a:p>
          <a:p>
            <a:pPr indent="-342900" lvl="1" marL="914400" rtl="0" algn="l">
              <a:spcBef>
                <a:spcPts val="600"/>
              </a:spcBef>
              <a:spcAft>
                <a:spcPts val="0"/>
              </a:spcAft>
              <a:buSzPts val="1800"/>
              <a:buChar char="○"/>
            </a:pPr>
            <a:r>
              <a:rPr lang="en"/>
              <a:t>After sinking, guaranteed that tree rooted at position k is a heap.</a:t>
            </a:r>
            <a:endParaRPr b="1"/>
          </a:p>
          <a:p>
            <a:pPr indent="0" lvl="0" marL="0" rtl="0" algn="l">
              <a:spcBef>
                <a:spcPts val="600"/>
              </a:spcBef>
              <a:spcAft>
                <a:spcPts val="0"/>
              </a:spcAft>
              <a:buNone/>
            </a:pPr>
            <a:r>
              <a:t/>
            </a:r>
            <a:endParaRPr b="1"/>
          </a:p>
        </p:txBody>
      </p:sp>
      <p:sp>
        <p:nvSpPr>
          <p:cNvPr id="1882" name="Google Shape;1882;p95"/>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883" name="Google Shape;1883;p95"/>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884" name="Google Shape;1884;p95"/>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885" name="Google Shape;1885;p95"/>
          <p:cNvSpPr/>
          <p:nvPr/>
        </p:nvSpPr>
        <p:spPr>
          <a:xfrm>
            <a:off x="3379494" y="3121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86" name="Google Shape;1886;p95"/>
          <p:cNvSpPr/>
          <p:nvPr/>
        </p:nvSpPr>
        <p:spPr>
          <a:xfrm>
            <a:off x="386423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887" name="Google Shape;1887;p95"/>
          <p:cNvSpPr/>
          <p:nvPr/>
        </p:nvSpPr>
        <p:spPr>
          <a:xfrm>
            <a:off x="434942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888" name="Google Shape;1888;p95"/>
          <p:cNvSpPr/>
          <p:nvPr/>
        </p:nvSpPr>
        <p:spPr>
          <a:xfrm>
            <a:off x="483876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889" name="Google Shape;1889;p95"/>
          <p:cNvSpPr/>
          <p:nvPr/>
        </p:nvSpPr>
        <p:spPr>
          <a:xfrm>
            <a:off x="532395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90" name="Google Shape;1890;p95"/>
          <p:cNvSpPr/>
          <p:nvPr/>
        </p:nvSpPr>
        <p:spPr>
          <a:xfrm>
            <a:off x="5813330"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891" name="Google Shape;1891;p95"/>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892" name="Google Shape;1892;p95"/>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893" name="Google Shape;1893;p95"/>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894" name="Google Shape;1894;p95"/>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895" name="Google Shape;1895;p95"/>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17</a:t>
            </a:r>
            <a:endParaRPr b="1" sz="1800">
              <a:latin typeface="Calibri"/>
              <a:ea typeface="Calibri"/>
              <a:cs typeface="Calibri"/>
              <a:sym typeface="Calibri"/>
            </a:endParaRPr>
          </a:p>
        </p:txBody>
      </p:sp>
      <p:sp>
        <p:nvSpPr>
          <p:cNvPr id="1896" name="Google Shape;1896;p95"/>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897" name="Google Shape;1897;p95"/>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898" name="Google Shape;1898;p95"/>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899" name="Google Shape;1899;p95"/>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900" name="Google Shape;1900;p95"/>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1901" name="Google Shape;1901;p95"/>
          <p:cNvCxnSpPr>
            <a:stCxn id="1892" idx="2"/>
            <a:endCxn id="1893"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902" name="Google Shape;1902;p95"/>
          <p:cNvCxnSpPr>
            <a:stCxn id="1892" idx="2"/>
            <a:endCxn id="1894"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903" name="Google Shape;1903;p95"/>
          <p:cNvCxnSpPr>
            <a:stCxn id="1896" idx="0"/>
            <a:endCxn id="1893"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04" name="Google Shape;1904;p95"/>
          <p:cNvCxnSpPr>
            <a:stCxn id="1893" idx="2"/>
            <a:endCxn id="1895"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05" name="Google Shape;1905;p95"/>
          <p:cNvCxnSpPr>
            <a:stCxn id="1894" idx="2"/>
            <a:endCxn id="1897"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06" name="Google Shape;1906;p95"/>
          <p:cNvCxnSpPr>
            <a:stCxn id="1898" idx="0"/>
            <a:endCxn id="1894"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07" name="Google Shape;1907;p95"/>
          <p:cNvCxnSpPr>
            <a:stCxn id="1895" idx="2"/>
            <a:endCxn id="1899"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908" name="Google Shape;1908;p95"/>
          <p:cNvCxnSpPr>
            <a:endCxn id="1900"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909" name="Google Shape;1909;p95"/>
          <p:cNvSpPr txBox="1"/>
          <p:nvPr/>
        </p:nvSpPr>
        <p:spPr>
          <a:xfrm>
            <a:off x="6929775" y="4752300"/>
            <a:ext cx="2224800" cy="39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Sinking 17 has no effect.</a:t>
            </a:r>
            <a:endParaRPr>
              <a:solidFill>
                <a:srgbClr val="BE0712"/>
              </a:solidFill>
            </a:endParaRPr>
          </a:p>
        </p:txBody>
      </p:sp>
      <p:sp>
        <p:nvSpPr>
          <p:cNvPr id="1910" name="Google Shape;1910;p95"/>
          <p:cNvSpPr/>
          <p:nvPr/>
        </p:nvSpPr>
        <p:spPr>
          <a:xfrm rot="-5400000">
            <a:off x="495237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95"/>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912" name="Google Shape;1912;p95"/>
          <p:cNvSpPr/>
          <p:nvPr/>
        </p:nvSpPr>
        <p:spPr>
          <a:xfrm rot="-5400000">
            <a:off x="446104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95"/>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914" name="Google Shape;1914;p95"/>
          <p:cNvSpPr/>
          <p:nvPr/>
        </p:nvSpPr>
        <p:spPr>
          <a:xfrm rot="-5400000">
            <a:off x="5947850"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95"/>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916" name="Google Shape;1916;p95"/>
          <p:cNvSpPr/>
          <p:nvPr/>
        </p:nvSpPr>
        <p:spPr>
          <a:xfrm rot="-5400000">
            <a:off x="545164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95"/>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918" name="Google Shape;1918;p95"/>
          <p:cNvSpPr/>
          <p:nvPr/>
        </p:nvSpPr>
        <p:spPr>
          <a:xfrm rot="-5400000">
            <a:off x="397152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95"/>
          <p:cNvSpPr txBox="1"/>
          <p:nvPr/>
        </p:nvSpPr>
        <p:spPr>
          <a:xfrm>
            <a:off x="37915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3" name="Shape 1923"/>
        <p:cNvGrpSpPr/>
        <p:nvPr/>
      </p:nvGrpSpPr>
      <p:grpSpPr>
        <a:xfrm>
          <a:off x="0" y="0"/>
          <a:ext cx="0" cy="0"/>
          <a:chOff x="0" y="0"/>
          <a:chExt cx="0" cy="0"/>
        </a:xfrm>
      </p:grpSpPr>
      <p:sp>
        <p:nvSpPr>
          <p:cNvPr id="1924" name="Google Shape;1924;p9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925" name="Google Shape;1925;p9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lang="en"/>
              <a:t>Sink nodes in reverse level order: sink(k)</a:t>
            </a:r>
            <a:endParaRPr/>
          </a:p>
          <a:p>
            <a:pPr indent="-342900" lvl="1" marL="914400" rtl="0" algn="l">
              <a:spcBef>
                <a:spcPts val="600"/>
              </a:spcBef>
              <a:spcAft>
                <a:spcPts val="0"/>
              </a:spcAft>
              <a:buSzPts val="1800"/>
              <a:buChar char="○"/>
            </a:pPr>
            <a:r>
              <a:rPr b="1" lang="en"/>
              <a:t>After sinking, guaranteed that tree rooted at position k is a heap.</a:t>
            </a:r>
            <a:endParaRPr/>
          </a:p>
          <a:p>
            <a:pPr indent="0" lvl="0" marL="0" rtl="0" algn="l">
              <a:spcBef>
                <a:spcPts val="600"/>
              </a:spcBef>
              <a:spcAft>
                <a:spcPts val="0"/>
              </a:spcAft>
              <a:buNone/>
            </a:pPr>
            <a:r>
              <a:t/>
            </a:r>
            <a:endParaRPr b="1"/>
          </a:p>
        </p:txBody>
      </p:sp>
      <p:sp>
        <p:nvSpPr>
          <p:cNvPr id="1926" name="Google Shape;1926;p96"/>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927" name="Google Shape;1927;p96"/>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928" name="Google Shape;1928;p96"/>
          <p:cNvSpPr/>
          <p:nvPr/>
        </p:nvSpPr>
        <p:spPr>
          <a:xfrm>
            <a:off x="289430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929" name="Google Shape;1929;p96"/>
          <p:cNvSpPr/>
          <p:nvPr/>
        </p:nvSpPr>
        <p:spPr>
          <a:xfrm>
            <a:off x="3379494"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930" name="Google Shape;1930;p96"/>
          <p:cNvSpPr/>
          <p:nvPr/>
        </p:nvSpPr>
        <p:spPr>
          <a:xfrm>
            <a:off x="386423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931" name="Google Shape;1931;p96"/>
          <p:cNvSpPr/>
          <p:nvPr/>
        </p:nvSpPr>
        <p:spPr>
          <a:xfrm>
            <a:off x="434942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932" name="Google Shape;1932;p96"/>
          <p:cNvSpPr/>
          <p:nvPr/>
        </p:nvSpPr>
        <p:spPr>
          <a:xfrm>
            <a:off x="483876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933" name="Google Shape;1933;p96"/>
          <p:cNvSpPr/>
          <p:nvPr/>
        </p:nvSpPr>
        <p:spPr>
          <a:xfrm>
            <a:off x="5323955"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934" name="Google Shape;1934;p96"/>
          <p:cNvSpPr/>
          <p:nvPr/>
        </p:nvSpPr>
        <p:spPr>
          <a:xfrm>
            <a:off x="5813330"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935" name="Google Shape;1935;p96"/>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936" name="Google Shape;1936;p96"/>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937" name="Google Shape;1937;p96"/>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938" name="Google Shape;1938;p96"/>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939" name="Google Shape;1939;p96"/>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1940" name="Google Shape;1940;p96"/>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941" name="Google Shape;1941;p96"/>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942" name="Google Shape;1942;p96"/>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943" name="Google Shape;1943;p96"/>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1944" name="Google Shape;1944;p96"/>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cxnSp>
        <p:nvCxnSpPr>
          <p:cNvPr id="1945" name="Google Shape;1945;p96"/>
          <p:cNvCxnSpPr>
            <a:stCxn id="1936" idx="2"/>
            <a:endCxn id="1937"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946" name="Google Shape;1946;p96"/>
          <p:cNvCxnSpPr>
            <a:stCxn id="1936" idx="2"/>
            <a:endCxn id="1938"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947" name="Google Shape;1947;p96"/>
          <p:cNvCxnSpPr>
            <a:stCxn id="1940" idx="0"/>
            <a:endCxn id="1937"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48" name="Google Shape;1948;p96"/>
          <p:cNvCxnSpPr>
            <a:stCxn id="1937" idx="2"/>
            <a:endCxn id="1939"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49" name="Google Shape;1949;p96"/>
          <p:cNvCxnSpPr>
            <a:stCxn id="1938" idx="2"/>
            <a:endCxn id="1941"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50" name="Google Shape;1950;p96"/>
          <p:cNvCxnSpPr>
            <a:stCxn id="1942" idx="0"/>
            <a:endCxn id="1938"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51" name="Google Shape;1951;p96"/>
          <p:cNvCxnSpPr>
            <a:stCxn id="1939" idx="2"/>
            <a:endCxn id="1943"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952" name="Google Shape;1952;p96"/>
          <p:cNvCxnSpPr>
            <a:endCxn id="1944"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953" name="Google Shape;1953;p96"/>
          <p:cNvSpPr txBox="1"/>
          <p:nvPr/>
        </p:nvSpPr>
        <p:spPr>
          <a:xfrm>
            <a:off x="287100" y="4109300"/>
            <a:ext cx="5226000" cy="80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The blue coloring is to make it clear that the three 17s are all part of the same heap. I’ve also grayed out the “root of a heap” statement about the last two 17s since this is redundant information (all subheap nodes are also roots of that subheap).</a:t>
            </a:r>
            <a:endParaRPr/>
          </a:p>
        </p:txBody>
      </p:sp>
      <p:sp>
        <p:nvSpPr>
          <p:cNvPr id="1954" name="Google Shape;1954;p96"/>
          <p:cNvSpPr/>
          <p:nvPr/>
        </p:nvSpPr>
        <p:spPr>
          <a:xfrm rot="-5400000">
            <a:off x="495237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96"/>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956" name="Google Shape;1956;p96"/>
          <p:cNvSpPr/>
          <p:nvPr/>
        </p:nvSpPr>
        <p:spPr>
          <a:xfrm rot="-5400000">
            <a:off x="446104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96"/>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958" name="Google Shape;1958;p96"/>
          <p:cNvSpPr/>
          <p:nvPr/>
        </p:nvSpPr>
        <p:spPr>
          <a:xfrm rot="-5400000">
            <a:off x="5947850"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96"/>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1960" name="Google Shape;1960;p96"/>
          <p:cNvSpPr/>
          <p:nvPr/>
        </p:nvSpPr>
        <p:spPr>
          <a:xfrm rot="-5400000">
            <a:off x="54516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96"/>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1962" name="Google Shape;1962;p96"/>
          <p:cNvSpPr/>
          <p:nvPr/>
        </p:nvSpPr>
        <p:spPr>
          <a:xfrm rot="-5400000">
            <a:off x="397152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96"/>
          <p:cNvSpPr txBox="1"/>
          <p:nvPr/>
        </p:nvSpPr>
        <p:spPr>
          <a:xfrm>
            <a:off x="37915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1964" name="Google Shape;1964;p96"/>
          <p:cNvSpPr/>
          <p:nvPr/>
        </p:nvSpPr>
        <p:spPr>
          <a:xfrm rot="-5400000">
            <a:off x="3486879"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96"/>
          <p:cNvSpPr txBox="1"/>
          <p:nvPr/>
        </p:nvSpPr>
        <p:spPr>
          <a:xfrm>
            <a:off x="3306901"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9" name="Shape 1969"/>
        <p:cNvGrpSpPr/>
        <p:nvPr/>
      </p:nvGrpSpPr>
      <p:grpSpPr>
        <a:xfrm>
          <a:off x="0" y="0"/>
          <a:ext cx="0" cy="0"/>
          <a:chOff x="0" y="0"/>
          <a:chExt cx="0" cy="0"/>
        </a:xfrm>
      </p:grpSpPr>
      <p:sp>
        <p:nvSpPr>
          <p:cNvPr id="1970" name="Google Shape;1970;p9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1971" name="Google Shape;1971;p9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b="1" lang="en"/>
              <a:t>Sink nodes in reverse level order: sink(k)</a:t>
            </a:r>
            <a:endParaRPr b="1"/>
          </a:p>
          <a:p>
            <a:pPr indent="-342900" lvl="1" marL="914400" rtl="0" algn="l">
              <a:spcBef>
                <a:spcPts val="600"/>
              </a:spcBef>
              <a:spcAft>
                <a:spcPts val="0"/>
              </a:spcAft>
              <a:buSzPts val="1800"/>
              <a:buChar char="○"/>
            </a:pPr>
            <a:r>
              <a:rPr lang="en"/>
              <a:t>After sinking, guaranteed that tree rooted at position k is a heap.</a:t>
            </a:r>
            <a:endParaRPr b="1"/>
          </a:p>
          <a:p>
            <a:pPr indent="0" lvl="0" marL="0" rtl="0" algn="l">
              <a:spcBef>
                <a:spcPts val="600"/>
              </a:spcBef>
              <a:spcAft>
                <a:spcPts val="0"/>
              </a:spcAft>
              <a:buNone/>
            </a:pPr>
            <a:r>
              <a:t/>
            </a:r>
            <a:endParaRPr b="1"/>
          </a:p>
        </p:txBody>
      </p:sp>
      <p:sp>
        <p:nvSpPr>
          <p:cNvPr id="1972" name="Google Shape;1972;p97"/>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973" name="Google Shape;1973;p97"/>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974" name="Google Shape;1974;p97"/>
          <p:cNvSpPr/>
          <p:nvPr/>
        </p:nvSpPr>
        <p:spPr>
          <a:xfrm>
            <a:off x="2894305" y="3121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1975" name="Google Shape;1975;p97"/>
          <p:cNvSpPr/>
          <p:nvPr/>
        </p:nvSpPr>
        <p:spPr>
          <a:xfrm>
            <a:off x="3379494"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976" name="Google Shape;1976;p97"/>
          <p:cNvSpPr/>
          <p:nvPr/>
        </p:nvSpPr>
        <p:spPr>
          <a:xfrm>
            <a:off x="386423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977" name="Google Shape;1977;p97"/>
          <p:cNvSpPr/>
          <p:nvPr/>
        </p:nvSpPr>
        <p:spPr>
          <a:xfrm>
            <a:off x="4349425"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978" name="Google Shape;1978;p97"/>
          <p:cNvSpPr/>
          <p:nvPr/>
        </p:nvSpPr>
        <p:spPr>
          <a:xfrm>
            <a:off x="483876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979" name="Google Shape;1979;p97"/>
          <p:cNvSpPr/>
          <p:nvPr/>
        </p:nvSpPr>
        <p:spPr>
          <a:xfrm>
            <a:off x="5323955"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980" name="Google Shape;1980;p97"/>
          <p:cNvSpPr/>
          <p:nvPr/>
        </p:nvSpPr>
        <p:spPr>
          <a:xfrm>
            <a:off x="5813330"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1981" name="Google Shape;1981;p97"/>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1982" name="Google Shape;1982;p97"/>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1983" name="Google Shape;1983;p97"/>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1984" name="Google Shape;1984;p97"/>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2</a:t>
            </a:r>
            <a:endParaRPr b="1" sz="1800">
              <a:latin typeface="Calibri"/>
              <a:ea typeface="Calibri"/>
              <a:cs typeface="Calibri"/>
              <a:sym typeface="Calibri"/>
            </a:endParaRPr>
          </a:p>
        </p:txBody>
      </p:sp>
      <p:sp>
        <p:nvSpPr>
          <p:cNvPr id="1985" name="Google Shape;1985;p97"/>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1986" name="Google Shape;1986;p97"/>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1987" name="Google Shape;1987;p97"/>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1988" name="Google Shape;1988;p97"/>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1989" name="Google Shape;1989;p97"/>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1990" name="Google Shape;1990;p97"/>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cxnSp>
        <p:nvCxnSpPr>
          <p:cNvPr id="1991" name="Google Shape;1991;p97"/>
          <p:cNvCxnSpPr>
            <a:stCxn id="1982" idx="2"/>
            <a:endCxn id="1983"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992" name="Google Shape;1992;p97"/>
          <p:cNvCxnSpPr>
            <a:stCxn id="1982" idx="2"/>
            <a:endCxn id="1984"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1993" name="Google Shape;1993;p97"/>
          <p:cNvCxnSpPr>
            <a:stCxn id="1986" idx="0"/>
            <a:endCxn id="1983"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94" name="Google Shape;1994;p97"/>
          <p:cNvCxnSpPr>
            <a:stCxn id="1983" idx="2"/>
            <a:endCxn id="1985"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95" name="Google Shape;1995;p97"/>
          <p:cNvCxnSpPr>
            <a:stCxn id="1984" idx="2"/>
            <a:endCxn id="1987"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96" name="Google Shape;1996;p97"/>
          <p:cNvCxnSpPr>
            <a:stCxn id="1988" idx="0"/>
            <a:endCxn id="1984"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1997" name="Google Shape;1997;p97"/>
          <p:cNvCxnSpPr>
            <a:stCxn id="1985" idx="2"/>
            <a:endCxn id="1989"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1998" name="Google Shape;1998;p97"/>
          <p:cNvCxnSpPr>
            <a:endCxn id="1990"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1999" name="Google Shape;1999;p97"/>
          <p:cNvSpPr txBox="1"/>
          <p:nvPr/>
        </p:nvSpPr>
        <p:spPr>
          <a:xfrm>
            <a:off x="6787850" y="4752300"/>
            <a:ext cx="2366700" cy="39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Sinking 2 does something!</a:t>
            </a:r>
            <a:endParaRPr>
              <a:solidFill>
                <a:srgbClr val="BE0712"/>
              </a:solidFill>
            </a:endParaRPr>
          </a:p>
        </p:txBody>
      </p:sp>
      <p:sp>
        <p:nvSpPr>
          <p:cNvPr id="2000" name="Google Shape;2000;p97"/>
          <p:cNvSpPr/>
          <p:nvPr/>
        </p:nvSpPr>
        <p:spPr>
          <a:xfrm rot="-5400000">
            <a:off x="495237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97"/>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2002" name="Google Shape;2002;p97"/>
          <p:cNvSpPr/>
          <p:nvPr/>
        </p:nvSpPr>
        <p:spPr>
          <a:xfrm rot="-5400000">
            <a:off x="446104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97"/>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2004" name="Google Shape;2004;p97"/>
          <p:cNvSpPr/>
          <p:nvPr/>
        </p:nvSpPr>
        <p:spPr>
          <a:xfrm rot="-5400000">
            <a:off x="5947850"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97"/>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006" name="Google Shape;2006;p97"/>
          <p:cNvSpPr/>
          <p:nvPr/>
        </p:nvSpPr>
        <p:spPr>
          <a:xfrm rot="-5400000">
            <a:off x="54516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97"/>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008" name="Google Shape;2008;p97"/>
          <p:cNvSpPr/>
          <p:nvPr/>
        </p:nvSpPr>
        <p:spPr>
          <a:xfrm rot="-5400000">
            <a:off x="397152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97"/>
          <p:cNvSpPr txBox="1"/>
          <p:nvPr/>
        </p:nvSpPr>
        <p:spPr>
          <a:xfrm>
            <a:off x="37915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2010" name="Google Shape;2010;p97"/>
          <p:cNvSpPr/>
          <p:nvPr/>
        </p:nvSpPr>
        <p:spPr>
          <a:xfrm rot="-5400000">
            <a:off x="3486879"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97"/>
          <p:cNvSpPr txBox="1"/>
          <p:nvPr/>
        </p:nvSpPr>
        <p:spPr>
          <a:xfrm>
            <a:off x="3306901"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5" name="Shape 2015"/>
        <p:cNvGrpSpPr/>
        <p:nvPr/>
      </p:nvGrpSpPr>
      <p:grpSpPr>
        <a:xfrm>
          <a:off x="0" y="0"/>
          <a:ext cx="0" cy="0"/>
          <a:chOff x="0" y="0"/>
          <a:chExt cx="0" cy="0"/>
        </a:xfrm>
      </p:grpSpPr>
      <p:sp>
        <p:nvSpPr>
          <p:cNvPr id="2016" name="Google Shape;2016;p9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2017" name="Google Shape;2017;p9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lang="en"/>
              <a:t>Sink nodes in reverse level order: sink(k)</a:t>
            </a:r>
            <a:endParaRPr/>
          </a:p>
          <a:p>
            <a:pPr indent="-342900" lvl="1" marL="914400" rtl="0" algn="l">
              <a:spcBef>
                <a:spcPts val="600"/>
              </a:spcBef>
              <a:spcAft>
                <a:spcPts val="0"/>
              </a:spcAft>
              <a:buSzPts val="1800"/>
              <a:buChar char="○"/>
            </a:pPr>
            <a:r>
              <a:rPr b="1" lang="en"/>
              <a:t>After sinking, guaranteed that tree rooted at position k is a heap.</a:t>
            </a:r>
            <a:endParaRPr/>
          </a:p>
          <a:p>
            <a:pPr indent="0" lvl="0" marL="0" rtl="0" algn="l">
              <a:spcBef>
                <a:spcPts val="600"/>
              </a:spcBef>
              <a:spcAft>
                <a:spcPts val="0"/>
              </a:spcAft>
              <a:buNone/>
            </a:pPr>
            <a:r>
              <a:t/>
            </a:r>
            <a:endParaRPr b="1"/>
          </a:p>
        </p:txBody>
      </p:sp>
      <p:sp>
        <p:nvSpPr>
          <p:cNvPr id="2018" name="Google Shape;2018;p98"/>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019" name="Google Shape;2019;p98"/>
          <p:cNvSpPr/>
          <p:nvPr/>
        </p:nvSpPr>
        <p:spPr>
          <a:xfrm>
            <a:off x="2404964"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020" name="Google Shape;2020;p98"/>
          <p:cNvSpPr/>
          <p:nvPr/>
        </p:nvSpPr>
        <p:spPr>
          <a:xfrm>
            <a:off x="2894305"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021" name="Google Shape;2021;p98"/>
          <p:cNvSpPr/>
          <p:nvPr/>
        </p:nvSpPr>
        <p:spPr>
          <a:xfrm>
            <a:off x="3379494"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022" name="Google Shape;2022;p98"/>
          <p:cNvSpPr/>
          <p:nvPr/>
        </p:nvSpPr>
        <p:spPr>
          <a:xfrm>
            <a:off x="386423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023" name="Google Shape;2023;p98"/>
          <p:cNvSpPr/>
          <p:nvPr/>
        </p:nvSpPr>
        <p:spPr>
          <a:xfrm>
            <a:off x="4349425"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024" name="Google Shape;2024;p98"/>
          <p:cNvSpPr/>
          <p:nvPr/>
        </p:nvSpPr>
        <p:spPr>
          <a:xfrm>
            <a:off x="4838766"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025" name="Google Shape;2025;p98"/>
          <p:cNvSpPr/>
          <p:nvPr/>
        </p:nvSpPr>
        <p:spPr>
          <a:xfrm>
            <a:off x="5323955"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026" name="Google Shape;2026;p98"/>
          <p:cNvSpPr/>
          <p:nvPr/>
        </p:nvSpPr>
        <p:spPr>
          <a:xfrm>
            <a:off x="5813330"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027" name="Google Shape;2027;p98"/>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028" name="Google Shape;2028;p98"/>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029" name="Google Shape;2029;p98"/>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030" name="Google Shape;2030;p98"/>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41</a:t>
            </a:r>
            <a:endParaRPr sz="1800">
              <a:highlight>
                <a:srgbClr val="F4CCCC"/>
              </a:highlight>
              <a:latin typeface="Calibri"/>
              <a:ea typeface="Calibri"/>
              <a:cs typeface="Calibri"/>
              <a:sym typeface="Calibri"/>
            </a:endParaRPr>
          </a:p>
        </p:txBody>
      </p:sp>
      <p:sp>
        <p:nvSpPr>
          <p:cNvPr id="2031" name="Google Shape;2031;p98"/>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2032" name="Google Shape;2032;p98"/>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033" name="Google Shape;2033;p98"/>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26</a:t>
            </a:r>
            <a:endParaRPr sz="1800">
              <a:highlight>
                <a:srgbClr val="F4CCCC"/>
              </a:highlight>
              <a:latin typeface="Calibri"/>
              <a:ea typeface="Calibri"/>
              <a:cs typeface="Calibri"/>
              <a:sym typeface="Calibri"/>
            </a:endParaRPr>
          </a:p>
        </p:txBody>
      </p:sp>
      <p:sp>
        <p:nvSpPr>
          <p:cNvPr id="2034" name="Google Shape;2034;p98"/>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2</a:t>
            </a:r>
            <a:endParaRPr sz="1800">
              <a:highlight>
                <a:srgbClr val="F4CCCC"/>
              </a:highlight>
              <a:latin typeface="Calibri"/>
              <a:ea typeface="Calibri"/>
              <a:cs typeface="Calibri"/>
              <a:sym typeface="Calibri"/>
            </a:endParaRPr>
          </a:p>
        </p:txBody>
      </p:sp>
      <p:sp>
        <p:nvSpPr>
          <p:cNvPr id="2035" name="Google Shape;2035;p98"/>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2036" name="Google Shape;2036;p98"/>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cxnSp>
        <p:nvCxnSpPr>
          <p:cNvPr id="2037" name="Google Shape;2037;p98"/>
          <p:cNvCxnSpPr>
            <a:stCxn id="2028" idx="2"/>
            <a:endCxn id="2029"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038" name="Google Shape;2038;p98"/>
          <p:cNvCxnSpPr>
            <a:stCxn id="2028" idx="2"/>
            <a:endCxn id="2030"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039" name="Google Shape;2039;p98"/>
          <p:cNvCxnSpPr>
            <a:stCxn id="2032" idx="0"/>
            <a:endCxn id="2029"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040" name="Google Shape;2040;p98"/>
          <p:cNvCxnSpPr>
            <a:stCxn id="2029" idx="2"/>
            <a:endCxn id="2031"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041" name="Google Shape;2041;p98"/>
          <p:cNvCxnSpPr>
            <a:stCxn id="2030" idx="2"/>
            <a:endCxn id="2033"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042" name="Google Shape;2042;p98"/>
          <p:cNvCxnSpPr>
            <a:stCxn id="2034" idx="0"/>
            <a:endCxn id="2030"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043" name="Google Shape;2043;p98"/>
          <p:cNvCxnSpPr>
            <a:stCxn id="2031" idx="2"/>
            <a:endCxn id="2035"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2044" name="Google Shape;2044;p98"/>
          <p:cNvCxnSpPr>
            <a:endCxn id="2036"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2045" name="Google Shape;2045;p98"/>
          <p:cNvSpPr/>
          <p:nvPr/>
        </p:nvSpPr>
        <p:spPr>
          <a:xfrm rot="-5400000">
            <a:off x="4952375"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98"/>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047" name="Google Shape;2047;p98"/>
          <p:cNvSpPr/>
          <p:nvPr/>
        </p:nvSpPr>
        <p:spPr>
          <a:xfrm rot="-5400000">
            <a:off x="44610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98"/>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049" name="Google Shape;2049;p98"/>
          <p:cNvSpPr/>
          <p:nvPr/>
        </p:nvSpPr>
        <p:spPr>
          <a:xfrm rot="-5400000">
            <a:off x="5947850"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98"/>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051" name="Google Shape;2051;p98"/>
          <p:cNvSpPr/>
          <p:nvPr/>
        </p:nvSpPr>
        <p:spPr>
          <a:xfrm rot="-5400000">
            <a:off x="54516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98"/>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053" name="Google Shape;2053;p98"/>
          <p:cNvSpPr/>
          <p:nvPr/>
        </p:nvSpPr>
        <p:spPr>
          <a:xfrm rot="-5400000">
            <a:off x="397152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98"/>
          <p:cNvSpPr txBox="1"/>
          <p:nvPr/>
        </p:nvSpPr>
        <p:spPr>
          <a:xfrm>
            <a:off x="37915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2055" name="Google Shape;2055;p98"/>
          <p:cNvSpPr/>
          <p:nvPr/>
        </p:nvSpPr>
        <p:spPr>
          <a:xfrm rot="-5400000">
            <a:off x="3486879"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98"/>
          <p:cNvSpPr txBox="1"/>
          <p:nvPr/>
        </p:nvSpPr>
        <p:spPr>
          <a:xfrm>
            <a:off x="3306901"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2057" name="Google Shape;2057;p98"/>
          <p:cNvSpPr/>
          <p:nvPr/>
        </p:nvSpPr>
        <p:spPr>
          <a:xfrm rot="-5400000">
            <a:off x="3005302"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98"/>
          <p:cNvSpPr txBox="1"/>
          <p:nvPr/>
        </p:nvSpPr>
        <p:spPr>
          <a:xfrm>
            <a:off x="2825325"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2" name="Shape 2062"/>
        <p:cNvGrpSpPr/>
        <p:nvPr/>
      </p:nvGrpSpPr>
      <p:grpSpPr>
        <a:xfrm>
          <a:off x="0" y="0"/>
          <a:ext cx="0" cy="0"/>
          <a:chOff x="0" y="0"/>
          <a:chExt cx="0" cy="0"/>
        </a:xfrm>
      </p:grpSpPr>
      <p:sp>
        <p:nvSpPr>
          <p:cNvPr id="2063" name="Google Shape;2063;p9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2064" name="Google Shape;2064;p9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b="1" lang="en"/>
              <a:t>Sink nodes in reverse level order: sink(k)</a:t>
            </a:r>
            <a:endParaRPr b="1"/>
          </a:p>
          <a:p>
            <a:pPr indent="-342900" lvl="1" marL="914400" rtl="0" algn="l">
              <a:spcBef>
                <a:spcPts val="600"/>
              </a:spcBef>
              <a:spcAft>
                <a:spcPts val="0"/>
              </a:spcAft>
              <a:buSzPts val="1800"/>
              <a:buChar char="○"/>
            </a:pPr>
            <a:r>
              <a:rPr lang="en"/>
              <a:t>After sinking, guaranteed that tree rooted at position k is a heap.</a:t>
            </a:r>
            <a:endParaRPr b="1"/>
          </a:p>
          <a:p>
            <a:pPr indent="0" lvl="0" marL="0" rtl="0" algn="l">
              <a:spcBef>
                <a:spcPts val="600"/>
              </a:spcBef>
              <a:spcAft>
                <a:spcPts val="0"/>
              </a:spcAft>
              <a:buNone/>
            </a:pPr>
            <a:r>
              <a:t/>
            </a:r>
            <a:endParaRPr b="1"/>
          </a:p>
        </p:txBody>
      </p:sp>
      <p:sp>
        <p:nvSpPr>
          <p:cNvPr id="2065" name="Google Shape;2065;p99"/>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066" name="Google Shape;2066;p99"/>
          <p:cNvSpPr/>
          <p:nvPr/>
        </p:nvSpPr>
        <p:spPr>
          <a:xfrm>
            <a:off x="2404964" y="3121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067" name="Google Shape;2067;p99"/>
          <p:cNvSpPr/>
          <p:nvPr/>
        </p:nvSpPr>
        <p:spPr>
          <a:xfrm>
            <a:off x="2894305"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068" name="Google Shape;2068;p99"/>
          <p:cNvSpPr/>
          <p:nvPr/>
        </p:nvSpPr>
        <p:spPr>
          <a:xfrm>
            <a:off x="3379494"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069" name="Google Shape;2069;p99"/>
          <p:cNvSpPr/>
          <p:nvPr/>
        </p:nvSpPr>
        <p:spPr>
          <a:xfrm>
            <a:off x="3864236" y="31214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070" name="Google Shape;2070;p99"/>
          <p:cNvSpPr/>
          <p:nvPr/>
        </p:nvSpPr>
        <p:spPr>
          <a:xfrm>
            <a:off x="4349425"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071" name="Google Shape;2071;p99"/>
          <p:cNvSpPr/>
          <p:nvPr/>
        </p:nvSpPr>
        <p:spPr>
          <a:xfrm>
            <a:off x="4838766"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072" name="Google Shape;2072;p99"/>
          <p:cNvSpPr/>
          <p:nvPr/>
        </p:nvSpPr>
        <p:spPr>
          <a:xfrm>
            <a:off x="5323955"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073" name="Google Shape;2073;p99"/>
          <p:cNvSpPr/>
          <p:nvPr/>
        </p:nvSpPr>
        <p:spPr>
          <a:xfrm>
            <a:off x="5813330"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074" name="Google Shape;2074;p99"/>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075" name="Google Shape;2075;p99"/>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076" name="Google Shape;2076;p99"/>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15</a:t>
            </a:r>
            <a:endParaRPr b="1" sz="1800">
              <a:latin typeface="Calibri"/>
              <a:ea typeface="Calibri"/>
              <a:cs typeface="Calibri"/>
              <a:sym typeface="Calibri"/>
            </a:endParaRPr>
          </a:p>
        </p:txBody>
      </p:sp>
      <p:sp>
        <p:nvSpPr>
          <p:cNvPr id="2077" name="Google Shape;2077;p99"/>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41</a:t>
            </a:r>
            <a:endParaRPr sz="1800">
              <a:highlight>
                <a:srgbClr val="F4CCCC"/>
              </a:highlight>
              <a:latin typeface="Calibri"/>
              <a:ea typeface="Calibri"/>
              <a:cs typeface="Calibri"/>
              <a:sym typeface="Calibri"/>
            </a:endParaRPr>
          </a:p>
        </p:txBody>
      </p:sp>
      <p:sp>
        <p:nvSpPr>
          <p:cNvPr id="2078" name="Google Shape;2078;p99"/>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2079" name="Google Shape;2079;p99"/>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080" name="Google Shape;2080;p99"/>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26</a:t>
            </a:r>
            <a:endParaRPr sz="1800">
              <a:highlight>
                <a:srgbClr val="F4CCCC"/>
              </a:highlight>
              <a:latin typeface="Calibri"/>
              <a:ea typeface="Calibri"/>
              <a:cs typeface="Calibri"/>
              <a:sym typeface="Calibri"/>
            </a:endParaRPr>
          </a:p>
        </p:txBody>
      </p:sp>
      <p:sp>
        <p:nvSpPr>
          <p:cNvPr id="2081" name="Google Shape;2081;p99"/>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2</a:t>
            </a:r>
            <a:endParaRPr sz="1800">
              <a:highlight>
                <a:srgbClr val="F4CCCC"/>
              </a:highlight>
              <a:latin typeface="Calibri"/>
              <a:ea typeface="Calibri"/>
              <a:cs typeface="Calibri"/>
              <a:sym typeface="Calibri"/>
            </a:endParaRPr>
          </a:p>
        </p:txBody>
      </p:sp>
      <p:sp>
        <p:nvSpPr>
          <p:cNvPr id="2082" name="Google Shape;2082;p99"/>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2083" name="Google Shape;2083;p99"/>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cxnSp>
        <p:nvCxnSpPr>
          <p:cNvPr id="2084" name="Google Shape;2084;p99"/>
          <p:cNvCxnSpPr>
            <a:stCxn id="2075" idx="2"/>
            <a:endCxn id="2076"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085" name="Google Shape;2085;p99"/>
          <p:cNvCxnSpPr>
            <a:stCxn id="2075" idx="2"/>
            <a:endCxn id="2077"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086" name="Google Shape;2086;p99"/>
          <p:cNvCxnSpPr>
            <a:stCxn id="2079" idx="0"/>
            <a:endCxn id="2076"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087" name="Google Shape;2087;p99"/>
          <p:cNvCxnSpPr>
            <a:stCxn id="2076" idx="2"/>
            <a:endCxn id="2078"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088" name="Google Shape;2088;p99"/>
          <p:cNvCxnSpPr>
            <a:stCxn id="2077" idx="2"/>
            <a:endCxn id="2080"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089" name="Google Shape;2089;p99"/>
          <p:cNvCxnSpPr>
            <a:stCxn id="2081" idx="0"/>
            <a:endCxn id="2077"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090" name="Google Shape;2090;p99"/>
          <p:cNvCxnSpPr>
            <a:stCxn id="2078" idx="2"/>
            <a:endCxn id="2082"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2091" name="Google Shape;2091;p99"/>
          <p:cNvCxnSpPr>
            <a:endCxn id="2083"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2092" name="Google Shape;2092;p99"/>
          <p:cNvSpPr txBox="1"/>
          <p:nvPr/>
        </p:nvSpPr>
        <p:spPr>
          <a:xfrm>
            <a:off x="6787850" y="4752300"/>
            <a:ext cx="2366700" cy="39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Sinking 15 does something!</a:t>
            </a:r>
            <a:endParaRPr>
              <a:solidFill>
                <a:srgbClr val="BE0712"/>
              </a:solidFill>
            </a:endParaRPr>
          </a:p>
        </p:txBody>
      </p:sp>
      <p:sp>
        <p:nvSpPr>
          <p:cNvPr id="2093" name="Google Shape;2093;p99"/>
          <p:cNvSpPr/>
          <p:nvPr/>
        </p:nvSpPr>
        <p:spPr>
          <a:xfrm rot="-5400000">
            <a:off x="4952375"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99"/>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095" name="Google Shape;2095;p99"/>
          <p:cNvSpPr/>
          <p:nvPr/>
        </p:nvSpPr>
        <p:spPr>
          <a:xfrm rot="-5400000">
            <a:off x="44610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99"/>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097" name="Google Shape;2097;p99"/>
          <p:cNvSpPr/>
          <p:nvPr/>
        </p:nvSpPr>
        <p:spPr>
          <a:xfrm rot="-5400000">
            <a:off x="5947850"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99"/>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099" name="Google Shape;2099;p99"/>
          <p:cNvSpPr/>
          <p:nvPr/>
        </p:nvSpPr>
        <p:spPr>
          <a:xfrm rot="-5400000">
            <a:off x="54516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99"/>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01" name="Google Shape;2101;p99"/>
          <p:cNvSpPr/>
          <p:nvPr/>
        </p:nvSpPr>
        <p:spPr>
          <a:xfrm rot="-5400000">
            <a:off x="397152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99"/>
          <p:cNvSpPr txBox="1"/>
          <p:nvPr/>
        </p:nvSpPr>
        <p:spPr>
          <a:xfrm>
            <a:off x="37915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2103" name="Google Shape;2103;p99"/>
          <p:cNvSpPr/>
          <p:nvPr/>
        </p:nvSpPr>
        <p:spPr>
          <a:xfrm rot="-5400000">
            <a:off x="3486879"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99"/>
          <p:cNvSpPr txBox="1"/>
          <p:nvPr/>
        </p:nvSpPr>
        <p:spPr>
          <a:xfrm>
            <a:off x="3306901"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2105" name="Google Shape;2105;p99"/>
          <p:cNvSpPr/>
          <p:nvPr/>
        </p:nvSpPr>
        <p:spPr>
          <a:xfrm rot="-5400000">
            <a:off x="3005302"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99"/>
          <p:cNvSpPr txBox="1"/>
          <p:nvPr/>
        </p:nvSpPr>
        <p:spPr>
          <a:xfrm>
            <a:off x="2825325"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0" name="Shape 2110"/>
        <p:cNvGrpSpPr/>
        <p:nvPr/>
      </p:nvGrpSpPr>
      <p:grpSpPr>
        <a:xfrm>
          <a:off x="0" y="0"/>
          <a:ext cx="0" cy="0"/>
          <a:chOff x="0" y="0"/>
          <a:chExt cx="0" cy="0"/>
        </a:xfrm>
      </p:grpSpPr>
      <p:sp>
        <p:nvSpPr>
          <p:cNvPr id="2111" name="Google Shape;2111;p10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2112" name="Google Shape;2112;p10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lang="en"/>
              <a:t>Sink nodes in reverse level order: sink(k)</a:t>
            </a:r>
            <a:endParaRPr/>
          </a:p>
          <a:p>
            <a:pPr indent="-342900" lvl="1" marL="914400" rtl="0" algn="l">
              <a:spcBef>
                <a:spcPts val="600"/>
              </a:spcBef>
              <a:spcAft>
                <a:spcPts val="0"/>
              </a:spcAft>
              <a:buSzPts val="1800"/>
              <a:buChar char="○"/>
            </a:pPr>
            <a:r>
              <a:rPr b="1" lang="en"/>
              <a:t>After sinking, guaranteed that tree rooted at position k is a heap.</a:t>
            </a:r>
            <a:endParaRPr b="1"/>
          </a:p>
          <a:p>
            <a:pPr indent="0" lvl="0" marL="0" rtl="0" algn="l">
              <a:spcBef>
                <a:spcPts val="600"/>
              </a:spcBef>
              <a:spcAft>
                <a:spcPts val="0"/>
              </a:spcAft>
              <a:buNone/>
            </a:pPr>
            <a:r>
              <a:t/>
            </a:r>
            <a:endParaRPr b="1"/>
          </a:p>
        </p:txBody>
      </p:sp>
      <p:sp>
        <p:nvSpPr>
          <p:cNvPr id="2113" name="Google Shape;2113;p100"/>
          <p:cNvSpPr/>
          <p:nvPr/>
        </p:nvSpPr>
        <p:spPr>
          <a:xfrm>
            <a:off x="1919775" y="31214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114" name="Google Shape;2114;p100"/>
          <p:cNvSpPr/>
          <p:nvPr/>
        </p:nvSpPr>
        <p:spPr>
          <a:xfrm>
            <a:off x="2404964"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115" name="Google Shape;2115;p100"/>
          <p:cNvSpPr/>
          <p:nvPr/>
        </p:nvSpPr>
        <p:spPr>
          <a:xfrm>
            <a:off x="2894305"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116" name="Google Shape;2116;p100"/>
          <p:cNvSpPr/>
          <p:nvPr/>
        </p:nvSpPr>
        <p:spPr>
          <a:xfrm>
            <a:off x="3379494"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117" name="Google Shape;2117;p100"/>
          <p:cNvSpPr/>
          <p:nvPr/>
        </p:nvSpPr>
        <p:spPr>
          <a:xfrm>
            <a:off x="3864236"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118" name="Google Shape;2118;p100"/>
          <p:cNvSpPr/>
          <p:nvPr/>
        </p:nvSpPr>
        <p:spPr>
          <a:xfrm>
            <a:off x="4349425"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119" name="Google Shape;2119;p100"/>
          <p:cNvSpPr/>
          <p:nvPr/>
        </p:nvSpPr>
        <p:spPr>
          <a:xfrm>
            <a:off x="4838766"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120" name="Google Shape;2120;p100"/>
          <p:cNvSpPr/>
          <p:nvPr/>
        </p:nvSpPr>
        <p:spPr>
          <a:xfrm>
            <a:off x="5323955"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121" name="Google Shape;2121;p100"/>
          <p:cNvSpPr/>
          <p:nvPr/>
        </p:nvSpPr>
        <p:spPr>
          <a:xfrm>
            <a:off x="5813330"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122" name="Google Shape;2122;p100"/>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123" name="Google Shape;2123;p100"/>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124" name="Google Shape;2124;p100"/>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19</a:t>
            </a:r>
            <a:endParaRPr sz="1800">
              <a:highlight>
                <a:srgbClr val="C9DAF8"/>
              </a:highlight>
              <a:latin typeface="Calibri"/>
              <a:ea typeface="Calibri"/>
              <a:cs typeface="Calibri"/>
              <a:sym typeface="Calibri"/>
            </a:endParaRPr>
          </a:p>
        </p:txBody>
      </p:sp>
      <p:sp>
        <p:nvSpPr>
          <p:cNvPr id="2125" name="Google Shape;2125;p100"/>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41</a:t>
            </a:r>
            <a:endParaRPr sz="1800">
              <a:highlight>
                <a:srgbClr val="F4CCCC"/>
              </a:highlight>
              <a:latin typeface="Calibri"/>
              <a:ea typeface="Calibri"/>
              <a:cs typeface="Calibri"/>
              <a:sym typeface="Calibri"/>
            </a:endParaRPr>
          </a:p>
        </p:txBody>
      </p:sp>
      <p:sp>
        <p:nvSpPr>
          <p:cNvPr id="2126" name="Google Shape;2126;p100"/>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2127" name="Google Shape;2127;p100"/>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15</a:t>
            </a:r>
            <a:endParaRPr sz="1800">
              <a:highlight>
                <a:srgbClr val="C9DAF8"/>
              </a:highlight>
              <a:latin typeface="Calibri"/>
              <a:ea typeface="Calibri"/>
              <a:cs typeface="Calibri"/>
              <a:sym typeface="Calibri"/>
            </a:endParaRPr>
          </a:p>
        </p:txBody>
      </p:sp>
      <p:sp>
        <p:nvSpPr>
          <p:cNvPr id="2128" name="Google Shape;2128;p100"/>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26</a:t>
            </a:r>
            <a:endParaRPr sz="1800">
              <a:highlight>
                <a:srgbClr val="F4CCCC"/>
              </a:highlight>
              <a:latin typeface="Calibri"/>
              <a:ea typeface="Calibri"/>
              <a:cs typeface="Calibri"/>
              <a:sym typeface="Calibri"/>
            </a:endParaRPr>
          </a:p>
        </p:txBody>
      </p:sp>
      <p:sp>
        <p:nvSpPr>
          <p:cNvPr id="2129" name="Google Shape;2129;p100"/>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2</a:t>
            </a:r>
            <a:endParaRPr sz="1800">
              <a:highlight>
                <a:srgbClr val="F4CCCC"/>
              </a:highlight>
              <a:latin typeface="Calibri"/>
              <a:ea typeface="Calibri"/>
              <a:cs typeface="Calibri"/>
              <a:sym typeface="Calibri"/>
            </a:endParaRPr>
          </a:p>
        </p:txBody>
      </p:sp>
      <p:sp>
        <p:nvSpPr>
          <p:cNvPr id="2130" name="Google Shape;2130;p100"/>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2131" name="Google Shape;2131;p100"/>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cxnSp>
        <p:nvCxnSpPr>
          <p:cNvPr id="2132" name="Google Shape;2132;p100"/>
          <p:cNvCxnSpPr>
            <a:stCxn id="2123" idx="2"/>
            <a:endCxn id="2124"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133" name="Google Shape;2133;p100"/>
          <p:cNvCxnSpPr>
            <a:stCxn id="2123" idx="2"/>
            <a:endCxn id="2125"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134" name="Google Shape;2134;p100"/>
          <p:cNvCxnSpPr>
            <a:stCxn id="2127" idx="0"/>
            <a:endCxn id="2124"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135" name="Google Shape;2135;p100"/>
          <p:cNvCxnSpPr>
            <a:stCxn id="2124" idx="2"/>
            <a:endCxn id="2126"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136" name="Google Shape;2136;p100"/>
          <p:cNvCxnSpPr>
            <a:stCxn id="2125" idx="2"/>
            <a:endCxn id="2128"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137" name="Google Shape;2137;p100"/>
          <p:cNvCxnSpPr>
            <a:stCxn id="2129" idx="0"/>
            <a:endCxn id="2125"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138" name="Google Shape;2138;p100"/>
          <p:cNvCxnSpPr>
            <a:stCxn id="2126" idx="2"/>
            <a:endCxn id="2130"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2139" name="Google Shape;2139;p100"/>
          <p:cNvCxnSpPr>
            <a:endCxn id="2131"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2140" name="Google Shape;2140;p100"/>
          <p:cNvSpPr/>
          <p:nvPr/>
        </p:nvSpPr>
        <p:spPr>
          <a:xfrm rot="-5400000">
            <a:off x="4952375"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100"/>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42" name="Google Shape;2142;p100"/>
          <p:cNvSpPr/>
          <p:nvPr/>
        </p:nvSpPr>
        <p:spPr>
          <a:xfrm rot="-5400000">
            <a:off x="44610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100"/>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44" name="Google Shape;2144;p100"/>
          <p:cNvSpPr/>
          <p:nvPr/>
        </p:nvSpPr>
        <p:spPr>
          <a:xfrm rot="-5400000">
            <a:off x="5947850"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100"/>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46" name="Google Shape;2146;p100"/>
          <p:cNvSpPr/>
          <p:nvPr/>
        </p:nvSpPr>
        <p:spPr>
          <a:xfrm rot="-5400000">
            <a:off x="54516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100"/>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48" name="Google Shape;2148;p100"/>
          <p:cNvSpPr/>
          <p:nvPr/>
        </p:nvSpPr>
        <p:spPr>
          <a:xfrm rot="-5400000">
            <a:off x="3971525"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FEFEF"/>
              </a:solidFill>
            </a:endParaRPr>
          </a:p>
        </p:txBody>
      </p:sp>
      <p:sp>
        <p:nvSpPr>
          <p:cNvPr id="2149" name="Google Shape;2149;p100"/>
          <p:cNvSpPr txBox="1"/>
          <p:nvPr/>
        </p:nvSpPr>
        <p:spPr>
          <a:xfrm>
            <a:off x="37915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50" name="Google Shape;2150;p100"/>
          <p:cNvSpPr/>
          <p:nvPr/>
        </p:nvSpPr>
        <p:spPr>
          <a:xfrm rot="-5400000">
            <a:off x="3486879"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FEFEF"/>
              </a:solidFill>
            </a:endParaRPr>
          </a:p>
        </p:txBody>
      </p:sp>
      <p:sp>
        <p:nvSpPr>
          <p:cNvPr id="2151" name="Google Shape;2151;p100"/>
          <p:cNvSpPr txBox="1"/>
          <p:nvPr/>
        </p:nvSpPr>
        <p:spPr>
          <a:xfrm>
            <a:off x="3306901"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52" name="Google Shape;2152;p100"/>
          <p:cNvSpPr/>
          <p:nvPr/>
        </p:nvSpPr>
        <p:spPr>
          <a:xfrm rot="-5400000">
            <a:off x="3005302"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100"/>
          <p:cNvSpPr txBox="1"/>
          <p:nvPr/>
        </p:nvSpPr>
        <p:spPr>
          <a:xfrm>
            <a:off x="2825325"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2154" name="Google Shape;2154;p100"/>
          <p:cNvSpPr/>
          <p:nvPr/>
        </p:nvSpPr>
        <p:spPr>
          <a:xfrm rot="-5400000">
            <a:off x="252372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100"/>
          <p:cNvSpPr txBox="1"/>
          <p:nvPr/>
        </p:nvSpPr>
        <p:spPr>
          <a:xfrm>
            <a:off x="23437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9" name="Shape 2159"/>
        <p:cNvGrpSpPr/>
        <p:nvPr/>
      </p:nvGrpSpPr>
      <p:grpSpPr>
        <a:xfrm>
          <a:off x="0" y="0"/>
          <a:ext cx="0" cy="0"/>
          <a:chOff x="0" y="0"/>
          <a:chExt cx="0" cy="0"/>
        </a:xfrm>
      </p:grpSpPr>
      <p:sp>
        <p:nvSpPr>
          <p:cNvPr id="2160" name="Google Shape;2160;p10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2161" name="Google Shape;2161;p10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b="1" lang="en"/>
              <a:t>Sink nodes in reverse level order: sink(k)</a:t>
            </a:r>
            <a:endParaRPr b="1"/>
          </a:p>
          <a:p>
            <a:pPr indent="-342900" lvl="1" marL="914400" rtl="0" algn="l">
              <a:spcBef>
                <a:spcPts val="600"/>
              </a:spcBef>
              <a:spcAft>
                <a:spcPts val="0"/>
              </a:spcAft>
              <a:buSzPts val="1800"/>
              <a:buChar char="○"/>
            </a:pPr>
            <a:r>
              <a:rPr lang="en"/>
              <a:t>After sinking, guaranteed that tree rooted at position k is a heap.</a:t>
            </a:r>
            <a:endParaRPr/>
          </a:p>
          <a:p>
            <a:pPr indent="0" lvl="0" marL="0" rtl="0" algn="l">
              <a:spcBef>
                <a:spcPts val="600"/>
              </a:spcBef>
              <a:spcAft>
                <a:spcPts val="0"/>
              </a:spcAft>
              <a:buNone/>
            </a:pPr>
            <a:r>
              <a:t/>
            </a:r>
            <a:endParaRPr b="1"/>
          </a:p>
        </p:txBody>
      </p:sp>
      <p:sp>
        <p:nvSpPr>
          <p:cNvPr id="2162" name="Google Shape;2162;p101"/>
          <p:cNvSpPr/>
          <p:nvPr/>
        </p:nvSpPr>
        <p:spPr>
          <a:xfrm>
            <a:off x="1919775" y="31214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163" name="Google Shape;2163;p101"/>
          <p:cNvSpPr/>
          <p:nvPr/>
        </p:nvSpPr>
        <p:spPr>
          <a:xfrm>
            <a:off x="2404964"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164" name="Google Shape;2164;p101"/>
          <p:cNvSpPr/>
          <p:nvPr/>
        </p:nvSpPr>
        <p:spPr>
          <a:xfrm>
            <a:off x="2894305"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165" name="Google Shape;2165;p101"/>
          <p:cNvSpPr/>
          <p:nvPr/>
        </p:nvSpPr>
        <p:spPr>
          <a:xfrm>
            <a:off x="3379494"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166" name="Google Shape;2166;p101"/>
          <p:cNvSpPr/>
          <p:nvPr/>
        </p:nvSpPr>
        <p:spPr>
          <a:xfrm>
            <a:off x="3864236"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167" name="Google Shape;2167;p101"/>
          <p:cNvSpPr/>
          <p:nvPr/>
        </p:nvSpPr>
        <p:spPr>
          <a:xfrm>
            <a:off x="4349425"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168" name="Google Shape;2168;p101"/>
          <p:cNvSpPr/>
          <p:nvPr/>
        </p:nvSpPr>
        <p:spPr>
          <a:xfrm>
            <a:off x="4838766" y="3121475"/>
            <a:ext cx="495300" cy="495300"/>
          </a:xfrm>
          <a:prstGeom prst="rect">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169" name="Google Shape;2169;p101"/>
          <p:cNvSpPr/>
          <p:nvPr/>
        </p:nvSpPr>
        <p:spPr>
          <a:xfrm>
            <a:off x="5323955"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170" name="Google Shape;2170;p101"/>
          <p:cNvSpPr/>
          <p:nvPr/>
        </p:nvSpPr>
        <p:spPr>
          <a:xfrm>
            <a:off x="5813330" y="3121475"/>
            <a:ext cx="495300" cy="495300"/>
          </a:xfrm>
          <a:prstGeom prst="rect">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171" name="Google Shape;2171;p101"/>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172" name="Google Shape;2172;p101"/>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173" name="Google Shape;2173;p101"/>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19</a:t>
            </a:r>
            <a:endParaRPr sz="1800">
              <a:highlight>
                <a:srgbClr val="C9DAF8"/>
              </a:highlight>
              <a:latin typeface="Calibri"/>
              <a:ea typeface="Calibri"/>
              <a:cs typeface="Calibri"/>
              <a:sym typeface="Calibri"/>
            </a:endParaRPr>
          </a:p>
        </p:txBody>
      </p:sp>
      <p:sp>
        <p:nvSpPr>
          <p:cNvPr id="2174" name="Google Shape;2174;p101"/>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41</a:t>
            </a:r>
            <a:endParaRPr sz="1800">
              <a:highlight>
                <a:srgbClr val="F4CCCC"/>
              </a:highlight>
              <a:latin typeface="Calibri"/>
              <a:ea typeface="Calibri"/>
              <a:cs typeface="Calibri"/>
              <a:sym typeface="Calibri"/>
            </a:endParaRPr>
          </a:p>
        </p:txBody>
      </p:sp>
      <p:sp>
        <p:nvSpPr>
          <p:cNvPr id="2175" name="Google Shape;2175;p101"/>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2176" name="Google Shape;2176;p101"/>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15</a:t>
            </a:r>
            <a:endParaRPr sz="1800">
              <a:highlight>
                <a:srgbClr val="C9DAF8"/>
              </a:highlight>
              <a:latin typeface="Calibri"/>
              <a:ea typeface="Calibri"/>
              <a:cs typeface="Calibri"/>
              <a:sym typeface="Calibri"/>
            </a:endParaRPr>
          </a:p>
        </p:txBody>
      </p:sp>
      <p:sp>
        <p:nvSpPr>
          <p:cNvPr id="2177" name="Google Shape;2177;p101"/>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26</a:t>
            </a:r>
            <a:endParaRPr sz="1800">
              <a:highlight>
                <a:srgbClr val="F4CCCC"/>
              </a:highlight>
              <a:latin typeface="Calibri"/>
              <a:ea typeface="Calibri"/>
              <a:cs typeface="Calibri"/>
              <a:sym typeface="Calibri"/>
            </a:endParaRPr>
          </a:p>
        </p:txBody>
      </p:sp>
      <p:sp>
        <p:nvSpPr>
          <p:cNvPr id="2178" name="Google Shape;2178;p101"/>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F4CCCC"/>
                </a:highlight>
                <a:latin typeface="Calibri"/>
                <a:ea typeface="Calibri"/>
                <a:cs typeface="Calibri"/>
                <a:sym typeface="Calibri"/>
              </a:rPr>
              <a:t>2</a:t>
            </a:r>
            <a:endParaRPr sz="1800">
              <a:highlight>
                <a:srgbClr val="F4CCCC"/>
              </a:highlight>
              <a:latin typeface="Calibri"/>
              <a:ea typeface="Calibri"/>
              <a:cs typeface="Calibri"/>
              <a:sym typeface="Calibri"/>
            </a:endParaRPr>
          </a:p>
        </p:txBody>
      </p:sp>
      <p:sp>
        <p:nvSpPr>
          <p:cNvPr id="2179" name="Google Shape;2179;p101"/>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sp>
        <p:nvSpPr>
          <p:cNvPr id="2180" name="Google Shape;2180;p101"/>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C9DAF8"/>
                </a:highlight>
                <a:latin typeface="Calibri"/>
                <a:ea typeface="Calibri"/>
                <a:cs typeface="Calibri"/>
                <a:sym typeface="Calibri"/>
              </a:rPr>
              <a:t>17</a:t>
            </a:r>
            <a:endParaRPr sz="1800">
              <a:highlight>
                <a:srgbClr val="C9DAF8"/>
              </a:highlight>
              <a:latin typeface="Calibri"/>
              <a:ea typeface="Calibri"/>
              <a:cs typeface="Calibri"/>
              <a:sym typeface="Calibri"/>
            </a:endParaRPr>
          </a:p>
        </p:txBody>
      </p:sp>
      <p:cxnSp>
        <p:nvCxnSpPr>
          <p:cNvPr id="2181" name="Google Shape;2181;p101"/>
          <p:cNvCxnSpPr>
            <a:stCxn id="2172" idx="2"/>
            <a:endCxn id="2173"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182" name="Google Shape;2182;p101"/>
          <p:cNvCxnSpPr>
            <a:stCxn id="2172" idx="2"/>
            <a:endCxn id="2174"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183" name="Google Shape;2183;p101"/>
          <p:cNvCxnSpPr>
            <a:stCxn id="2176" idx="0"/>
            <a:endCxn id="2173"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184" name="Google Shape;2184;p101"/>
          <p:cNvCxnSpPr>
            <a:stCxn id="2173" idx="2"/>
            <a:endCxn id="2175"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185" name="Google Shape;2185;p101"/>
          <p:cNvCxnSpPr>
            <a:stCxn id="2174" idx="2"/>
            <a:endCxn id="2177"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186" name="Google Shape;2186;p101"/>
          <p:cNvCxnSpPr>
            <a:stCxn id="2178" idx="0"/>
            <a:endCxn id="2174"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187" name="Google Shape;2187;p101"/>
          <p:cNvCxnSpPr>
            <a:stCxn id="2175" idx="2"/>
            <a:endCxn id="2179"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2188" name="Google Shape;2188;p101"/>
          <p:cNvCxnSpPr>
            <a:endCxn id="2180"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2189" name="Google Shape;2189;p101"/>
          <p:cNvSpPr/>
          <p:nvPr/>
        </p:nvSpPr>
        <p:spPr>
          <a:xfrm rot="-5400000">
            <a:off x="4952375"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101"/>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91" name="Google Shape;2191;p101"/>
          <p:cNvSpPr/>
          <p:nvPr/>
        </p:nvSpPr>
        <p:spPr>
          <a:xfrm rot="-5400000">
            <a:off x="44610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101"/>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93" name="Google Shape;2193;p101"/>
          <p:cNvSpPr/>
          <p:nvPr/>
        </p:nvSpPr>
        <p:spPr>
          <a:xfrm rot="-5400000">
            <a:off x="5947850"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101"/>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95" name="Google Shape;2195;p101"/>
          <p:cNvSpPr/>
          <p:nvPr/>
        </p:nvSpPr>
        <p:spPr>
          <a:xfrm rot="-5400000">
            <a:off x="54516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101"/>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97" name="Google Shape;2197;p101"/>
          <p:cNvSpPr/>
          <p:nvPr/>
        </p:nvSpPr>
        <p:spPr>
          <a:xfrm rot="-5400000">
            <a:off x="3971525"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FEFEF"/>
              </a:solidFill>
            </a:endParaRPr>
          </a:p>
        </p:txBody>
      </p:sp>
      <p:sp>
        <p:nvSpPr>
          <p:cNvPr id="2198" name="Google Shape;2198;p101"/>
          <p:cNvSpPr txBox="1"/>
          <p:nvPr/>
        </p:nvSpPr>
        <p:spPr>
          <a:xfrm>
            <a:off x="37915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199" name="Google Shape;2199;p101"/>
          <p:cNvSpPr/>
          <p:nvPr/>
        </p:nvSpPr>
        <p:spPr>
          <a:xfrm rot="-5400000">
            <a:off x="3486879"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FEFEF"/>
              </a:solidFill>
            </a:endParaRPr>
          </a:p>
        </p:txBody>
      </p:sp>
      <p:sp>
        <p:nvSpPr>
          <p:cNvPr id="2200" name="Google Shape;2200;p101"/>
          <p:cNvSpPr txBox="1"/>
          <p:nvPr/>
        </p:nvSpPr>
        <p:spPr>
          <a:xfrm>
            <a:off x="3306901"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201" name="Google Shape;2201;p101"/>
          <p:cNvSpPr/>
          <p:nvPr/>
        </p:nvSpPr>
        <p:spPr>
          <a:xfrm rot="-5400000">
            <a:off x="3005302"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101"/>
          <p:cNvSpPr txBox="1"/>
          <p:nvPr/>
        </p:nvSpPr>
        <p:spPr>
          <a:xfrm>
            <a:off x="2825325"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2203" name="Google Shape;2203;p101"/>
          <p:cNvSpPr/>
          <p:nvPr/>
        </p:nvSpPr>
        <p:spPr>
          <a:xfrm rot="-5400000">
            <a:off x="2523725"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101"/>
          <p:cNvSpPr txBox="1"/>
          <p:nvPr/>
        </p:nvSpPr>
        <p:spPr>
          <a:xfrm>
            <a:off x="23437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root</a:t>
            </a:r>
            <a:endParaRPr/>
          </a:p>
          <a:p>
            <a:pPr indent="0" lvl="0" marL="0" rtl="0" algn="ctr">
              <a:spcBef>
                <a:spcPts val="0"/>
              </a:spcBef>
              <a:spcAft>
                <a:spcPts val="0"/>
              </a:spcAft>
              <a:buNone/>
            </a:pPr>
            <a:r>
              <a:rPr lang="en"/>
              <a:t>of a </a:t>
            </a:r>
            <a:endParaRPr/>
          </a:p>
          <a:p>
            <a:pPr indent="0" lvl="0" marL="0" rtl="0" algn="ctr">
              <a:spcBef>
                <a:spcPts val="0"/>
              </a:spcBef>
              <a:spcAft>
                <a:spcPts val="0"/>
              </a:spcAft>
              <a:buNone/>
            </a:pPr>
            <a:r>
              <a:rPr lang="en"/>
              <a:t>heap</a:t>
            </a:r>
            <a:endParaRPr/>
          </a:p>
        </p:txBody>
      </p:sp>
      <p:sp>
        <p:nvSpPr>
          <p:cNvPr id="2205" name="Google Shape;2205;p101"/>
          <p:cNvSpPr txBox="1"/>
          <p:nvPr/>
        </p:nvSpPr>
        <p:spPr>
          <a:xfrm>
            <a:off x="6787850" y="4752300"/>
            <a:ext cx="2366700" cy="39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Sinking 32 does something!</a:t>
            </a:r>
            <a:endParaRPr>
              <a:solidFill>
                <a:srgbClr val="BE0712"/>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9" name="Shape 2209"/>
        <p:cNvGrpSpPr/>
        <p:nvPr/>
      </p:nvGrpSpPr>
      <p:grpSpPr>
        <a:xfrm>
          <a:off x="0" y="0"/>
          <a:ext cx="0" cy="0"/>
          <a:chOff x="0" y="0"/>
          <a:chExt cx="0" cy="0"/>
        </a:xfrm>
      </p:grpSpPr>
      <p:sp>
        <p:nvSpPr>
          <p:cNvPr id="2210" name="Google Shape;2210;p10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 Phase 1: Heapification</a:t>
            </a:r>
            <a:endParaRPr/>
          </a:p>
        </p:txBody>
      </p:sp>
      <p:sp>
        <p:nvSpPr>
          <p:cNvPr id="2211" name="Google Shape;2211;p10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a:t>
            </a:r>
            <a:endParaRPr/>
          </a:p>
          <a:p>
            <a:pPr indent="-342900" lvl="1" marL="914400" rtl="0" algn="l">
              <a:spcBef>
                <a:spcPts val="600"/>
              </a:spcBef>
              <a:spcAft>
                <a:spcPts val="0"/>
              </a:spcAft>
              <a:buSzPts val="1800"/>
              <a:buChar char="○"/>
            </a:pPr>
            <a:r>
              <a:rPr lang="en"/>
              <a:t>Sink nodes in reverse level order: sink(k)</a:t>
            </a:r>
            <a:endParaRPr/>
          </a:p>
          <a:p>
            <a:pPr indent="-342900" lvl="1" marL="914400" rtl="0" algn="l">
              <a:spcBef>
                <a:spcPts val="600"/>
              </a:spcBef>
              <a:spcAft>
                <a:spcPts val="0"/>
              </a:spcAft>
              <a:buSzPts val="1800"/>
              <a:buChar char="○"/>
            </a:pPr>
            <a:r>
              <a:rPr b="1" lang="en"/>
              <a:t>After sinking, guaranteed that tree rooted at position k is a heap.</a:t>
            </a:r>
            <a:endParaRPr b="1"/>
          </a:p>
          <a:p>
            <a:pPr indent="0" lvl="0" marL="0" rtl="0" algn="l">
              <a:spcBef>
                <a:spcPts val="600"/>
              </a:spcBef>
              <a:spcAft>
                <a:spcPts val="0"/>
              </a:spcAft>
              <a:buNone/>
            </a:pPr>
            <a:r>
              <a:t/>
            </a:r>
            <a:endParaRPr b="1"/>
          </a:p>
        </p:txBody>
      </p:sp>
      <p:sp>
        <p:nvSpPr>
          <p:cNvPr id="2212" name="Google Shape;2212;p102"/>
          <p:cNvSpPr/>
          <p:nvPr/>
        </p:nvSpPr>
        <p:spPr>
          <a:xfrm>
            <a:off x="1919775" y="3121475"/>
            <a:ext cx="495300" cy="495300"/>
          </a:xfrm>
          <a:prstGeom prst="rect">
            <a:avLst/>
          </a:prstGeom>
          <a:solidFill>
            <a:srgbClr val="D9D2E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213" name="Google Shape;2213;p102"/>
          <p:cNvSpPr/>
          <p:nvPr/>
        </p:nvSpPr>
        <p:spPr>
          <a:xfrm>
            <a:off x="2404964" y="3121475"/>
            <a:ext cx="495300" cy="495300"/>
          </a:xfrm>
          <a:prstGeom prst="rect">
            <a:avLst/>
          </a:prstGeom>
          <a:solidFill>
            <a:srgbClr val="D9D2E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214" name="Google Shape;2214;p102"/>
          <p:cNvSpPr/>
          <p:nvPr/>
        </p:nvSpPr>
        <p:spPr>
          <a:xfrm>
            <a:off x="2894305" y="3121475"/>
            <a:ext cx="495300" cy="495300"/>
          </a:xfrm>
          <a:prstGeom prst="rect">
            <a:avLst/>
          </a:prstGeom>
          <a:solidFill>
            <a:srgbClr val="D9D2E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215" name="Google Shape;2215;p102"/>
          <p:cNvSpPr/>
          <p:nvPr/>
        </p:nvSpPr>
        <p:spPr>
          <a:xfrm>
            <a:off x="3379494" y="3121475"/>
            <a:ext cx="495300" cy="495300"/>
          </a:xfrm>
          <a:prstGeom prst="rect">
            <a:avLst/>
          </a:prstGeom>
          <a:solidFill>
            <a:srgbClr val="D9D2E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216" name="Google Shape;2216;p102"/>
          <p:cNvSpPr/>
          <p:nvPr/>
        </p:nvSpPr>
        <p:spPr>
          <a:xfrm>
            <a:off x="3864236" y="3121475"/>
            <a:ext cx="495300" cy="495300"/>
          </a:xfrm>
          <a:prstGeom prst="rect">
            <a:avLst/>
          </a:prstGeom>
          <a:solidFill>
            <a:srgbClr val="D9D2E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217" name="Google Shape;2217;p102"/>
          <p:cNvSpPr/>
          <p:nvPr/>
        </p:nvSpPr>
        <p:spPr>
          <a:xfrm>
            <a:off x="4349425" y="3121475"/>
            <a:ext cx="495300" cy="495300"/>
          </a:xfrm>
          <a:prstGeom prst="rect">
            <a:avLst/>
          </a:prstGeom>
          <a:solidFill>
            <a:srgbClr val="D9D2E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218" name="Google Shape;2218;p102"/>
          <p:cNvSpPr/>
          <p:nvPr/>
        </p:nvSpPr>
        <p:spPr>
          <a:xfrm>
            <a:off x="4838766" y="3121475"/>
            <a:ext cx="495300" cy="495300"/>
          </a:xfrm>
          <a:prstGeom prst="rect">
            <a:avLst/>
          </a:prstGeom>
          <a:solidFill>
            <a:srgbClr val="D9D2E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219" name="Google Shape;2219;p102"/>
          <p:cNvSpPr/>
          <p:nvPr/>
        </p:nvSpPr>
        <p:spPr>
          <a:xfrm>
            <a:off x="5323955" y="3121475"/>
            <a:ext cx="495300" cy="495300"/>
          </a:xfrm>
          <a:prstGeom prst="rect">
            <a:avLst/>
          </a:prstGeom>
          <a:solidFill>
            <a:srgbClr val="D9D2E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220" name="Google Shape;2220;p102"/>
          <p:cNvSpPr/>
          <p:nvPr/>
        </p:nvSpPr>
        <p:spPr>
          <a:xfrm>
            <a:off x="5813330" y="3121475"/>
            <a:ext cx="495300" cy="495300"/>
          </a:xfrm>
          <a:prstGeom prst="rect">
            <a:avLst/>
          </a:prstGeom>
          <a:solidFill>
            <a:srgbClr val="D9D2E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221" name="Google Shape;2221;p102"/>
          <p:cNvSpPr txBox="1"/>
          <p:nvPr/>
        </p:nvSpPr>
        <p:spPr>
          <a:xfrm>
            <a:off x="386400" y="31012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222" name="Google Shape;2222;p102"/>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D9D2E9"/>
                </a:highlight>
                <a:latin typeface="Calibri"/>
                <a:ea typeface="Calibri"/>
                <a:cs typeface="Calibri"/>
                <a:sym typeface="Calibri"/>
              </a:rPr>
              <a:t>41</a:t>
            </a:r>
            <a:endParaRPr sz="1800">
              <a:highlight>
                <a:srgbClr val="D9D2E9"/>
              </a:highlight>
              <a:latin typeface="Calibri"/>
              <a:ea typeface="Calibri"/>
              <a:cs typeface="Calibri"/>
              <a:sym typeface="Calibri"/>
            </a:endParaRPr>
          </a:p>
        </p:txBody>
      </p:sp>
      <p:sp>
        <p:nvSpPr>
          <p:cNvPr id="2223" name="Google Shape;2223;p102"/>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D9D2E9"/>
                </a:highlight>
                <a:latin typeface="Calibri"/>
                <a:ea typeface="Calibri"/>
                <a:cs typeface="Calibri"/>
                <a:sym typeface="Calibri"/>
              </a:rPr>
              <a:t>19</a:t>
            </a:r>
            <a:endParaRPr sz="1800">
              <a:highlight>
                <a:srgbClr val="D9D2E9"/>
              </a:highlight>
              <a:latin typeface="Calibri"/>
              <a:ea typeface="Calibri"/>
              <a:cs typeface="Calibri"/>
              <a:sym typeface="Calibri"/>
            </a:endParaRPr>
          </a:p>
        </p:txBody>
      </p:sp>
      <p:sp>
        <p:nvSpPr>
          <p:cNvPr id="2224" name="Google Shape;2224;p102"/>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D9D2E9"/>
                </a:highlight>
                <a:latin typeface="Calibri"/>
                <a:ea typeface="Calibri"/>
                <a:cs typeface="Calibri"/>
                <a:sym typeface="Calibri"/>
              </a:rPr>
              <a:t>32</a:t>
            </a:r>
            <a:endParaRPr sz="1800">
              <a:highlight>
                <a:srgbClr val="D9D2E9"/>
              </a:highlight>
              <a:latin typeface="Calibri"/>
              <a:ea typeface="Calibri"/>
              <a:cs typeface="Calibri"/>
              <a:sym typeface="Calibri"/>
            </a:endParaRPr>
          </a:p>
        </p:txBody>
      </p:sp>
      <p:sp>
        <p:nvSpPr>
          <p:cNvPr id="2225" name="Google Shape;2225;p102"/>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D9D2E9"/>
                </a:highlight>
                <a:latin typeface="Calibri"/>
                <a:ea typeface="Calibri"/>
                <a:cs typeface="Calibri"/>
                <a:sym typeface="Calibri"/>
              </a:rPr>
              <a:t>17</a:t>
            </a:r>
            <a:endParaRPr sz="1800">
              <a:highlight>
                <a:srgbClr val="D9D2E9"/>
              </a:highlight>
              <a:latin typeface="Calibri"/>
              <a:ea typeface="Calibri"/>
              <a:cs typeface="Calibri"/>
              <a:sym typeface="Calibri"/>
            </a:endParaRPr>
          </a:p>
        </p:txBody>
      </p:sp>
      <p:sp>
        <p:nvSpPr>
          <p:cNvPr id="2226" name="Google Shape;2226;p102"/>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D9D2E9"/>
                </a:highlight>
                <a:latin typeface="Calibri"/>
                <a:ea typeface="Calibri"/>
                <a:cs typeface="Calibri"/>
                <a:sym typeface="Calibri"/>
              </a:rPr>
              <a:t>15</a:t>
            </a:r>
            <a:endParaRPr sz="1800">
              <a:highlight>
                <a:srgbClr val="D9D2E9"/>
              </a:highlight>
              <a:latin typeface="Calibri"/>
              <a:ea typeface="Calibri"/>
              <a:cs typeface="Calibri"/>
              <a:sym typeface="Calibri"/>
            </a:endParaRPr>
          </a:p>
        </p:txBody>
      </p:sp>
      <p:sp>
        <p:nvSpPr>
          <p:cNvPr id="2227" name="Google Shape;2227;p102"/>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D9D2E9"/>
                </a:highlight>
                <a:latin typeface="Calibri"/>
                <a:ea typeface="Calibri"/>
                <a:cs typeface="Calibri"/>
                <a:sym typeface="Calibri"/>
              </a:rPr>
              <a:t>26</a:t>
            </a:r>
            <a:endParaRPr sz="1800">
              <a:highlight>
                <a:srgbClr val="D9D2E9"/>
              </a:highlight>
              <a:latin typeface="Calibri"/>
              <a:ea typeface="Calibri"/>
              <a:cs typeface="Calibri"/>
              <a:sym typeface="Calibri"/>
            </a:endParaRPr>
          </a:p>
        </p:txBody>
      </p:sp>
      <p:sp>
        <p:nvSpPr>
          <p:cNvPr id="2228" name="Google Shape;2228;p102"/>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D9D2E9"/>
                </a:highlight>
                <a:latin typeface="Calibri"/>
                <a:ea typeface="Calibri"/>
                <a:cs typeface="Calibri"/>
                <a:sym typeface="Calibri"/>
              </a:rPr>
              <a:t>2</a:t>
            </a:r>
            <a:endParaRPr sz="1800">
              <a:highlight>
                <a:srgbClr val="D9D2E9"/>
              </a:highlight>
              <a:latin typeface="Calibri"/>
              <a:ea typeface="Calibri"/>
              <a:cs typeface="Calibri"/>
              <a:sym typeface="Calibri"/>
            </a:endParaRPr>
          </a:p>
        </p:txBody>
      </p:sp>
      <p:sp>
        <p:nvSpPr>
          <p:cNvPr id="2229" name="Google Shape;2229;p102"/>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D9D2E9"/>
                </a:highlight>
                <a:latin typeface="Calibri"/>
                <a:ea typeface="Calibri"/>
                <a:cs typeface="Calibri"/>
                <a:sym typeface="Calibri"/>
              </a:rPr>
              <a:t>17</a:t>
            </a:r>
            <a:endParaRPr sz="1800">
              <a:highlight>
                <a:srgbClr val="D9D2E9"/>
              </a:highlight>
              <a:latin typeface="Calibri"/>
              <a:ea typeface="Calibri"/>
              <a:cs typeface="Calibri"/>
              <a:sym typeface="Calibri"/>
            </a:endParaRPr>
          </a:p>
        </p:txBody>
      </p:sp>
      <p:sp>
        <p:nvSpPr>
          <p:cNvPr id="2230" name="Google Shape;2230;p102"/>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highlight>
                  <a:srgbClr val="D9D2E9"/>
                </a:highlight>
                <a:latin typeface="Calibri"/>
                <a:ea typeface="Calibri"/>
                <a:cs typeface="Calibri"/>
                <a:sym typeface="Calibri"/>
              </a:rPr>
              <a:t>17</a:t>
            </a:r>
            <a:endParaRPr sz="1800">
              <a:highlight>
                <a:srgbClr val="D9D2E9"/>
              </a:highlight>
              <a:latin typeface="Calibri"/>
              <a:ea typeface="Calibri"/>
              <a:cs typeface="Calibri"/>
              <a:sym typeface="Calibri"/>
            </a:endParaRPr>
          </a:p>
        </p:txBody>
      </p:sp>
      <p:cxnSp>
        <p:nvCxnSpPr>
          <p:cNvPr id="2231" name="Google Shape;2231;p102"/>
          <p:cNvCxnSpPr>
            <a:stCxn id="2222" idx="2"/>
            <a:endCxn id="2223"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232" name="Google Shape;2232;p102"/>
          <p:cNvCxnSpPr>
            <a:stCxn id="2222" idx="2"/>
            <a:endCxn id="2224"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233" name="Google Shape;2233;p102"/>
          <p:cNvCxnSpPr>
            <a:stCxn id="2226" idx="0"/>
            <a:endCxn id="2223"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234" name="Google Shape;2234;p102"/>
          <p:cNvCxnSpPr>
            <a:stCxn id="2223" idx="2"/>
            <a:endCxn id="2225"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235" name="Google Shape;2235;p102"/>
          <p:cNvCxnSpPr>
            <a:stCxn id="2224" idx="2"/>
            <a:endCxn id="2227"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236" name="Google Shape;2236;p102"/>
          <p:cNvCxnSpPr>
            <a:stCxn id="2228" idx="0"/>
            <a:endCxn id="2224"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237" name="Google Shape;2237;p102"/>
          <p:cNvCxnSpPr>
            <a:stCxn id="2225" idx="2"/>
            <a:endCxn id="2229"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2238" name="Google Shape;2238;p102"/>
          <p:cNvCxnSpPr>
            <a:endCxn id="2230"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2239" name="Google Shape;2239;p102"/>
          <p:cNvSpPr txBox="1"/>
          <p:nvPr>
            <p:ph idx="1" type="body"/>
          </p:nvPr>
        </p:nvSpPr>
        <p:spPr>
          <a:xfrm>
            <a:off x="725600" y="4011550"/>
            <a:ext cx="4945800" cy="90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Punchline</a:t>
            </a:r>
            <a:r>
              <a:rPr lang="en"/>
              <a:t>: Since tree rooted at position 0 is the root of a heap, then entire array is a heap.</a:t>
            </a:r>
            <a:endParaRPr b="1"/>
          </a:p>
        </p:txBody>
      </p:sp>
      <p:sp>
        <p:nvSpPr>
          <p:cNvPr id="2240" name="Google Shape;2240;p102"/>
          <p:cNvSpPr txBox="1"/>
          <p:nvPr/>
        </p:nvSpPr>
        <p:spPr>
          <a:xfrm>
            <a:off x="1892900" y="3599774"/>
            <a:ext cx="45432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 room to leave an unused, spot, so we will actually use position zero for this algorithm!)</a:t>
            </a:r>
            <a:endParaRPr/>
          </a:p>
        </p:txBody>
      </p:sp>
      <p:sp>
        <p:nvSpPr>
          <p:cNvPr id="2241" name="Google Shape;2241;p102"/>
          <p:cNvSpPr/>
          <p:nvPr/>
        </p:nvSpPr>
        <p:spPr>
          <a:xfrm rot="-5400000">
            <a:off x="4952375"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102"/>
          <p:cNvSpPr txBox="1"/>
          <p:nvPr/>
        </p:nvSpPr>
        <p:spPr>
          <a:xfrm>
            <a:off x="4772397"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243" name="Google Shape;2243;p102"/>
          <p:cNvSpPr/>
          <p:nvPr/>
        </p:nvSpPr>
        <p:spPr>
          <a:xfrm rot="-5400000">
            <a:off x="44610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102"/>
          <p:cNvSpPr txBox="1"/>
          <p:nvPr/>
        </p:nvSpPr>
        <p:spPr>
          <a:xfrm>
            <a:off x="42810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245" name="Google Shape;2245;p102"/>
          <p:cNvSpPr/>
          <p:nvPr/>
        </p:nvSpPr>
        <p:spPr>
          <a:xfrm rot="-5400000">
            <a:off x="5947850"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102"/>
          <p:cNvSpPr txBox="1"/>
          <p:nvPr/>
        </p:nvSpPr>
        <p:spPr>
          <a:xfrm>
            <a:off x="5767873"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247" name="Google Shape;2247;p102"/>
          <p:cNvSpPr/>
          <p:nvPr/>
        </p:nvSpPr>
        <p:spPr>
          <a:xfrm rot="-5400000">
            <a:off x="5451647"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102"/>
          <p:cNvSpPr txBox="1"/>
          <p:nvPr/>
        </p:nvSpPr>
        <p:spPr>
          <a:xfrm>
            <a:off x="527167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249" name="Google Shape;2249;p102"/>
          <p:cNvSpPr/>
          <p:nvPr/>
        </p:nvSpPr>
        <p:spPr>
          <a:xfrm rot="-5400000">
            <a:off x="3971525"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FEFEF"/>
              </a:solidFill>
            </a:endParaRPr>
          </a:p>
        </p:txBody>
      </p:sp>
      <p:sp>
        <p:nvSpPr>
          <p:cNvPr id="2250" name="Google Shape;2250;p102"/>
          <p:cNvSpPr txBox="1"/>
          <p:nvPr/>
        </p:nvSpPr>
        <p:spPr>
          <a:xfrm>
            <a:off x="37915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251" name="Google Shape;2251;p102"/>
          <p:cNvSpPr/>
          <p:nvPr/>
        </p:nvSpPr>
        <p:spPr>
          <a:xfrm rot="-5400000">
            <a:off x="3486879"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FEFEF"/>
              </a:solidFill>
            </a:endParaRPr>
          </a:p>
        </p:txBody>
      </p:sp>
      <p:sp>
        <p:nvSpPr>
          <p:cNvPr id="2252" name="Google Shape;2252;p102"/>
          <p:cNvSpPr txBox="1"/>
          <p:nvPr/>
        </p:nvSpPr>
        <p:spPr>
          <a:xfrm>
            <a:off x="3306901"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253" name="Google Shape;2253;p102"/>
          <p:cNvSpPr/>
          <p:nvPr/>
        </p:nvSpPr>
        <p:spPr>
          <a:xfrm rot="-5400000">
            <a:off x="3005302"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102"/>
          <p:cNvSpPr txBox="1"/>
          <p:nvPr/>
        </p:nvSpPr>
        <p:spPr>
          <a:xfrm>
            <a:off x="2825325"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255" name="Google Shape;2255;p102"/>
          <p:cNvSpPr/>
          <p:nvPr/>
        </p:nvSpPr>
        <p:spPr>
          <a:xfrm rot="-5400000">
            <a:off x="2523725" y="2712300"/>
            <a:ext cx="260700" cy="441900"/>
          </a:xfrm>
          <a:prstGeom prst="rightBrace">
            <a:avLst>
              <a:gd fmla="val 8333" name="adj1"/>
              <a:gd fmla="val 50000" name="adj2"/>
            </a:avLst>
          </a:prstGeom>
          <a:no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102"/>
          <p:cNvSpPr txBox="1"/>
          <p:nvPr/>
        </p:nvSpPr>
        <p:spPr>
          <a:xfrm>
            <a:off x="2343748"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root</a:t>
            </a:r>
            <a:endParaRPr>
              <a:solidFill>
                <a:srgbClr val="D9D9D9"/>
              </a:solidFill>
            </a:endParaRPr>
          </a:p>
          <a:p>
            <a:pPr indent="0" lvl="0" marL="0" rtl="0" algn="ctr">
              <a:spcBef>
                <a:spcPts val="0"/>
              </a:spcBef>
              <a:spcAft>
                <a:spcPts val="0"/>
              </a:spcAft>
              <a:buNone/>
            </a:pPr>
            <a:r>
              <a:rPr lang="en">
                <a:solidFill>
                  <a:srgbClr val="D9D9D9"/>
                </a:solidFill>
              </a:rPr>
              <a:t>of a </a:t>
            </a:r>
            <a:endParaRPr>
              <a:solidFill>
                <a:srgbClr val="D9D9D9"/>
              </a:solidFill>
            </a:endParaRPr>
          </a:p>
          <a:p>
            <a:pPr indent="0" lvl="0" marL="0" rtl="0" algn="ctr">
              <a:spcBef>
                <a:spcPts val="0"/>
              </a:spcBef>
              <a:spcAft>
                <a:spcPts val="0"/>
              </a:spcAft>
              <a:buNone/>
            </a:pPr>
            <a:r>
              <a:rPr lang="en">
                <a:solidFill>
                  <a:srgbClr val="D9D9D9"/>
                </a:solidFill>
              </a:rPr>
              <a:t>heap</a:t>
            </a:r>
            <a:endParaRPr>
              <a:solidFill>
                <a:srgbClr val="D9D9D9"/>
              </a:solidFill>
            </a:endParaRPr>
          </a:p>
        </p:txBody>
      </p:sp>
      <p:sp>
        <p:nvSpPr>
          <p:cNvPr id="2257" name="Google Shape;2257;p102"/>
          <p:cNvSpPr/>
          <p:nvPr/>
        </p:nvSpPr>
        <p:spPr>
          <a:xfrm rot="-5400000">
            <a:off x="2019577" y="2712300"/>
            <a:ext cx="260700" cy="441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102"/>
          <p:cNvSpPr txBox="1"/>
          <p:nvPr/>
        </p:nvSpPr>
        <p:spPr>
          <a:xfrm>
            <a:off x="1839600" y="2084700"/>
            <a:ext cx="6042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rPr>
              <a:t>root</a:t>
            </a:r>
            <a:endParaRPr>
              <a:solidFill>
                <a:srgbClr val="666666"/>
              </a:solidFill>
            </a:endParaRPr>
          </a:p>
          <a:p>
            <a:pPr indent="0" lvl="0" marL="0" rtl="0" algn="ctr">
              <a:spcBef>
                <a:spcPts val="0"/>
              </a:spcBef>
              <a:spcAft>
                <a:spcPts val="0"/>
              </a:spcAft>
              <a:buNone/>
            </a:pPr>
            <a:r>
              <a:rPr lang="en">
                <a:solidFill>
                  <a:srgbClr val="666666"/>
                </a:solidFill>
              </a:rPr>
              <a:t>of a </a:t>
            </a:r>
            <a:endParaRPr>
              <a:solidFill>
                <a:srgbClr val="666666"/>
              </a:solidFill>
            </a:endParaRPr>
          </a:p>
          <a:p>
            <a:pPr indent="0" lvl="0" marL="0" rtl="0" algn="ctr">
              <a:spcBef>
                <a:spcPts val="0"/>
              </a:spcBef>
              <a:spcAft>
                <a:spcPts val="0"/>
              </a:spcAft>
              <a:buNone/>
            </a:pPr>
            <a:r>
              <a:rPr lang="en">
                <a:solidFill>
                  <a:srgbClr val="666666"/>
                </a:solidFill>
              </a:rPr>
              <a:t>heap</a:t>
            </a:r>
            <a:endParaRPr>
              <a:solidFill>
                <a:srgbClr val="666666"/>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2" name="Shape 2262"/>
        <p:cNvGrpSpPr/>
        <p:nvPr/>
      </p:nvGrpSpPr>
      <p:grpSpPr>
        <a:xfrm>
          <a:off x="0" y="0"/>
          <a:ext cx="0" cy="0"/>
          <a:chOff x="0" y="0"/>
          <a:chExt cx="0" cy="0"/>
        </a:xfrm>
      </p:grpSpPr>
      <p:sp>
        <p:nvSpPr>
          <p:cNvPr id="2263" name="Google Shape;2263;p10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a:t>
            </a:r>
            <a:endParaRPr/>
          </a:p>
        </p:txBody>
      </p:sp>
      <p:sp>
        <p:nvSpPr>
          <p:cNvPr id="2264" name="Google Shape;2264;p10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b="1" lang="en"/>
              <a:t>Bottom-up heapify input array (done!).</a:t>
            </a:r>
            <a:endParaRPr b="1"/>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 swapping root with last item in the heap.</a:t>
            </a:r>
            <a:endParaRPr sz="1600"/>
          </a:p>
        </p:txBody>
      </p:sp>
      <p:sp>
        <p:nvSpPr>
          <p:cNvPr id="2265" name="Google Shape;2265;p103"/>
          <p:cNvSpPr/>
          <p:nvPr/>
        </p:nvSpPr>
        <p:spPr>
          <a:xfrm>
            <a:off x="191977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266" name="Google Shape;2266;p103"/>
          <p:cNvSpPr/>
          <p:nvPr/>
        </p:nvSpPr>
        <p:spPr>
          <a:xfrm>
            <a:off x="24049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267" name="Google Shape;2267;p103"/>
          <p:cNvSpPr/>
          <p:nvPr/>
        </p:nvSpPr>
        <p:spPr>
          <a:xfrm>
            <a:off x="28943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268" name="Google Shape;2268;p103"/>
          <p:cNvSpPr/>
          <p:nvPr/>
        </p:nvSpPr>
        <p:spPr>
          <a:xfrm>
            <a:off x="33794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269" name="Google Shape;2269;p103"/>
          <p:cNvSpPr/>
          <p:nvPr/>
        </p:nvSpPr>
        <p:spPr>
          <a:xfrm>
            <a:off x="38642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270" name="Google Shape;2270;p103"/>
          <p:cNvSpPr/>
          <p:nvPr/>
        </p:nvSpPr>
        <p:spPr>
          <a:xfrm>
            <a:off x="43494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271" name="Google Shape;2271;p103"/>
          <p:cNvSpPr/>
          <p:nvPr/>
        </p:nvSpPr>
        <p:spPr>
          <a:xfrm>
            <a:off x="48387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272" name="Google Shape;2272;p103"/>
          <p:cNvSpPr/>
          <p:nvPr/>
        </p:nvSpPr>
        <p:spPr>
          <a:xfrm>
            <a:off x="53239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273" name="Google Shape;2273;p103"/>
          <p:cNvSpPr/>
          <p:nvPr/>
        </p:nvSpPr>
        <p:spPr>
          <a:xfrm>
            <a:off x="58133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274" name="Google Shape;2274;p103"/>
          <p:cNvSpPr txBox="1"/>
          <p:nvPr/>
        </p:nvSpPr>
        <p:spPr>
          <a:xfrm>
            <a:off x="3864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275" name="Google Shape;2275;p103"/>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276" name="Google Shape;2276;p103"/>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277" name="Google Shape;2277;p103"/>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278" name="Google Shape;2278;p103"/>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279" name="Google Shape;2279;p103"/>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280" name="Google Shape;2280;p103"/>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281" name="Google Shape;2281;p103"/>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282" name="Google Shape;2282;p103"/>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283" name="Google Shape;2283;p103"/>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2284" name="Google Shape;2284;p103"/>
          <p:cNvCxnSpPr>
            <a:stCxn id="2275" idx="2"/>
            <a:endCxn id="2276"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285" name="Google Shape;2285;p103"/>
          <p:cNvCxnSpPr>
            <a:stCxn id="2275" idx="2"/>
            <a:endCxn id="2277"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286" name="Google Shape;2286;p103"/>
          <p:cNvCxnSpPr>
            <a:stCxn id="2279" idx="0"/>
            <a:endCxn id="2276"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287" name="Google Shape;2287;p103"/>
          <p:cNvCxnSpPr>
            <a:stCxn id="2276" idx="2"/>
            <a:endCxn id="2278"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288" name="Google Shape;2288;p103"/>
          <p:cNvCxnSpPr>
            <a:stCxn id="2277" idx="2"/>
            <a:endCxn id="2280"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289" name="Google Shape;2289;p103"/>
          <p:cNvCxnSpPr>
            <a:stCxn id="2281" idx="0"/>
            <a:endCxn id="2277"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290" name="Google Shape;2290;p103"/>
          <p:cNvCxnSpPr>
            <a:stCxn id="2278" idx="2"/>
            <a:endCxn id="2282"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2291" name="Google Shape;2291;p103"/>
          <p:cNvCxnSpPr>
            <a:endCxn id="2283"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2292" name="Google Shape;2292;p103"/>
          <p:cNvSpPr txBox="1"/>
          <p:nvPr/>
        </p:nvSpPr>
        <p:spPr>
          <a:xfrm>
            <a:off x="1910400" y="3406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9</a:t>
            </a:r>
            <a:endParaRPr sz="2000">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6" name="Shape 2296"/>
        <p:cNvGrpSpPr/>
        <p:nvPr/>
      </p:nvGrpSpPr>
      <p:grpSpPr>
        <a:xfrm>
          <a:off x="0" y="0"/>
          <a:ext cx="0" cy="0"/>
          <a:chOff x="0" y="0"/>
          <a:chExt cx="0" cy="0"/>
        </a:xfrm>
      </p:grpSpPr>
      <p:sp>
        <p:nvSpPr>
          <p:cNvPr id="2297" name="Google Shape;2297;p10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a:t>
            </a:r>
            <a:endParaRPr/>
          </a:p>
        </p:txBody>
      </p:sp>
      <p:sp>
        <p:nvSpPr>
          <p:cNvPr id="2298" name="Google Shape;2298;p10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 (done!).</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 swapping root with last item in the heap.</a:t>
            </a:r>
            <a:endParaRPr sz="1600"/>
          </a:p>
        </p:txBody>
      </p:sp>
      <p:sp>
        <p:nvSpPr>
          <p:cNvPr id="2299" name="Google Shape;2299;p104"/>
          <p:cNvSpPr/>
          <p:nvPr/>
        </p:nvSpPr>
        <p:spPr>
          <a:xfrm>
            <a:off x="1919775"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300" name="Google Shape;2300;p104"/>
          <p:cNvSpPr/>
          <p:nvPr/>
        </p:nvSpPr>
        <p:spPr>
          <a:xfrm>
            <a:off x="24049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301" name="Google Shape;2301;p104"/>
          <p:cNvSpPr/>
          <p:nvPr/>
        </p:nvSpPr>
        <p:spPr>
          <a:xfrm>
            <a:off x="28943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302" name="Google Shape;2302;p104"/>
          <p:cNvSpPr/>
          <p:nvPr/>
        </p:nvSpPr>
        <p:spPr>
          <a:xfrm>
            <a:off x="33794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03" name="Google Shape;2303;p104"/>
          <p:cNvSpPr/>
          <p:nvPr/>
        </p:nvSpPr>
        <p:spPr>
          <a:xfrm>
            <a:off x="38642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304" name="Google Shape;2304;p104"/>
          <p:cNvSpPr/>
          <p:nvPr/>
        </p:nvSpPr>
        <p:spPr>
          <a:xfrm>
            <a:off x="43494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305" name="Google Shape;2305;p104"/>
          <p:cNvSpPr/>
          <p:nvPr/>
        </p:nvSpPr>
        <p:spPr>
          <a:xfrm>
            <a:off x="48387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306" name="Google Shape;2306;p104"/>
          <p:cNvSpPr/>
          <p:nvPr/>
        </p:nvSpPr>
        <p:spPr>
          <a:xfrm>
            <a:off x="53239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07" name="Google Shape;2307;p104"/>
          <p:cNvSpPr/>
          <p:nvPr/>
        </p:nvSpPr>
        <p:spPr>
          <a:xfrm>
            <a:off x="5813330"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08" name="Google Shape;2308;p104"/>
          <p:cNvSpPr txBox="1"/>
          <p:nvPr/>
        </p:nvSpPr>
        <p:spPr>
          <a:xfrm>
            <a:off x="3864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309" name="Google Shape;2309;p104"/>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310" name="Google Shape;2310;p104"/>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311" name="Google Shape;2311;p104"/>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312" name="Google Shape;2312;p104"/>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13" name="Google Shape;2313;p104"/>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314" name="Google Shape;2314;p104"/>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315" name="Google Shape;2315;p104"/>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316" name="Google Shape;2316;p104"/>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17" name="Google Shape;2317;p104"/>
          <p:cNvSpPr/>
          <p:nvPr/>
        </p:nvSpPr>
        <p:spPr>
          <a:xfrm>
            <a:off x="7191786"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2318" name="Google Shape;2318;p104"/>
          <p:cNvCxnSpPr>
            <a:stCxn id="2309" idx="2"/>
            <a:endCxn id="2310"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319" name="Google Shape;2319;p104"/>
          <p:cNvCxnSpPr>
            <a:stCxn id="2309" idx="2"/>
            <a:endCxn id="2311"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320" name="Google Shape;2320;p104"/>
          <p:cNvCxnSpPr>
            <a:stCxn id="2313" idx="0"/>
            <a:endCxn id="2310"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21" name="Google Shape;2321;p104"/>
          <p:cNvCxnSpPr>
            <a:stCxn id="2310" idx="2"/>
            <a:endCxn id="2312"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22" name="Google Shape;2322;p104"/>
          <p:cNvCxnSpPr>
            <a:stCxn id="2311" idx="2"/>
            <a:endCxn id="2314"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23" name="Google Shape;2323;p104"/>
          <p:cNvCxnSpPr>
            <a:stCxn id="2315" idx="0"/>
            <a:endCxn id="2311"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24" name="Google Shape;2324;p104"/>
          <p:cNvCxnSpPr>
            <a:stCxn id="2312" idx="2"/>
            <a:endCxn id="2316"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cxnSp>
        <p:nvCxnSpPr>
          <p:cNvPr id="2325" name="Google Shape;2325;p104"/>
          <p:cNvCxnSpPr>
            <a:endCxn id="2317" idx="0"/>
          </p:cNvCxnSpPr>
          <p:nvPr/>
        </p:nvCxnSpPr>
        <p:spPr>
          <a:xfrm>
            <a:off x="7092636" y="4227614"/>
            <a:ext cx="346800" cy="140100"/>
          </a:xfrm>
          <a:prstGeom prst="straightConnector1">
            <a:avLst/>
          </a:prstGeom>
          <a:noFill/>
          <a:ln cap="flat" cmpd="sng" w="9525">
            <a:solidFill>
              <a:schemeClr val="dk2"/>
            </a:solidFill>
            <a:prstDash val="solid"/>
            <a:round/>
            <a:headEnd len="med" w="med" type="none"/>
            <a:tailEnd len="med" w="med" type="none"/>
          </a:ln>
        </p:spPr>
      </p:cxnSp>
      <p:sp>
        <p:nvSpPr>
          <p:cNvPr id="2326" name="Google Shape;2326;p104"/>
          <p:cNvSpPr txBox="1"/>
          <p:nvPr/>
        </p:nvSpPr>
        <p:spPr>
          <a:xfrm>
            <a:off x="1910400" y="3406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9</a:t>
            </a:r>
            <a:endParaRPr sz="2000">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0" name="Shape 2330"/>
        <p:cNvGrpSpPr/>
        <p:nvPr/>
      </p:nvGrpSpPr>
      <p:grpSpPr>
        <a:xfrm>
          <a:off x="0" y="0"/>
          <a:ext cx="0" cy="0"/>
          <a:chOff x="0" y="0"/>
          <a:chExt cx="0" cy="0"/>
        </a:xfrm>
      </p:grpSpPr>
      <p:sp>
        <p:nvSpPr>
          <p:cNvPr id="2331" name="Google Shape;2331;p10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a:t>
            </a:r>
            <a:endParaRPr/>
          </a:p>
        </p:txBody>
      </p:sp>
      <p:sp>
        <p:nvSpPr>
          <p:cNvPr id="2332" name="Google Shape;2332;p10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 (done!).</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b="1" lang="en"/>
              <a:t>Delete largest item from the max heap, swapping root with last item in the heap.</a:t>
            </a:r>
            <a:endParaRPr b="1" sz="1600"/>
          </a:p>
        </p:txBody>
      </p:sp>
      <p:sp>
        <p:nvSpPr>
          <p:cNvPr id="2333" name="Google Shape;2333;p105"/>
          <p:cNvSpPr/>
          <p:nvPr/>
        </p:nvSpPr>
        <p:spPr>
          <a:xfrm>
            <a:off x="191977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334" name="Google Shape;2334;p105"/>
          <p:cNvSpPr/>
          <p:nvPr/>
        </p:nvSpPr>
        <p:spPr>
          <a:xfrm>
            <a:off x="24049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335" name="Google Shape;2335;p105"/>
          <p:cNvSpPr/>
          <p:nvPr/>
        </p:nvSpPr>
        <p:spPr>
          <a:xfrm>
            <a:off x="28943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336" name="Google Shape;2336;p105"/>
          <p:cNvSpPr/>
          <p:nvPr/>
        </p:nvSpPr>
        <p:spPr>
          <a:xfrm>
            <a:off x="33794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37" name="Google Shape;2337;p105"/>
          <p:cNvSpPr/>
          <p:nvPr/>
        </p:nvSpPr>
        <p:spPr>
          <a:xfrm>
            <a:off x="38642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338" name="Google Shape;2338;p105"/>
          <p:cNvSpPr/>
          <p:nvPr/>
        </p:nvSpPr>
        <p:spPr>
          <a:xfrm>
            <a:off x="43494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39" name="Google Shape;2339;p105"/>
          <p:cNvSpPr/>
          <p:nvPr/>
        </p:nvSpPr>
        <p:spPr>
          <a:xfrm>
            <a:off x="48387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340" name="Google Shape;2340;p105"/>
          <p:cNvSpPr/>
          <p:nvPr/>
        </p:nvSpPr>
        <p:spPr>
          <a:xfrm>
            <a:off x="53239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41" name="Google Shape;2341;p105"/>
          <p:cNvSpPr/>
          <p:nvPr/>
        </p:nvSpPr>
        <p:spPr>
          <a:xfrm>
            <a:off x="5813330"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342" name="Google Shape;2342;p105"/>
          <p:cNvSpPr txBox="1"/>
          <p:nvPr/>
        </p:nvSpPr>
        <p:spPr>
          <a:xfrm>
            <a:off x="3864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343" name="Google Shape;2343;p105"/>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344" name="Google Shape;2344;p105"/>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345" name="Google Shape;2345;p105"/>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346" name="Google Shape;2346;p105"/>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47" name="Google Shape;2347;p105"/>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348" name="Google Shape;2348;p105"/>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49" name="Google Shape;2349;p105"/>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350" name="Google Shape;2350;p105"/>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2351" name="Google Shape;2351;p105"/>
          <p:cNvCxnSpPr>
            <a:stCxn id="2343" idx="2"/>
            <a:endCxn id="2344"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352" name="Google Shape;2352;p105"/>
          <p:cNvCxnSpPr>
            <a:stCxn id="2343" idx="2"/>
            <a:endCxn id="2345"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353" name="Google Shape;2353;p105"/>
          <p:cNvCxnSpPr>
            <a:stCxn id="2347" idx="0"/>
            <a:endCxn id="2344"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54" name="Google Shape;2354;p105"/>
          <p:cNvCxnSpPr>
            <a:stCxn id="2344" idx="2"/>
            <a:endCxn id="2346"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55" name="Google Shape;2355;p105"/>
          <p:cNvCxnSpPr>
            <a:stCxn id="2345" idx="2"/>
            <a:endCxn id="2348"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56" name="Google Shape;2356;p105"/>
          <p:cNvCxnSpPr>
            <a:stCxn id="2349" idx="0"/>
            <a:endCxn id="2345"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57" name="Google Shape;2357;p105"/>
          <p:cNvCxnSpPr>
            <a:stCxn id="2346" idx="2"/>
            <a:endCxn id="2350"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sp>
        <p:nvSpPr>
          <p:cNvPr id="2358" name="Google Shape;2358;p105"/>
          <p:cNvSpPr txBox="1"/>
          <p:nvPr/>
        </p:nvSpPr>
        <p:spPr>
          <a:xfrm>
            <a:off x="1910400" y="3406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8</a:t>
            </a:r>
            <a:endParaRPr sz="2000">
              <a:latin typeface="Calibri"/>
              <a:ea typeface="Calibri"/>
              <a:cs typeface="Calibri"/>
              <a:sym typeface="Calibri"/>
            </a:endParaRPr>
          </a:p>
        </p:txBody>
      </p:sp>
      <p:sp>
        <p:nvSpPr>
          <p:cNvPr id="2359" name="Google Shape;2359;p105"/>
          <p:cNvSpPr/>
          <p:nvPr/>
        </p:nvSpPr>
        <p:spPr>
          <a:xfrm rot="-5400000">
            <a:off x="5926771" y="2496888"/>
            <a:ext cx="260700" cy="4305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105"/>
          <p:cNvSpPr txBox="1"/>
          <p:nvPr/>
        </p:nvSpPr>
        <p:spPr>
          <a:xfrm>
            <a:off x="5748463" y="2244579"/>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4" name="Shape 2364"/>
        <p:cNvGrpSpPr/>
        <p:nvPr/>
      </p:nvGrpSpPr>
      <p:grpSpPr>
        <a:xfrm>
          <a:off x="0" y="0"/>
          <a:ext cx="0" cy="0"/>
          <a:chOff x="0" y="0"/>
          <a:chExt cx="0" cy="0"/>
        </a:xfrm>
      </p:grpSpPr>
      <p:sp>
        <p:nvSpPr>
          <p:cNvPr id="2365" name="Google Shape;2365;p10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a:t>
            </a:r>
            <a:endParaRPr/>
          </a:p>
        </p:txBody>
      </p:sp>
      <p:sp>
        <p:nvSpPr>
          <p:cNvPr id="2366" name="Google Shape;2366;p10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 (done!).</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 swapping root with last item in the heap.</a:t>
            </a:r>
            <a:endParaRPr sz="1600"/>
          </a:p>
        </p:txBody>
      </p:sp>
      <p:sp>
        <p:nvSpPr>
          <p:cNvPr id="2367" name="Google Shape;2367;p106"/>
          <p:cNvSpPr/>
          <p:nvPr/>
        </p:nvSpPr>
        <p:spPr>
          <a:xfrm>
            <a:off x="1919775"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368" name="Google Shape;2368;p106"/>
          <p:cNvSpPr/>
          <p:nvPr/>
        </p:nvSpPr>
        <p:spPr>
          <a:xfrm>
            <a:off x="24049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369" name="Google Shape;2369;p106"/>
          <p:cNvSpPr/>
          <p:nvPr/>
        </p:nvSpPr>
        <p:spPr>
          <a:xfrm>
            <a:off x="28943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370" name="Google Shape;2370;p106"/>
          <p:cNvSpPr/>
          <p:nvPr/>
        </p:nvSpPr>
        <p:spPr>
          <a:xfrm>
            <a:off x="33794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71" name="Google Shape;2371;p106"/>
          <p:cNvSpPr/>
          <p:nvPr/>
        </p:nvSpPr>
        <p:spPr>
          <a:xfrm>
            <a:off x="38642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372" name="Google Shape;2372;p106"/>
          <p:cNvSpPr/>
          <p:nvPr/>
        </p:nvSpPr>
        <p:spPr>
          <a:xfrm>
            <a:off x="43494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73" name="Google Shape;2373;p106"/>
          <p:cNvSpPr/>
          <p:nvPr/>
        </p:nvSpPr>
        <p:spPr>
          <a:xfrm>
            <a:off x="48387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374" name="Google Shape;2374;p106"/>
          <p:cNvSpPr/>
          <p:nvPr/>
        </p:nvSpPr>
        <p:spPr>
          <a:xfrm>
            <a:off x="532395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75" name="Google Shape;2375;p106"/>
          <p:cNvSpPr/>
          <p:nvPr/>
        </p:nvSpPr>
        <p:spPr>
          <a:xfrm>
            <a:off x="5813330"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376" name="Google Shape;2376;p106"/>
          <p:cNvSpPr txBox="1"/>
          <p:nvPr/>
        </p:nvSpPr>
        <p:spPr>
          <a:xfrm>
            <a:off x="3864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377" name="Google Shape;2377;p106"/>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378" name="Google Shape;2378;p106"/>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379" name="Google Shape;2379;p106"/>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380" name="Google Shape;2380;p106"/>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81" name="Google Shape;2381;p106"/>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382" name="Google Shape;2382;p106"/>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383" name="Google Shape;2383;p106"/>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384" name="Google Shape;2384;p106"/>
          <p:cNvSpPr/>
          <p:nvPr/>
        </p:nvSpPr>
        <p:spPr>
          <a:xfrm>
            <a:off x="6540209" y="4367714"/>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2385" name="Google Shape;2385;p106"/>
          <p:cNvCxnSpPr>
            <a:stCxn id="2377" idx="2"/>
            <a:endCxn id="2378"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386" name="Google Shape;2386;p106"/>
          <p:cNvCxnSpPr>
            <a:stCxn id="2377" idx="2"/>
            <a:endCxn id="2379"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387" name="Google Shape;2387;p106"/>
          <p:cNvCxnSpPr>
            <a:stCxn id="2381" idx="0"/>
            <a:endCxn id="2378"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88" name="Google Shape;2388;p106"/>
          <p:cNvCxnSpPr>
            <a:stCxn id="2378" idx="2"/>
            <a:endCxn id="2380"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89" name="Google Shape;2389;p106"/>
          <p:cNvCxnSpPr>
            <a:stCxn id="2379" idx="2"/>
            <a:endCxn id="2382"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90" name="Google Shape;2390;p106"/>
          <p:cNvCxnSpPr>
            <a:stCxn id="2383" idx="0"/>
            <a:endCxn id="2379"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391" name="Google Shape;2391;p106"/>
          <p:cNvCxnSpPr>
            <a:stCxn id="2380" idx="2"/>
            <a:endCxn id="2384" idx="0"/>
          </p:cNvCxnSpPr>
          <p:nvPr/>
        </p:nvCxnSpPr>
        <p:spPr>
          <a:xfrm flipH="1">
            <a:off x="6787859" y="4227650"/>
            <a:ext cx="304800" cy="140100"/>
          </a:xfrm>
          <a:prstGeom prst="straightConnector1">
            <a:avLst/>
          </a:prstGeom>
          <a:noFill/>
          <a:ln cap="flat" cmpd="sng" w="9525">
            <a:solidFill>
              <a:schemeClr val="dk2"/>
            </a:solidFill>
            <a:prstDash val="solid"/>
            <a:round/>
            <a:headEnd len="med" w="med" type="none"/>
            <a:tailEnd len="med" w="med" type="none"/>
          </a:ln>
        </p:spPr>
      </p:cxnSp>
      <p:sp>
        <p:nvSpPr>
          <p:cNvPr id="2392" name="Google Shape;2392;p106"/>
          <p:cNvSpPr txBox="1"/>
          <p:nvPr/>
        </p:nvSpPr>
        <p:spPr>
          <a:xfrm>
            <a:off x="1910400" y="3406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8</a:t>
            </a:r>
            <a:endParaRPr sz="2000">
              <a:latin typeface="Calibri"/>
              <a:ea typeface="Calibri"/>
              <a:cs typeface="Calibri"/>
              <a:sym typeface="Calibri"/>
            </a:endParaRPr>
          </a:p>
        </p:txBody>
      </p:sp>
      <p:sp>
        <p:nvSpPr>
          <p:cNvPr id="2393" name="Google Shape;2393;p106"/>
          <p:cNvSpPr/>
          <p:nvPr/>
        </p:nvSpPr>
        <p:spPr>
          <a:xfrm rot="-5400000">
            <a:off x="5926771" y="2496888"/>
            <a:ext cx="260700" cy="4305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106"/>
          <p:cNvSpPr txBox="1"/>
          <p:nvPr/>
        </p:nvSpPr>
        <p:spPr>
          <a:xfrm>
            <a:off x="5748463" y="2244579"/>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8" name="Shape 2398"/>
        <p:cNvGrpSpPr/>
        <p:nvPr/>
      </p:nvGrpSpPr>
      <p:grpSpPr>
        <a:xfrm>
          <a:off x="0" y="0"/>
          <a:ext cx="0" cy="0"/>
          <a:chOff x="0" y="0"/>
          <a:chExt cx="0" cy="0"/>
        </a:xfrm>
      </p:grpSpPr>
      <p:sp>
        <p:nvSpPr>
          <p:cNvPr id="2399" name="Google Shape;2399;p10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a:t>
            </a:r>
            <a:endParaRPr/>
          </a:p>
        </p:txBody>
      </p:sp>
      <p:sp>
        <p:nvSpPr>
          <p:cNvPr id="2400" name="Google Shape;2400;p10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 (done!).</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b="1" lang="en"/>
              <a:t>Delete largest item from the max heap, swapping root with last item in the heap.</a:t>
            </a:r>
            <a:endParaRPr b="1" sz="1600"/>
          </a:p>
        </p:txBody>
      </p:sp>
      <p:sp>
        <p:nvSpPr>
          <p:cNvPr id="2401" name="Google Shape;2401;p107"/>
          <p:cNvSpPr/>
          <p:nvPr/>
        </p:nvSpPr>
        <p:spPr>
          <a:xfrm>
            <a:off x="191977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402" name="Google Shape;2402;p107"/>
          <p:cNvSpPr/>
          <p:nvPr/>
        </p:nvSpPr>
        <p:spPr>
          <a:xfrm>
            <a:off x="24049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403" name="Google Shape;2403;p107"/>
          <p:cNvSpPr/>
          <p:nvPr/>
        </p:nvSpPr>
        <p:spPr>
          <a:xfrm>
            <a:off x="28943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04" name="Google Shape;2404;p107"/>
          <p:cNvSpPr/>
          <p:nvPr/>
        </p:nvSpPr>
        <p:spPr>
          <a:xfrm>
            <a:off x="33794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05" name="Google Shape;2405;p107"/>
          <p:cNvSpPr/>
          <p:nvPr/>
        </p:nvSpPr>
        <p:spPr>
          <a:xfrm>
            <a:off x="38642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406" name="Google Shape;2406;p107"/>
          <p:cNvSpPr/>
          <p:nvPr/>
        </p:nvSpPr>
        <p:spPr>
          <a:xfrm>
            <a:off x="43494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07" name="Google Shape;2407;p107"/>
          <p:cNvSpPr/>
          <p:nvPr/>
        </p:nvSpPr>
        <p:spPr>
          <a:xfrm>
            <a:off x="48387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408" name="Google Shape;2408;p107"/>
          <p:cNvSpPr/>
          <p:nvPr/>
        </p:nvSpPr>
        <p:spPr>
          <a:xfrm>
            <a:off x="532395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409" name="Google Shape;2409;p107"/>
          <p:cNvSpPr/>
          <p:nvPr/>
        </p:nvSpPr>
        <p:spPr>
          <a:xfrm>
            <a:off x="5813330"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410" name="Google Shape;2410;p107"/>
          <p:cNvSpPr txBox="1"/>
          <p:nvPr/>
        </p:nvSpPr>
        <p:spPr>
          <a:xfrm>
            <a:off x="3864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411" name="Google Shape;2411;p107"/>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412" name="Google Shape;2412;p107"/>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413" name="Google Shape;2413;p107"/>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14" name="Google Shape;2414;p107"/>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15" name="Google Shape;2415;p107"/>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416" name="Google Shape;2416;p107"/>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17" name="Google Shape;2417;p107"/>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2418" name="Google Shape;2418;p107"/>
          <p:cNvCxnSpPr>
            <a:stCxn id="2411" idx="2"/>
            <a:endCxn id="2412"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419" name="Google Shape;2419;p107"/>
          <p:cNvCxnSpPr>
            <a:stCxn id="2411" idx="2"/>
            <a:endCxn id="2413"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420" name="Google Shape;2420;p107"/>
          <p:cNvCxnSpPr>
            <a:stCxn id="2415" idx="0"/>
            <a:endCxn id="2412"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421" name="Google Shape;2421;p107"/>
          <p:cNvCxnSpPr>
            <a:stCxn id="2412" idx="2"/>
            <a:endCxn id="2414"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422" name="Google Shape;2422;p107"/>
          <p:cNvCxnSpPr>
            <a:stCxn id="2413" idx="2"/>
            <a:endCxn id="2416"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423" name="Google Shape;2423;p107"/>
          <p:cNvCxnSpPr>
            <a:stCxn id="2417" idx="0"/>
            <a:endCxn id="2413"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2424" name="Google Shape;2424;p107"/>
          <p:cNvSpPr txBox="1"/>
          <p:nvPr/>
        </p:nvSpPr>
        <p:spPr>
          <a:xfrm>
            <a:off x="1910400" y="3406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7</a:t>
            </a:r>
            <a:endParaRPr sz="2000">
              <a:latin typeface="Calibri"/>
              <a:ea typeface="Calibri"/>
              <a:cs typeface="Calibri"/>
              <a:sym typeface="Calibri"/>
            </a:endParaRPr>
          </a:p>
        </p:txBody>
      </p:sp>
      <p:sp>
        <p:nvSpPr>
          <p:cNvPr id="2425" name="Google Shape;2425;p107"/>
          <p:cNvSpPr/>
          <p:nvPr/>
        </p:nvSpPr>
        <p:spPr>
          <a:xfrm rot="-5400000">
            <a:off x="5690930" y="2260950"/>
            <a:ext cx="260700" cy="902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107"/>
          <p:cNvSpPr txBox="1"/>
          <p:nvPr/>
        </p:nvSpPr>
        <p:spPr>
          <a:xfrm>
            <a:off x="5443663" y="2244579"/>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0" name="Shape 2430"/>
        <p:cNvGrpSpPr/>
        <p:nvPr/>
      </p:nvGrpSpPr>
      <p:grpSpPr>
        <a:xfrm>
          <a:off x="0" y="0"/>
          <a:ext cx="0" cy="0"/>
          <a:chOff x="0" y="0"/>
          <a:chExt cx="0" cy="0"/>
        </a:xfrm>
      </p:grpSpPr>
      <p:sp>
        <p:nvSpPr>
          <p:cNvPr id="2431" name="Google Shape;2431;p10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a:t>
            </a:r>
            <a:endParaRPr/>
          </a:p>
        </p:txBody>
      </p:sp>
      <p:sp>
        <p:nvSpPr>
          <p:cNvPr id="2432" name="Google Shape;2432;p10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 (done!).</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 swapping root with last item in the heap.</a:t>
            </a:r>
            <a:endParaRPr sz="1600"/>
          </a:p>
        </p:txBody>
      </p:sp>
      <p:sp>
        <p:nvSpPr>
          <p:cNvPr id="2433" name="Google Shape;2433;p108"/>
          <p:cNvSpPr/>
          <p:nvPr/>
        </p:nvSpPr>
        <p:spPr>
          <a:xfrm>
            <a:off x="1919775"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434" name="Google Shape;2434;p108"/>
          <p:cNvSpPr/>
          <p:nvPr/>
        </p:nvSpPr>
        <p:spPr>
          <a:xfrm>
            <a:off x="24049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435" name="Google Shape;2435;p108"/>
          <p:cNvSpPr/>
          <p:nvPr/>
        </p:nvSpPr>
        <p:spPr>
          <a:xfrm>
            <a:off x="28943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36" name="Google Shape;2436;p108"/>
          <p:cNvSpPr/>
          <p:nvPr/>
        </p:nvSpPr>
        <p:spPr>
          <a:xfrm>
            <a:off x="33794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37" name="Google Shape;2437;p108"/>
          <p:cNvSpPr/>
          <p:nvPr/>
        </p:nvSpPr>
        <p:spPr>
          <a:xfrm>
            <a:off x="38642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438" name="Google Shape;2438;p108"/>
          <p:cNvSpPr/>
          <p:nvPr/>
        </p:nvSpPr>
        <p:spPr>
          <a:xfrm>
            <a:off x="43494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39" name="Google Shape;2439;p108"/>
          <p:cNvSpPr/>
          <p:nvPr/>
        </p:nvSpPr>
        <p:spPr>
          <a:xfrm>
            <a:off x="48387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440" name="Google Shape;2440;p108"/>
          <p:cNvSpPr/>
          <p:nvPr/>
        </p:nvSpPr>
        <p:spPr>
          <a:xfrm>
            <a:off x="532395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441" name="Google Shape;2441;p108"/>
          <p:cNvSpPr/>
          <p:nvPr/>
        </p:nvSpPr>
        <p:spPr>
          <a:xfrm>
            <a:off x="5813330"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442" name="Google Shape;2442;p108"/>
          <p:cNvSpPr txBox="1"/>
          <p:nvPr/>
        </p:nvSpPr>
        <p:spPr>
          <a:xfrm>
            <a:off x="3864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443" name="Google Shape;2443;p108"/>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444" name="Google Shape;2444;p108"/>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445" name="Google Shape;2445;p108"/>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46" name="Google Shape;2446;p108"/>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47" name="Google Shape;2447;p108"/>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448" name="Google Shape;2448;p108"/>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49" name="Google Shape;2449;p108"/>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2450" name="Google Shape;2450;p108"/>
          <p:cNvCxnSpPr>
            <a:stCxn id="2443" idx="2"/>
            <a:endCxn id="2444"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451" name="Google Shape;2451;p108"/>
          <p:cNvCxnSpPr>
            <a:stCxn id="2443" idx="2"/>
            <a:endCxn id="2445"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452" name="Google Shape;2452;p108"/>
          <p:cNvCxnSpPr>
            <a:stCxn id="2447" idx="0"/>
            <a:endCxn id="2444"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453" name="Google Shape;2453;p108"/>
          <p:cNvCxnSpPr>
            <a:stCxn id="2444" idx="2"/>
            <a:endCxn id="2446"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454" name="Google Shape;2454;p108"/>
          <p:cNvCxnSpPr>
            <a:stCxn id="2445" idx="2"/>
            <a:endCxn id="2448"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455" name="Google Shape;2455;p108"/>
          <p:cNvCxnSpPr>
            <a:stCxn id="2449" idx="0"/>
            <a:endCxn id="2445"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2456" name="Google Shape;2456;p108"/>
          <p:cNvSpPr txBox="1"/>
          <p:nvPr/>
        </p:nvSpPr>
        <p:spPr>
          <a:xfrm>
            <a:off x="1910400" y="3406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7</a:t>
            </a:r>
            <a:endParaRPr sz="2000">
              <a:latin typeface="Calibri"/>
              <a:ea typeface="Calibri"/>
              <a:cs typeface="Calibri"/>
              <a:sym typeface="Calibri"/>
            </a:endParaRPr>
          </a:p>
        </p:txBody>
      </p:sp>
      <p:sp>
        <p:nvSpPr>
          <p:cNvPr id="2457" name="Google Shape;2457;p108"/>
          <p:cNvSpPr/>
          <p:nvPr/>
        </p:nvSpPr>
        <p:spPr>
          <a:xfrm rot="-5400000">
            <a:off x="5690930" y="2260950"/>
            <a:ext cx="260700" cy="902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108"/>
          <p:cNvSpPr txBox="1"/>
          <p:nvPr/>
        </p:nvSpPr>
        <p:spPr>
          <a:xfrm>
            <a:off x="5443663" y="2244579"/>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462" name="Shape 2462"/>
        <p:cNvGrpSpPr/>
        <p:nvPr/>
      </p:nvGrpSpPr>
      <p:grpSpPr>
        <a:xfrm>
          <a:off x="0" y="0"/>
          <a:ext cx="0" cy="0"/>
          <a:chOff x="0" y="0"/>
          <a:chExt cx="0" cy="0"/>
        </a:xfrm>
      </p:grpSpPr>
      <p:sp>
        <p:nvSpPr>
          <p:cNvPr id="2463" name="Google Shape;2463;p10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a:t>
            </a:r>
            <a:endParaRPr/>
          </a:p>
        </p:txBody>
      </p:sp>
      <p:sp>
        <p:nvSpPr>
          <p:cNvPr id="2464" name="Google Shape;2464;p10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 (done!).</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b="1" lang="en"/>
              <a:t>Delete largest item from the max heap, swapping root with last item in the heap.</a:t>
            </a:r>
            <a:endParaRPr b="1"/>
          </a:p>
          <a:p>
            <a:pPr indent="0" lvl="0" marL="0" rtl="0" algn="l">
              <a:spcBef>
                <a:spcPts val="600"/>
              </a:spcBef>
              <a:spcAft>
                <a:spcPts val="0"/>
              </a:spcAft>
              <a:buNone/>
            </a:pPr>
            <a:r>
              <a:rPr lang="en"/>
              <a:t>Give the array after this delete.</a:t>
            </a:r>
            <a:endParaRPr/>
          </a:p>
        </p:txBody>
      </p:sp>
      <p:sp>
        <p:nvSpPr>
          <p:cNvPr id="2465" name="Google Shape;2465;p109"/>
          <p:cNvSpPr/>
          <p:nvPr/>
        </p:nvSpPr>
        <p:spPr>
          <a:xfrm>
            <a:off x="1919775" y="2892875"/>
            <a:ext cx="495300" cy="495300"/>
          </a:xfrm>
          <a:prstGeom prst="rect">
            <a:avLst/>
          </a:pr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466" name="Google Shape;2466;p109"/>
          <p:cNvSpPr/>
          <p:nvPr/>
        </p:nvSpPr>
        <p:spPr>
          <a:xfrm>
            <a:off x="24049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467" name="Google Shape;2467;p109"/>
          <p:cNvSpPr/>
          <p:nvPr/>
        </p:nvSpPr>
        <p:spPr>
          <a:xfrm>
            <a:off x="28943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68" name="Google Shape;2468;p109"/>
          <p:cNvSpPr/>
          <p:nvPr/>
        </p:nvSpPr>
        <p:spPr>
          <a:xfrm>
            <a:off x="33794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69" name="Google Shape;2469;p109"/>
          <p:cNvSpPr/>
          <p:nvPr/>
        </p:nvSpPr>
        <p:spPr>
          <a:xfrm>
            <a:off x="38642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470" name="Google Shape;2470;p109"/>
          <p:cNvSpPr/>
          <p:nvPr/>
        </p:nvSpPr>
        <p:spPr>
          <a:xfrm>
            <a:off x="43494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71" name="Google Shape;2471;p109"/>
          <p:cNvSpPr/>
          <p:nvPr/>
        </p:nvSpPr>
        <p:spPr>
          <a:xfrm>
            <a:off x="483876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472" name="Google Shape;2472;p109"/>
          <p:cNvSpPr/>
          <p:nvPr/>
        </p:nvSpPr>
        <p:spPr>
          <a:xfrm>
            <a:off x="532395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473" name="Google Shape;2473;p109"/>
          <p:cNvSpPr/>
          <p:nvPr/>
        </p:nvSpPr>
        <p:spPr>
          <a:xfrm>
            <a:off x="5813330"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474" name="Google Shape;2474;p109"/>
          <p:cNvSpPr txBox="1"/>
          <p:nvPr/>
        </p:nvSpPr>
        <p:spPr>
          <a:xfrm>
            <a:off x="3864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475" name="Google Shape;2475;p109"/>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476" name="Google Shape;2476;p109"/>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477" name="Google Shape;2477;p109"/>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78" name="Google Shape;2478;p109"/>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79" name="Google Shape;2479;p109"/>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480" name="Google Shape;2480;p109"/>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81" name="Google Shape;2481;p109"/>
          <p:cNvSpPr/>
          <p:nvPr/>
        </p:nvSpPr>
        <p:spPr>
          <a:xfrm>
            <a:off x="8530867"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cxnSp>
        <p:nvCxnSpPr>
          <p:cNvPr id="2482" name="Google Shape;2482;p109"/>
          <p:cNvCxnSpPr>
            <a:stCxn id="2475" idx="2"/>
            <a:endCxn id="2476"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483" name="Google Shape;2483;p109"/>
          <p:cNvCxnSpPr>
            <a:stCxn id="2475" idx="2"/>
            <a:endCxn id="2477"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484" name="Google Shape;2484;p109"/>
          <p:cNvCxnSpPr>
            <a:stCxn id="2479" idx="0"/>
            <a:endCxn id="2476"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485" name="Google Shape;2485;p109"/>
          <p:cNvCxnSpPr>
            <a:stCxn id="2476" idx="2"/>
            <a:endCxn id="2478"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486" name="Google Shape;2486;p109"/>
          <p:cNvCxnSpPr>
            <a:stCxn id="2477" idx="2"/>
            <a:endCxn id="2480"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487" name="Google Shape;2487;p109"/>
          <p:cNvCxnSpPr>
            <a:stCxn id="2481" idx="0"/>
            <a:endCxn id="2477" idx="2"/>
          </p:cNvCxnSpPr>
          <p:nvPr/>
        </p:nvCxnSpPr>
        <p:spPr>
          <a:xfrm rot="10800000">
            <a:off x="8497417" y="36126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2488" name="Google Shape;2488;p109"/>
          <p:cNvSpPr txBox="1"/>
          <p:nvPr/>
        </p:nvSpPr>
        <p:spPr>
          <a:xfrm>
            <a:off x="1910400" y="3406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7</a:t>
            </a:r>
            <a:endParaRPr sz="2000">
              <a:latin typeface="Calibri"/>
              <a:ea typeface="Calibri"/>
              <a:cs typeface="Calibri"/>
              <a:sym typeface="Calibri"/>
            </a:endParaRPr>
          </a:p>
        </p:txBody>
      </p:sp>
      <p:sp>
        <p:nvSpPr>
          <p:cNvPr id="2489" name="Google Shape;2489;p109"/>
          <p:cNvSpPr/>
          <p:nvPr/>
        </p:nvSpPr>
        <p:spPr>
          <a:xfrm rot="-5400000">
            <a:off x="5690930" y="2260950"/>
            <a:ext cx="260700" cy="902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109"/>
          <p:cNvSpPr txBox="1"/>
          <p:nvPr/>
        </p:nvSpPr>
        <p:spPr>
          <a:xfrm>
            <a:off x="5443663" y="2244579"/>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4" name="Shape 2494"/>
        <p:cNvGrpSpPr/>
        <p:nvPr/>
      </p:nvGrpSpPr>
      <p:grpSpPr>
        <a:xfrm>
          <a:off x="0" y="0"/>
          <a:ext cx="0" cy="0"/>
          <a:chOff x="0" y="0"/>
          <a:chExt cx="0" cy="0"/>
        </a:xfrm>
      </p:grpSpPr>
      <p:sp>
        <p:nvSpPr>
          <p:cNvPr id="2495" name="Google Shape;2495;p11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a:t>
            </a:r>
            <a:endParaRPr/>
          </a:p>
        </p:txBody>
      </p:sp>
      <p:sp>
        <p:nvSpPr>
          <p:cNvPr id="2496" name="Google Shape;2496;p11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 (done!).</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 swapping root with last item in the heap.</a:t>
            </a:r>
            <a:endParaRPr sz="1600"/>
          </a:p>
        </p:txBody>
      </p:sp>
      <p:sp>
        <p:nvSpPr>
          <p:cNvPr id="2497" name="Google Shape;2497;p110"/>
          <p:cNvSpPr/>
          <p:nvPr/>
        </p:nvSpPr>
        <p:spPr>
          <a:xfrm>
            <a:off x="191977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498" name="Google Shape;2498;p110"/>
          <p:cNvSpPr/>
          <p:nvPr/>
        </p:nvSpPr>
        <p:spPr>
          <a:xfrm>
            <a:off x="240496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499" name="Google Shape;2499;p110"/>
          <p:cNvSpPr/>
          <p:nvPr/>
        </p:nvSpPr>
        <p:spPr>
          <a:xfrm>
            <a:off x="289430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500" name="Google Shape;2500;p110"/>
          <p:cNvSpPr/>
          <p:nvPr/>
        </p:nvSpPr>
        <p:spPr>
          <a:xfrm>
            <a:off x="3379494"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501" name="Google Shape;2501;p110"/>
          <p:cNvSpPr/>
          <p:nvPr/>
        </p:nvSpPr>
        <p:spPr>
          <a:xfrm>
            <a:off x="3864236"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502" name="Google Shape;2502;p110"/>
          <p:cNvSpPr/>
          <p:nvPr/>
        </p:nvSpPr>
        <p:spPr>
          <a:xfrm>
            <a:off x="4349425" y="2892875"/>
            <a:ext cx="495300" cy="495300"/>
          </a:xfrm>
          <a:prstGeom prst="rect">
            <a:avLst/>
          </a:prstGeom>
          <a:solidFill>
            <a:srgbClr val="B1DD8B"/>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503" name="Google Shape;2503;p110"/>
          <p:cNvSpPr/>
          <p:nvPr/>
        </p:nvSpPr>
        <p:spPr>
          <a:xfrm>
            <a:off x="483876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504" name="Google Shape;2504;p110"/>
          <p:cNvSpPr/>
          <p:nvPr/>
        </p:nvSpPr>
        <p:spPr>
          <a:xfrm>
            <a:off x="532395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505" name="Google Shape;2505;p110"/>
          <p:cNvSpPr/>
          <p:nvPr/>
        </p:nvSpPr>
        <p:spPr>
          <a:xfrm>
            <a:off x="5813330"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506" name="Google Shape;2506;p110"/>
          <p:cNvSpPr txBox="1"/>
          <p:nvPr/>
        </p:nvSpPr>
        <p:spPr>
          <a:xfrm>
            <a:off x="3864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507" name="Google Shape;2507;p110"/>
          <p:cNvSpPr/>
          <p:nvPr/>
        </p:nvSpPr>
        <p:spPr>
          <a:xfrm>
            <a:off x="7687938" y="24916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508" name="Google Shape;2508;p110"/>
          <p:cNvSpPr/>
          <p:nvPr/>
        </p:nvSpPr>
        <p:spPr>
          <a:xfrm>
            <a:off x="7125986"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509" name="Google Shape;2509;p110"/>
          <p:cNvSpPr/>
          <p:nvPr/>
        </p:nvSpPr>
        <p:spPr>
          <a:xfrm>
            <a:off x="8249891" y="31174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510" name="Google Shape;2510;p110"/>
          <p:cNvSpPr/>
          <p:nvPr/>
        </p:nvSpPr>
        <p:spPr>
          <a:xfrm>
            <a:off x="6845009"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511" name="Google Shape;2511;p110"/>
          <p:cNvSpPr/>
          <p:nvPr/>
        </p:nvSpPr>
        <p:spPr>
          <a:xfrm>
            <a:off x="7406962"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512" name="Google Shape;2512;p110"/>
          <p:cNvSpPr/>
          <p:nvPr/>
        </p:nvSpPr>
        <p:spPr>
          <a:xfrm>
            <a:off x="7968915" y="3732350"/>
            <a:ext cx="495300" cy="49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cxnSp>
        <p:nvCxnSpPr>
          <p:cNvPr id="2513" name="Google Shape;2513;p110"/>
          <p:cNvCxnSpPr>
            <a:stCxn id="2507" idx="2"/>
            <a:endCxn id="2508" idx="0"/>
          </p:cNvCxnSpPr>
          <p:nvPr/>
        </p:nvCxnSpPr>
        <p:spPr>
          <a:xfrm flipH="1">
            <a:off x="73736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514" name="Google Shape;2514;p110"/>
          <p:cNvCxnSpPr>
            <a:stCxn id="2507" idx="2"/>
            <a:endCxn id="2509" idx="0"/>
          </p:cNvCxnSpPr>
          <p:nvPr/>
        </p:nvCxnSpPr>
        <p:spPr>
          <a:xfrm>
            <a:off x="7935588" y="2986950"/>
            <a:ext cx="561900" cy="130500"/>
          </a:xfrm>
          <a:prstGeom prst="straightConnector1">
            <a:avLst/>
          </a:prstGeom>
          <a:noFill/>
          <a:ln cap="flat" cmpd="sng" w="9525">
            <a:solidFill>
              <a:schemeClr val="dk2"/>
            </a:solidFill>
            <a:prstDash val="solid"/>
            <a:round/>
            <a:headEnd len="med" w="med" type="none"/>
            <a:tailEnd len="med" w="med" type="none"/>
          </a:ln>
        </p:spPr>
      </p:cxnSp>
      <p:cxnSp>
        <p:nvCxnSpPr>
          <p:cNvPr id="2515" name="Google Shape;2515;p110"/>
          <p:cNvCxnSpPr>
            <a:stCxn id="2511" idx="0"/>
            <a:endCxn id="2508" idx="2"/>
          </p:cNvCxnSpPr>
          <p:nvPr/>
        </p:nvCxnSpPr>
        <p:spPr>
          <a:xfrm rot="10800000">
            <a:off x="7373512" y="36126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516" name="Google Shape;2516;p110"/>
          <p:cNvCxnSpPr>
            <a:stCxn id="2508" idx="2"/>
            <a:endCxn id="2510" idx="0"/>
          </p:cNvCxnSpPr>
          <p:nvPr/>
        </p:nvCxnSpPr>
        <p:spPr>
          <a:xfrm flipH="1">
            <a:off x="7092536" y="3612750"/>
            <a:ext cx="281100" cy="119700"/>
          </a:xfrm>
          <a:prstGeom prst="straightConnector1">
            <a:avLst/>
          </a:prstGeom>
          <a:noFill/>
          <a:ln cap="flat" cmpd="sng" w="9525">
            <a:solidFill>
              <a:schemeClr val="dk2"/>
            </a:solidFill>
            <a:prstDash val="solid"/>
            <a:round/>
            <a:headEnd len="med" w="med" type="none"/>
            <a:tailEnd len="med" w="med" type="none"/>
          </a:ln>
        </p:spPr>
      </p:cxnSp>
      <p:cxnSp>
        <p:nvCxnSpPr>
          <p:cNvPr id="2517" name="Google Shape;2517;p110"/>
          <p:cNvCxnSpPr>
            <a:stCxn id="2509" idx="2"/>
            <a:endCxn id="2512" idx="0"/>
          </p:cNvCxnSpPr>
          <p:nvPr/>
        </p:nvCxnSpPr>
        <p:spPr>
          <a:xfrm flipH="1">
            <a:off x="8216441" y="3612750"/>
            <a:ext cx="281100" cy="119700"/>
          </a:xfrm>
          <a:prstGeom prst="straightConnector1">
            <a:avLst/>
          </a:prstGeom>
          <a:noFill/>
          <a:ln cap="flat" cmpd="sng" w="9525">
            <a:solidFill>
              <a:schemeClr val="dk2"/>
            </a:solidFill>
            <a:prstDash val="solid"/>
            <a:round/>
            <a:headEnd len="med" w="med" type="none"/>
            <a:tailEnd len="med" w="med" type="none"/>
          </a:ln>
        </p:spPr>
      </p:cxnSp>
      <p:sp>
        <p:nvSpPr>
          <p:cNvPr id="2518" name="Google Shape;2518;p110"/>
          <p:cNvSpPr txBox="1"/>
          <p:nvPr/>
        </p:nvSpPr>
        <p:spPr>
          <a:xfrm>
            <a:off x="1910400" y="3406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6</a:t>
            </a:r>
            <a:endParaRPr sz="2000">
              <a:latin typeface="Calibri"/>
              <a:ea typeface="Calibri"/>
              <a:cs typeface="Calibri"/>
              <a:sym typeface="Calibri"/>
            </a:endParaRPr>
          </a:p>
        </p:txBody>
      </p:sp>
      <p:sp>
        <p:nvSpPr>
          <p:cNvPr id="2519" name="Google Shape;2519;p110"/>
          <p:cNvSpPr txBox="1"/>
          <p:nvPr/>
        </p:nvSpPr>
        <p:spPr>
          <a:xfrm>
            <a:off x="5215063" y="2244579"/>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2520" name="Google Shape;2520;p110"/>
          <p:cNvSpPr txBox="1"/>
          <p:nvPr>
            <p:ph idx="1" type="body"/>
          </p:nvPr>
        </p:nvSpPr>
        <p:spPr>
          <a:xfrm>
            <a:off x="353725" y="4246475"/>
            <a:ext cx="8639100" cy="60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From here on out, the process is just the same, so verbose steps are omitted...</a:t>
            </a:r>
            <a:endParaRPr sz="1600"/>
          </a:p>
        </p:txBody>
      </p:sp>
      <p:sp>
        <p:nvSpPr>
          <p:cNvPr id="2521" name="Google Shape;2521;p110"/>
          <p:cNvSpPr/>
          <p:nvPr/>
        </p:nvSpPr>
        <p:spPr>
          <a:xfrm rot="-5400000">
            <a:off x="5430347" y="2000400"/>
            <a:ext cx="260700" cy="14235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5" name="Shape 2525"/>
        <p:cNvGrpSpPr/>
        <p:nvPr/>
      </p:nvGrpSpPr>
      <p:grpSpPr>
        <a:xfrm>
          <a:off x="0" y="0"/>
          <a:ext cx="0" cy="0"/>
          <a:chOff x="0" y="0"/>
          <a:chExt cx="0" cy="0"/>
        </a:xfrm>
      </p:grpSpPr>
      <p:sp>
        <p:nvSpPr>
          <p:cNvPr id="2526" name="Google Shape;2526;p11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 Sort</a:t>
            </a:r>
            <a:endParaRPr/>
          </a:p>
        </p:txBody>
      </p:sp>
      <p:sp>
        <p:nvSpPr>
          <p:cNvPr id="2527" name="Google Shape;2527;p11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Heap sorting N items: </a:t>
            </a:r>
            <a:endParaRPr/>
          </a:p>
          <a:p>
            <a:pPr indent="-342900" lvl="0" marL="457200" rtl="0" algn="l">
              <a:spcBef>
                <a:spcPts val="600"/>
              </a:spcBef>
              <a:spcAft>
                <a:spcPts val="0"/>
              </a:spcAft>
              <a:buSzPts val="1800"/>
              <a:buChar char="●"/>
            </a:pPr>
            <a:r>
              <a:rPr lang="en"/>
              <a:t>Bottom-up heapify input array (done!).</a:t>
            </a:r>
            <a:endParaRPr/>
          </a:p>
          <a:p>
            <a:pPr indent="-342900" lvl="0" marL="457200" rtl="0" algn="l">
              <a:spcBef>
                <a:spcPts val="600"/>
              </a:spcBef>
              <a:spcAft>
                <a:spcPts val="0"/>
              </a:spcAft>
              <a:buSzPts val="1800"/>
              <a:buChar char="●"/>
            </a:pPr>
            <a:r>
              <a:rPr lang="en"/>
              <a:t>Repeat N times:</a:t>
            </a:r>
            <a:endParaRPr/>
          </a:p>
          <a:p>
            <a:pPr indent="-342900" lvl="1" marL="914400" rtl="0" algn="l">
              <a:spcBef>
                <a:spcPts val="600"/>
              </a:spcBef>
              <a:spcAft>
                <a:spcPts val="0"/>
              </a:spcAft>
              <a:buSzPts val="1800"/>
              <a:buChar char="○"/>
            </a:pPr>
            <a:r>
              <a:rPr lang="en"/>
              <a:t>Delete largest item from the max heap, swapping root with last item in the heap.</a:t>
            </a:r>
            <a:endParaRPr sz="1600"/>
          </a:p>
        </p:txBody>
      </p:sp>
      <p:sp>
        <p:nvSpPr>
          <p:cNvPr id="2528" name="Google Shape;2528;p111"/>
          <p:cNvSpPr/>
          <p:nvPr/>
        </p:nvSpPr>
        <p:spPr>
          <a:xfrm>
            <a:off x="191977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p:txBody>
      </p:sp>
      <p:sp>
        <p:nvSpPr>
          <p:cNvPr id="2529" name="Google Shape;2529;p111"/>
          <p:cNvSpPr/>
          <p:nvPr/>
        </p:nvSpPr>
        <p:spPr>
          <a:xfrm>
            <a:off x="240496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530" name="Google Shape;2530;p111"/>
          <p:cNvSpPr/>
          <p:nvPr/>
        </p:nvSpPr>
        <p:spPr>
          <a:xfrm>
            <a:off x="289430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15</a:t>
            </a:r>
            <a:endParaRPr sz="1800">
              <a:latin typeface="Calibri"/>
              <a:ea typeface="Calibri"/>
              <a:cs typeface="Calibri"/>
              <a:sym typeface="Calibri"/>
            </a:endParaRPr>
          </a:p>
        </p:txBody>
      </p:sp>
      <p:sp>
        <p:nvSpPr>
          <p:cNvPr id="2531" name="Google Shape;2531;p111"/>
          <p:cNvSpPr/>
          <p:nvPr/>
        </p:nvSpPr>
        <p:spPr>
          <a:xfrm>
            <a:off x="3379494"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532" name="Google Shape;2532;p111"/>
          <p:cNvSpPr/>
          <p:nvPr/>
        </p:nvSpPr>
        <p:spPr>
          <a:xfrm>
            <a:off x="386423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17</a:t>
            </a:r>
            <a:endParaRPr sz="1800">
              <a:latin typeface="Calibri"/>
              <a:ea typeface="Calibri"/>
              <a:cs typeface="Calibri"/>
              <a:sym typeface="Calibri"/>
            </a:endParaRPr>
          </a:p>
        </p:txBody>
      </p:sp>
      <p:sp>
        <p:nvSpPr>
          <p:cNvPr id="2533" name="Google Shape;2533;p111"/>
          <p:cNvSpPr/>
          <p:nvPr/>
        </p:nvSpPr>
        <p:spPr>
          <a:xfrm>
            <a:off x="434942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19</a:t>
            </a:r>
            <a:endParaRPr sz="1800">
              <a:latin typeface="Calibri"/>
              <a:ea typeface="Calibri"/>
              <a:cs typeface="Calibri"/>
              <a:sym typeface="Calibri"/>
            </a:endParaRPr>
          </a:p>
        </p:txBody>
      </p:sp>
      <p:sp>
        <p:nvSpPr>
          <p:cNvPr id="2534" name="Google Shape;2534;p111"/>
          <p:cNvSpPr/>
          <p:nvPr/>
        </p:nvSpPr>
        <p:spPr>
          <a:xfrm>
            <a:off x="4838766"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26</a:t>
            </a:r>
            <a:endParaRPr sz="1800">
              <a:latin typeface="Calibri"/>
              <a:ea typeface="Calibri"/>
              <a:cs typeface="Calibri"/>
              <a:sym typeface="Calibri"/>
            </a:endParaRPr>
          </a:p>
        </p:txBody>
      </p:sp>
      <p:sp>
        <p:nvSpPr>
          <p:cNvPr id="2535" name="Google Shape;2535;p111"/>
          <p:cNvSpPr/>
          <p:nvPr/>
        </p:nvSpPr>
        <p:spPr>
          <a:xfrm>
            <a:off x="5323955"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32</a:t>
            </a:r>
            <a:endParaRPr sz="1800">
              <a:latin typeface="Calibri"/>
              <a:ea typeface="Calibri"/>
              <a:cs typeface="Calibri"/>
              <a:sym typeface="Calibri"/>
            </a:endParaRPr>
          </a:p>
        </p:txBody>
      </p:sp>
      <p:sp>
        <p:nvSpPr>
          <p:cNvPr id="2536" name="Google Shape;2536;p111"/>
          <p:cNvSpPr/>
          <p:nvPr/>
        </p:nvSpPr>
        <p:spPr>
          <a:xfrm>
            <a:off x="5813330" y="2892875"/>
            <a:ext cx="495300" cy="495300"/>
          </a:xfrm>
          <a:prstGeom prst="rect">
            <a:avLst/>
          </a:prstGeom>
          <a:solidFill>
            <a:srgbClr val="D9D9D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libri"/>
                <a:ea typeface="Calibri"/>
                <a:cs typeface="Calibri"/>
                <a:sym typeface="Calibri"/>
              </a:rPr>
              <a:t>41</a:t>
            </a:r>
            <a:endParaRPr sz="1800">
              <a:latin typeface="Calibri"/>
              <a:ea typeface="Calibri"/>
              <a:cs typeface="Calibri"/>
              <a:sym typeface="Calibri"/>
            </a:endParaRPr>
          </a:p>
        </p:txBody>
      </p:sp>
      <p:sp>
        <p:nvSpPr>
          <p:cNvPr id="2537" name="Google Shape;2537;p111"/>
          <p:cNvSpPr txBox="1"/>
          <p:nvPr/>
        </p:nvSpPr>
        <p:spPr>
          <a:xfrm>
            <a:off x="386400" y="28726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Input:</a:t>
            </a:r>
            <a:endParaRPr sz="2000">
              <a:latin typeface="Calibri"/>
              <a:ea typeface="Calibri"/>
              <a:cs typeface="Calibri"/>
              <a:sym typeface="Calibri"/>
            </a:endParaRPr>
          </a:p>
        </p:txBody>
      </p:sp>
      <p:sp>
        <p:nvSpPr>
          <p:cNvPr id="2538" name="Google Shape;2538;p111"/>
          <p:cNvSpPr txBox="1"/>
          <p:nvPr/>
        </p:nvSpPr>
        <p:spPr>
          <a:xfrm>
            <a:off x="1910400" y="3406050"/>
            <a:ext cx="948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Size: 0</a:t>
            </a:r>
            <a:endParaRPr sz="2000">
              <a:latin typeface="Calibri"/>
              <a:ea typeface="Calibri"/>
              <a:cs typeface="Calibri"/>
              <a:sym typeface="Calibri"/>
            </a:endParaRPr>
          </a:p>
        </p:txBody>
      </p:sp>
      <p:sp>
        <p:nvSpPr>
          <p:cNvPr id="2539" name="Google Shape;2539;p111"/>
          <p:cNvSpPr txBox="1"/>
          <p:nvPr/>
        </p:nvSpPr>
        <p:spPr>
          <a:xfrm>
            <a:off x="3767263" y="2244579"/>
            <a:ext cx="8499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sorted</a:t>
            </a:r>
            <a:endParaRPr/>
          </a:p>
        </p:txBody>
      </p:sp>
      <p:sp>
        <p:nvSpPr>
          <p:cNvPr id="2540" name="Google Shape;2540;p111"/>
          <p:cNvSpPr/>
          <p:nvPr/>
        </p:nvSpPr>
        <p:spPr>
          <a:xfrm rot="-5400000">
            <a:off x="3980256" y="550200"/>
            <a:ext cx="260700" cy="43239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4" name="Shape 2544"/>
        <p:cNvGrpSpPr/>
        <p:nvPr/>
      </p:nvGrpSpPr>
      <p:grpSpPr>
        <a:xfrm>
          <a:off x="0" y="0"/>
          <a:ext cx="0" cy="0"/>
          <a:chOff x="0" y="0"/>
          <a:chExt cx="0" cy="0"/>
        </a:xfrm>
      </p:grpSpPr>
      <p:sp>
        <p:nvSpPr>
          <p:cNvPr id="2545" name="Google Shape;2545;p112"/>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Goal: Sorting</a:t>
            </a:r>
            <a:endParaRPr/>
          </a:p>
          <a:p>
            <a:pPr indent="0" lvl="0" marL="0" rtl="0" algn="l">
              <a:spcBef>
                <a:spcPts val="600"/>
              </a:spcBef>
              <a:spcAft>
                <a:spcPts val="0"/>
              </a:spcAft>
              <a:buNone/>
            </a:pPr>
            <a:r>
              <a:rPr lang="en"/>
              <a:t>The Sorting Problem</a:t>
            </a:r>
            <a:endParaRPr/>
          </a:p>
          <a:p>
            <a:pPr indent="0" lvl="0" marL="0" rtl="0" algn="l">
              <a:spcBef>
                <a:spcPts val="600"/>
              </a:spcBef>
              <a:spcAft>
                <a:spcPts val="0"/>
              </a:spcAft>
              <a:buNone/>
            </a:pPr>
            <a:r>
              <a:rPr lang="en"/>
              <a:t>Selection Sort</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Heapsort</a:t>
            </a:r>
            <a:endParaRPr/>
          </a:p>
          <a:p>
            <a:pPr indent="-342900" lvl="0" marL="457200" rtl="0" algn="l">
              <a:spcBef>
                <a:spcPts val="600"/>
              </a:spcBef>
              <a:spcAft>
                <a:spcPts val="0"/>
              </a:spcAft>
              <a:buSzPts val="1800"/>
              <a:buChar char="•"/>
            </a:pPr>
            <a:r>
              <a:rPr lang="en"/>
              <a:t>Naive Heapsort</a:t>
            </a:r>
            <a:endParaRPr/>
          </a:p>
          <a:p>
            <a:pPr indent="-342900" lvl="0" marL="457200" rtl="0" algn="l">
              <a:spcBef>
                <a:spcPts val="0"/>
              </a:spcBef>
              <a:spcAft>
                <a:spcPts val="0"/>
              </a:spcAft>
              <a:buSzPts val="1800"/>
              <a:buChar char="•"/>
            </a:pPr>
            <a:r>
              <a:rPr lang="en"/>
              <a:t>In-Place Heapsort</a:t>
            </a:r>
            <a:endParaRPr b="1">
              <a:solidFill>
                <a:schemeClr val="accent3"/>
              </a:solidFill>
              <a:latin typeface="Roboto"/>
              <a:ea typeface="Roboto"/>
              <a:cs typeface="Roboto"/>
              <a:sym typeface="Roboto"/>
            </a:endParaRPr>
          </a:p>
          <a:p>
            <a:pPr indent="-342900" lvl="0" marL="457200" rtl="0" algn="l">
              <a:spcBef>
                <a:spcPts val="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Heapsort Runtime</a:t>
            </a:r>
            <a:endParaRPr/>
          </a:p>
          <a:p>
            <a:pPr indent="0" lvl="0" marL="0" rtl="0" algn="l">
              <a:spcBef>
                <a:spcPts val="600"/>
              </a:spcBef>
              <a:spcAft>
                <a:spcPts val="0"/>
              </a:spcAft>
              <a:buNone/>
            </a:pPr>
            <a:r>
              <a:rPr lang="en"/>
              <a:t>Mergesort</a:t>
            </a:r>
            <a:endParaRPr/>
          </a:p>
        </p:txBody>
      </p:sp>
      <p:sp>
        <p:nvSpPr>
          <p:cNvPr id="2546" name="Google Shape;2546;p112"/>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29, CS61B, </a:t>
            </a:r>
            <a:r>
              <a:rPr lang="en"/>
              <a:t>Spring 2024</a:t>
            </a:r>
            <a:endParaRPr/>
          </a:p>
        </p:txBody>
      </p:sp>
      <p:sp>
        <p:nvSpPr>
          <p:cNvPr id="2547" name="Google Shape;2547;p112"/>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Heapsort Runtime</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551" name="Shape 2551"/>
        <p:cNvGrpSpPr/>
        <p:nvPr/>
      </p:nvGrpSpPr>
      <p:grpSpPr>
        <a:xfrm>
          <a:off x="0" y="0"/>
          <a:ext cx="0" cy="0"/>
          <a:chOff x="0" y="0"/>
          <a:chExt cx="0" cy="0"/>
        </a:xfrm>
      </p:grpSpPr>
      <p:sp>
        <p:nvSpPr>
          <p:cNvPr id="2552" name="Google Shape;2552;p11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Heapsort Runtime: yellkey.com/TODO</a:t>
            </a:r>
            <a:endParaRPr>
              <a:solidFill>
                <a:srgbClr val="38761D"/>
              </a:solidFill>
            </a:endParaRPr>
          </a:p>
        </p:txBody>
      </p:sp>
      <p:sp>
        <p:nvSpPr>
          <p:cNvPr id="2553" name="Google Shape;2553;p11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Use the magic of the heap to sort our data.</a:t>
            </a:r>
            <a:endParaRPr/>
          </a:p>
          <a:p>
            <a:pPr indent="-342900" lvl="0" marL="457200" rtl="0" algn="l">
              <a:spcBef>
                <a:spcPts val="600"/>
              </a:spcBef>
              <a:spcAft>
                <a:spcPts val="0"/>
              </a:spcAft>
              <a:buSzPts val="1800"/>
              <a:buChar char="●"/>
            </a:pPr>
            <a:r>
              <a:rPr lang="en"/>
              <a:t>Bottom-up Heapification: O(???) time.</a:t>
            </a:r>
            <a:endParaRPr/>
          </a:p>
          <a:p>
            <a:pPr indent="-342900" lvl="0" marL="457200" rtl="0" algn="l">
              <a:spcBef>
                <a:spcPts val="600"/>
              </a:spcBef>
              <a:spcAft>
                <a:spcPts val="0"/>
              </a:spcAft>
              <a:buSzPts val="1800"/>
              <a:buChar char="●"/>
            </a:pPr>
            <a:r>
              <a:rPr lang="en"/>
              <a:t>Selecting </a:t>
            </a:r>
            <a:r>
              <a:rPr i="1" lang="en"/>
              <a:t>largest</a:t>
            </a:r>
            <a:r>
              <a:rPr lang="en"/>
              <a:t> item: Θ(1) time.</a:t>
            </a:r>
            <a:endParaRPr/>
          </a:p>
          <a:p>
            <a:pPr indent="-342900" lvl="0" marL="457200" rtl="0" algn="l">
              <a:spcBef>
                <a:spcPts val="600"/>
              </a:spcBef>
              <a:spcAft>
                <a:spcPts val="0"/>
              </a:spcAft>
              <a:buSzPts val="1800"/>
              <a:buChar char="●"/>
            </a:pPr>
            <a:r>
              <a:rPr lang="en"/>
              <a:t>Removing </a:t>
            </a:r>
            <a:r>
              <a:rPr i="1" lang="en"/>
              <a:t>largest</a:t>
            </a:r>
            <a:r>
              <a:rPr lang="en"/>
              <a:t> item: O(log N) for each removal.</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Give the time complexity of in-place heapsort in big O notation.</a:t>
            </a:r>
            <a:endParaRPr/>
          </a:p>
          <a:p>
            <a:pPr indent="-342900" lvl="0" marL="457200" rtl="0" algn="l">
              <a:spcBef>
                <a:spcPts val="600"/>
              </a:spcBef>
              <a:spcAft>
                <a:spcPts val="0"/>
              </a:spcAft>
              <a:buSzPts val="1800"/>
              <a:buAutoNum type="alphaUcPeriod"/>
            </a:pPr>
            <a:r>
              <a:rPr lang="en"/>
              <a:t>O(N)</a:t>
            </a:r>
            <a:endParaRPr/>
          </a:p>
          <a:p>
            <a:pPr indent="-342900" lvl="0" marL="457200" rtl="0" algn="l">
              <a:spcBef>
                <a:spcPts val="0"/>
              </a:spcBef>
              <a:spcAft>
                <a:spcPts val="0"/>
              </a:spcAft>
              <a:buSzPts val="1800"/>
              <a:buAutoNum type="alphaUcPeriod"/>
            </a:pPr>
            <a:r>
              <a:rPr lang="en"/>
              <a:t>O(N log N)</a:t>
            </a:r>
            <a:endParaRPr/>
          </a:p>
          <a:p>
            <a:pPr indent="-342900" lvl="0" marL="457200" rtl="0" algn="l">
              <a:spcBef>
                <a:spcPts val="0"/>
              </a:spcBef>
              <a:spcAft>
                <a:spcPts val="0"/>
              </a:spcAft>
              <a:buSzPts val="1800"/>
              <a:buAutoNum type="alphaUcPeriod"/>
            </a:pPr>
            <a:r>
              <a:rPr lang="en"/>
              <a:t>O(N</a:t>
            </a:r>
            <a:r>
              <a:rPr baseline="30000" lang="en"/>
              <a:t>2</a:t>
            </a:r>
            <a:r>
              <a:rPr lang="en"/>
              <a:t>)</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57" name="Shape 2557"/>
        <p:cNvGrpSpPr/>
        <p:nvPr/>
      </p:nvGrpSpPr>
      <p:grpSpPr>
        <a:xfrm>
          <a:off x="0" y="0"/>
          <a:ext cx="0" cy="0"/>
          <a:chOff x="0" y="0"/>
          <a:chExt cx="0" cy="0"/>
        </a:xfrm>
      </p:grpSpPr>
      <p:sp>
        <p:nvSpPr>
          <p:cNvPr id="2558" name="Google Shape;2558;p11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Heapsort Runtime</a:t>
            </a:r>
            <a:endParaRPr/>
          </a:p>
        </p:txBody>
      </p:sp>
      <p:sp>
        <p:nvSpPr>
          <p:cNvPr id="2559" name="Google Shape;2559;p11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Use the magic of the heap to sort our data.</a:t>
            </a:r>
            <a:endParaRPr/>
          </a:p>
          <a:p>
            <a:pPr indent="-342900" lvl="0" marL="457200" rtl="0" algn="l">
              <a:spcBef>
                <a:spcPts val="600"/>
              </a:spcBef>
              <a:spcAft>
                <a:spcPts val="0"/>
              </a:spcAft>
              <a:buSzPts val="1800"/>
              <a:buChar char="●"/>
            </a:pPr>
            <a:r>
              <a:rPr lang="en"/>
              <a:t>Bottom-up Heapification: O(N log N) time.</a:t>
            </a:r>
            <a:endParaRPr/>
          </a:p>
          <a:p>
            <a:pPr indent="-342900" lvl="0" marL="457200" rtl="0" algn="l">
              <a:spcBef>
                <a:spcPts val="600"/>
              </a:spcBef>
              <a:spcAft>
                <a:spcPts val="0"/>
              </a:spcAft>
              <a:buSzPts val="1800"/>
              <a:buChar char="●"/>
            </a:pPr>
            <a:r>
              <a:rPr lang="en"/>
              <a:t>Selecting </a:t>
            </a:r>
            <a:r>
              <a:rPr i="1" lang="en"/>
              <a:t>largest</a:t>
            </a:r>
            <a:r>
              <a:rPr lang="en"/>
              <a:t> item: Θ(1) time.</a:t>
            </a:r>
            <a:endParaRPr/>
          </a:p>
          <a:p>
            <a:pPr indent="-342900" lvl="0" marL="457200" rtl="0" algn="l">
              <a:spcBef>
                <a:spcPts val="600"/>
              </a:spcBef>
              <a:spcAft>
                <a:spcPts val="0"/>
              </a:spcAft>
              <a:buSzPts val="1800"/>
              <a:buChar char="●"/>
            </a:pPr>
            <a:r>
              <a:rPr lang="en"/>
              <a:t>Removing </a:t>
            </a:r>
            <a:r>
              <a:rPr i="1" lang="en"/>
              <a:t>largest</a:t>
            </a:r>
            <a:r>
              <a:rPr lang="en"/>
              <a:t> item: O(log N) for each removal.</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Give the time complexity of in-place heapsort in big O notation.</a:t>
            </a:r>
            <a:endParaRPr/>
          </a:p>
          <a:p>
            <a:pPr indent="-342900" lvl="0" marL="457200" rtl="0" algn="l">
              <a:spcBef>
                <a:spcPts val="600"/>
              </a:spcBef>
              <a:spcAft>
                <a:spcPts val="0"/>
              </a:spcAft>
              <a:buSzPts val="1800"/>
              <a:buAutoNum type="alphaUcPeriod"/>
            </a:pPr>
            <a:r>
              <a:rPr b="1" lang="en"/>
              <a:t>O(N log N)</a:t>
            </a:r>
            <a:endParaRPr b="1"/>
          </a:p>
          <a:p>
            <a:pPr indent="0" lvl="0" marL="0" rtl="0" algn="l">
              <a:spcBef>
                <a:spcPts val="600"/>
              </a:spcBef>
              <a:spcAft>
                <a:spcPts val="0"/>
              </a:spcAft>
              <a:buNone/>
            </a:pPr>
            <a:r>
              <a:t/>
            </a:r>
            <a:endParaRPr b="1"/>
          </a:p>
          <a:p>
            <a:pPr indent="0" lvl="0" marL="0" rtl="0" algn="l">
              <a:spcBef>
                <a:spcPts val="600"/>
              </a:spcBef>
              <a:spcAft>
                <a:spcPts val="0"/>
              </a:spcAft>
              <a:buNone/>
            </a:pPr>
            <a:r>
              <a:rPr lang="en"/>
              <a:t>Bottom-up heapification is N sink operations, each taking no more than O(log N) time, so overall runtime for heapification is O(N log N).</a:t>
            </a:r>
            <a:endParaRPr/>
          </a:p>
          <a:p>
            <a:pPr indent="-342900" lvl="0" marL="457200" rtl="0" algn="l">
              <a:spcBef>
                <a:spcPts val="600"/>
              </a:spcBef>
              <a:spcAft>
                <a:spcPts val="0"/>
              </a:spcAft>
              <a:buSzPts val="1800"/>
              <a:buChar char="●"/>
            </a:pPr>
            <a:r>
              <a:rPr lang="en"/>
              <a:t>More extra for experts, show heapsort is Θ(N log N) in the worst case.</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563" name="Shape 2563"/>
        <p:cNvGrpSpPr/>
        <p:nvPr/>
      </p:nvGrpSpPr>
      <p:grpSpPr>
        <a:xfrm>
          <a:off x="0" y="0"/>
          <a:ext cx="0" cy="0"/>
          <a:chOff x="0" y="0"/>
          <a:chExt cx="0" cy="0"/>
        </a:xfrm>
      </p:grpSpPr>
      <p:sp>
        <p:nvSpPr>
          <p:cNvPr id="2564" name="Google Shape;2564;p11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Heapsort: yellkey.com/TODO</a:t>
            </a:r>
            <a:endParaRPr>
              <a:solidFill>
                <a:srgbClr val="38761D"/>
              </a:solidFill>
            </a:endParaRPr>
          </a:p>
        </p:txBody>
      </p:sp>
      <p:sp>
        <p:nvSpPr>
          <p:cNvPr id="2565" name="Google Shape;2565;p11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the </a:t>
            </a:r>
            <a:r>
              <a:rPr b="1" lang="en"/>
              <a:t>memory complexity</a:t>
            </a:r>
            <a:r>
              <a:rPr lang="en"/>
              <a:t> of Heapsort?</a:t>
            </a:r>
            <a:endParaRPr/>
          </a:p>
          <a:p>
            <a:pPr indent="-342900" lvl="0" marL="457200" rtl="0" algn="l">
              <a:spcBef>
                <a:spcPts val="600"/>
              </a:spcBef>
              <a:spcAft>
                <a:spcPts val="0"/>
              </a:spcAft>
              <a:buSzPts val="1800"/>
              <a:buChar char="●"/>
            </a:pPr>
            <a:r>
              <a:rPr lang="en"/>
              <a:t>Also called “space complexity”.</a:t>
            </a:r>
            <a:endParaRPr/>
          </a:p>
          <a:p>
            <a:pPr indent="-342900" lvl="0" marL="457200" rtl="0" algn="l">
              <a:spcBef>
                <a:spcPts val="600"/>
              </a:spcBef>
              <a:spcAft>
                <a:spcPts val="0"/>
              </a:spcAft>
              <a:buSzPts val="1800"/>
              <a:buAutoNum type="alphaUcPeriod"/>
            </a:pPr>
            <a:r>
              <a:rPr lang="en"/>
              <a:t>Θ(1)</a:t>
            </a:r>
            <a:endParaRPr/>
          </a:p>
          <a:p>
            <a:pPr indent="-342900" lvl="0" marL="457200" rtl="0" algn="l">
              <a:spcBef>
                <a:spcPts val="600"/>
              </a:spcBef>
              <a:spcAft>
                <a:spcPts val="0"/>
              </a:spcAft>
              <a:buSzPts val="1800"/>
              <a:buAutoNum type="alphaUcPeriod"/>
            </a:pPr>
            <a:r>
              <a:rPr lang="en"/>
              <a:t>Θ(log N)</a:t>
            </a:r>
            <a:endParaRPr/>
          </a:p>
          <a:p>
            <a:pPr indent="-342900" lvl="0" marL="457200" rtl="0" algn="l">
              <a:spcBef>
                <a:spcPts val="600"/>
              </a:spcBef>
              <a:spcAft>
                <a:spcPts val="0"/>
              </a:spcAft>
              <a:buSzPts val="1800"/>
              <a:buAutoNum type="alphaUcPeriod"/>
            </a:pPr>
            <a:r>
              <a:rPr lang="en"/>
              <a:t>Θ(N)</a:t>
            </a:r>
            <a:endParaRPr/>
          </a:p>
          <a:p>
            <a:pPr indent="-342900" lvl="0" marL="457200" rtl="0" algn="l">
              <a:spcBef>
                <a:spcPts val="600"/>
              </a:spcBef>
              <a:spcAft>
                <a:spcPts val="0"/>
              </a:spcAft>
              <a:buSzPts val="1800"/>
              <a:buAutoNum type="alphaUcPeriod"/>
            </a:pPr>
            <a:r>
              <a:rPr lang="en"/>
              <a:t>Θ(N log N)</a:t>
            </a:r>
            <a:endParaRPr/>
          </a:p>
          <a:p>
            <a:pPr indent="-342900" lvl="0" marL="457200" rtl="0" algn="l">
              <a:spcBef>
                <a:spcPts val="600"/>
              </a:spcBef>
              <a:spcAft>
                <a:spcPts val="0"/>
              </a:spcAft>
              <a:buSzPts val="1800"/>
              <a:buAutoNum type="alphaUcPeriod"/>
            </a:pPr>
            <a:r>
              <a:rPr lang="en"/>
              <a:t>Θ(N</a:t>
            </a:r>
            <a:r>
              <a:rPr baseline="30000" lang="en"/>
              <a:t>2</a:t>
            </a:r>
            <a:r>
              <a:rPr lang="en"/>
              <a:t>)</a:t>
            </a:r>
            <a:endParaRPr/>
          </a:p>
          <a:p>
            <a:pPr indent="0" lvl="0" marL="0" rtl="0" algn="l">
              <a:spcBef>
                <a:spcPts val="600"/>
              </a:spcBef>
              <a:spcAft>
                <a:spcPts val="0"/>
              </a:spcAft>
              <a:buNone/>
            </a:pPr>
            <a:r>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69" name="Shape 2569"/>
        <p:cNvGrpSpPr/>
        <p:nvPr/>
      </p:nvGrpSpPr>
      <p:grpSpPr>
        <a:xfrm>
          <a:off x="0" y="0"/>
          <a:ext cx="0" cy="0"/>
          <a:chOff x="0" y="0"/>
          <a:chExt cx="0" cy="0"/>
        </a:xfrm>
      </p:grpSpPr>
      <p:sp>
        <p:nvSpPr>
          <p:cNvPr id="2570" name="Google Shape;2570;p11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Heapsort: http://yellkey.com</a:t>
            </a:r>
            <a:r>
              <a:rPr lang="en">
                <a:solidFill>
                  <a:srgbClr val="38761D"/>
                </a:solidFill>
              </a:rPr>
              <a:t>/tell</a:t>
            </a:r>
            <a:endParaRPr>
              <a:solidFill>
                <a:srgbClr val="38761D"/>
              </a:solidFill>
            </a:endParaRPr>
          </a:p>
        </p:txBody>
      </p:sp>
      <p:sp>
        <p:nvSpPr>
          <p:cNvPr id="2571" name="Google Shape;2571;p11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the </a:t>
            </a:r>
            <a:r>
              <a:rPr b="1" lang="en"/>
              <a:t>memory complexity</a:t>
            </a:r>
            <a:r>
              <a:rPr lang="en"/>
              <a:t> of Heapsort?</a:t>
            </a:r>
            <a:endParaRPr/>
          </a:p>
          <a:p>
            <a:pPr indent="-342900" lvl="0" marL="457200" rtl="0" algn="l">
              <a:spcBef>
                <a:spcPts val="600"/>
              </a:spcBef>
              <a:spcAft>
                <a:spcPts val="0"/>
              </a:spcAft>
              <a:buSzPts val="1800"/>
              <a:buChar char="●"/>
            </a:pPr>
            <a:r>
              <a:rPr lang="en"/>
              <a:t>Also called “space complexity”.</a:t>
            </a:r>
            <a:endParaRPr/>
          </a:p>
          <a:p>
            <a:pPr indent="-342900" lvl="0" marL="457200" rtl="0" algn="l">
              <a:spcBef>
                <a:spcPts val="600"/>
              </a:spcBef>
              <a:spcAft>
                <a:spcPts val="0"/>
              </a:spcAft>
              <a:buSzPts val="1800"/>
              <a:buAutoNum type="alphaUcPeriod"/>
            </a:pPr>
            <a:r>
              <a:rPr lang="en"/>
              <a:t>Θ(1)</a:t>
            </a:r>
            <a:endParaRPr/>
          </a:p>
          <a:p>
            <a:pPr indent="-342900" lvl="0" marL="457200" rtl="0" algn="l">
              <a:spcBef>
                <a:spcPts val="600"/>
              </a:spcBef>
              <a:spcAft>
                <a:spcPts val="0"/>
              </a:spcAft>
              <a:buSzPts val="1800"/>
              <a:buAutoNum type="alphaUcPeriod"/>
            </a:pPr>
            <a:r>
              <a:rPr lang="en"/>
              <a:t>Θ(log N)</a:t>
            </a:r>
            <a:endParaRPr/>
          </a:p>
          <a:p>
            <a:pPr indent="-342900" lvl="0" marL="457200" rtl="0" algn="l">
              <a:spcBef>
                <a:spcPts val="600"/>
              </a:spcBef>
              <a:spcAft>
                <a:spcPts val="0"/>
              </a:spcAft>
              <a:buSzPts val="1800"/>
              <a:buAutoNum type="alphaUcPeriod"/>
            </a:pPr>
            <a:r>
              <a:rPr lang="en"/>
              <a:t>Θ(N)</a:t>
            </a:r>
            <a:endParaRPr/>
          </a:p>
          <a:p>
            <a:pPr indent="-342900" lvl="0" marL="457200" rtl="0" algn="l">
              <a:spcBef>
                <a:spcPts val="600"/>
              </a:spcBef>
              <a:spcAft>
                <a:spcPts val="0"/>
              </a:spcAft>
              <a:buSzPts val="1800"/>
              <a:buAutoNum type="alphaUcPeriod"/>
            </a:pPr>
            <a:r>
              <a:rPr lang="en"/>
              <a:t>Θ(N log N)</a:t>
            </a:r>
            <a:endParaRPr/>
          </a:p>
          <a:p>
            <a:pPr indent="-342900" lvl="0" marL="457200" rtl="0" algn="l">
              <a:spcBef>
                <a:spcPts val="600"/>
              </a:spcBef>
              <a:spcAft>
                <a:spcPts val="0"/>
              </a:spcAft>
              <a:buSzPts val="1800"/>
              <a:buAutoNum type="alphaUcPeriod"/>
            </a:pPr>
            <a:r>
              <a:rPr lang="en"/>
              <a:t>Θ(N</a:t>
            </a:r>
            <a:r>
              <a:rPr baseline="30000" lang="en"/>
              <a:t>2</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75" name="Shape 2575"/>
        <p:cNvGrpSpPr/>
        <p:nvPr/>
      </p:nvGrpSpPr>
      <p:grpSpPr>
        <a:xfrm>
          <a:off x="0" y="0"/>
          <a:ext cx="0" cy="0"/>
          <a:chOff x="0" y="0"/>
          <a:chExt cx="0" cy="0"/>
        </a:xfrm>
      </p:grpSpPr>
      <p:sp>
        <p:nvSpPr>
          <p:cNvPr id="2576" name="Google Shape;2576;p11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In-place Heapsort</a:t>
            </a:r>
            <a:endParaRPr/>
          </a:p>
        </p:txBody>
      </p:sp>
      <p:sp>
        <p:nvSpPr>
          <p:cNvPr id="2577" name="Google Shape;2577;p11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the </a:t>
            </a:r>
            <a:r>
              <a:rPr b="1" lang="en"/>
              <a:t>memory complexity</a:t>
            </a:r>
            <a:r>
              <a:rPr lang="en"/>
              <a:t> of Heapsort?</a:t>
            </a:r>
            <a:endParaRPr/>
          </a:p>
          <a:p>
            <a:pPr indent="-342900" lvl="0" marL="457200" rtl="0" algn="l">
              <a:spcBef>
                <a:spcPts val="600"/>
              </a:spcBef>
              <a:spcAft>
                <a:spcPts val="0"/>
              </a:spcAft>
              <a:buSzPts val="1800"/>
              <a:buChar char="●"/>
            </a:pPr>
            <a:r>
              <a:rPr lang="en"/>
              <a:t>Also called “space complexity”.</a:t>
            </a:r>
            <a:endParaRPr b="1"/>
          </a:p>
          <a:p>
            <a:pPr indent="-342900" lvl="0" marL="457200" rtl="0" algn="l">
              <a:spcBef>
                <a:spcPts val="600"/>
              </a:spcBef>
              <a:spcAft>
                <a:spcPts val="0"/>
              </a:spcAft>
              <a:buSzPts val="1800"/>
              <a:buAutoNum type="alphaUcPeriod"/>
            </a:pPr>
            <a:r>
              <a:rPr b="1" lang="en"/>
              <a:t>Θ(1)</a:t>
            </a:r>
            <a:endParaRPr b="1"/>
          </a:p>
          <a:p>
            <a:pPr indent="-342900" lvl="0" marL="457200" rtl="0" algn="l">
              <a:spcBef>
                <a:spcPts val="600"/>
              </a:spcBef>
              <a:spcAft>
                <a:spcPts val="0"/>
              </a:spcAft>
              <a:buSzPts val="1800"/>
              <a:buAutoNum type="alphaUcPeriod"/>
            </a:pPr>
            <a:r>
              <a:rPr lang="en"/>
              <a:t>Θ(log N)</a:t>
            </a:r>
            <a:endParaRPr/>
          </a:p>
          <a:p>
            <a:pPr indent="-342900" lvl="0" marL="457200" rtl="0" algn="l">
              <a:spcBef>
                <a:spcPts val="600"/>
              </a:spcBef>
              <a:spcAft>
                <a:spcPts val="0"/>
              </a:spcAft>
              <a:buSzPts val="1800"/>
              <a:buAutoNum type="alphaUcPeriod"/>
            </a:pPr>
            <a:r>
              <a:rPr lang="en"/>
              <a:t>Θ(N)</a:t>
            </a:r>
            <a:endParaRPr/>
          </a:p>
          <a:p>
            <a:pPr indent="-342900" lvl="0" marL="457200" rtl="0" algn="l">
              <a:spcBef>
                <a:spcPts val="600"/>
              </a:spcBef>
              <a:spcAft>
                <a:spcPts val="0"/>
              </a:spcAft>
              <a:buSzPts val="1800"/>
              <a:buAutoNum type="alphaUcPeriod"/>
            </a:pPr>
            <a:r>
              <a:rPr lang="en"/>
              <a:t>Θ(N log N)</a:t>
            </a:r>
            <a:endParaRPr/>
          </a:p>
          <a:p>
            <a:pPr indent="-342900" lvl="0" marL="457200" rtl="0" algn="l">
              <a:spcBef>
                <a:spcPts val="600"/>
              </a:spcBef>
              <a:spcAft>
                <a:spcPts val="0"/>
              </a:spcAft>
              <a:buSzPts val="1800"/>
              <a:buAutoNum type="alphaUcPeriod"/>
            </a:pPr>
            <a:r>
              <a:rPr lang="en"/>
              <a:t>Θ(N</a:t>
            </a:r>
            <a:r>
              <a:rPr baseline="30000" lang="en"/>
              <a:t>2</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 only extra memory we need is a constant number instance variables, e.g. size.</a:t>
            </a:r>
            <a:endParaRPr/>
          </a:p>
          <a:p>
            <a:pPr indent="-342900" lvl="0" marL="457200" rtl="0" algn="l">
              <a:spcBef>
                <a:spcPts val="600"/>
              </a:spcBef>
              <a:spcAft>
                <a:spcPts val="0"/>
              </a:spcAft>
              <a:buSzPts val="1800"/>
              <a:buChar char="●"/>
            </a:pPr>
            <a:r>
              <a:rPr lang="en"/>
              <a:t>Unimportant caveat: If we employ recursion to implement various heap operations, space complexity is Θ(log N) due to the need to track recursive calls. The difference between Θ(log N) and Θ(1) space is effectively nothing.</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1" name="Shape 2581"/>
        <p:cNvGrpSpPr/>
        <p:nvPr/>
      </p:nvGrpSpPr>
      <p:grpSpPr>
        <a:xfrm>
          <a:off x="0" y="0"/>
          <a:ext cx="0" cy="0"/>
          <a:chOff x="0" y="0"/>
          <a:chExt cx="0" cy="0"/>
        </a:xfrm>
      </p:grpSpPr>
      <p:sp>
        <p:nvSpPr>
          <p:cNvPr id="2582" name="Google Shape;2582;p11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Sorts So Far</a:t>
            </a:r>
            <a:endParaRPr/>
          </a:p>
        </p:txBody>
      </p:sp>
      <p:graphicFrame>
        <p:nvGraphicFramePr>
          <p:cNvPr id="2583" name="Google Shape;2583;p118"/>
          <p:cNvGraphicFramePr/>
          <p:nvPr/>
        </p:nvGraphicFramePr>
        <p:xfrm>
          <a:off x="418075" y="703538"/>
          <a:ext cx="3000000" cy="3000000"/>
        </p:xfrm>
        <a:graphic>
          <a:graphicData uri="http://schemas.openxmlformats.org/drawingml/2006/table">
            <a:tbl>
              <a:tblPr>
                <a:noFill/>
                <a:tableStyleId>{8A42FB2F-B553-493E-A29E-57630B17E938}</a:tableStyleId>
              </a:tblPr>
              <a:tblGrid>
                <a:gridCol w="1749100"/>
                <a:gridCol w="1344650"/>
                <a:gridCol w="1375900"/>
                <a:gridCol w="900075"/>
                <a:gridCol w="884200"/>
                <a:gridCol w="2053875"/>
              </a:tblGrid>
              <a:tr h="681800">
                <a:tc>
                  <a:txBody>
                    <a:bodyPr/>
                    <a:lstStyle/>
                    <a:p>
                      <a:pPr indent="0" lvl="0" marL="0" rtl="0" algn="l">
                        <a:spcBef>
                          <a:spcPts val="0"/>
                        </a:spcBef>
                        <a:spcAft>
                          <a:spcPts val="0"/>
                        </a:spcAft>
                        <a:buNone/>
                      </a:pPr>
                      <a:r>
                        <a:t/>
                      </a:r>
                      <a:endParaRPr sz="1800"/>
                    </a:p>
                  </a:txBody>
                  <a:tcPr marT="91425" marB="91425" marR="91425" marL="91425"/>
                </a:tc>
                <a:tc>
                  <a:txBody>
                    <a:bodyPr/>
                    <a:lstStyle/>
                    <a:p>
                      <a:pPr indent="0" lvl="0" marL="0" rtl="0" algn="l">
                        <a:spcBef>
                          <a:spcPts val="0"/>
                        </a:spcBef>
                        <a:spcAft>
                          <a:spcPts val="0"/>
                        </a:spcAft>
                        <a:buNone/>
                      </a:pPr>
                      <a:r>
                        <a:rPr lang="en" sz="1800"/>
                        <a:t>Best Case Runtime</a:t>
                      </a:r>
                      <a:endParaRPr sz="1800"/>
                    </a:p>
                  </a:txBody>
                  <a:tcPr marT="91425" marB="91425" marR="91425" marL="91425"/>
                </a:tc>
                <a:tc>
                  <a:txBody>
                    <a:bodyPr/>
                    <a:lstStyle/>
                    <a:p>
                      <a:pPr indent="0" lvl="0" marL="0" rtl="0" algn="l">
                        <a:spcBef>
                          <a:spcPts val="0"/>
                        </a:spcBef>
                        <a:spcAft>
                          <a:spcPts val="0"/>
                        </a:spcAft>
                        <a:buNone/>
                      </a:pPr>
                      <a:r>
                        <a:rPr lang="en" sz="1800"/>
                        <a:t>Worst Case Runtime</a:t>
                      </a:r>
                      <a:endParaRPr sz="1800"/>
                    </a:p>
                  </a:txBody>
                  <a:tcPr marT="91425" marB="91425" marR="91425" marL="91425"/>
                </a:tc>
                <a:tc>
                  <a:txBody>
                    <a:bodyPr/>
                    <a:lstStyle/>
                    <a:p>
                      <a:pPr indent="0" lvl="0" marL="0" rtl="0" algn="l">
                        <a:spcBef>
                          <a:spcPts val="0"/>
                        </a:spcBef>
                        <a:spcAft>
                          <a:spcPts val="0"/>
                        </a:spcAft>
                        <a:buNone/>
                      </a:pPr>
                      <a:r>
                        <a:rPr lang="en" sz="1800"/>
                        <a:t>Space</a:t>
                      </a:r>
                      <a:endParaRPr sz="1800"/>
                    </a:p>
                  </a:txBody>
                  <a:tcPr marT="91425" marB="91425" marR="91425" marL="91425"/>
                </a:tc>
                <a:tc>
                  <a:txBody>
                    <a:bodyPr/>
                    <a:lstStyle/>
                    <a:p>
                      <a:pPr indent="0" lvl="0" marL="0" rtl="0" algn="l">
                        <a:spcBef>
                          <a:spcPts val="0"/>
                        </a:spcBef>
                        <a:spcAft>
                          <a:spcPts val="0"/>
                        </a:spcAft>
                        <a:buNone/>
                      </a:pPr>
                      <a:r>
                        <a:rPr lang="en" sz="1800"/>
                        <a:t>Demo</a:t>
                      </a:r>
                      <a:endParaRPr sz="1800"/>
                    </a:p>
                  </a:txBody>
                  <a:tcPr marT="91425" marB="91425" marR="91425" marL="91425"/>
                </a:tc>
                <a:tc>
                  <a:txBody>
                    <a:bodyPr/>
                    <a:lstStyle/>
                    <a:p>
                      <a:pPr indent="0" lvl="0" marL="0" rtl="0" algn="l">
                        <a:spcBef>
                          <a:spcPts val="0"/>
                        </a:spcBef>
                        <a:spcAft>
                          <a:spcPts val="0"/>
                        </a:spcAft>
                        <a:buNone/>
                      </a:pPr>
                      <a:r>
                        <a:rPr lang="en" sz="1800"/>
                        <a:t>Notes</a:t>
                      </a:r>
                      <a:endParaRPr sz="1800"/>
                    </a:p>
                  </a:txBody>
                  <a:tcPr marT="91425" marB="91425" marR="91425" marL="91425"/>
                </a:tc>
              </a:tr>
              <a:tr h="317800">
                <a:tc>
                  <a:txBody>
                    <a:bodyPr/>
                    <a:lstStyle/>
                    <a:p>
                      <a:pPr indent="0" lvl="0" marL="0" rtl="0" algn="l">
                        <a:spcBef>
                          <a:spcPts val="0"/>
                        </a:spcBef>
                        <a:spcAft>
                          <a:spcPts val="0"/>
                        </a:spcAft>
                        <a:buNone/>
                      </a:pPr>
                      <a:r>
                        <a:rPr lang="en" sz="1800" u="sng">
                          <a:solidFill>
                            <a:schemeClr val="hlink"/>
                          </a:solidFill>
                          <a:hlinkClick r:id="rId3"/>
                        </a:rPr>
                        <a:t>Selection Sort</a:t>
                      </a:r>
                      <a:endParaRPr sz="1800"/>
                    </a:p>
                  </a:txBody>
                  <a:tcPr marT="91425" marB="91425" marR="91425" marL="91425"/>
                </a:tc>
                <a:tc>
                  <a:txBody>
                    <a:bodyPr/>
                    <a:lstStyle/>
                    <a:p>
                      <a:pPr indent="0" lvl="0" marL="0" rtl="0" algn="l">
                        <a:spcBef>
                          <a:spcPts val="0"/>
                        </a:spcBef>
                        <a:spcAft>
                          <a:spcPts val="0"/>
                        </a:spcAft>
                        <a:buNone/>
                      </a:pPr>
                      <a:r>
                        <a:rPr lang="en" sz="1800">
                          <a:solidFill>
                            <a:schemeClr val="dk1"/>
                          </a:solidFill>
                        </a:rPr>
                        <a:t>Θ(N</a:t>
                      </a:r>
                      <a:r>
                        <a:rPr baseline="30000" lang="en" sz="1800">
                          <a:solidFill>
                            <a:schemeClr val="dk1"/>
                          </a:solidFill>
                        </a:rPr>
                        <a:t>2</a:t>
                      </a:r>
                      <a:r>
                        <a:rPr lang="en" sz="1800">
                          <a:solidFill>
                            <a:schemeClr val="dk1"/>
                          </a:solidFill>
                        </a:rPr>
                        <a:t>)</a:t>
                      </a:r>
                      <a:endParaRPr sz="1800"/>
                    </a:p>
                  </a:txBody>
                  <a:tcPr marT="91425" marB="91425" marR="91425" marL="91425"/>
                </a:tc>
                <a:tc>
                  <a:txBody>
                    <a:bodyPr/>
                    <a:lstStyle/>
                    <a:p>
                      <a:pPr indent="0" lvl="0" marL="0" rtl="0" algn="l">
                        <a:spcBef>
                          <a:spcPts val="0"/>
                        </a:spcBef>
                        <a:spcAft>
                          <a:spcPts val="0"/>
                        </a:spcAft>
                        <a:buNone/>
                      </a:pPr>
                      <a:r>
                        <a:rPr lang="en" sz="1800"/>
                        <a:t>Θ(N</a:t>
                      </a:r>
                      <a:r>
                        <a:rPr baseline="30000" lang="en" sz="1800"/>
                        <a:t>2</a:t>
                      </a:r>
                      <a:r>
                        <a:rPr lang="en" sz="1800"/>
                        <a:t>)</a:t>
                      </a:r>
                      <a:endParaRPr sz="1800"/>
                    </a:p>
                  </a:txBody>
                  <a:tcPr marT="91425" marB="91425" marR="91425" marL="91425"/>
                </a:tc>
                <a:tc>
                  <a:txBody>
                    <a:bodyPr/>
                    <a:lstStyle/>
                    <a:p>
                      <a:pPr indent="0" lvl="0" marL="0" rtl="0" algn="l">
                        <a:spcBef>
                          <a:spcPts val="0"/>
                        </a:spcBef>
                        <a:spcAft>
                          <a:spcPts val="0"/>
                        </a:spcAft>
                        <a:buNone/>
                      </a:pPr>
                      <a:r>
                        <a:rPr lang="en" sz="1800"/>
                        <a:t>Θ(1)</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action="ppaction://hlinksldjump" r:id="rId4"/>
                        </a:rPr>
                        <a:t>Link</a:t>
                      </a:r>
                      <a:endParaRPr sz="1800"/>
                    </a:p>
                  </a:txBody>
                  <a:tcPr marT="91425" marB="91425" marR="91425" marL="91425"/>
                </a:tc>
                <a:tc>
                  <a:txBody>
                    <a:bodyPr/>
                    <a:lstStyle/>
                    <a:p>
                      <a:pPr indent="0" lvl="0" marL="0" rtl="0" algn="l">
                        <a:spcBef>
                          <a:spcPts val="0"/>
                        </a:spcBef>
                        <a:spcAft>
                          <a:spcPts val="0"/>
                        </a:spcAft>
                        <a:buNone/>
                      </a:pPr>
                      <a:r>
                        <a:t/>
                      </a:r>
                      <a:endParaRPr sz="1800"/>
                    </a:p>
                  </a:txBody>
                  <a:tcPr marT="91425" marB="91425" marR="91425" marL="91425"/>
                </a:tc>
              </a:tr>
              <a:tr h="425675">
                <a:tc>
                  <a:txBody>
                    <a:bodyPr/>
                    <a:lstStyle/>
                    <a:p>
                      <a:pPr indent="0" lvl="0" marL="0" rtl="0" algn="l">
                        <a:spcBef>
                          <a:spcPts val="0"/>
                        </a:spcBef>
                        <a:spcAft>
                          <a:spcPts val="0"/>
                        </a:spcAft>
                        <a:buNone/>
                      </a:pPr>
                      <a:r>
                        <a:rPr lang="en" sz="1800" u="sng">
                          <a:solidFill>
                            <a:schemeClr val="hlink"/>
                          </a:solidFill>
                          <a:hlinkClick r:id="rId5"/>
                        </a:rPr>
                        <a:t>Heapsort</a:t>
                      </a:r>
                      <a:r>
                        <a:rPr lang="en" sz="1800"/>
                        <a:t> </a:t>
                      </a:r>
                      <a:endParaRPr sz="1800"/>
                    </a:p>
                    <a:p>
                      <a:pPr indent="0" lvl="0" marL="0" rtl="0" algn="l">
                        <a:spcBef>
                          <a:spcPts val="0"/>
                        </a:spcBef>
                        <a:spcAft>
                          <a:spcPts val="0"/>
                        </a:spcAft>
                        <a:buNone/>
                      </a:pPr>
                      <a:r>
                        <a:rPr lang="en" sz="1800"/>
                        <a:t>(in place)</a:t>
                      </a:r>
                      <a:endParaRPr sz="1800"/>
                    </a:p>
                  </a:txBody>
                  <a:tcPr marT="91425" marB="91425" marR="91425" marL="91425"/>
                </a:tc>
                <a:tc>
                  <a:txBody>
                    <a:bodyPr/>
                    <a:lstStyle/>
                    <a:p>
                      <a:pPr indent="0" lvl="0" marL="0" rtl="0" algn="l">
                        <a:spcBef>
                          <a:spcPts val="0"/>
                        </a:spcBef>
                        <a:spcAft>
                          <a:spcPts val="0"/>
                        </a:spcAft>
                        <a:buNone/>
                      </a:pPr>
                      <a:r>
                        <a:rPr lang="en" sz="1800">
                          <a:solidFill>
                            <a:schemeClr val="dk1"/>
                          </a:solidFill>
                        </a:rPr>
                        <a:t>Θ(N)*</a:t>
                      </a:r>
                      <a:endParaRPr sz="1800"/>
                    </a:p>
                  </a:txBody>
                  <a:tcPr marT="91425" marB="91425" marR="91425" marL="91425"/>
                </a:tc>
                <a:tc>
                  <a:txBody>
                    <a:bodyPr/>
                    <a:lstStyle/>
                    <a:p>
                      <a:pPr indent="0" lvl="0" marL="0" rtl="0" algn="l">
                        <a:spcBef>
                          <a:spcPts val="0"/>
                        </a:spcBef>
                        <a:spcAft>
                          <a:spcPts val="0"/>
                        </a:spcAft>
                        <a:buNone/>
                      </a:pPr>
                      <a:r>
                        <a:rPr lang="en" sz="1800"/>
                        <a:t>Θ(N log N)</a:t>
                      </a:r>
                      <a:endParaRPr sz="1800"/>
                    </a:p>
                  </a:txBody>
                  <a:tcPr marT="91425" marB="91425" marR="91425" marL="91425"/>
                </a:tc>
                <a:tc>
                  <a:txBody>
                    <a:bodyPr/>
                    <a:lstStyle/>
                    <a:p>
                      <a:pPr indent="0" lvl="0" marL="0" rtl="0" algn="l">
                        <a:spcBef>
                          <a:spcPts val="0"/>
                        </a:spcBef>
                        <a:spcAft>
                          <a:spcPts val="0"/>
                        </a:spcAft>
                        <a:buNone/>
                      </a:pPr>
                      <a:r>
                        <a:rPr lang="en" sz="1800"/>
                        <a:t>Θ(1)**</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action="ppaction://hlinksldjump" r:id="rId6"/>
                        </a:rPr>
                        <a:t>Link</a:t>
                      </a:r>
                      <a:endParaRPr sz="1800"/>
                    </a:p>
                  </a:txBody>
                  <a:tcPr marT="91425" marB="91425" marR="91425" marL="91425"/>
                </a:tc>
                <a:tc>
                  <a:txBody>
                    <a:bodyPr/>
                    <a:lstStyle/>
                    <a:p>
                      <a:pPr indent="0" lvl="0" marL="0" rtl="0" algn="l">
                        <a:spcBef>
                          <a:spcPts val="0"/>
                        </a:spcBef>
                        <a:spcAft>
                          <a:spcPts val="0"/>
                        </a:spcAft>
                        <a:buNone/>
                      </a:pPr>
                      <a:r>
                        <a:rPr lang="en" sz="1800">
                          <a:solidFill>
                            <a:schemeClr val="dk1"/>
                          </a:solidFill>
                        </a:rPr>
                        <a:t>Bad cache (61C) performance.</a:t>
                      </a:r>
                      <a:endParaRPr sz="1800"/>
                    </a:p>
                  </a:txBody>
                  <a:tcPr marT="91425" marB="91425" marR="91425" marL="91425"/>
                </a:tc>
              </a:tr>
            </a:tbl>
          </a:graphicData>
        </a:graphic>
      </p:graphicFrame>
      <p:sp>
        <p:nvSpPr>
          <p:cNvPr id="2584" name="Google Shape;2584;p118"/>
          <p:cNvSpPr txBox="1"/>
          <p:nvPr/>
        </p:nvSpPr>
        <p:spPr>
          <a:xfrm>
            <a:off x="535125" y="4305300"/>
            <a:ext cx="83079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An array of all duplicates yields linear runtime for heapsort.</a:t>
            </a:r>
            <a:endParaRPr/>
          </a:p>
          <a:p>
            <a:pPr indent="0" lvl="0" marL="0" rtl="0" algn="l">
              <a:spcBef>
                <a:spcPts val="0"/>
              </a:spcBef>
              <a:spcAft>
                <a:spcPts val="0"/>
              </a:spcAft>
              <a:buNone/>
            </a:pPr>
            <a:r>
              <a:rPr lang="en"/>
              <a:t>**: Assumes heap operations implemented iteratively, not recursively.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ecture">
  <a:themeElements>
    <a:clrScheme name="Simple Light">
      <a:dk1>
        <a:srgbClr val="000000"/>
      </a:dk1>
      <a:lt1>
        <a:srgbClr val="FFFFFF"/>
      </a:lt1>
      <a:dk2>
        <a:srgbClr val="666666"/>
      </a:dk2>
      <a:lt2>
        <a:srgbClr val="C9DAF8"/>
      </a:lt2>
      <a:accent1>
        <a:srgbClr val="FCE5CD"/>
      </a:accent1>
      <a:accent2>
        <a:srgbClr val="CC4125"/>
      </a:accent2>
      <a:accent3>
        <a:srgbClr val="0B5394"/>
      </a:accent3>
      <a:accent4>
        <a:srgbClr val="BF9000"/>
      </a:accent4>
      <a:accent5>
        <a:srgbClr val="6AA84F"/>
      </a:accent5>
      <a:accent6>
        <a:srgbClr val="D9D9D9"/>
      </a:accent6>
      <a:hlink>
        <a:srgbClr val="4A86E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