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oboto"/>
      <p:regular r:id="rId34"/>
      <p:bold r:id="rId35"/>
      <p:italic r:id="rId36"/>
      <p:boldItalic r:id="rId37"/>
    </p:embeddedFont>
    <p:embeddedFont>
      <p:font typeface="Lato"/>
      <p:regular r:id="rId38"/>
      <p:bold r:id="rId39"/>
      <p:italic r:id="rId40"/>
      <p:boldItalic r:id="rId41"/>
    </p:embeddedFont>
    <p:embeddedFont>
      <p:font typeface="JetBrains Mono"/>
      <p:regular r:id="rId42"/>
      <p:bold r:id="rId43"/>
      <p:italic r:id="rId44"/>
      <p:boldItalic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JetBrainsMono-regular.fntdata"/><Relationship Id="rId41" Type="http://schemas.openxmlformats.org/officeDocument/2006/relationships/font" Target="fonts/Lato-boldItalic.fntdata"/><Relationship Id="rId44" Type="http://schemas.openxmlformats.org/officeDocument/2006/relationships/font" Target="fonts/JetBrainsMono-italic.fntdata"/><Relationship Id="rId43" Type="http://schemas.openxmlformats.org/officeDocument/2006/relationships/font" Target="fonts/JetBrainsMono-bold.fntdata"/><Relationship Id="rId46" Type="http://schemas.openxmlformats.org/officeDocument/2006/relationships/font" Target="fonts/OpenSans-regular.fntdata"/><Relationship Id="rId45" Type="http://schemas.openxmlformats.org/officeDocument/2006/relationships/font" Target="fonts/JetBrainsMon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Roboto-bold.fntdata"/><Relationship Id="rId34" Type="http://schemas.openxmlformats.org/officeDocument/2006/relationships/font" Target="fonts/Roboto-regular.fntdata"/><Relationship Id="rId37" Type="http://schemas.openxmlformats.org/officeDocument/2006/relationships/font" Target="fonts/Roboto-boldItalic.fntdata"/><Relationship Id="rId36" Type="http://schemas.openxmlformats.org/officeDocument/2006/relationships/font" Target="fonts/Roboto-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PcGNOfoL4aKPVV63uUl_wCEB4D-b5UuT1GUIczI40F4/edit#slide=id.p"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Conway%27s_Game_of_Life" TargetMode="External"/><Relationship Id="rId3" Type="http://schemas.openxmlformats.org/officeDocument/2006/relationships/hyperlink" Target="https://en.wikipedia.org/wiki/Bill_Gosper" TargetMode="External"/><Relationship Id="rId4" Type="http://schemas.openxmlformats.org/officeDocument/2006/relationships/hyperlink" Target="https://en.wikipedia.org/wiki/Gun_(cellular_automaton)" TargetMode="External"/><Relationship Id="rId5" Type="http://schemas.openxmlformats.org/officeDocument/2006/relationships/hyperlink" Target="https://en.wikipedia.org/wiki/John_Horton_Conway" TargetMode="External"/><Relationship Id="rId6" Type="http://schemas.openxmlformats.org/officeDocument/2006/relationships/hyperlink" Target="https://en.wikipedia.org/wiki/Conway%27s_Game_of_Lif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2b30d83cb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2b30d83cb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Credits to these slides for inspiration and examples: </a:t>
            </a:r>
            <a:r>
              <a:rPr lang="en" u="sng">
                <a:solidFill>
                  <a:schemeClr val="hlink"/>
                </a:solidFill>
                <a:hlinkClick r:id="rId2"/>
              </a:rPr>
              <a:t>https://docs.google.com/presentation/d/1PcGNOfoL4aKPVV63uUl_wCEB4D-b5UuT1GUIczI40F4/edit#slide=id.p</a:t>
            </a:r>
            <a:r>
              <a:rPr lang="en">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2b30d83cbb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2b30d83cbb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6b378b82d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6b378b82d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would be a good place to pause and maybe poll the lab section on who has read the spec for Project 3 or started on the lab to gauge their current status in the course.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b378b82d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b378b82d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6b378b82d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6b378b82d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b378b82d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b378b82d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6b378b82d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6b378b82d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6b378b82d8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6b378b82d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c353bd3fe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c353bd3fe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c353bd3fe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c353bd3fe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c353bd3fe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c353bd3fe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c353bd3fe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c353bd3fe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c353bd3fe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c353bd3fe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c353bd3fe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c353bd3fe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c353bd3fe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c353bd3fe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c353bd3fe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c353bd3fe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b378b82d8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b378b82d8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GIF is from Conway’s Game of Life Wikipedia: </a:t>
            </a:r>
            <a:r>
              <a:rPr lang="en" u="sng">
                <a:solidFill>
                  <a:schemeClr val="dk1"/>
                </a:solidFill>
                <a:hlinkClick r:id="rId2">
                  <a:extLst>
                    <a:ext uri="{A12FA001-AC4F-418D-AE19-62706E023703}">
                      <ahyp:hlinkClr val="tx"/>
                    </a:ext>
                  </a:extLst>
                </a:hlinkClick>
              </a:rPr>
              <a:t>https://en.wikipedia.org/wiki/Conway%27s_Game_of_Life</a:t>
            </a:r>
            <a:r>
              <a:rPr lang="en">
                <a:solidFill>
                  <a:schemeClr val="dk1"/>
                </a:solidFill>
              </a:rPr>
              <a:t> (</a:t>
            </a:r>
            <a:r>
              <a:rPr lang="en">
                <a:solidFill>
                  <a:schemeClr val="dk1"/>
                </a:solidFill>
                <a:uFill>
                  <a:noFill/>
                </a:uFill>
                <a:hlinkClick r:id="rId3">
                  <a:extLst>
                    <a:ext uri="{A12FA001-AC4F-418D-AE19-62706E023703}">
                      <ahyp:hlinkClr val="tx"/>
                    </a:ext>
                  </a:extLst>
                </a:hlinkClick>
              </a:rPr>
              <a:t>Bill Gosper</a:t>
            </a:r>
            <a:r>
              <a:rPr lang="en">
                <a:solidFill>
                  <a:schemeClr val="dk1"/>
                </a:solidFill>
              </a:rPr>
              <a:t>'s </a:t>
            </a:r>
            <a:r>
              <a:rPr lang="en">
                <a:solidFill>
                  <a:schemeClr val="dk1"/>
                </a:solidFill>
                <a:uFill>
                  <a:noFill/>
                </a:uFill>
                <a:hlinkClick r:id="rId4">
                  <a:extLst>
                    <a:ext uri="{A12FA001-AC4F-418D-AE19-62706E023703}">
                      <ahyp:hlinkClr val="tx"/>
                    </a:ext>
                  </a:extLst>
                </a:hlinkClick>
              </a:rPr>
              <a:t>Glider Gun</a:t>
            </a:r>
            <a:r>
              <a:rPr lang="en">
                <a:solidFill>
                  <a:schemeClr val="dk1"/>
                </a:solidFill>
              </a:rPr>
              <a:t> in action—a variation of </a:t>
            </a:r>
            <a:r>
              <a:rPr lang="en">
                <a:solidFill>
                  <a:schemeClr val="dk1"/>
                </a:solidFill>
                <a:uFill>
                  <a:noFill/>
                </a:uFill>
                <a:hlinkClick r:id="rId5">
                  <a:extLst>
                    <a:ext uri="{A12FA001-AC4F-418D-AE19-62706E023703}">
                      <ahyp:hlinkClr val="tx"/>
                    </a:ext>
                  </a:extLst>
                </a:hlinkClick>
              </a:rPr>
              <a:t>Conway</a:t>
            </a:r>
            <a:r>
              <a:rPr lang="en">
                <a:solidFill>
                  <a:schemeClr val="dk1"/>
                </a:solidFill>
              </a:rPr>
              <a:t>'s </a:t>
            </a:r>
            <a:r>
              <a:rPr lang="en">
                <a:solidFill>
                  <a:schemeClr val="dk1"/>
                </a:solidFill>
                <a:uFill>
                  <a:noFill/>
                </a:uFill>
                <a:hlinkClick r:id="rId6">
                  <a:extLst>
                    <a:ext uri="{A12FA001-AC4F-418D-AE19-62706E023703}">
                      <ahyp:hlinkClr val="tx"/>
                    </a:ext>
                  </a:extLst>
                </a:hlinkClick>
              </a:rPr>
              <a:t>Game of Life</a:t>
            </a:r>
            <a:r>
              <a:rPr lang="en">
                <a:solidFill>
                  <a:schemeClr val="dk1"/>
                </a:solidFill>
              </a:rPr>
              <a:t>. This image was made by using Life32 v2.15 beta, by Johan G. Bontes.)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would be a good place to pause and maybe poll the lab section on who has read the spec for Project 3 or started on the lab to gauge their current status in the course.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6b378b82d8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6b378b82d8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c353bd3fe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c353bd3fe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6b378b82d8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6b378b82d8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6b378b82d8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6b378b82d8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c353bd3feb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c353bd3feb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c353bd3feb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c353bd3feb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c353bd3feb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c353bd3feb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c353bd3feb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c353bd3feb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c353bd3feb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c353bd3feb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6b378b82d8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6b378b82d8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b378b82d8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6b378b82d8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10" name="Google Shape;10;p2"/>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7" name="Google Shape;17;p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 name="Google Shape;1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1" name="Google Shape;21;p5"/>
          <p:cNvSpPr txBox="1"/>
          <p:nvPr>
            <p:ph idx="1" type="body"/>
          </p:nvPr>
        </p:nvSpPr>
        <p:spPr>
          <a:xfrm>
            <a:off x="3117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29" name="Google Shape;29;p7"/>
          <p:cNvSpPr txBox="1"/>
          <p:nvPr>
            <p:ph idx="1" type="body"/>
          </p:nvPr>
        </p:nvSpPr>
        <p:spPr>
          <a:xfrm>
            <a:off x="311700" y="1389600"/>
            <a:ext cx="2808000" cy="31794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7" name="Google Shape;37;p9"/>
          <p:cNvSpPr txBox="1"/>
          <p:nvPr>
            <p:ph idx="1" type="subTitle"/>
          </p:nvPr>
        </p:nvSpPr>
        <p:spPr>
          <a:xfrm>
            <a:off x="265500" y="2803075"/>
            <a:ext cx="4045200" cy="1235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5" name="Google Shape;45;p11"/>
          <p:cNvSpPr txBox="1"/>
          <p:nvPr>
            <p:ph idx="1" type="body"/>
          </p:nvPr>
        </p:nvSpPr>
        <p:spPr>
          <a:xfrm>
            <a:off x="311700" y="3152225"/>
            <a:ext cx="8520600" cy="1300800"/>
          </a:xfrm>
          <a:prstGeom prst="rect">
            <a:avLst/>
          </a:prstGeom>
          <a:noFill/>
          <a:ln>
            <a:noFill/>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19" r="29" t="0"/>
          <a:stretch/>
        </p:blipFill>
        <p:spPr>
          <a:xfrm>
            <a:off x="8312500" y="4440675"/>
            <a:ext cx="505500" cy="505500"/>
          </a:xfrm>
          <a:prstGeom prst="ellipse">
            <a:avLst/>
          </a:prstGeom>
          <a:noFill/>
          <a:ln>
            <a:noFill/>
          </a:ln>
        </p:spPr>
      </p:pic>
      <p:sp>
        <p:nvSpPr>
          <p:cNvPr id="7" name="Google Shape;7;p1"/>
          <p:cNvSpPr txBox="1"/>
          <p:nvPr/>
        </p:nvSpPr>
        <p:spPr>
          <a:xfrm>
            <a:off x="7055325" y="4526875"/>
            <a:ext cx="1637100" cy="2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rgbClr val="0044AA"/>
                </a:solidFill>
                <a:latin typeface="Lato"/>
                <a:ea typeface="Lato"/>
                <a:cs typeface="Lato"/>
                <a:sym typeface="Lato"/>
              </a:rPr>
              <a:t>CS61B Spring 2024</a:t>
            </a:r>
            <a:endParaRPr b="1" sz="3000">
              <a:solidFill>
                <a:srgbClr val="0044AA"/>
              </a:solidFill>
              <a:latin typeface="Lato"/>
              <a:ea typeface="Lato"/>
              <a:cs typeface="Lato"/>
              <a:sym typeface="Lat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7.gif"/><Relationship Id="rId4" Type="http://schemas.openxmlformats.org/officeDocument/2006/relationships/image" Target="../media/image2.gif"/><Relationship Id="rId5" Type="http://schemas.openxmlformats.org/officeDocument/2006/relationships/image" Target="../media/image4.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3"/>
          <p:cNvSpPr txBox="1"/>
          <p:nvPr/>
        </p:nvSpPr>
        <p:spPr>
          <a:xfrm>
            <a:off x="755125" y="1368875"/>
            <a:ext cx="535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000000"/>
                </a:solidFill>
                <a:latin typeface="Lato"/>
                <a:ea typeface="Lato"/>
                <a:cs typeface="Lato"/>
                <a:sym typeface="Lato"/>
              </a:rPr>
              <a:t>Lab </a:t>
            </a:r>
            <a:r>
              <a:rPr b="1" lang="en" sz="1800">
                <a:latin typeface="Lato"/>
                <a:ea typeface="Lato"/>
                <a:cs typeface="Lato"/>
                <a:sym typeface="Lato"/>
              </a:rPr>
              <a:t>09</a:t>
            </a:r>
            <a:endParaRPr b="1" sz="1800">
              <a:solidFill>
                <a:srgbClr val="000000"/>
              </a:solidFill>
              <a:latin typeface="Lato"/>
              <a:ea typeface="Lato"/>
              <a:cs typeface="Lato"/>
              <a:sym typeface="Lato"/>
            </a:endParaRPr>
          </a:p>
        </p:txBody>
      </p:sp>
      <p:sp>
        <p:nvSpPr>
          <p:cNvPr id="53" name="Google Shape;53;p13"/>
          <p:cNvSpPr txBox="1"/>
          <p:nvPr/>
        </p:nvSpPr>
        <p:spPr>
          <a:xfrm>
            <a:off x="755125" y="1598175"/>
            <a:ext cx="6312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800">
                <a:solidFill>
                  <a:srgbClr val="38A7FF"/>
                </a:solidFill>
                <a:latin typeface="Lato"/>
                <a:ea typeface="Lato"/>
                <a:cs typeface="Lato"/>
                <a:sym typeface="Lato"/>
              </a:rPr>
              <a:t>Conway’s Game of Life (BYOW Intro)</a:t>
            </a:r>
            <a:endParaRPr b="1" sz="4800">
              <a:solidFill>
                <a:srgbClr val="38A7FF"/>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Announcements</a:t>
            </a:r>
            <a:endParaRPr b="1" sz="2400">
              <a:solidFill>
                <a:srgbClr val="38A7FF"/>
              </a:solidFill>
              <a:latin typeface="Lato"/>
              <a:ea typeface="Lato"/>
              <a:cs typeface="Lato"/>
              <a:sym typeface="Lato"/>
            </a:endParaRPr>
          </a:p>
        </p:txBody>
      </p:sp>
      <p:sp>
        <p:nvSpPr>
          <p:cNvPr id="59" name="Google Shape;59;p14"/>
          <p:cNvSpPr txBox="1"/>
          <p:nvPr/>
        </p:nvSpPr>
        <p:spPr>
          <a:xfrm>
            <a:off x="632025" y="1330225"/>
            <a:ext cx="7847100" cy="134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Lato"/>
                <a:ea typeface="Lato"/>
                <a:cs typeface="Lato"/>
                <a:sym typeface="Lato"/>
              </a:rPr>
              <a:t>Project 3A World Generation is due Monday, 4/15.</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150">
              <a:solidFill>
                <a:srgbClr val="FF0000"/>
              </a:solidFill>
              <a:highlight>
                <a:srgbClr val="29282B"/>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nvSpPr>
        <p:spPr>
          <a:xfrm>
            <a:off x="763350" y="2318850"/>
            <a:ext cx="53517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400">
                <a:solidFill>
                  <a:srgbClr val="38A7FF"/>
                </a:solidFill>
                <a:latin typeface="Lato"/>
                <a:ea typeface="Lato"/>
                <a:cs typeface="Lato"/>
                <a:sym typeface="Lato"/>
              </a:rPr>
              <a:t>Build Your Own World (Intro)</a:t>
            </a:r>
            <a:endParaRPr b="1" sz="2400">
              <a:solidFill>
                <a:srgbClr val="38A7FF"/>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sz="2400">
              <a:solidFill>
                <a:srgbClr val="38A7FF"/>
              </a:solidFill>
              <a:latin typeface="Lato"/>
              <a:ea typeface="Lato"/>
              <a:cs typeface="Lato"/>
              <a:sym typeface="Lato"/>
            </a:endParaRPr>
          </a:p>
          <a:p>
            <a:pPr indent="0" lvl="0" marL="0" rtl="0" algn="l">
              <a:spcBef>
                <a:spcPts val="0"/>
              </a:spcBef>
              <a:spcAft>
                <a:spcPts val="0"/>
              </a:spcAft>
              <a:buNone/>
            </a:pPr>
            <a:r>
              <a:t/>
            </a:r>
            <a:endParaRPr b="1" sz="2400">
              <a:solidFill>
                <a:srgbClr val="38A7FF"/>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6"/>
          <p:cNvSpPr txBox="1"/>
          <p:nvPr/>
        </p:nvSpPr>
        <p:spPr>
          <a:xfrm>
            <a:off x="1305900" y="1407000"/>
            <a:ext cx="6532200" cy="232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Lato"/>
                <a:ea typeface="Lato"/>
                <a:cs typeface="Lato"/>
                <a:sym typeface="Lato"/>
              </a:rPr>
              <a:t>Build Your Own World or BYOW </a:t>
            </a:r>
            <a:r>
              <a:rPr lang="en" sz="1800">
                <a:solidFill>
                  <a:schemeClr val="dk1"/>
                </a:solidFill>
                <a:latin typeface="Lato"/>
                <a:ea typeface="Lato"/>
                <a:cs typeface="Lato"/>
                <a:sym typeface="Lato"/>
              </a:rPr>
              <a:t>is Project 3, where our goal is to build a game that generates random, explorable worlds. </a:t>
            </a:r>
            <a:endParaRPr sz="1800">
              <a:solidFill>
                <a:schemeClr val="dk1"/>
              </a:solidFill>
              <a:latin typeface="Lato"/>
              <a:ea typeface="Lato"/>
              <a:cs typeface="Lato"/>
              <a:sym typeface="Lato"/>
            </a:endParaRPr>
          </a:p>
          <a:p>
            <a:pPr indent="0" lvl="0" marL="0" rtl="0" algn="ctr">
              <a:spcBef>
                <a:spcPts val="1600"/>
              </a:spcBef>
              <a:spcAft>
                <a:spcPts val="1600"/>
              </a:spcAft>
              <a:buClr>
                <a:schemeClr val="dk1"/>
              </a:buClr>
              <a:buSzPts val="1100"/>
              <a:buFont typeface="Arial"/>
              <a:buNone/>
            </a:pPr>
            <a:r>
              <a:rPr lang="en" sz="1800">
                <a:solidFill>
                  <a:schemeClr val="dk1"/>
                </a:solidFill>
                <a:latin typeface="Lato"/>
                <a:ea typeface="Lato"/>
                <a:cs typeface="Lato"/>
                <a:sym typeface="Lato"/>
              </a:rPr>
              <a:t>Throughout this project, there are several criterias that you must meet (as detailed in the spec). Lab 09 serves as an introduction to some of the tools you’ll want to familiarize yourself with as well as other useful concepts to help you get started on the project.</a:t>
            </a:r>
            <a:endParaRPr sz="1800">
              <a:solidFill>
                <a:schemeClr val="dk1"/>
              </a:solidFill>
              <a:latin typeface="Lato"/>
              <a:ea typeface="Lato"/>
              <a:cs typeface="Lato"/>
              <a:sym typeface="Lato"/>
            </a:endParaRPr>
          </a:p>
        </p:txBody>
      </p:sp>
      <p:sp>
        <p:nvSpPr>
          <p:cNvPr id="70" name="Google Shape;70;p16"/>
          <p:cNvSpPr txBox="1"/>
          <p:nvPr/>
        </p:nvSpPr>
        <p:spPr>
          <a:xfrm>
            <a:off x="1896150" y="529650"/>
            <a:ext cx="5351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400">
                <a:solidFill>
                  <a:srgbClr val="38A7FF"/>
                </a:solidFill>
                <a:latin typeface="Lato"/>
                <a:ea typeface="Lato"/>
                <a:cs typeface="Lato"/>
                <a:sym typeface="Lato"/>
              </a:rPr>
              <a:t>Introduction</a:t>
            </a:r>
            <a:endParaRPr b="1" sz="2400">
              <a:solidFill>
                <a:srgbClr val="38A7FF"/>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7"/>
          <p:cNvSpPr txBox="1"/>
          <p:nvPr/>
        </p:nvSpPr>
        <p:spPr>
          <a:xfrm>
            <a:off x="763350" y="2318850"/>
            <a:ext cx="53517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400">
                <a:solidFill>
                  <a:srgbClr val="38A7FF"/>
                </a:solidFill>
                <a:latin typeface="Lato"/>
                <a:ea typeface="Lato"/>
                <a:cs typeface="Lato"/>
                <a:sym typeface="Lato"/>
              </a:rPr>
              <a:t>World Generation</a:t>
            </a:r>
            <a:endParaRPr b="1" sz="2400">
              <a:solidFill>
                <a:srgbClr val="38A7FF"/>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sz="2400">
              <a:solidFill>
                <a:srgbClr val="38A7FF"/>
              </a:solidFill>
              <a:latin typeface="Lato"/>
              <a:ea typeface="Lato"/>
              <a:cs typeface="Lato"/>
              <a:sym typeface="Lato"/>
            </a:endParaRPr>
          </a:p>
          <a:p>
            <a:pPr indent="0" lvl="0" marL="0" rtl="0" algn="l">
              <a:spcBef>
                <a:spcPts val="0"/>
              </a:spcBef>
              <a:spcAft>
                <a:spcPts val="0"/>
              </a:spcAft>
              <a:buNone/>
            </a:pPr>
            <a:r>
              <a:t/>
            </a:r>
            <a:endParaRPr b="1" sz="2400">
              <a:solidFill>
                <a:srgbClr val="38A7FF"/>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8"/>
          <p:cNvSpPr txBox="1"/>
          <p:nvPr/>
        </p:nvSpPr>
        <p:spPr>
          <a:xfrm>
            <a:off x="632025" y="423275"/>
            <a:ext cx="6532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World Generation</a:t>
            </a:r>
            <a:endParaRPr b="1" sz="2400">
              <a:solidFill>
                <a:srgbClr val="38A7FF"/>
              </a:solidFill>
              <a:latin typeface="Lato"/>
              <a:ea typeface="Lato"/>
              <a:cs typeface="Lato"/>
              <a:sym typeface="Lato"/>
            </a:endParaRPr>
          </a:p>
        </p:txBody>
      </p:sp>
      <p:sp>
        <p:nvSpPr>
          <p:cNvPr id="81" name="Google Shape;81;p18"/>
          <p:cNvSpPr txBox="1"/>
          <p:nvPr/>
        </p:nvSpPr>
        <p:spPr>
          <a:xfrm>
            <a:off x="632025" y="1330225"/>
            <a:ext cx="78471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Before we get started, let’s consider what it looks like to build a world.</a:t>
            </a:r>
            <a:endParaRPr b="1">
              <a:solidFill>
                <a:schemeClr val="dk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9"/>
          <p:cNvSpPr txBox="1"/>
          <p:nvPr/>
        </p:nvSpPr>
        <p:spPr>
          <a:xfrm>
            <a:off x="632025" y="423275"/>
            <a:ext cx="6744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Maybe </a:t>
            </a:r>
            <a:r>
              <a:rPr b="1" lang="en" sz="2400">
                <a:solidFill>
                  <a:srgbClr val="38A7FF"/>
                </a:solidFill>
                <a:latin typeface="Lato"/>
                <a:ea typeface="Lato"/>
                <a:cs typeface="Lato"/>
                <a:sym typeface="Lato"/>
              </a:rPr>
              <a:t>Something Like This (BoringWorldDemo)</a:t>
            </a:r>
            <a:endParaRPr b="1" sz="2400">
              <a:solidFill>
                <a:srgbClr val="38A7FF"/>
              </a:solidFill>
              <a:latin typeface="Lato"/>
              <a:ea typeface="Lato"/>
              <a:cs typeface="Lato"/>
              <a:sym typeface="Lato"/>
            </a:endParaRPr>
          </a:p>
        </p:txBody>
      </p:sp>
      <p:pic>
        <p:nvPicPr>
          <p:cNvPr id="87" name="Google Shape;87;p19"/>
          <p:cNvPicPr preferRelativeResize="0"/>
          <p:nvPr/>
        </p:nvPicPr>
        <p:blipFill>
          <a:blip r:embed="rId3">
            <a:alphaModFix/>
          </a:blip>
          <a:stretch>
            <a:fillRect/>
          </a:stretch>
        </p:blipFill>
        <p:spPr>
          <a:xfrm>
            <a:off x="1828275" y="1107963"/>
            <a:ext cx="5487450" cy="304858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0"/>
          <p:cNvSpPr txBox="1"/>
          <p:nvPr/>
        </p:nvSpPr>
        <p:spPr>
          <a:xfrm>
            <a:off x="632025" y="423275"/>
            <a:ext cx="6532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Or This (RandomWorldDemo)</a:t>
            </a:r>
            <a:endParaRPr b="1" sz="2400">
              <a:solidFill>
                <a:srgbClr val="38A7FF"/>
              </a:solidFill>
              <a:latin typeface="Lato"/>
              <a:ea typeface="Lato"/>
              <a:cs typeface="Lato"/>
              <a:sym typeface="Lato"/>
            </a:endParaRPr>
          </a:p>
        </p:txBody>
      </p:sp>
      <p:pic>
        <p:nvPicPr>
          <p:cNvPr id="93" name="Google Shape;93;p20"/>
          <p:cNvPicPr preferRelativeResize="0"/>
          <p:nvPr/>
        </p:nvPicPr>
        <p:blipFill>
          <a:blip r:embed="rId3">
            <a:alphaModFix/>
          </a:blip>
          <a:stretch>
            <a:fillRect/>
          </a:stretch>
        </p:blipFill>
        <p:spPr>
          <a:xfrm>
            <a:off x="1828275" y="1123650"/>
            <a:ext cx="5487450" cy="30485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1"/>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World Generation</a:t>
            </a:r>
            <a:endParaRPr b="1" sz="2400">
              <a:solidFill>
                <a:srgbClr val="38A7FF"/>
              </a:solidFill>
              <a:latin typeface="Lato"/>
              <a:ea typeface="Lato"/>
              <a:cs typeface="Lato"/>
              <a:sym typeface="Lato"/>
            </a:endParaRPr>
          </a:p>
        </p:txBody>
      </p:sp>
      <p:sp>
        <p:nvSpPr>
          <p:cNvPr id="99" name="Google Shape;99;p21"/>
          <p:cNvSpPr txBox="1"/>
          <p:nvPr/>
        </p:nvSpPr>
        <p:spPr>
          <a:xfrm>
            <a:off x="632025" y="1330225"/>
            <a:ext cx="7847100" cy="219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For this lab and Project 3, we’ve provided several classes to help build your world: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A tile rendering engine (</a:t>
            </a:r>
            <a:r>
              <a:rPr b="1" lang="en">
                <a:solidFill>
                  <a:schemeClr val="dk1"/>
                </a:solidFill>
                <a:latin typeface="Courier New"/>
                <a:ea typeface="Courier New"/>
                <a:cs typeface="Courier New"/>
                <a:sym typeface="Courier New"/>
              </a:rPr>
              <a:t>TERenderer</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A representation of a 2-D tile array (</a:t>
            </a:r>
            <a:r>
              <a:rPr b="1" lang="en">
                <a:solidFill>
                  <a:schemeClr val="dk1"/>
                </a:solidFill>
                <a:latin typeface="Courier New"/>
                <a:ea typeface="Courier New"/>
                <a:cs typeface="Courier New"/>
                <a:sym typeface="Courier New"/>
              </a:rPr>
              <a:t>TETile</a:t>
            </a:r>
            <a:r>
              <a:rPr lang="en">
                <a:solidFill>
                  <a:schemeClr val="dk1"/>
                </a:solidFill>
                <a:latin typeface="Lato"/>
                <a:ea typeface="Lato"/>
                <a:cs typeface="Lato"/>
                <a:sym typeface="Lato"/>
              </a:rPr>
              <a:t>)</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Some pre-generated tiles (</a:t>
            </a:r>
            <a:r>
              <a:rPr b="1" lang="en">
                <a:solidFill>
                  <a:schemeClr val="dk1"/>
                </a:solidFill>
                <a:latin typeface="Courier New"/>
                <a:ea typeface="Courier New"/>
                <a:cs typeface="Courier New"/>
                <a:sym typeface="Courier New"/>
              </a:rPr>
              <a:t>Tileset</a:t>
            </a:r>
            <a:r>
              <a:rPr lang="en">
                <a:solidFill>
                  <a:schemeClr val="dk1"/>
                </a:solidFill>
                <a:latin typeface="Lato"/>
                <a:ea typeface="Lato"/>
                <a:cs typeface="Lato"/>
                <a:sym typeface="Lato"/>
              </a:rPr>
              <a:t>)</a:t>
            </a:r>
            <a:endParaRPr>
              <a:solidFill>
                <a:schemeClr val="dk1"/>
              </a:solidFill>
              <a:latin typeface="Lato"/>
              <a:ea typeface="Lato"/>
              <a:cs typeface="Lato"/>
              <a:sym typeface="Lato"/>
            </a:endParaRPr>
          </a:p>
          <a:p>
            <a:pPr indent="0" lvl="0" marL="0" rtl="0" algn="l">
              <a:lnSpc>
                <a:spcPct val="115000"/>
              </a:lnSpc>
              <a:spcBef>
                <a:spcPts val="1200"/>
              </a:spcBef>
              <a:spcAft>
                <a:spcPts val="0"/>
              </a:spcAft>
              <a:buNone/>
            </a:pPr>
            <a:r>
              <a:rPr lang="en">
                <a:solidFill>
                  <a:schemeClr val="dk1"/>
                </a:solidFill>
                <a:latin typeface="Lato"/>
                <a:ea typeface="Lato"/>
                <a:cs typeface="Lato"/>
                <a:sym typeface="Lato"/>
              </a:rPr>
              <a:t>All of this can be found in the package </a:t>
            </a:r>
            <a:r>
              <a:rPr b="1" lang="en">
                <a:solidFill>
                  <a:schemeClr val="dk1"/>
                </a:solidFill>
                <a:latin typeface="Courier New"/>
                <a:ea typeface="Courier New"/>
                <a:cs typeface="Courier New"/>
                <a:sym typeface="Courier New"/>
              </a:rPr>
              <a:t>tileengine</a:t>
            </a:r>
            <a:r>
              <a:rPr lang="en">
                <a:solidFill>
                  <a:schemeClr val="dk1"/>
                </a:solidFill>
                <a:latin typeface="Lato"/>
                <a:ea typeface="Lato"/>
                <a:cs typeface="Lato"/>
                <a:sym typeface="Lato"/>
              </a:rPr>
              <a:t>. If you haven’t already, go ahead and open up the lab assignment to view these files/classes.</a:t>
            </a:r>
            <a:endParaRPr>
              <a:solidFill>
                <a:schemeClr val="dk1"/>
              </a:solidFill>
              <a:latin typeface="Lato"/>
              <a:ea typeface="Lato"/>
              <a:cs typeface="Lato"/>
              <a:sym typeface="Lato"/>
            </a:endParaRPr>
          </a:p>
          <a:p>
            <a:pPr indent="0" lvl="0" marL="0" rtl="0" algn="l">
              <a:lnSpc>
                <a:spcPct val="115000"/>
              </a:lnSpc>
              <a:spcBef>
                <a:spcPts val="1200"/>
              </a:spcBef>
              <a:spcAft>
                <a:spcPts val="1200"/>
              </a:spcAft>
              <a:buNone/>
            </a:pPr>
            <a:r>
              <a:t/>
            </a:r>
            <a:endParaRPr>
              <a:solidFill>
                <a:schemeClr val="dk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2"/>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Project 3 </a:t>
            </a:r>
            <a:endParaRPr b="1" sz="2400">
              <a:solidFill>
                <a:srgbClr val="38A7FF"/>
              </a:solidFill>
              <a:latin typeface="Lato"/>
              <a:ea typeface="Lato"/>
              <a:cs typeface="Lato"/>
              <a:sym typeface="Lato"/>
            </a:endParaRPr>
          </a:p>
        </p:txBody>
      </p:sp>
      <p:sp>
        <p:nvSpPr>
          <p:cNvPr id="105" name="Google Shape;105;p22"/>
          <p:cNvSpPr txBox="1"/>
          <p:nvPr/>
        </p:nvSpPr>
        <p:spPr>
          <a:xfrm>
            <a:off x="632025" y="1330225"/>
            <a:ext cx="7847100" cy="210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Here are some topics we’ll cover briefly to help you get started on Project 3:</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Pseudorandomness</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Persistence</a:t>
            </a:r>
            <a:endParaRPr>
              <a:solidFill>
                <a:schemeClr val="dk1"/>
              </a:solidFill>
              <a:latin typeface="Lato"/>
              <a:ea typeface="Lato"/>
              <a:cs typeface="Lato"/>
              <a:sym typeface="Lato"/>
            </a:endParaRPr>
          </a:p>
          <a:p>
            <a:pPr indent="0" lvl="0" marL="0" rtl="0" algn="l">
              <a:lnSpc>
                <a:spcPct val="115000"/>
              </a:lnSpc>
              <a:spcBef>
                <a:spcPts val="120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120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1200"/>
              </a:spcBef>
              <a:spcAft>
                <a:spcPts val="1200"/>
              </a:spcAft>
              <a:buNone/>
            </a:pPr>
            <a:r>
              <a:t/>
            </a:r>
            <a:endParaRPr b="1">
              <a:solidFill>
                <a:schemeClr val="dk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3"/>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Pseudorandomness</a:t>
            </a:r>
            <a:endParaRPr b="1" sz="2400">
              <a:solidFill>
                <a:srgbClr val="38A7FF"/>
              </a:solidFill>
              <a:latin typeface="Lato"/>
              <a:ea typeface="Lato"/>
              <a:cs typeface="Lato"/>
              <a:sym typeface="Lato"/>
            </a:endParaRPr>
          </a:p>
        </p:txBody>
      </p:sp>
      <p:sp>
        <p:nvSpPr>
          <p:cNvPr id="111" name="Google Shape;111;p23"/>
          <p:cNvSpPr txBox="1"/>
          <p:nvPr/>
        </p:nvSpPr>
        <p:spPr>
          <a:xfrm>
            <a:off x="632025" y="1330225"/>
            <a:ext cx="7847100" cy="214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In project 3, each of the worlds that are generated should be noticeably distinct from each other. To ensure that they are random (more criteria in Project 3 spec), you’ll want to use a random number generator.</a:t>
            </a:r>
            <a:endParaRPr b="1">
              <a:solidFill>
                <a:schemeClr val="dk1"/>
              </a:solidFill>
              <a:latin typeface="Lato"/>
              <a:ea typeface="Lato"/>
              <a:cs typeface="Lato"/>
              <a:sym typeface="Lato"/>
            </a:endParaRPr>
          </a:p>
          <a:p>
            <a:pPr indent="0" lvl="0" marL="0" rtl="0" algn="l">
              <a:lnSpc>
                <a:spcPct val="115000"/>
              </a:lnSpc>
              <a:spcBef>
                <a:spcPts val="1200"/>
              </a:spcBef>
              <a:spcAft>
                <a:spcPts val="0"/>
              </a:spcAft>
              <a:buNone/>
            </a:pPr>
            <a:r>
              <a:rPr lang="en">
                <a:solidFill>
                  <a:schemeClr val="dk1"/>
                </a:solidFill>
                <a:latin typeface="Lato"/>
                <a:ea typeface="Lato"/>
                <a:cs typeface="Lato"/>
                <a:sym typeface="Lato"/>
              </a:rPr>
              <a:t>More specifically, it’ll be a </a:t>
            </a:r>
            <a:r>
              <a:rPr i="1" lang="en">
                <a:solidFill>
                  <a:schemeClr val="dk1"/>
                </a:solidFill>
                <a:latin typeface="Lato"/>
                <a:ea typeface="Lato"/>
                <a:cs typeface="Lato"/>
                <a:sym typeface="Lato"/>
              </a:rPr>
              <a:t>pseudorandom</a:t>
            </a:r>
            <a:r>
              <a:rPr lang="en">
                <a:solidFill>
                  <a:schemeClr val="dk1"/>
                </a:solidFill>
                <a:latin typeface="Lato"/>
                <a:ea typeface="Lato"/>
                <a:cs typeface="Lato"/>
                <a:sym typeface="Lato"/>
              </a:rPr>
              <a:t>. We can do this by creating a </a:t>
            </a:r>
            <a:r>
              <a:rPr lang="en">
                <a:solidFill>
                  <a:schemeClr val="dk1"/>
                </a:solidFill>
                <a:latin typeface="Courier New"/>
                <a:ea typeface="Courier New"/>
                <a:cs typeface="Courier New"/>
                <a:sym typeface="Courier New"/>
              </a:rPr>
              <a:t>Random</a:t>
            </a:r>
            <a:r>
              <a:rPr lang="en">
                <a:solidFill>
                  <a:schemeClr val="dk1"/>
                </a:solidFill>
                <a:latin typeface="Lato"/>
                <a:ea typeface="Lato"/>
                <a:cs typeface="Lato"/>
                <a:sym typeface="Lato"/>
              </a:rPr>
              <a:t> object. If given a seed, the sequence of numbers generated will be deterministic (hence it being pseudorandom). </a:t>
            </a:r>
            <a:endParaRPr sz="1200">
              <a:solidFill>
                <a:srgbClr val="5C5962"/>
              </a:solidFill>
              <a:highlight>
                <a:srgbClr val="FFFFFF"/>
              </a:highlight>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1200"/>
              </a:spcAft>
              <a:buNone/>
            </a:pPr>
            <a:r>
              <a:t/>
            </a:r>
            <a:endParaRPr b="1">
              <a:solidFill>
                <a:schemeClr val="dk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4"/>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Pseudorandomness</a:t>
            </a:r>
            <a:endParaRPr b="1" sz="2400">
              <a:solidFill>
                <a:srgbClr val="38A7FF"/>
              </a:solidFill>
              <a:latin typeface="Lato"/>
              <a:ea typeface="Lato"/>
              <a:cs typeface="Lato"/>
              <a:sym typeface="Lato"/>
            </a:endParaRPr>
          </a:p>
        </p:txBody>
      </p:sp>
      <p:sp>
        <p:nvSpPr>
          <p:cNvPr id="117" name="Google Shape;117;p24"/>
          <p:cNvSpPr txBox="1"/>
          <p:nvPr/>
        </p:nvSpPr>
        <p:spPr>
          <a:xfrm>
            <a:off x="632025" y="1330225"/>
            <a:ext cx="7847100" cy="20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An example using the </a:t>
            </a:r>
            <a:r>
              <a:rPr b="1" lang="en">
                <a:solidFill>
                  <a:schemeClr val="dk1"/>
                </a:solidFill>
                <a:latin typeface="Courier New"/>
                <a:ea typeface="Courier New"/>
                <a:cs typeface="Courier New"/>
                <a:sym typeface="Courier New"/>
              </a:rPr>
              <a:t>Random</a:t>
            </a:r>
            <a:r>
              <a:rPr b="1" lang="en">
                <a:solidFill>
                  <a:schemeClr val="dk1"/>
                </a:solidFill>
                <a:latin typeface="Lato"/>
                <a:ea typeface="Lato"/>
                <a:cs typeface="Lato"/>
                <a:sym typeface="Lato"/>
              </a:rPr>
              <a:t> object is provided in the lab spec that we recommend checking out.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a:solidFill>
                  <a:schemeClr val="dk1"/>
                </a:solidFill>
                <a:latin typeface="Lato"/>
                <a:ea typeface="Lato"/>
                <a:cs typeface="Lato"/>
                <a:sym typeface="Lato"/>
              </a:rPr>
              <a:t>The main question to consider is </a:t>
            </a:r>
            <a:r>
              <a:rPr b="1" i="1" lang="en">
                <a:solidFill>
                  <a:schemeClr val="dk1"/>
                </a:solidFill>
                <a:latin typeface="Lato"/>
                <a:ea typeface="Lato"/>
                <a:cs typeface="Lato"/>
                <a:sym typeface="Lato"/>
              </a:rPr>
              <a:t>how might you also use it to make your worlds noticeably random and distinct from each other</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What qualities for each world would you want to randomize? Hallways? Rooms? Location of the rooms?</a:t>
            </a:r>
            <a:r>
              <a:rPr lang="en">
                <a:solidFill>
                  <a:schemeClr val="dk1"/>
                </a:solidFill>
                <a:latin typeface="Lato"/>
                <a:ea typeface="Lato"/>
                <a:cs typeface="Lato"/>
                <a:sym typeface="Lato"/>
              </a:rPr>
              <a:t> </a:t>
            </a:r>
            <a:endParaRPr sz="1200">
              <a:solidFill>
                <a:srgbClr val="5C5962"/>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1200"/>
              </a:spcAft>
              <a:buNone/>
            </a:pPr>
            <a:r>
              <a:t/>
            </a:r>
            <a:endParaRPr b="1">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5"/>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Persistence</a:t>
            </a:r>
            <a:endParaRPr b="1" sz="2400">
              <a:solidFill>
                <a:srgbClr val="38A7FF"/>
              </a:solidFill>
              <a:latin typeface="Lato"/>
              <a:ea typeface="Lato"/>
              <a:cs typeface="Lato"/>
              <a:sym typeface="Lato"/>
            </a:endParaRPr>
          </a:p>
        </p:txBody>
      </p:sp>
      <p:sp>
        <p:nvSpPr>
          <p:cNvPr id="123" name="Google Shape;123;p25"/>
          <p:cNvSpPr txBox="1"/>
          <p:nvPr/>
        </p:nvSpPr>
        <p:spPr>
          <a:xfrm>
            <a:off x="632025" y="1330225"/>
            <a:ext cx="78471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Another part of the project will involve persistence - effectively, how are you going to save the state of your world, so it continues to </a:t>
            </a:r>
            <a:r>
              <a:rPr b="1" i="1" lang="en">
                <a:solidFill>
                  <a:schemeClr val="dk1"/>
                </a:solidFill>
                <a:latin typeface="Lato"/>
                <a:ea typeface="Lato"/>
                <a:cs typeface="Lato"/>
                <a:sym typeface="Lato"/>
              </a:rPr>
              <a:t>persist </a:t>
            </a:r>
            <a:r>
              <a:rPr b="1" lang="en">
                <a:solidFill>
                  <a:schemeClr val="dk1"/>
                </a:solidFill>
                <a:latin typeface="Lato"/>
                <a:ea typeface="Lato"/>
                <a:cs typeface="Lato"/>
                <a:sym typeface="Lato"/>
              </a:rPr>
              <a:t>after the program ends?</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This involves a later part of the project (not in world generation), but it might help to start thinking about this early. </a:t>
            </a:r>
            <a:endParaRPr>
              <a:solidFill>
                <a:schemeClr val="dk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Persistence - Scenario</a:t>
            </a:r>
            <a:endParaRPr b="1" sz="2400">
              <a:solidFill>
                <a:srgbClr val="38A7FF"/>
              </a:solidFill>
              <a:latin typeface="Lato"/>
              <a:ea typeface="Lato"/>
              <a:cs typeface="Lato"/>
              <a:sym typeface="Lato"/>
            </a:endParaRPr>
          </a:p>
        </p:txBody>
      </p:sp>
      <p:sp>
        <p:nvSpPr>
          <p:cNvPr id="129" name="Google Shape;129;p26"/>
          <p:cNvSpPr txBox="1"/>
          <p:nvPr/>
        </p:nvSpPr>
        <p:spPr>
          <a:xfrm>
            <a:off x="632025" y="1330225"/>
            <a:ext cx="78471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Let’s set up a hypothetical scenario: Say your game allows players to collect coins that spawn randomly on the map. Collecting these coins adds to a score.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The players makes a few movements around the map and collects the coins.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Then, the player saves and quits. When the player loads the world back in, they should expect it to be the same as when they left off and allow them to continue their progress.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7"/>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Persistence - Questions</a:t>
            </a:r>
            <a:endParaRPr b="1" sz="2400">
              <a:solidFill>
                <a:srgbClr val="38A7FF"/>
              </a:solidFill>
              <a:latin typeface="Lato"/>
              <a:ea typeface="Lato"/>
              <a:cs typeface="Lato"/>
              <a:sym typeface="Lato"/>
            </a:endParaRPr>
          </a:p>
        </p:txBody>
      </p:sp>
      <p:sp>
        <p:nvSpPr>
          <p:cNvPr id="135" name="Google Shape;135;p27"/>
          <p:cNvSpPr txBox="1"/>
          <p:nvPr/>
        </p:nvSpPr>
        <p:spPr>
          <a:xfrm>
            <a:off x="632025" y="1330225"/>
            <a:ext cx="78471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Some questions: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How do you make sure the world is the same (specifically, the rooms and hallways)?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How do you ensure that the coins </a:t>
            </a:r>
            <a:r>
              <a:rPr i="1" lang="en">
                <a:solidFill>
                  <a:schemeClr val="dk1"/>
                </a:solidFill>
                <a:latin typeface="Lato"/>
                <a:ea typeface="Lato"/>
                <a:cs typeface="Lato"/>
                <a:sym typeface="Lato"/>
              </a:rPr>
              <a:t>they haven’t collected</a:t>
            </a:r>
            <a:r>
              <a:rPr lang="en">
                <a:solidFill>
                  <a:schemeClr val="dk1"/>
                </a:solidFill>
                <a:latin typeface="Lato"/>
                <a:ea typeface="Lato"/>
                <a:cs typeface="Lato"/>
                <a:sym typeface="Lato"/>
              </a:rPr>
              <a:t> are still in the same location? Or what about the coins they already collected? Those shouldn’t appear anymore.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What about their score? The player’s location?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8"/>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Persistence - FileUtils</a:t>
            </a:r>
            <a:endParaRPr b="1" sz="2400">
              <a:solidFill>
                <a:srgbClr val="38A7FF"/>
              </a:solidFill>
              <a:latin typeface="Lato"/>
              <a:ea typeface="Lato"/>
              <a:cs typeface="Lato"/>
              <a:sym typeface="Lato"/>
            </a:endParaRPr>
          </a:p>
        </p:txBody>
      </p:sp>
      <p:sp>
        <p:nvSpPr>
          <p:cNvPr id="141" name="Google Shape;141;p28"/>
          <p:cNvSpPr txBox="1"/>
          <p:nvPr/>
        </p:nvSpPr>
        <p:spPr>
          <a:xfrm>
            <a:off x="632025" y="1330225"/>
            <a:ext cx="78471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For this lab, you’ll learn about storing information in a text file and loading it back into the program. From there, start thinking about what information you might want to actually end up saving and loading back into the game.</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9"/>
          <p:cNvSpPr txBox="1"/>
          <p:nvPr/>
        </p:nvSpPr>
        <p:spPr>
          <a:xfrm>
            <a:off x="763350" y="2318850"/>
            <a:ext cx="53517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400">
                <a:solidFill>
                  <a:srgbClr val="38A7FF"/>
                </a:solidFill>
                <a:latin typeface="Lato"/>
                <a:ea typeface="Lato"/>
                <a:cs typeface="Lato"/>
                <a:sym typeface="Lato"/>
              </a:rPr>
              <a:t>Conway’s Game of Life</a:t>
            </a:r>
            <a:endParaRPr b="1" sz="2400">
              <a:solidFill>
                <a:srgbClr val="38A7FF"/>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sz="2400">
              <a:solidFill>
                <a:srgbClr val="38A7FF"/>
              </a:solidFill>
              <a:latin typeface="Lato"/>
              <a:ea typeface="Lato"/>
              <a:cs typeface="Lato"/>
              <a:sym typeface="Lato"/>
            </a:endParaRPr>
          </a:p>
          <a:p>
            <a:pPr indent="0" lvl="0" marL="0" rtl="0" algn="l">
              <a:spcBef>
                <a:spcPts val="0"/>
              </a:spcBef>
              <a:spcAft>
                <a:spcPts val="0"/>
              </a:spcAft>
              <a:buNone/>
            </a:pPr>
            <a:r>
              <a:t/>
            </a:r>
            <a:endParaRPr b="1" sz="2400">
              <a:solidFill>
                <a:srgbClr val="38A7FF"/>
              </a:solidFill>
              <a:latin typeface="Lato"/>
              <a:ea typeface="Lato"/>
              <a:cs typeface="Lato"/>
              <a:sym typeface="Lato"/>
            </a:endParaRPr>
          </a:p>
        </p:txBody>
      </p:sp>
      <p:pic>
        <p:nvPicPr>
          <p:cNvPr id="147" name="Google Shape;147;p29"/>
          <p:cNvPicPr preferRelativeResize="0"/>
          <p:nvPr/>
        </p:nvPicPr>
        <p:blipFill>
          <a:blip r:embed="rId3">
            <a:alphaModFix/>
          </a:blip>
          <a:stretch>
            <a:fillRect/>
          </a:stretch>
        </p:blipFill>
        <p:spPr>
          <a:xfrm>
            <a:off x="4503750" y="1140475"/>
            <a:ext cx="3975775" cy="2862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0"/>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Background</a:t>
            </a:r>
            <a:endParaRPr b="1" sz="2400">
              <a:solidFill>
                <a:srgbClr val="38A7FF"/>
              </a:solidFill>
              <a:latin typeface="Lato"/>
              <a:ea typeface="Lato"/>
              <a:cs typeface="Lato"/>
              <a:sym typeface="Lato"/>
            </a:endParaRPr>
          </a:p>
        </p:txBody>
      </p:sp>
      <p:sp>
        <p:nvSpPr>
          <p:cNvPr id="153" name="Google Shape;153;p30"/>
          <p:cNvSpPr txBox="1"/>
          <p:nvPr/>
        </p:nvSpPr>
        <p:spPr>
          <a:xfrm>
            <a:off x="632025" y="1330225"/>
            <a:ext cx="3879600" cy="213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1F2328"/>
                </a:solidFill>
                <a:highlight>
                  <a:srgbClr val="FFFFFF"/>
                </a:highlight>
                <a:latin typeface="Lato"/>
                <a:ea typeface="Lato"/>
                <a:cs typeface="Lato"/>
                <a:sym typeface="Lato"/>
              </a:rPr>
              <a:t>The lab spec goes into a little more detail, but Conway's Game of Life is an example of how cells change over time. It is a zero-player game and each cell is either alive or dead.</a:t>
            </a:r>
            <a:endParaRPr>
              <a:solidFill>
                <a:srgbClr val="1F2328"/>
              </a:solidFill>
              <a:highlight>
                <a:srgbClr val="FFFFFF"/>
              </a:highlight>
              <a:latin typeface="Lato"/>
              <a:ea typeface="Lato"/>
              <a:cs typeface="Lato"/>
              <a:sym typeface="Lato"/>
            </a:endParaRPr>
          </a:p>
          <a:p>
            <a:pPr indent="0" lvl="0" marL="0" rtl="0" algn="l">
              <a:lnSpc>
                <a:spcPct val="115000"/>
              </a:lnSpc>
              <a:spcBef>
                <a:spcPts val="0"/>
              </a:spcBef>
              <a:spcAft>
                <a:spcPts val="0"/>
              </a:spcAft>
              <a:buNone/>
            </a:pPr>
            <a:r>
              <a:t/>
            </a:r>
            <a:endParaRPr>
              <a:solidFill>
                <a:srgbClr val="1F2328"/>
              </a:solidFill>
              <a:highlight>
                <a:srgbClr val="FFFFFF"/>
              </a:highlight>
              <a:latin typeface="Lato"/>
              <a:ea typeface="Lato"/>
              <a:cs typeface="Lato"/>
              <a:sym typeface="Lato"/>
            </a:endParaRPr>
          </a:p>
          <a:p>
            <a:pPr indent="0" lvl="0" marL="0" rtl="0" algn="l">
              <a:lnSpc>
                <a:spcPct val="115000"/>
              </a:lnSpc>
              <a:spcBef>
                <a:spcPts val="0"/>
              </a:spcBef>
              <a:spcAft>
                <a:spcPts val="0"/>
              </a:spcAft>
              <a:buNone/>
            </a:pPr>
            <a:r>
              <a:rPr b="1" lang="en">
                <a:solidFill>
                  <a:srgbClr val="1F2328"/>
                </a:solidFill>
                <a:highlight>
                  <a:srgbClr val="FFFFFF"/>
                </a:highlight>
                <a:latin typeface="Lato"/>
                <a:ea typeface="Lato"/>
                <a:cs typeface="Lato"/>
                <a:sym typeface="Lato"/>
              </a:rPr>
              <a:t>The status of a cell can change depending on its 8 neighbors </a:t>
            </a:r>
            <a:r>
              <a:rPr lang="en">
                <a:solidFill>
                  <a:srgbClr val="1F2328"/>
                </a:solidFill>
                <a:highlight>
                  <a:srgbClr val="FFFFFF"/>
                </a:highlight>
                <a:latin typeface="Lato"/>
                <a:ea typeface="Lato"/>
                <a:cs typeface="Lato"/>
                <a:sym typeface="Lato"/>
              </a:rPr>
              <a:t>- right, left, bottom, top, and </a:t>
            </a:r>
            <a:r>
              <a:rPr lang="en">
                <a:solidFill>
                  <a:srgbClr val="1F2328"/>
                </a:solidFill>
                <a:highlight>
                  <a:srgbClr val="FFFFFF"/>
                </a:highlight>
                <a:latin typeface="Lato"/>
                <a:ea typeface="Lato"/>
                <a:cs typeface="Lato"/>
                <a:sym typeface="Lato"/>
              </a:rPr>
              <a:t>diagonal</a:t>
            </a:r>
            <a:r>
              <a:rPr lang="en">
                <a:solidFill>
                  <a:srgbClr val="1F2328"/>
                </a:solidFill>
                <a:highlight>
                  <a:srgbClr val="FFFFFF"/>
                </a:highlight>
                <a:latin typeface="Lato"/>
                <a:ea typeface="Lato"/>
                <a:cs typeface="Lato"/>
                <a:sym typeface="Lato"/>
              </a:rPr>
              <a:t> (example to the right).</a:t>
            </a:r>
            <a:endParaRPr>
              <a:solidFill>
                <a:schemeClr val="dk1"/>
              </a:solidFill>
              <a:latin typeface="Lato"/>
              <a:ea typeface="Lato"/>
              <a:cs typeface="Lato"/>
              <a:sym typeface="Lato"/>
            </a:endParaRPr>
          </a:p>
        </p:txBody>
      </p:sp>
      <p:sp>
        <p:nvSpPr>
          <p:cNvPr id="154" name="Google Shape;154;p30"/>
          <p:cNvSpPr/>
          <p:nvPr/>
        </p:nvSpPr>
        <p:spPr>
          <a:xfrm>
            <a:off x="6243741" y="1262469"/>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30"/>
          <p:cNvSpPr/>
          <p:nvPr/>
        </p:nvSpPr>
        <p:spPr>
          <a:xfrm>
            <a:off x="6795507" y="1262469"/>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 name="Google Shape;156;p30"/>
          <p:cNvSpPr/>
          <p:nvPr/>
        </p:nvSpPr>
        <p:spPr>
          <a:xfrm>
            <a:off x="7347273" y="1262469"/>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 name="Google Shape;157;p30"/>
          <p:cNvSpPr/>
          <p:nvPr/>
        </p:nvSpPr>
        <p:spPr>
          <a:xfrm>
            <a:off x="6243741" y="1854021"/>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 name="Google Shape;158;p30"/>
          <p:cNvSpPr/>
          <p:nvPr/>
        </p:nvSpPr>
        <p:spPr>
          <a:xfrm>
            <a:off x="6795507" y="1854021"/>
            <a:ext cx="551700" cy="591600"/>
          </a:xfrm>
          <a:prstGeom prst="rect">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 name="Google Shape;159;p30"/>
          <p:cNvSpPr/>
          <p:nvPr/>
        </p:nvSpPr>
        <p:spPr>
          <a:xfrm>
            <a:off x="7347273" y="1854021"/>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30"/>
          <p:cNvSpPr/>
          <p:nvPr/>
        </p:nvSpPr>
        <p:spPr>
          <a:xfrm>
            <a:off x="6243741" y="2445573"/>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 name="Google Shape;161;p30"/>
          <p:cNvSpPr/>
          <p:nvPr/>
        </p:nvSpPr>
        <p:spPr>
          <a:xfrm>
            <a:off x="6795507" y="2445573"/>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 name="Google Shape;162;p30"/>
          <p:cNvSpPr/>
          <p:nvPr/>
        </p:nvSpPr>
        <p:spPr>
          <a:xfrm>
            <a:off x="7347273" y="2445573"/>
            <a:ext cx="551700" cy="591600"/>
          </a:xfrm>
          <a:prstGeom prst="rect">
            <a:avLst/>
          </a:prstGeom>
          <a:solidFill>
            <a:srgbClr val="8E7CC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 name="Google Shape;163;p30"/>
          <p:cNvSpPr/>
          <p:nvPr/>
        </p:nvSpPr>
        <p:spPr>
          <a:xfrm>
            <a:off x="7899039" y="1262469"/>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 name="Google Shape;164;p30"/>
          <p:cNvSpPr/>
          <p:nvPr/>
        </p:nvSpPr>
        <p:spPr>
          <a:xfrm>
            <a:off x="7899039" y="1854021"/>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 name="Google Shape;165;p30"/>
          <p:cNvSpPr/>
          <p:nvPr/>
        </p:nvSpPr>
        <p:spPr>
          <a:xfrm>
            <a:off x="7899039" y="2445573"/>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 name="Google Shape;166;p30"/>
          <p:cNvSpPr/>
          <p:nvPr/>
        </p:nvSpPr>
        <p:spPr>
          <a:xfrm>
            <a:off x="5691975" y="1262469"/>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30"/>
          <p:cNvSpPr/>
          <p:nvPr/>
        </p:nvSpPr>
        <p:spPr>
          <a:xfrm>
            <a:off x="5691975" y="1854021"/>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30"/>
          <p:cNvSpPr/>
          <p:nvPr/>
        </p:nvSpPr>
        <p:spPr>
          <a:xfrm>
            <a:off x="5691975" y="2445573"/>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30"/>
          <p:cNvSpPr/>
          <p:nvPr/>
        </p:nvSpPr>
        <p:spPr>
          <a:xfrm>
            <a:off x="6243741" y="671725"/>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30"/>
          <p:cNvSpPr/>
          <p:nvPr/>
        </p:nvSpPr>
        <p:spPr>
          <a:xfrm>
            <a:off x="6795507" y="671725"/>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 name="Google Shape;171;p30"/>
          <p:cNvSpPr/>
          <p:nvPr/>
        </p:nvSpPr>
        <p:spPr>
          <a:xfrm>
            <a:off x="7347273" y="671725"/>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 name="Google Shape;172;p30"/>
          <p:cNvSpPr/>
          <p:nvPr/>
        </p:nvSpPr>
        <p:spPr>
          <a:xfrm>
            <a:off x="7899039" y="671725"/>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30"/>
          <p:cNvSpPr/>
          <p:nvPr/>
        </p:nvSpPr>
        <p:spPr>
          <a:xfrm>
            <a:off x="5691975" y="671725"/>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 name="Google Shape;174;p30"/>
          <p:cNvSpPr/>
          <p:nvPr/>
        </p:nvSpPr>
        <p:spPr>
          <a:xfrm>
            <a:off x="6243741" y="3036317"/>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30"/>
          <p:cNvSpPr/>
          <p:nvPr/>
        </p:nvSpPr>
        <p:spPr>
          <a:xfrm>
            <a:off x="6795507" y="3036317"/>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30"/>
          <p:cNvSpPr/>
          <p:nvPr/>
        </p:nvSpPr>
        <p:spPr>
          <a:xfrm>
            <a:off x="7347273" y="3036317"/>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30"/>
          <p:cNvSpPr/>
          <p:nvPr/>
        </p:nvSpPr>
        <p:spPr>
          <a:xfrm>
            <a:off x="7899039" y="3036317"/>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 name="Google Shape;178;p30"/>
          <p:cNvSpPr/>
          <p:nvPr/>
        </p:nvSpPr>
        <p:spPr>
          <a:xfrm>
            <a:off x="5691975" y="3036317"/>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Some Examples</a:t>
            </a:r>
            <a:endParaRPr b="1" sz="2400">
              <a:solidFill>
                <a:srgbClr val="38A7FF"/>
              </a:solidFill>
              <a:latin typeface="Lato"/>
              <a:ea typeface="Lato"/>
              <a:cs typeface="Lato"/>
              <a:sym typeface="Lato"/>
            </a:endParaRPr>
          </a:p>
        </p:txBody>
      </p:sp>
      <p:sp>
        <p:nvSpPr>
          <p:cNvPr id="184" name="Google Shape;184;p31"/>
          <p:cNvSpPr txBox="1"/>
          <p:nvPr/>
        </p:nvSpPr>
        <p:spPr>
          <a:xfrm>
            <a:off x="632025" y="1330225"/>
            <a:ext cx="78471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Here are a couple examples of how cells can change over time</a:t>
            </a:r>
            <a:endParaRPr>
              <a:solidFill>
                <a:schemeClr val="dk1"/>
              </a:solidFill>
              <a:latin typeface="Lato"/>
              <a:ea typeface="Lato"/>
              <a:cs typeface="Lato"/>
              <a:sym typeface="Lato"/>
            </a:endParaRPr>
          </a:p>
        </p:txBody>
      </p:sp>
      <p:pic>
        <p:nvPicPr>
          <p:cNvPr id="185" name="Google Shape;185;p31"/>
          <p:cNvPicPr preferRelativeResize="0"/>
          <p:nvPr/>
        </p:nvPicPr>
        <p:blipFill>
          <a:blip r:embed="rId3">
            <a:alphaModFix/>
          </a:blip>
          <a:stretch>
            <a:fillRect/>
          </a:stretch>
        </p:blipFill>
        <p:spPr>
          <a:xfrm>
            <a:off x="702175" y="1942050"/>
            <a:ext cx="2253700" cy="2253700"/>
          </a:xfrm>
          <a:prstGeom prst="rect">
            <a:avLst/>
          </a:prstGeom>
          <a:noFill/>
          <a:ln>
            <a:noFill/>
          </a:ln>
        </p:spPr>
      </p:pic>
      <p:pic>
        <p:nvPicPr>
          <p:cNvPr descr="Pentadecathlon.gif" id="186" name="Google Shape;186;p31"/>
          <p:cNvPicPr preferRelativeResize="0"/>
          <p:nvPr/>
        </p:nvPicPr>
        <p:blipFill>
          <a:blip r:embed="rId4">
            <a:alphaModFix/>
          </a:blip>
          <a:stretch>
            <a:fillRect/>
          </a:stretch>
        </p:blipFill>
        <p:spPr>
          <a:xfrm>
            <a:off x="3134900" y="1942050"/>
            <a:ext cx="2874200" cy="1754250"/>
          </a:xfrm>
          <a:prstGeom prst="rect">
            <a:avLst/>
          </a:prstGeom>
          <a:noFill/>
          <a:ln>
            <a:noFill/>
          </a:ln>
        </p:spPr>
      </p:pic>
      <p:pic>
        <p:nvPicPr>
          <p:cNvPr descr="Dinnertable.gif" id="187" name="Google Shape;187;p31"/>
          <p:cNvPicPr preferRelativeResize="0"/>
          <p:nvPr/>
        </p:nvPicPr>
        <p:blipFill>
          <a:blip r:embed="rId5">
            <a:alphaModFix/>
          </a:blip>
          <a:stretch>
            <a:fillRect/>
          </a:stretch>
        </p:blipFill>
        <p:spPr>
          <a:xfrm>
            <a:off x="6188125" y="1942050"/>
            <a:ext cx="2253700" cy="2253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2"/>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Neighbors and Generations</a:t>
            </a:r>
            <a:endParaRPr b="1" sz="2400">
              <a:solidFill>
                <a:srgbClr val="38A7FF"/>
              </a:solidFill>
              <a:latin typeface="Lato"/>
              <a:ea typeface="Lato"/>
              <a:cs typeface="Lato"/>
              <a:sym typeface="Lato"/>
            </a:endParaRPr>
          </a:p>
        </p:txBody>
      </p:sp>
      <p:sp>
        <p:nvSpPr>
          <p:cNvPr id="193" name="Google Shape;193;p32"/>
          <p:cNvSpPr txBox="1"/>
          <p:nvPr/>
        </p:nvSpPr>
        <p:spPr>
          <a:xfrm>
            <a:off x="632025" y="1330225"/>
            <a:ext cx="7847100" cy="213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Earlier, we mentioned how </a:t>
            </a:r>
            <a:r>
              <a:rPr b="1" lang="en">
                <a:solidFill>
                  <a:schemeClr val="dk1"/>
                </a:solidFill>
                <a:latin typeface="Lato"/>
                <a:ea typeface="Lato"/>
                <a:cs typeface="Lato"/>
                <a:sym typeface="Lato"/>
              </a:rPr>
              <a:t>the</a:t>
            </a:r>
            <a:r>
              <a:rPr b="1" lang="en">
                <a:solidFill>
                  <a:schemeClr val="dk1"/>
                </a:solidFill>
                <a:latin typeface="Lato"/>
                <a:ea typeface="Lato"/>
                <a:cs typeface="Lato"/>
                <a:sym typeface="Lato"/>
              </a:rPr>
              <a:t> status of a cell can change based on its 8 neighbors. At each time step, we check if the status of a cell changes, based on the 4 rules: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fewer than two live neighbors dies, as if by underpopulation.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two or three neighbors lives on to the next generation.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more than three neighbors dies, as if by overpopulation.</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dead cell with </a:t>
            </a:r>
            <a:r>
              <a:rPr i="1" lang="en">
                <a:solidFill>
                  <a:schemeClr val="dk1"/>
                </a:solidFill>
                <a:latin typeface="Lato"/>
                <a:ea typeface="Lato"/>
                <a:cs typeface="Lato"/>
                <a:sym typeface="Lato"/>
              </a:rPr>
              <a:t>exactly three live neighbors</a:t>
            </a:r>
            <a:r>
              <a:rPr lang="en">
                <a:solidFill>
                  <a:schemeClr val="dk1"/>
                </a:solidFill>
                <a:latin typeface="Lato"/>
                <a:ea typeface="Lato"/>
                <a:cs typeface="Lato"/>
                <a:sym typeface="Lato"/>
              </a:rPr>
              <a:t> becomes a live cell, as if by reproduction.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Example</a:t>
            </a:r>
            <a:endParaRPr b="1" sz="2400">
              <a:solidFill>
                <a:srgbClr val="38A7FF"/>
              </a:solidFill>
              <a:latin typeface="Lato"/>
              <a:ea typeface="Lato"/>
              <a:cs typeface="Lato"/>
              <a:sym typeface="Lato"/>
            </a:endParaRPr>
          </a:p>
        </p:txBody>
      </p:sp>
      <p:sp>
        <p:nvSpPr>
          <p:cNvPr id="199" name="Google Shape;199;p33"/>
          <p:cNvSpPr/>
          <p:nvPr/>
        </p:nvSpPr>
        <p:spPr>
          <a:xfrm>
            <a:off x="1287791"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33"/>
          <p:cNvSpPr/>
          <p:nvPr/>
        </p:nvSpPr>
        <p:spPr>
          <a:xfrm>
            <a:off x="1839557"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33"/>
          <p:cNvSpPr/>
          <p:nvPr/>
        </p:nvSpPr>
        <p:spPr>
          <a:xfrm>
            <a:off x="2391323"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33"/>
          <p:cNvSpPr/>
          <p:nvPr/>
        </p:nvSpPr>
        <p:spPr>
          <a:xfrm>
            <a:off x="1287791"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33"/>
          <p:cNvSpPr/>
          <p:nvPr/>
        </p:nvSpPr>
        <p:spPr>
          <a:xfrm>
            <a:off x="1839557" y="2275946"/>
            <a:ext cx="551700" cy="591600"/>
          </a:xfrm>
          <a:prstGeom prst="rect">
            <a:avLst/>
          </a:prstGeom>
          <a:solidFill>
            <a:srgbClr val="6AA84F"/>
          </a:solidFill>
          <a:ln cap="flat" cmpd="sng" w="9525">
            <a:solidFill>
              <a:srgbClr val="22222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33"/>
          <p:cNvSpPr/>
          <p:nvPr/>
        </p:nvSpPr>
        <p:spPr>
          <a:xfrm>
            <a:off x="2391323"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33"/>
          <p:cNvSpPr/>
          <p:nvPr/>
        </p:nvSpPr>
        <p:spPr>
          <a:xfrm>
            <a:off x="1287791"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33"/>
          <p:cNvSpPr/>
          <p:nvPr/>
        </p:nvSpPr>
        <p:spPr>
          <a:xfrm>
            <a:off x="1839557"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33"/>
          <p:cNvSpPr/>
          <p:nvPr/>
        </p:nvSpPr>
        <p:spPr>
          <a:xfrm>
            <a:off x="2391323"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33"/>
          <p:cNvSpPr/>
          <p:nvPr/>
        </p:nvSpPr>
        <p:spPr>
          <a:xfrm>
            <a:off x="2943089"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p33"/>
          <p:cNvSpPr/>
          <p:nvPr/>
        </p:nvSpPr>
        <p:spPr>
          <a:xfrm>
            <a:off x="2943089"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33"/>
          <p:cNvSpPr/>
          <p:nvPr/>
        </p:nvSpPr>
        <p:spPr>
          <a:xfrm>
            <a:off x="2943089"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33"/>
          <p:cNvSpPr/>
          <p:nvPr/>
        </p:nvSpPr>
        <p:spPr>
          <a:xfrm>
            <a:off x="736025"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33"/>
          <p:cNvSpPr/>
          <p:nvPr/>
        </p:nvSpPr>
        <p:spPr>
          <a:xfrm>
            <a:off x="736025"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33"/>
          <p:cNvSpPr/>
          <p:nvPr/>
        </p:nvSpPr>
        <p:spPr>
          <a:xfrm>
            <a:off x="736025"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33"/>
          <p:cNvSpPr/>
          <p:nvPr/>
        </p:nvSpPr>
        <p:spPr>
          <a:xfrm>
            <a:off x="1287791"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3"/>
          <p:cNvSpPr/>
          <p:nvPr/>
        </p:nvSpPr>
        <p:spPr>
          <a:xfrm>
            <a:off x="1839557"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 name="Google Shape;216;p33"/>
          <p:cNvSpPr/>
          <p:nvPr/>
        </p:nvSpPr>
        <p:spPr>
          <a:xfrm>
            <a:off x="2391323"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33"/>
          <p:cNvSpPr/>
          <p:nvPr/>
        </p:nvSpPr>
        <p:spPr>
          <a:xfrm>
            <a:off x="2943089"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33"/>
          <p:cNvSpPr/>
          <p:nvPr/>
        </p:nvSpPr>
        <p:spPr>
          <a:xfrm>
            <a:off x="736025" y="1093650"/>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33"/>
          <p:cNvSpPr/>
          <p:nvPr/>
        </p:nvSpPr>
        <p:spPr>
          <a:xfrm>
            <a:off x="1287791"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33"/>
          <p:cNvSpPr/>
          <p:nvPr/>
        </p:nvSpPr>
        <p:spPr>
          <a:xfrm>
            <a:off x="1839557"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33"/>
          <p:cNvSpPr/>
          <p:nvPr/>
        </p:nvSpPr>
        <p:spPr>
          <a:xfrm>
            <a:off x="2391323"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33"/>
          <p:cNvSpPr/>
          <p:nvPr/>
        </p:nvSpPr>
        <p:spPr>
          <a:xfrm>
            <a:off x="2943089"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33"/>
          <p:cNvSpPr/>
          <p:nvPr/>
        </p:nvSpPr>
        <p:spPr>
          <a:xfrm>
            <a:off x="736025"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33"/>
          <p:cNvSpPr txBox="1"/>
          <p:nvPr/>
        </p:nvSpPr>
        <p:spPr>
          <a:xfrm>
            <a:off x="4363625" y="1093650"/>
            <a:ext cx="3947700" cy="33741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fewer than two live neighbors dies, as if by underpopulation.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two or three neighbors lives on to the next generation.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more than three neighbors dies, as if by overpopulation.</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dead cell with </a:t>
            </a:r>
            <a:r>
              <a:rPr i="1" lang="en">
                <a:solidFill>
                  <a:schemeClr val="dk1"/>
                </a:solidFill>
                <a:latin typeface="Lato"/>
                <a:ea typeface="Lato"/>
                <a:cs typeface="Lato"/>
                <a:sym typeface="Lato"/>
              </a:rPr>
              <a:t>exactly three live neighbors</a:t>
            </a:r>
            <a:r>
              <a:rPr lang="en">
                <a:solidFill>
                  <a:schemeClr val="dk1"/>
                </a:solidFill>
                <a:latin typeface="Lato"/>
                <a:ea typeface="Lato"/>
                <a:cs typeface="Lato"/>
                <a:sym typeface="Lato"/>
              </a:rPr>
              <a:t> becomes a live cell, as if by reproduction.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a:solidFill>
                  <a:schemeClr val="dk1"/>
                </a:solidFill>
                <a:latin typeface="Lato"/>
                <a:ea typeface="Lato"/>
                <a:cs typeface="Lato"/>
                <a:sym typeface="Lato"/>
              </a:rPr>
              <a:t>If we’re looking at that cell, how should we expect it to change next time step?</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cxnSp>
        <p:nvCxnSpPr>
          <p:cNvPr id="225" name="Google Shape;225;p33"/>
          <p:cNvCxnSpPr>
            <a:endCxn id="204" idx="1"/>
          </p:cNvCxnSpPr>
          <p:nvPr/>
        </p:nvCxnSpPr>
        <p:spPr>
          <a:xfrm rot="10800000">
            <a:off x="2391323" y="2571746"/>
            <a:ext cx="1962000" cy="1110600"/>
          </a:xfrm>
          <a:prstGeom prst="straightConnector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Example</a:t>
            </a:r>
            <a:endParaRPr b="1" sz="2400">
              <a:solidFill>
                <a:srgbClr val="38A7FF"/>
              </a:solidFill>
              <a:latin typeface="Lato"/>
              <a:ea typeface="Lato"/>
              <a:cs typeface="Lato"/>
              <a:sym typeface="Lato"/>
            </a:endParaRPr>
          </a:p>
        </p:txBody>
      </p:sp>
      <p:sp>
        <p:nvSpPr>
          <p:cNvPr id="231" name="Google Shape;231;p34"/>
          <p:cNvSpPr/>
          <p:nvPr/>
        </p:nvSpPr>
        <p:spPr>
          <a:xfrm>
            <a:off x="1287791"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34"/>
          <p:cNvSpPr/>
          <p:nvPr/>
        </p:nvSpPr>
        <p:spPr>
          <a:xfrm>
            <a:off x="1839557"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 name="Google Shape;233;p34"/>
          <p:cNvSpPr/>
          <p:nvPr/>
        </p:nvSpPr>
        <p:spPr>
          <a:xfrm>
            <a:off x="2391323"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 name="Google Shape;234;p34"/>
          <p:cNvSpPr/>
          <p:nvPr/>
        </p:nvSpPr>
        <p:spPr>
          <a:xfrm>
            <a:off x="1287791"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 name="Google Shape;235;p34"/>
          <p:cNvSpPr/>
          <p:nvPr/>
        </p:nvSpPr>
        <p:spPr>
          <a:xfrm>
            <a:off x="1839557" y="2275946"/>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34"/>
          <p:cNvSpPr/>
          <p:nvPr/>
        </p:nvSpPr>
        <p:spPr>
          <a:xfrm>
            <a:off x="2391323"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34"/>
          <p:cNvSpPr/>
          <p:nvPr/>
        </p:nvSpPr>
        <p:spPr>
          <a:xfrm>
            <a:off x="1287791"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 name="Google Shape;238;p34"/>
          <p:cNvSpPr/>
          <p:nvPr/>
        </p:nvSpPr>
        <p:spPr>
          <a:xfrm>
            <a:off x="1839557"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 name="Google Shape;239;p34"/>
          <p:cNvSpPr/>
          <p:nvPr/>
        </p:nvSpPr>
        <p:spPr>
          <a:xfrm>
            <a:off x="2391323"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0" name="Google Shape;240;p34"/>
          <p:cNvSpPr/>
          <p:nvPr/>
        </p:nvSpPr>
        <p:spPr>
          <a:xfrm>
            <a:off x="2943089"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34"/>
          <p:cNvSpPr/>
          <p:nvPr/>
        </p:nvSpPr>
        <p:spPr>
          <a:xfrm>
            <a:off x="2943089"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 name="Google Shape;242;p34"/>
          <p:cNvSpPr/>
          <p:nvPr/>
        </p:nvSpPr>
        <p:spPr>
          <a:xfrm>
            <a:off x="2943089"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34"/>
          <p:cNvSpPr/>
          <p:nvPr/>
        </p:nvSpPr>
        <p:spPr>
          <a:xfrm>
            <a:off x="736025"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34"/>
          <p:cNvSpPr/>
          <p:nvPr/>
        </p:nvSpPr>
        <p:spPr>
          <a:xfrm>
            <a:off x="736025"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34"/>
          <p:cNvSpPr/>
          <p:nvPr/>
        </p:nvSpPr>
        <p:spPr>
          <a:xfrm>
            <a:off x="736025"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 name="Google Shape;246;p34"/>
          <p:cNvSpPr/>
          <p:nvPr/>
        </p:nvSpPr>
        <p:spPr>
          <a:xfrm>
            <a:off x="1287791"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34"/>
          <p:cNvSpPr/>
          <p:nvPr/>
        </p:nvSpPr>
        <p:spPr>
          <a:xfrm>
            <a:off x="1839557"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34"/>
          <p:cNvSpPr/>
          <p:nvPr/>
        </p:nvSpPr>
        <p:spPr>
          <a:xfrm>
            <a:off x="2391323"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34"/>
          <p:cNvSpPr/>
          <p:nvPr/>
        </p:nvSpPr>
        <p:spPr>
          <a:xfrm>
            <a:off x="2943089"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 name="Google Shape;250;p34"/>
          <p:cNvSpPr/>
          <p:nvPr/>
        </p:nvSpPr>
        <p:spPr>
          <a:xfrm>
            <a:off x="736025" y="1093650"/>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34"/>
          <p:cNvSpPr/>
          <p:nvPr/>
        </p:nvSpPr>
        <p:spPr>
          <a:xfrm>
            <a:off x="1287791"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 name="Google Shape;252;p34"/>
          <p:cNvSpPr/>
          <p:nvPr/>
        </p:nvSpPr>
        <p:spPr>
          <a:xfrm>
            <a:off x="1839557"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 name="Google Shape;253;p34"/>
          <p:cNvSpPr/>
          <p:nvPr/>
        </p:nvSpPr>
        <p:spPr>
          <a:xfrm>
            <a:off x="2391323"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 name="Google Shape;254;p34"/>
          <p:cNvSpPr/>
          <p:nvPr/>
        </p:nvSpPr>
        <p:spPr>
          <a:xfrm>
            <a:off x="2943089"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 name="Google Shape;255;p34"/>
          <p:cNvSpPr/>
          <p:nvPr/>
        </p:nvSpPr>
        <p:spPr>
          <a:xfrm>
            <a:off x="736025"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34"/>
          <p:cNvSpPr txBox="1"/>
          <p:nvPr/>
        </p:nvSpPr>
        <p:spPr>
          <a:xfrm>
            <a:off x="4363625" y="1093650"/>
            <a:ext cx="3947700" cy="31263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dk1"/>
              </a:buClr>
              <a:buSzPts val="1400"/>
              <a:buFont typeface="Lato"/>
              <a:buAutoNum type="arabicPeriod"/>
            </a:pPr>
            <a:r>
              <a:rPr b="1" lang="en">
                <a:solidFill>
                  <a:schemeClr val="dk1"/>
                </a:solidFill>
                <a:latin typeface="Lato"/>
                <a:ea typeface="Lato"/>
                <a:cs typeface="Lato"/>
                <a:sym typeface="Lato"/>
              </a:rPr>
              <a:t>Any live cell with fewer than two live neighbors dies, as if by underpopulation.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two or three neighbors lives on to the next generation.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more than three neighbors dies, as if by overpopulation.</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dead cell with </a:t>
            </a:r>
            <a:r>
              <a:rPr i="1" lang="en">
                <a:solidFill>
                  <a:schemeClr val="dk1"/>
                </a:solidFill>
                <a:latin typeface="Lato"/>
                <a:ea typeface="Lato"/>
                <a:cs typeface="Lato"/>
                <a:sym typeface="Lato"/>
              </a:rPr>
              <a:t>exactly three live neighbors</a:t>
            </a:r>
            <a:r>
              <a:rPr lang="en">
                <a:solidFill>
                  <a:schemeClr val="dk1"/>
                </a:solidFill>
                <a:latin typeface="Lato"/>
                <a:ea typeface="Lato"/>
                <a:cs typeface="Lato"/>
                <a:sym typeface="Lato"/>
              </a:rPr>
              <a:t> becomes a live cell, as if by reproduction.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a:solidFill>
                  <a:schemeClr val="dk1"/>
                </a:solidFill>
                <a:latin typeface="Lato"/>
                <a:ea typeface="Lato"/>
                <a:cs typeface="Lato"/>
                <a:sym typeface="Lato"/>
              </a:rPr>
              <a:t>It would cease to exist!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cxnSp>
        <p:nvCxnSpPr>
          <p:cNvPr id="257" name="Google Shape;257;p34"/>
          <p:cNvCxnSpPr>
            <a:endCxn id="236" idx="1"/>
          </p:cNvCxnSpPr>
          <p:nvPr/>
        </p:nvCxnSpPr>
        <p:spPr>
          <a:xfrm rot="10800000">
            <a:off x="2391323" y="2571746"/>
            <a:ext cx="1962000" cy="1110600"/>
          </a:xfrm>
          <a:prstGeom prst="straightConnector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Example</a:t>
            </a:r>
            <a:endParaRPr b="1" sz="2400">
              <a:solidFill>
                <a:srgbClr val="38A7FF"/>
              </a:solidFill>
              <a:latin typeface="Lato"/>
              <a:ea typeface="Lato"/>
              <a:cs typeface="Lato"/>
              <a:sym typeface="Lato"/>
            </a:endParaRPr>
          </a:p>
        </p:txBody>
      </p:sp>
      <p:sp>
        <p:nvSpPr>
          <p:cNvPr id="263" name="Google Shape;263;p35"/>
          <p:cNvSpPr/>
          <p:nvPr/>
        </p:nvSpPr>
        <p:spPr>
          <a:xfrm>
            <a:off x="1287791"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4" name="Google Shape;264;p35"/>
          <p:cNvSpPr/>
          <p:nvPr/>
        </p:nvSpPr>
        <p:spPr>
          <a:xfrm>
            <a:off x="1839557"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5" name="Google Shape;265;p35"/>
          <p:cNvSpPr/>
          <p:nvPr/>
        </p:nvSpPr>
        <p:spPr>
          <a:xfrm>
            <a:off x="2391323"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 name="Google Shape;266;p35"/>
          <p:cNvSpPr/>
          <p:nvPr/>
        </p:nvSpPr>
        <p:spPr>
          <a:xfrm>
            <a:off x="1287791"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35"/>
          <p:cNvSpPr/>
          <p:nvPr/>
        </p:nvSpPr>
        <p:spPr>
          <a:xfrm>
            <a:off x="2391323"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8" name="Google Shape;268;p35"/>
          <p:cNvSpPr/>
          <p:nvPr/>
        </p:nvSpPr>
        <p:spPr>
          <a:xfrm>
            <a:off x="1287791"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9" name="Google Shape;269;p35"/>
          <p:cNvSpPr/>
          <p:nvPr/>
        </p:nvSpPr>
        <p:spPr>
          <a:xfrm>
            <a:off x="1839557"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 name="Google Shape;270;p35"/>
          <p:cNvSpPr/>
          <p:nvPr/>
        </p:nvSpPr>
        <p:spPr>
          <a:xfrm>
            <a:off x="2391323"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1" name="Google Shape;271;p35"/>
          <p:cNvSpPr/>
          <p:nvPr/>
        </p:nvSpPr>
        <p:spPr>
          <a:xfrm>
            <a:off x="2943089"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35"/>
          <p:cNvSpPr/>
          <p:nvPr/>
        </p:nvSpPr>
        <p:spPr>
          <a:xfrm>
            <a:off x="2943089"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 name="Google Shape;273;p35"/>
          <p:cNvSpPr/>
          <p:nvPr/>
        </p:nvSpPr>
        <p:spPr>
          <a:xfrm>
            <a:off x="2943089"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 name="Google Shape;274;p35"/>
          <p:cNvSpPr/>
          <p:nvPr/>
        </p:nvSpPr>
        <p:spPr>
          <a:xfrm>
            <a:off x="736025"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p35"/>
          <p:cNvSpPr/>
          <p:nvPr/>
        </p:nvSpPr>
        <p:spPr>
          <a:xfrm>
            <a:off x="736025"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 name="Google Shape;276;p35"/>
          <p:cNvSpPr/>
          <p:nvPr/>
        </p:nvSpPr>
        <p:spPr>
          <a:xfrm>
            <a:off x="736025"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35"/>
          <p:cNvSpPr/>
          <p:nvPr/>
        </p:nvSpPr>
        <p:spPr>
          <a:xfrm>
            <a:off x="1287791"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35"/>
          <p:cNvSpPr/>
          <p:nvPr/>
        </p:nvSpPr>
        <p:spPr>
          <a:xfrm>
            <a:off x="1839557"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p35"/>
          <p:cNvSpPr/>
          <p:nvPr/>
        </p:nvSpPr>
        <p:spPr>
          <a:xfrm>
            <a:off x="2391323"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 name="Google Shape;280;p35"/>
          <p:cNvSpPr/>
          <p:nvPr/>
        </p:nvSpPr>
        <p:spPr>
          <a:xfrm>
            <a:off x="2943089"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 name="Google Shape;281;p35"/>
          <p:cNvSpPr/>
          <p:nvPr/>
        </p:nvSpPr>
        <p:spPr>
          <a:xfrm>
            <a:off x="736025" y="1093650"/>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 name="Google Shape;282;p35"/>
          <p:cNvSpPr/>
          <p:nvPr/>
        </p:nvSpPr>
        <p:spPr>
          <a:xfrm>
            <a:off x="1287791"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3" name="Google Shape;283;p35"/>
          <p:cNvSpPr/>
          <p:nvPr/>
        </p:nvSpPr>
        <p:spPr>
          <a:xfrm>
            <a:off x="1839557"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 name="Google Shape;284;p35"/>
          <p:cNvSpPr/>
          <p:nvPr/>
        </p:nvSpPr>
        <p:spPr>
          <a:xfrm>
            <a:off x="2391323"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 name="Google Shape;285;p35"/>
          <p:cNvSpPr/>
          <p:nvPr/>
        </p:nvSpPr>
        <p:spPr>
          <a:xfrm>
            <a:off x="2943089"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 name="Google Shape;286;p35"/>
          <p:cNvSpPr/>
          <p:nvPr/>
        </p:nvSpPr>
        <p:spPr>
          <a:xfrm>
            <a:off x="736025"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 name="Google Shape;287;p35"/>
          <p:cNvSpPr txBox="1"/>
          <p:nvPr/>
        </p:nvSpPr>
        <p:spPr>
          <a:xfrm>
            <a:off x="4363625" y="1093650"/>
            <a:ext cx="3947700" cy="28782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dk1"/>
              </a:buClr>
              <a:buSzPts val="1400"/>
              <a:buFont typeface="Lato"/>
              <a:buAutoNum type="arabicPeriod"/>
            </a:pPr>
            <a:r>
              <a:rPr b="1" lang="en">
                <a:solidFill>
                  <a:schemeClr val="dk1"/>
                </a:solidFill>
                <a:latin typeface="Lato"/>
                <a:ea typeface="Lato"/>
                <a:cs typeface="Lato"/>
                <a:sym typeface="Lato"/>
              </a:rPr>
              <a:t>Any live cell with fewer than two live neighbors dies, as if by underpopulation.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two or three neighbors lives on to the next generation.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live cell with more than three neighbors dies, as if by overpopulation.</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AutoNum type="arabicPeriod"/>
            </a:pPr>
            <a:r>
              <a:rPr lang="en">
                <a:solidFill>
                  <a:schemeClr val="dk1"/>
                </a:solidFill>
                <a:latin typeface="Lato"/>
                <a:ea typeface="Lato"/>
                <a:cs typeface="Lato"/>
                <a:sym typeface="Lato"/>
              </a:rPr>
              <a:t>Any dead cell with </a:t>
            </a:r>
            <a:r>
              <a:rPr i="1" lang="en">
                <a:solidFill>
                  <a:schemeClr val="dk1"/>
                </a:solidFill>
                <a:latin typeface="Lato"/>
                <a:ea typeface="Lato"/>
                <a:cs typeface="Lato"/>
                <a:sym typeface="Lato"/>
              </a:rPr>
              <a:t>exactly three live neighbors</a:t>
            </a:r>
            <a:r>
              <a:rPr lang="en">
                <a:solidFill>
                  <a:schemeClr val="dk1"/>
                </a:solidFill>
                <a:latin typeface="Lato"/>
                <a:ea typeface="Lato"/>
                <a:cs typeface="Lato"/>
                <a:sym typeface="Lato"/>
              </a:rPr>
              <a:t> becomes a live cell, as if by reproduction.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a:solidFill>
                  <a:schemeClr val="dk1"/>
                </a:solidFill>
                <a:latin typeface="Lato"/>
                <a:ea typeface="Lato"/>
                <a:cs typeface="Lato"/>
                <a:sym typeface="Lato"/>
              </a:rPr>
              <a:t>It would cease to exist!</a:t>
            </a:r>
            <a:endParaRPr>
              <a:solidFill>
                <a:schemeClr val="dk1"/>
              </a:solidFill>
              <a:latin typeface="Lato"/>
              <a:ea typeface="Lato"/>
              <a:cs typeface="Lato"/>
              <a:sym typeface="Lato"/>
            </a:endParaRPr>
          </a:p>
        </p:txBody>
      </p:sp>
      <p:cxnSp>
        <p:nvCxnSpPr>
          <p:cNvPr id="288" name="Google Shape;288;p35"/>
          <p:cNvCxnSpPr>
            <a:endCxn id="267" idx="1"/>
          </p:cNvCxnSpPr>
          <p:nvPr/>
        </p:nvCxnSpPr>
        <p:spPr>
          <a:xfrm rot="10800000">
            <a:off x="2391323" y="2571746"/>
            <a:ext cx="1962000" cy="1110600"/>
          </a:xfrm>
          <a:prstGeom prst="straightConnector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6"/>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Example</a:t>
            </a:r>
            <a:endParaRPr b="1" sz="2400">
              <a:solidFill>
                <a:srgbClr val="38A7FF"/>
              </a:solidFill>
              <a:latin typeface="Lato"/>
              <a:ea typeface="Lato"/>
              <a:cs typeface="Lato"/>
              <a:sym typeface="Lato"/>
            </a:endParaRPr>
          </a:p>
        </p:txBody>
      </p:sp>
      <p:sp>
        <p:nvSpPr>
          <p:cNvPr id="294" name="Google Shape;294;p36"/>
          <p:cNvSpPr/>
          <p:nvPr/>
        </p:nvSpPr>
        <p:spPr>
          <a:xfrm>
            <a:off x="1287791"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 name="Google Shape;295;p36"/>
          <p:cNvSpPr/>
          <p:nvPr/>
        </p:nvSpPr>
        <p:spPr>
          <a:xfrm>
            <a:off x="1839557"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 name="Google Shape;296;p36"/>
          <p:cNvSpPr/>
          <p:nvPr/>
        </p:nvSpPr>
        <p:spPr>
          <a:xfrm>
            <a:off x="2391323"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7" name="Google Shape;297;p36"/>
          <p:cNvSpPr/>
          <p:nvPr/>
        </p:nvSpPr>
        <p:spPr>
          <a:xfrm>
            <a:off x="1287791"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 name="Google Shape;298;p36"/>
          <p:cNvSpPr/>
          <p:nvPr/>
        </p:nvSpPr>
        <p:spPr>
          <a:xfrm>
            <a:off x="2391323"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36"/>
          <p:cNvSpPr/>
          <p:nvPr/>
        </p:nvSpPr>
        <p:spPr>
          <a:xfrm>
            <a:off x="1287791"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0" name="Google Shape;300;p36"/>
          <p:cNvSpPr/>
          <p:nvPr/>
        </p:nvSpPr>
        <p:spPr>
          <a:xfrm>
            <a:off x="1839557"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1" name="Google Shape;301;p36"/>
          <p:cNvSpPr/>
          <p:nvPr/>
        </p:nvSpPr>
        <p:spPr>
          <a:xfrm>
            <a:off x="2391323"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2" name="Google Shape;302;p36"/>
          <p:cNvSpPr/>
          <p:nvPr/>
        </p:nvSpPr>
        <p:spPr>
          <a:xfrm>
            <a:off x="2943089"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3" name="Google Shape;303;p36"/>
          <p:cNvSpPr/>
          <p:nvPr/>
        </p:nvSpPr>
        <p:spPr>
          <a:xfrm>
            <a:off x="2943089"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4" name="Google Shape;304;p36"/>
          <p:cNvSpPr/>
          <p:nvPr/>
        </p:nvSpPr>
        <p:spPr>
          <a:xfrm>
            <a:off x="2943089" y="2867498"/>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5" name="Google Shape;305;p36"/>
          <p:cNvSpPr/>
          <p:nvPr/>
        </p:nvSpPr>
        <p:spPr>
          <a:xfrm>
            <a:off x="736025" y="1684394"/>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 name="Google Shape;306;p36"/>
          <p:cNvSpPr/>
          <p:nvPr/>
        </p:nvSpPr>
        <p:spPr>
          <a:xfrm>
            <a:off x="736025" y="2275946"/>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 name="Google Shape;307;p36"/>
          <p:cNvSpPr/>
          <p:nvPr/>
        </p:nvSpPr>
        <p:spPr>
          <a:xfrm>
            <a:off x="736025" y="2867498"/>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 name="Google Shape;308;p36"/>
          <p:cNvSpPr/>
          <p:nvPr/>
        </p:nvSpPr>
        <p:spPr>
          <a:xfrm>
            <a:off x="1287791"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36"/>
          <p:cNvSpPr/>
          <p:nvPr/>
        </p:nvSpPr>
        <p:spPr>
          <a:xfrm>
            <a:off x="1839557"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 name="Google Shape;310;p36"/>
          <p:cNvSpPr/>
          <p:nvPr/>
        </p:nvSpPr>
        <p:spPr>
          <a:xfrm>
            <a:off x="2391323"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 name="Google Shape;311;p36"/>
          <p:cNvSpPr/>
          <p:nvPr/>
        </p:nvSpPr>
        <p:spPr>
          <a:xfrm>
            <a:off x="2943089" y="1093650"/>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p36"/>
          <p:cNvSpPr/>
          <p:nvPr/>
        </p:nvSpPr>
        <p:spPr>
          <a:xfrm>
            <a:off x="736025" y="1093650"/>
            <a:ext cx="551700" cy="591600"/>
          </a:xfrm>
          <a:prstGeom prst="rect">
            <a:avLst/>
          </a:prstGeom>
          <a:solidFill>
            <a:srgbClr val="6AA84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36"/>
          <p:cNvSpPr/>
          <p:nvPr/>
        </p:nvSpPr>
        <p:spPr>
          <a:xfrm>
            <a:off x="1287791"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 name="Google Shape;314;p36"/>
          <p:cNvSpPr/>
          <p:nvPr/>
        </p:nvSpPr>
        <p:spPr>
          <a:xfrm>
            <a:off x="1839557"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36"/>
          <p:cNvSpPr/>
          <p:nvPr/>
        </p:nvSpPr>
        <p:spPr>
          <a:xfrm>
            <a:off x="2391323"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36"/>
          <p:cNvSpPr/>
          <p:nvPr/>
        </p:nvSpPr>
        <p:spPr>
          <a:xfrm>
            <a:off x="2943089"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7" name="Google Shape;317;p36"/>
          <p:cNvSpPr/>
          <p:nvPr/>
        </p:nvSpPr>
        <p:spPr>
          <a:xfrm>
            <a:off x="736025" y="3458242"/>
            <a:ext cx="551700" cy="591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8" name="Google Shape;318;p36"/>
          <p:cNvSpPr txBox="1"/>
          <p:nvPr/>
        </p:nvSpPr>
        <p:spPr>
          <a:xfrm>
            <a:off x="4363625" y="1093650"/>
            <a:ext cx="39477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An important thing to note is that you’ll have to check this for all cells, since it is possible for a dead cell to become a live cell. </a:t>
            </a:r>
            <a:endParaRPr>
              <a:solidFill>
                <a:schemeClr val="dk1"/>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7"/>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Next Generation</a:t>
            </a:r>
            <a:endParaRPr b="1" sz="2400">
              <a:solidFill>
                <a:srgbClr val="38A7FF"/>
              </a:solidFill>
              <a:latin typeface="Lato"/>
              <a:ea typeface="Lato"/>
              <a:cs typeface="Lato"/>
              <a:sym typeface="Lato"/>
            </a:endParaRPr>
          </a:p>
        </p:txBody>
      </p:sp>
      <p:sp>
        <p:nvSpPr>
          <p:cNvPr id="324" name="Google Shape;324;p37"/>
          <p:cNvSpPr txBox="1"/>
          <p:nvPr/>
        </p:nvSpPr>
        <p:spPr>
          <a:xfrm>
            <a:off x="632025" y="1330225"/>
            <a:ext cx="78471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The rules we previously defined is how we create the next generation of cells. For this lab, you’ll be be implementing the following method to produce the generation of cells: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p:txBody>
      </p:sp>
      <p:sp>
        <p:nvSpPr>
          <p:cNvPr id="325" name="Google Shape;325;p37"/>
          <p:cNvSpPr txBox="1"/>
          <p:nvPr/>
        </p:nvSpPr>
        <p:spPr>
          <a:xfrm>
            <a:off x="1447350" y="2226025"/>
            <a:ext cx="6249300" cy="1693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JetBrains Mono"/>
                <a:ea typeface="JetBrains Mono"/>
                <a:cs typeface="JetBrains Mono"/>
                <a:sym typeface="JetBrains Mono"/>
              </a:rPr>
              <a:t>public TETile[][] nextGeneration(TETile[][] tiles) {</a:t>
            </a:r>
            <a:endParaRPr>
              <a:latin typeface="JetBrains Mono"/>
              <a:ea typeface="JetBrains Mono"/>
              <a:cs typeface="JetBrains Mono"/>
              <a:sym typeface="JetBrains Mono"/>
            </a:endParaRPr>
          </a:p>
          <a:p>
            <a:pPr indent="0" lvl="0" marL="457200" rtl="0" algn="l">
              <a:lnSpc>
                <a:spcPct val="150000"/>
              </a:lnSpc>
              <a:spcBef>
                <a:spcPts val="0"/>
              </a:spcBef>
              <a:spcAft>
                <a:spcPts val="0"/>
              </a:spcAft>
              <a:buNone/>
            </a:pPr>
            <a:r>
              <a:rPr lang="en">
                <a:latin typeface="JetBrains Mono"/>
                <a:ea typeface="JetBrains Mono"/>
                <a:cs typeface="JetBrains Mono"/>
                <a:sym typeface="JetBrains Mono"/>
              </a:rPr>
              <a:t>TETile[][] nextGen = new TETile[width][height];</a:t>
            </a:r>
            <a:endParaRPr>
              <a:latin typeface="JetBrains Mono"/>
              <a:ea typeface="JetBrains Mono"/>
              <a:cs typeface="JetBrains Mono"/>
              <a:sym typeface="JetBrains Mono"/>
            </a:endParaRPr>
          </a:p>
          <a:p>
            <a:pPr indent="0" lvl="0" marL="457200" rtl="0" algn="l">
              <a:lnSpc>
                <a:spcPct val="150000"/>
              </a:lnSpc>
              <a:spcBef>
                <a:spcPts val="0"/>
              </a:spcBef>
              <a:spcAft>
                <a:spcPts val="0"/>
              </a:spcAft>
              <a:buNone/>
            </a:pPr>
            <a:r>
              <a:rPr lang="en">
                <a:latin typeface="JetBrains Mono"/>
                <a:ea typeface="JetBrains Mono"/>
                <a:cs typeface="JetBrains Mono"/>
                <a:sym typeface="JetBrains Mono"/>
              </a:rPr>
              <a:t>// More code below</a:t>
            </a:r>
            <a:endParaRPr>
              <a:latin typeface="JetBrains Mono"/>
              <a:ea typeface="JetBrains Mono"/>
              <a:cs typeface="JetBrains Mono"/>
              <a:sym typeface="JetBrains Mono"/>
            </a:endParaRPr>
          </a:p>
          <a:p>
            <a:pPr indent="0" lvl="0" marL="0" rtl="0" algn="l">
              <a:lnSpc>
                <a:spcPct val="150000"/>
              </a:lnSpc>
              <a:spcBef>
                <a:spcPts val="0"/>
              </a:spcBef>
              <a:spcAft>
                <a:spcPts val="0"/>
              </a:spcAft>
              <a:buNone/>
            </a:pPr>
            <a:r>
              <a:t/>
            </a:r>
            <a:endParaRPr>
              <a:latin typeface="JetBrains Mono"/>
              <a:ea typeface="JetBrains Mono"/>
              <a:cs typeface="JetBrains Mono"/>
              <a:sym typeface="JetBrains Mono"/>
            </a:endParaRPr>
          </a:p>
          <a:p>
            <a:pPr indent="0" lvl="0" marL="0" rtl="0" algn="l">
              <a:lnSpc>
                <a:spcPct val="150000"/>
              </a:lnSpc>
              <a:spcBef>
                <a:spcPts val="0"/>
              </a:spcBef>
              <a:spcAft>
                <a:spcPts val="0"/>
              </a:spcAft>
              <a:buNone/>
            </a:pPr>
            <a:r>
              <a:rPr lang="en">
                <a:latin typeface="JetBrains Mono"/>
                <a:ea typeface="JetBrains Mono"/>
                <a:cs typeface="JetBrains Mono"/>
                <a:sym typeface="JetBrains Mono"/>
              </a:rPr>
              <a:t>}</a:t>
            </a:r>
            <a:endParaRPr>
              <a:latin typeface="JetBrains Mono"/>
              <a:ea typeface="JetBrains Mono"/>
              <a:cs typeface="JetBrains Mono"/>
              <a:sym typeface="JetBrains Mono"/>
            </a:endParaRPr>
          </a:p>
        </p:txBody>
      </p:sp>
      <p:sp>
        <p:nvSpPr>
          <p:cNvPr id="326" name="Google Shape;326;p37"/>
          <p:cNvSpPr txBox="1"/>
          <p:nvPr/>
        </p:nvSpPr>
        <p:spPr>
          <a:xfrm>
            <a:off x="632025" y="3874100"/>
            <a:ext cx="78471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The passed in </a:t>
            </a:r>
            <a:r>
              <a:rPr lang="en">
                <a:solidFill>
                  <a:schemeClr val="dk1"/>
                </a:solidFill>
                <a:latin typeface="Courier New"/>
                <a:ea typeface="Courier New"/>
                <a:cs typeface="Courier New"/>
                <a:sym typeface="Courier New"/>
              </a:rPr>
              <a:t>tiles</a:t>
            </a:r>
            <a:r>
              <a:rPr lang="en">
                <a:solidFill>
                  <a:schemeClr val="dk1"/>
                </a:solidFill>
                <a:latin typeface="Lato"/>
                <a:ea typeface="Lato"/>
                <a:cs typeface="Lato"/>
                <a:sym typeface="Lato"/>
              </a:rPr>
              <a:t> will be the current generation/state. The next generation/state should be saved in </a:t>
            </a:r>
            <a:r>
              <a:rPr lang="en">
                <a:solidFill>
                  <a:schemeClr val="dk1"/>
                </a:solidFill>
                <a:latin typeface="Courier New"/>
                <a:ea typeface="Courier New"/>
                <a:cs typeface="Courier New"/>
                <a:sym typeface="Courier New"/>
              </a:rPr>
              <a:t>nextGen</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8"/>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Saving and Loading</a:t>
            </a:r>
            <a:endParaRPr b="1" sz="2400">
              <a:solidFill>
                <a:srgbClr val="38A7FF"/>
              </a:solidFill>
              <a:latin typeface="Lato"/>
              <a:ea typeface="Lato"/>
              <a:cs typeface="Lato"/>
              <a:sym typeface="Lato"/>
            </a:endParaRPr>
          </a:p>
        </p:txBody>
      </p:sp>
      <p:sp>
        <p:nvSpPr>
          <p:cNvPr id="332" name="Google Shape;332;p38"/>
          <p:cNvSpPr txBox="1"/>
          <p:nvPr/>
        </p:nvSpPr>
        <p:spPr>
          <a:xfrm>
            <a:off x="632025" y="1330225"/>
            <a:ext cx="78471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Lato"/>
                <a:ea typeface="Lato"/>
                <a:cs typeface="Lato"/>
                <a:sym typeface="Lato"/>
              </a:rPr>
              <a:t>We’ll also be implementing two methods to help use save and </a:t>
            </a:r>
            <a:r>
              <a:rPr lang="en">
                <a:solidFill>
                  <a:schemeClr val="dk1"/>
                </a:solidFill>
                <a:latin typeface="Lato"/>
                <a:ea typeface="Lato"/>
                <a:cs typeface="Lato"/>
                <a:sym typeface="Lato"/>
              </a:rPr>
              <a:t>load the board. Read up on the spec and make sure you understand the requirements and specific format that we’ll be looking for!</a:t>
            </a:r>
            <a:endParaRPr>
              <a:solidFill>
                <a:schemeClr val="dk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9"/>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Lab Overview</a:t>
            </a:r>
            <a:endParaRPr b="1" sz="2400">
              <a:solidFill>
                <a:srgbClr val="38A7FF"/>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0"/>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An Overview</a:t>
            </a:r>
            <a:endParaRPr b="1" sz="2400">
              <a:solidFill>
                <a:srgbClr val="38A7FF"/>
              </a:solidFill>
              <a:latin typeface="Lato"/>
              <a:ea typeface="Lato"/>
              <a:cs typeface="Lato"/>
              <a:sym typeface="Lato"/>
            </a:endParaRPr>
          </a:p>
        </p:txBody>
      </p:sp>
      <p:sp>
        <p:nvSpPr>
          <p:cNvPr id="343" name="Google Shape;343;p40"/>
          <p:cNvSpPr txBox="1"/>
          <p:nvPr/>
        </p:nvSpPr>
        <p:spPr>
          <a:xfrm>
            <a:off x="632025" y="1330225"/>
            <a:ext cx="7847100" cy="238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Lab 09  is due Friday, 4/05 at 11:59 pm.</a:t>
            </a:r>
            <a:endParaRPr b="1">
              <a:solidFill>
                <a:schemeClr val="dk1"/>
              </a:solidFill>
              <a:latin typeface="Lato"/>
              <a:ea typeface="Lato"/>
              <a:cs typeface="Lato"/>
              <a:sym typeface="Lato"/>
            </a:endParaRPr>
          </a:p>
          <a:p>
            <a:pPr indent="0" lvl="0" marL="45720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a:solidFill>
                  <a:schemeClr val="dk1"/>
                </a:solidFill>
                <a:latin typeface="Lato"/>
                <a:ea typeface="Lato"/>
                <a:cs typeface="Lato"/>
                <a:sym typeface="Lato"/>
              </a:rPr>
              <a:t>Deliverables: </a:t>
            </a:r>
            <a:endParaRPr b="1">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Complete the following methods in lab09: </a:t>
            </a:r>
            <a:r>
              <a:rPr lang="en">
                <a:solidFill>
                  <a:schemeClr val="dk1"/>
                </a:solidFill>
                <a:latin typeface="Courier New"/>
                <a:ea typeface="Courier New"/>
                <a:cs typeface="Courier New"/>
                <a:sym typeface="Courier New"/>
              </a:rPr>
              <a:t>nextGeneration</a:t>
            </a:r>
            <a:r>
              <a:rPr lang="en">
                <a:solidFill>
                  <a:schemeClr val="dk1"/>
                </a:solidFill>
                <a:latin typeface="Lato"/>
                <a:ea typeface="Lato"/>
                <a:cs typeface="Lato"/>
                <a:sym typeface="Lato"/>
              </a:rPr>
              <a:t>, </a:t>
            </a:r>
            <a:r>
              <a:rPr lang="en">
                <a:solidFill>
                  <a:schemeClr val="dk1"/>
                </a:solidFill>
                <a:latin typeface="Courier New"/>
                <a:ea typeface="Courier New"/>
                <a:cs typeface="Courier New"/>
                <a:sym typeface="Courier New"/>
              </a:rPr>
              <a:t>saveBoard</a:t>
            </a:r>
            <a:r>
              <a:rPr lang="en">
                <a:solidFill>
                  <a:schemeClr val="dk1"/>
                </a:solidFill>
                <a:latin typeface="Lato"/>
                <a:ea typeface="Lato"/>
                <a:cs typeface="Lato"/>
                <a:sym typeface="Lato"/>
              </a:rPr>
              <a:t>, </a:t>
            </a:r>
            <a:r>
              <a:rPr lang="en">
                <a:solidFill>
                  <a:schemeClr val="dk1"/>
                </a:solidFill>
                <a:latin typeface="Courier New"/>
                <a:ea typeface="Courier New"/>
                <a:cs typeface="Courier New"/>
                <a:sym typeface="Courier New"/>
              </a:rPr>
              <a:t>loadBoard</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The local tests are not comprehensive - passing them all does not guarantee full score on Gradescope.</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a:solidFill>
                  <a:schemeClr val="dk1"/>
                </a:solidFill>
                <a:latin typeface="Lato"/>
                <a:ea typeface="Lato"/>
                <a:cs typeface="Lato"/>
                <a:sym typeface="Lato"/>
              </a:rPr>
              <a:t>Do not modify the files in patterns. The provided local tests will not run if they are changed, and they should remain unmodified for testing purposes.</a:t>
            </a:r>
            <a:endParaRPr b="1">
              <a:solidFill>
                <a:schemeClr val="dk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