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Lst>
  <p:sldSz cy="5143500" cx="9144000"/>
  <p:notesSz cx="6858000" cy="9144000"/>
  <p:embeddedFontLst>
    <p:embeddedFont>
      <p:font typeface="Roboto Medium"/>
      <p:regular r:id="rId86"/>
      <p:bold r:id="rId87"/>
      <p:italic r:id="rId88"/>
      <p:boldItalic r:id="rId89"/>
    </p:embeddedFont>
    <p:embeddedFont>
      <p:font typeface="Roboto"/>
      <p:regular r:id="rId90"/>
      <p:bold r:id="rId91"/>
      <p:italic r:id="rId92"/>
      <p:boldItalic r:id="rId93"/>
    </p:embeddedFont>
    <p:embeddedFont>
      <p:font typeface="Roboto Light"/>
      <p:regular r:id="rId94"/>
      <p:bold r:id="rId95"/>
      <p:italic r:id="rId96"/>
      <p:boldItalic r:id="rId9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8B4C20C-4141-4FCB-9E5E-65383C20D9FA}">
  <a:tblStyle styleId="{D8B4C20C-4141-4FCB-9E5E-65383C20D9FA}" styleName="Table_0">
    <a:wholeTbl>
      <a:tcTxStyle>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FCE8116E-E722-455A-A1C0-E29C6331CBBF}"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95" Type="http://schemas.openxmlformats.org/officeDocument/2006/relationships/font" Target="fonts/RobotoLight-bold.fntdata"/><Relationship Id="rId94" Type="http://schemas.openxmlformats.org/officeDocument/2006/relationships/font" Target="fonts/RobotoLight-regular.fntdata"/><Relationship Id="rId97" Type="http://schemas.openxmlformats.org/officeDocument/2006/relationships/font" Target="fonts/RobotoLight-boldItalic.fntdata"/><Relationship Id="rId96" Type="http://schemas.openxmlformats.org/officeDocument/2006/relationships/font" Target="fonts/RobotoLight-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font" Target="fonts/Roboto-bold.fntdata"/><Relationship Id="rId90" Type="http://schemas.openxmlformats.org/officeDocument/2006/relationships/font" Target="fonts/Roboto-regular.fntdata"/><Relationship Id="rId93" Type="http://schemas.openxmlformats.org/officeDocument/2006/relationships/font" Target="fonts/Roboto-boldItalic.fntdata"/><Relationship Id="rId92" Type="http://schemas.openxmlformats.org/officeDocument/2006/relationships/font" Target="fonts/Roboto-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font" Target="fonts/RobotoMedium-regular.fntdata"/><Relationship Id="rId85" Type="http://schemas.openxmlformats.org/officeDocument/2006/relationships/slide" Target="slides/slide80.xml"/><Relationship Id="rId88" Type="http://schemas.openxmlformats.org/officeDocument/2006/relationships/font" Target="fonts/RobotoMedium-italic.fntdata"/><Relationship Id="rId87" Type="http://schemas.openxmlformats.org/officeDocument/2006/relationships/font" Target="fonts/RobotoMedium-bold.fntdata"/><Relationship Id="rId89" Type="http://schemas.openxmlformats.org/officeDocument/2006/relationships/font" Target="fonts/RobotoMedium-boldItalic.fntdata"/><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constructionphotography.com/ImageThumbs/A168-02831/3/A168-02831_plastic_bottles_sorted_by_colour_compressed_into_bales_and_ready_for_recycling.jpg"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forms/d/e/1FAIpQLScSCXMzxT5jaycy8SS_SfRI0kzmv2V9PNjZmAMjnufKdobvSA/viewform"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2c76f41cce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2c76f41cce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http://www.constructionphotography.com/ImageThumbs/A168-02831/3/A168-02831_plastic_bottles_sorted_by_colour_compressed_into_bales_and_ready_for_recycling.jpg</a:t>
            </a:r>
            <a:r>
              <a:rPr lang="en"/>
              <a:t>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c8f85dfda2_0_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2c8f85dfda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2c8f85dfda2_0_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2c8f85dfda2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2c8f85dfda2_0_1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2c8f85dfda2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c8f85dfda2_0_1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c8f85dfda2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Koshka nosil krasivaya shapka</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2c8f85dfda2_0_3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2c8f85dfda2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2c8f85dfda2_0_4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2c8f85dfda2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https://docs.google.com/forms/d/e/1FAIpQLScSCXMzxT5jaycy8SS_SfRI0kzmv2V9PNjZmAMjnufKdobvSA/viewform</a:t>
            </a:r>
            <a:r>
              <a:rPr lang="en"/>
              <a:t>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c8f85dfda2_0_9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2c8f85dfda2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2c8f85dfda2_0_15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2c8f85dfda2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2c8f85dfda2_0_18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2c8f85dfda2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2c8f85dfda2_0_191: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2c8f85dfda2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2c8f85dfda2_0_24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2c8f85dfda2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2c8f85dfda2_0_25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2c8f85dfda2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2c8f85dfda2_0_27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2c8f85dfda2_0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2c8f85dfda2_0_29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2c8f85dfda2_0_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2c8f85dfda2_0_31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2c8f85dfda2_0_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2c8f85dfda2_0_36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2c8f85dfda2_0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2c8f85dfda2_0_42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2c8f85dfda2_0_4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2c8f85dfda2_0_45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g2c8f85dfda2_0_4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Got here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2c8f36b101a_0_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2c8f36b101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2c8f36b101a_0_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8" name="Google Shape;638;g2c8f36b101a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g2c8f36b101a_0_9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0" name="Google Shape;730;g2c8f36b101a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g2c8f36b101a_0_18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3" name="Google Shape;823;g2c8f36b101a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g2c8f36b101a_0_28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0" name="Google Shape;920;g2c8f36b101a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g2c8f36b101a_0_34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1" name="Google Shape;981;g2c8f36b101a_0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0" name="Shape 1040"/>
        <p:cNvGrpSpPr/>
        <p:nvPr/>
      </p:nvGrpSpPr>
      <p:grpSpPr>
        <a:xfrm>
          <a:off x="0" y="0"/>
          <a:ext cx="0" cy="0"/>
          <a:chOff x="0" y="0"/>
          <a:chExt cx="0" cy="0"/>
        </a:xfrm>
      </p:grpSpPr>
      <p:sp>
        <p:nvSpPr>
          <p:cNvPr id="1041" name="Google Shape;1041;g2c8f36b101a_0_40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2" name="Google Shape;1042;g2c8f36b101a_0_4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g2c8f36b101a_0_41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8" name="Google Shape;1048;g2c8f36b101a_0_4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2" name="Shape 1092"/>
        <p:cNvGrpSpPr/>
        <p:nvPr/>
      </p:nvGrpSpPr>
      <p:grpSpPr>
        <a:xfrm>
          <a:off x="0" y="0"/>
          <a:ext cx="0" cy="0"/>
          <a:chOff x="0" y="0"/>
          <a:chExt cx="0" cy="0"/>
        </a:xfrm>
      </p:grpSpPr>
      <p:sp>
        <p:nvSpPr>
          <p:cNvPr id="1093" name="Google Shape;1093;g2c8f36b101a_0_45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4" name="Google Shape;1094;g2c8f36b101a_0_4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8" name="Shape 1148"/>
        <p:cNvGrpSpPr/>
        <p:nvPr/>
      </p:nvGrpSpPr>
      <p:grpSpPr>
        <a:xfrm>
          <a:off x="0" y="0"/>
          <a:ext cx="0" cy="0"/>
          <a:chOff x="0" y="0"/>
          <a:chExt cx="0" cy="0"/>
        </a:xfrm>
      </p:grpSpPr>
      <p:sp>
        <p:nvSpPr>
          <p:cNvPr id="1149" name="Google Shape;1149;g2c8f36b101a_0_51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0" name="Google Shape;1150;g2c8f36b101a_0_5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7" name="Shape 1167"/>
        <p:cNvGrpSpPr/>
        <p:nvPr/>
      </p:nvGrpSpPr>
      <p:grpSpPr>
        <a:xfrm>
          <a:off x="0" y="0"/>
          <a:ext cx="0" cy="0"/>
          <a:chOff x="0" y="0"/>
          <a:chExt cx="0" cy="0"/>
        </a:xfrm>
      </p:grpSpPr>
      <p:sp>
        <p:nvSpPr>
          <p:cNvPr id="1168" name="Google Shape;1168;g2c8f36b101a_0_52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9" name="Google Shape;1169;g2c8f36b101a_0_5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7" name="Shape 1177"/>
        <p:cNvGrpSpPr/>
        <p:nvPr/>
      </p:nvGrpSpPr>
      <p:grpSpPr>
        <a:xfrm>
          <a:off x="0" y="0"/>
          <a:ext cx="0" cy="0"/>
          <a:chOff x="0" y="0"/>
          <a:chExt cx="0" cy="0"/>
        </a:xfrm>
      </p:grpSpPr>
      <p:sp>
        <p:nvSpPr>
          <p:cNvPr id="1178" name="Google Shape;1178;g2c8f36b101a_0_53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9" name="Google Shape;1179;g2c8f36b101a_0_5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4" name="Shape 1184"/>
        <p:cNvGrpSpPr/>
        <p:nvPr/>
      </p:nvGrpSpPr>
      <p:grpSpPr>
        <a:xfrm>
          <a:off x="0" y="0"/>
          <a:ext cx="0" cy="0"/>
          <a:chOff x="0" y="0"/>
          <a:chExt cx="0" cy="0"/>
        </a:xfrm>
      </p:grpSpPr>
      <p:sp>
        <p:nvSpPr>
          <p:cNvPr id="1185" name="Google Shape;1185;g2c8f36b101a_0_54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6" name="Google Shape;1186;g2c8f36b101a_0_5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1" name="Shape 1191"/>
        <p:cNvGrpSpPr/>
        <p:nvPr/>
      </p:nvGrpSpPr>
      <p:grpSpPr>
        <a:xfrm>
          <a:off x="0" y="0"/>
          <a:ext cx="0" cy="0"/>
          <a:chOff x="0" y="0"/>
          <a:chExt cx="0" cy="0"/>
        </a:xfrm>
      </p:grpSpPr>
      <p:sp>
        <p:nvSpPr>
          <p:cNvPr id="1192" name="Google Shape;1192;g2c8f36b101a_0_54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3" name="Google Shape;1193;g2c8f36b101a_0_5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7" name="Shape 1197"/>
        <p:cNvGrpSpPr/>
        <p:nvPr/>
      </p:nvGrpSpPr>
      <p:grpSpPr>
        <a:xfrm>
          <a:off x="0" y="0"/>
          <a:ext cx="0" cy="0"/>
          <a:chOff x="0" y="0"/>
          <a:chExt cx="0" cy="0"/>
        </a:xfrm>
      </p:grpSpPr>
      <p:sp>
        <p:nvSpPr>
          <p:cNvPr id="1198" name="Google Shape;1198;g2c8f36b101a_0_55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9" name="Google Shape;1199;g2c8f36b101a_0_5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7" name="Shape 1217"/>
        <p:cNvGrpSpPr/>
        <p:nvPr/>
      </p:nvGrpSpPr>
      <p:grpSpPr>
        <a:xfrm>
          <a:off x="0" y="0"/>
          <a:ext cx="0" cy="0"/>
          <a:chOff x="0" y="0"/>
          <a:chExt cx="0" cy="0"/>
        </a:xfrm>
      </p:grpSpPr>
      <p:sp>
        <p:nvSpPr>
          <p:cNvPr id="1218" name="Google Shape;1218;g2c8f36b101a_0_57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9" name="Google Shape;1219;g2c8f36b101a_0_5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3" name="Shape 1223"/>
        <p:cNvGrpSpPr/>
        <p:nvPr/>
      </p:nvGrpSpPr>
      <p:grpSpPr>
        <a:xfrm>
          <a:off x="0" y="0"/>
          <a:ext cx="0" cy="0"/>
          <a:chOff x="0" y="0"/>
          <a:chExt cx="0" cy="0"/>
        </a:xfrm>
      </p:grpSpPr>
      <p:sp>
        <p:nvSpPr>
          <p:cNvPr id="1224" name="Google Shape;1224;g2c8f36b101a_0_57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5" name="Google Shape;1225;g2c8f36b101a_0_5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0" name="Shape 1230"/>
        <p:cNvGrpSpPr/>
        <p:nvPr/>
      </p:nvGrpSpPr>
      <p:grpSpPr>
        <a:xfrm>
          <a:off x="0" y="0"/>
          <a:ext cx="0" cy="0"/>
          <a:chOff x="0" y="0"/>
          <a:chExt cx="0" cy="0"/>
        </a:xfrm>
      </p:grpSpPr>
      <p:sp>
        <p:nvSpPr>
          <p:cNvPr id="1231" name="Google Shape;1231;g22c76f41cce_0_471: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2" name="Google Shape;1232;g22c76f41cce_0_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7" name="Shape 1237"/>
        <p:cNvGrpSpPr/>
        <p:nvPr/>
      </p:nvGrpSpPr>
      <p:grpSpPr>
        <a:xfrm>
          <a:off x="0" y="0"/>
          <a:ext cx="0" cy="0"/>
          <a:chOff x="0" y="0"/>
          <a:chExt cx="0" cy="0"/>
        </a:xfrm>
      </p:grpSpPr>
      <p:sp>
        <p:nvSpPr>
          <p:cNvPr id="1238" name="Google Shape;1238;g510b7aa81c_0_6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9" name="Google Shape;1239;g510b7aa81c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0" name="Shape 1270"/>
        <p:cNvGrpSpPr/>
        <p:nvPr/>
      </p:nvGrpSpPr>
      <p:grpSpPr>
        <a:xfrm>
          <a:off x="0" y="0"/>
          <a:ext cx="0" cy="0"/>
          <a:chOff x="0" y="0"/>
          <a:chExt cx="0" cy="0"/>
        </a:xfrm>
      </p:grpSpPr>
      <p:sp>
        <p:nvSpPr>
          <p:cNvPr id="1271" name="Google Shape;1271;g510b7aa81c_0_12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2" name="Google Shape;1272;g510b7aa81c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0" name="Shape 1290"/>
        <p:cNvGrpSpPr/>
        <p:nvPr/>
      </p:nvGrpSpPr>
      <p:grpSpPr>
        <a:xfrm>
          <a:off x="0" y="0"/>
          <a:ext cx="0" cy="0"/>
          <a:chOff x="0" y="0"/>
          <a:chExt cx="0" cy="0"/>
        </a:xfrm>
      </p:grpSpPr>
      <p:sp>
        <p:nvSpPr>
          <p:cNvPr id="1291" name="Google Shape;1291;g510b7aa81c_0_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2" name="Google Shape;1292;g510b7aa81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6" name="Shape 1296"/>
        <p:cNvGrpSpPr/>
        <p:nvPr/>
      </p:nvGrpSpPr>
      <p:grpSpPr>
        <a:xfrm>
          <a:off x="0" y="0"/>
          <a:ext cx="0" cy="0"/>
          <a:chOff x="0" y="0"/>
          <a:chExt cx="0" cy="0"/>
        </a:xfrm>
      </p:grpSpPr>
      <p:sp>
        <p:nvSpPr>
          <p:cNvPr id="1297" name="Google Shape;1297;g510b7aa81c_0_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8" name="Google Shape;1298;g510b7aa81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4" name="Shape 1304"/>
        <p:cNvGrpSpPr/>
        <p:nvPr/>
      </p:nvGrpSpPr>
      <p:grpSpPr>
        <a:xfrm>
          <a:off x="0" y="0"/>
          <a:ext cx="0" cy="0"/>
          <a:chOff x="0" y="0"/>
          <a:chExt cx="0" cy="0"/>
        </a:xfrm>
      </p:grpSpPr>
      <p:sp>
        <p:nvSpPr>
          <p:cNvPr id="1305" name="Google Shape;1305;g510b7aa81c_0_1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6" name="Google Shape;1306;g510b7aa81c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https://i.ytimg.com/vi/lEF3SPhz5Q8/maxresdefault.jpg</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2" name="Shape 1322"/>
        <p:cNvGrpSpPr/>
        <p:nvPr/>
      </p:nvGrpSpPr>
      <p:grpSpPr>
        <a:xfrm>
          <a:off x="0" y="0"/>
          <a:ext cx="0" cy="0"/>
          <a:chOff x="0" y="0"/>
          <a:chExt cx="0" cy="0"/>
        </a:xfrm>
      </p:grpSpPr>
      <p:sp>
        <p:nvSpPr>
          <p:cNvPr id="1323" name="Google Shape;1323;g510b7aa81c_0_2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4" name="Google Shape;1324;g510b7aa81c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https://i.ytimg.com/vi/lEF3SPhz5Q8/maxresdefault.jpg</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8" name="Shape 1328"/>
        <p:cNvGrpSpPr/>
        <p:nvPr/>
      </p:nvGrpSpPr>
      <p:grpSpPr>
        <a:xfrm>
          <a:off x="0" y="0"/>
          <a:ext cx="0" cy="0"/>
          <a:chOff x="0" y="0"/>
          <a:chExt cx="0" cy="0"/>
        </a:xfrm>
      </p:grpSpPr>
      <p:sp>
        <p:nvSpPr>
          <p:cNvPr id="1329" name="Google Shape;1329;g510b7aa81c_0_3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0" name="Google Shape;1330;g510b7aa81c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4" name="Shape 1334"/>
        <p:cNvGrpSpPr/>
        <p:nvPr/>
      </p:nvGrpSpPr>
      <p:grpSpPr>
        <a:xfrm>
          <a:off x="0" y="0"/>
          <a:ext cx="0" cy="0"/>
          <a:chOff x="0" y="0"/>
          <a:chExt cx="0" cy="0"/>
        </a:xfrm>
      </p:grpSpPr>
      <p:sp>
        <p:nvSpPr>
          <p:cNvPr id="1335" name="Google Shape;1335;g1d76fccf63_0_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6" name="Google Shape;1336;g1d76fccf6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1" name="Shape 1341"/>
        <p:cNvGrpSpPr/>
        <p:nvPr/>
      </p:nvGrpSpPr>
      <p:grpSpPr>
        <a:xfrm>
          <a:off x="0" y="0"/>
          <a:ext cx="0" cy="0"/>
          <a:chOff x="0" y="0"/>
          <a:chExt cx="0" cy="0"/>
        </a:xfrm>
      </p:grpSpPr>
      <p:sp>
        <p:nvSpPr>
          <p:cNvPr id="1342" name="Google Shape;1342;g22c76f41cce_0_46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3" name="Google Shape;1343;g22c76f41cce_0_4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8" name="Shape 1348"/>
        <p:cNvGrpSpPr/>
        <p:nvPr/>
      </p:nvGrpSpPr>
      <p:grpSpPr>
        <a:xfrm>
          <a:off x="0" y="0"/>
          <a:ext cx="0" cy="0"/>
          <a:chOff x="0" y="0"/>
          <a:chExt cx="0" cy="0"/>
        </a:xfrm>
      </p:grpSpPr>
      <p:sp>
        <p:nvSpPr>
          <p:cNvPr id="1349" name="Google Shape;1349;g36eb7e24aa_0_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0" name="Google Shape;1350;g36eb7e24a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6" name="Shape 1356"/>
        <p:cNvGrpSpPr/>
        <p:nvPr/>
      </p:nvGrpSpPr>
      <p:grpSpPr>
        <a:xfrm>
          <a:off x="0" y="0"/>
          <a:ext cx="0" cy="0"/>
          <a:chOff x="0" y="0"/>
          <a:chExt cx="0" cy="0"/>
        </a:xfrm>
      </p:grpSpPr>
      <p:sp>
        <p:nvSpPr>
          <p:cNvPr id="1357" name="Google Shape;1357;g36eb7e24aa_0_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8" name="Google Shape;1358;g36eb7e24aa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4" name="Shape 1364"/>
        <p:cNvGrpSpPr/>
        <p:nvPr/>
      </p:nvGrpSpPr>
      <p:grpSpPr>
        <a:xfrm>
          <a:off x="0" y="0"/>
          <a:ext cx="0" cy="0"/>
          <a:chOff x="0" y="0"/>
          <a:chExt cx="0" cy="0"/>
        </a:xfrm>
      </p:grpSpPr>
      <p:sp>
        <p:nvSpPr>
          <p:cNvPr id="1365" name="Google Shape;1365;g12b16f43a3_0_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6" name="Google Shape;1366;g12b16f43a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0" name="Shape 1370"/>
        <p:cNvGrpSpPr/>
        <p:nvPr/>
      </p:nvGrpSpPr>
      <p:grpSpPr>
        <a:xfrm>
          <a:off x="0" y="0"/>
          <a:ext cx="0" cy="0"/>
          <a:chOff x="0" y="0"/>
          <a:chExt cx="0" cy="0"/>
        </a:xfrm>
      </p:grpSpPr>
      <p:sp>
        <p:nvSpPr>
          <p:cNvPr id="1371" name="Google Shape;1371;g25f68bd1986_0_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2" name="Google Shape;1372;g25f68bd1986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8" name="Shape 1388"/>
        <p:cNvGrpSpPr/>
        <p:nvPr/>
      </p:nvGrpSpPr>
      <p:grpSpPr>
        <a:xfrm>
          <a:off x="0" y="0"/>
          <a:ext cx="0" cy="0"/>
          <a:chOff x="0" y="0"/>
          <a:chExt cx="0" cy="0"/>
        </a:xfrm>
      </p:grpSpPr>
      <p:sp>
        <p:nvSpPr>
          <p:cNvPr id="1389" name="Google Shape;1389;g25f68bd1986_0_21: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0" name="Google Shape;1390;g25f68bd1986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8" name="Shape 1408"/>
        <p:cNvGrpSpPr/>
        <p:nvPr/>
      </p:nvGrpSpPr>
      <p:grpSpPr>
        <a:xfrm>
          <a:off x="0" y="0"/>
          <a:ext cx="0" cy="0"/>
          <a:chOff x="0" y="0"/>
          <a:chExt cx="0" cy="0"/>
        </a:xfrm>
      </p:grpSpPr>
      <p:sp>
        <p:nvSpPr>
          <p:cNvPr id="1409" name="Google Shape;1409;g25f68bd1986_0_4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0" name="Google Shape;1410;g25f68bd1986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8" name="Shape 1428"/>
        <p:cNvGrpSpPr/>
        <p:nvPr/>
      </p:nvGrpSpPr>
      <p:grpSpPr>
        <a:xfrm>
          <a:off x="0" y="0"/>
          <a:ext cx="0" cy="0"/>
          <a:chOff x="0" y="0"/>
          <a:chExt cx="0" cy="0"/>
        </a:xfrm>
      </p:grpSpPr>
      <p:sp>
        <p:nvSpPr>
          <p:cNvPr id="1429" name="Google Shape;1429;g25f68bd1986_0_5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0" name="Google Shape;1430;g25f68bd1986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8" name="Shape 1448"/>
        <p:cNvGrpSpPr/>
        <p:nvPr/>
      </p:nvGrpSpPr>
      <p:grpSpPr>
        <a:xfrm>
          <a:off x="0" y="0"/>
          <a:ext cx="0" cy="0"/>
          <a:chOff x="0" y="0"/>
          <a:chExt cx="0" cy="0"/>
        </a:xfrm>
      </p:grpSpPr>
      <p:sp>
        <p:nvSpPr>
          <p:cNvPr id="1449" name="Google Shape;1449;g25f68bd1986_0_7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0" name="Google Shape;1450;g25f68bd1986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0" name="Shape 1470"/>
        <p:cNvGrpSpPr/>
        <p:nvPr/>
      </p:nvGrpSpPr>
      <p:grpSpPr>
        <a:xfrm>
          <a:off x="0" y="0"/>
          <a:ext cx="0" cy="0"/>
          <a:chOff x="0" y="0"/>
          <a:chExt cx="0" cy="0"/>
        </a:xfrm>
      </p:grpSpPr>
      <p:sp>
        <p:nvSpPr>
          <p:cNvPr id="1471" name="Google Shape;1471;g25f68bd1986_0_9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2" name="Google Shape;1472;g25f68bd1986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2" name="Shape 1492"/>
        <p:cNvGrpSpPr/>
        <p:nvPr/>
      </p:nvGrpSpPr>
      <p:grpSpPr>
        <a:xfrm>
          <a:off x="0" y="0"/>
          <a:ext cx="0" cy="0"/>
          <a:chOff x="0" y="0"/>
          <a:chExt cx="0" cy="0"/>
        </a:xfrm>
      </p:grpSpPr>
      <p:sp>
        <p:nvSpPr>
          <p:cNvPr id="1493" name="Google Shape;1493;g25f68bd1986_0_12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94" name="Google Shape;1494;g25f68bd1986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2" name="Shape 1512"/>
        <p:cNvGrpSpPr/>
        <p:nvPr/>
      </p:nvGrpSpPr>
      <p:grpSpPr>
        <a:xfrm>
          <a:off x="0" y="0"/>
          <a:ext cx="0" cy="0"/>
          <a:chOff x="0" y="0"/>
          <a:chExt cx="0" cy="0"/>
        </a:xfrm>
      </p:grpSpPr>
      <p:sp>
        <p:nvSpPr>
          <p:cNvPr id="1513" name="Google Shape;1513;g25f68bd1986_0_13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4" name="Google Shape;1514;g25f68bd1986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2" name="Shape 1532"/>
        <p:cNvGrpSpPr/>
        <p:nvPr/>
      </p:nvGrpSpPr>
      <p:grpSpPr>
        <a:xfrm>
          <a:off x="0" y="0"/>
          <a:ext cx="0" cy="0"/>
          <a:chOff x="0" y="0"/>
          <a:chExt cx="0" cy="0"/>
        </a:xfrm>
      </p:grpSpPr>
      <p:sp>
        <p:nvSpPr>
          <p:cNvPr id="1533" name="Google Shape;1533;g25f68bd1986_0_15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4" name="Google Shape;1534;g25f68bd1986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4" name="Shape 1554"/>
        <p:cNvGrpSpPr/>
        <p:nvPr/>
      </p:nvGrpSpPr>
      <p:grpSpPr>
        <a:xfrm>
          <a:off x="0" y="0"/>
          <a:ext cx="0" cy="0"/>
          <a:chOff x="0" y="0"/>
          <a:chExt cx="0" cy="0"/>
        </a:xfrm>
      </p:grpSpPr>
      <p:sp>
        <p:nvSpPr>
          <p:cNvPr id="1555" name="Google Shape;1555;g25f68bd1986_0_17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56" name="Google Shape;1556;g25f68bd1986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6" name="Shape 1576"/>
        <p:cNvGrpSpPr/>
        <p:nvPr/>
      </p:nvGrpSpPr>
      <p:grpSpPr>
        <a:xfrm>
          <a:off x="0" y="0"/>
          <a:ext cx="0" cy="0"/>
          <a:chOff x="0" y="0"/>
          <a:chExt cx="0" cy="0"/>
        </a:xfrm>
      </p:grpSpPr>
      <p:sp>
        <p:nvSpPr>
          <p:cNvPr id="1577" name="Google Shape;1577;g25f68bd1986_0_20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8" name="Google Shape;1578;g25f68bd1986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6" name="Shape 1596"/>
        <p:cNvGrpSpPr/>
        <p:nvPr/>
      </p:nvGrpSpPr>
      <p:grpSpPr>
        <a:xfrm>
          <a:off x="0" y="0"/>
          <a:ext cx="0" cy="0"/>
          <a:chOff x="0" y="0"/>
          <a:chExt cx="0" cy="0"/>
        </a:xfrm>
      </p:grpSpPr>
      <p:sp>
        <p:nvSpPr>
          <p:cNvPr id="1597" name="Google Shape;1597;g25f68bd1986_0_21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98" name="Google Shape;1598;g25f68bd1986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6" name="Shape 1616"/>
        <p:cNvGrpSpPr/>
        <p:nvPr/>
      </p:nvGrpSpPr>
      <p:grpSpPr>
        <a:xfrm>
          <a:off x="0" y="0"/>
          <a:ext cx="0" cy="0"/>
          <a:chOff x="0" y="0"/>
          <a:chExt cx="0" cy="0"/>
        </a:xfrm>
      </p:grpSpPr>
      <p:sp>
        <p:nvSpPr>
          <p:cNvPr id="1617" name="Google Shape;1617;g25f68bd1986_0_23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8" name="Google Shape;1618;g25f68bd1986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6" name="Shape 1636"/>
        <p:cNvGrpSpPr/>
        <p:nvPr/>
      </p:nvGrpSpPr>
      <p:grpSpPr>
        <a:xfrm>
          <a:off x="0" y="0"/>
          <a:ext cx="0" cy="0"/>
          <a:chOff x="0" y="0"/>
          <a:chExt cx="0" cy="0"/>
        </a:xfrm>
      </p:grpSpPr>
      <p:sp>
        <p:nvSpPr>
          <p:cNvPr id="1637" name="Google Shape;1637;g25f68bd1986_0_25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38" name="Google Shape;1638;g25f68bd1986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6" name="Shape 1656"/>
        <p:cNvGrpSpPr/>
        <p:nvPr/>
      </p:nvGrpSpPr>
      <p:grpSpPr>
        <a:xfrm>
          <a:off x="0" y="0"/>
          <a:ext cx="0" cy="0"/>
          <a:chOff x="0" y="0"/>
          <a:chExt cx="0" cy="0"/>
        </a:xfrm>
      </p:grpSpPr>
      <p:sp>
        <p:nvSpPr>
          <p:cNvPr id="1657" name="Google Shape;1657;g25f68bd1986_0_27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8" name="Google Shape;1658;g25f68bd1986_0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6" name="Shape 1676"/>
        <p:cNvGrpSpPr/>
        <p:nvPr/>
      </p:nvGrpSpPr>
      <p:grpSpPr>
        <a:xfrm>
          <a:off x="0" y="0"/>
          <a:ext cx="0" cy="0"/>
          <a:chOff x="0" y="0"/>
          <a:chExt cx="0" cy="0"/>
        </a:xfrm>
      </p:grpSpPr>
      <p:sp>
        <p:nvSpPr>
          <p:cNvPr id="1677" name="Google Shape;1677;g25f68bd1986_0_29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8" name="Google Shape;1678;g25f68bd1986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6" name="Shape 1696"/>
        <p:cNvGrpSpPr/>
        <p:nvPr/>
      </p:nvGrpSpPr>
      <p:grpSpPr>
        <a:xfrm>
          <a:off x="0" y="0"/>
          <a:ext cx="0" cy="0"/>
          <a:chOff x="0" y="0"/>
          <a:chExt cx="0" cy="0"/>
        </a:xfrm>
      </p:grpSpPr>
      <p:sp>
        <p:nvSpPr>
          <p:cNvPr id="1697" name="Google Shape;1697;g25f68bd1986_0_31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8" name="Google Shape;1698;g25f68bd1986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8" name="Shape 1718"/>
        <p:cNvGrpSpPr/>
        <p:nvPr/>
      </p:nvGrpSpPr>
      <p:grpSpPr>
        <a:xfrm>
          <a:off x="0" y="0"/>
          <a:ext cx="0" cy="0"/>
          <a:chOff x="0" y="0"/>
          <a:chExt cx="0" cy="0"/>
        </a:xfrm>
      </p:grpSpPr>
      <p:sp>
        <p:nvSpPr>
          <p:cNvPr id="1719" name="Google Shape;1719;g25f68bd1986_0_33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20" name="Google Shape;1720;g25f68bd1986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6" name="Shape 1746"/>
        <p:cNvGrpSpPr/>
        <p:nvPr/>
      </p:nvGrpSpPr>
      <p:grpSpPr>
        <a:xfrm>
          <a:off x="0" y="0"/>
          <a:ext cx="0" cy="0"/>
          <a:chOff x="0" y="0"/>
          <a:chExt cx="0" cy="0"/>
        </a:xfrm>
      </p:grpSpPr>
      <p:sp>
        <p:nvSpPr>
          <p:cNvPr id="1747" name="Google Shape;1747;g36eb7e24aa_0_2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48" name="Google Shape;1748;g36eb7e24aa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4" name="Shape 1754"/>
        <p:cNvGrpSpPr/>
        <p:nvPr/>
      </p:nvGrpSpPr>
      <p:grpSpPr>
        <a:xfrm>
          <a:off x="0" y="0"/>
          <a:ext cx="0" cy="0"/>
          <a:chOff x="0" y="0"/>
          <a:chExt cx="0" cy="0"/>
        </a:xfrm>
      </p:grpSpPr>
      <p:sp>
        <p:nvSpPr>
          <p:cNvPr id="1755" name="Google Shape;1755;g1d76fccf63_0_2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56" name="Google Shape;1756;g1d76fccf63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2" name="Shape 1762"/>
        <p:cNvGrpSpPr/>
        <p:nvPr/>
      </p:nvGrpSpPr>
      <p:grpSpPr>
        <a:xfrm>
          <a:off x="0" y="0"/>
          <a:ext cx="0" cy="0"/>
          <a:chOff x="0" y="0"/>
          <a:chExt cx="0" cy="0"/>
        </a:xfrm>
      </p:grpSpPr>
      <p:sp>
        <p:nvSpPr>
          <p:cNvPr id="1763" name="Google Shape;1763;g6dd4c9e30c37d0ef_6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64" name="Google Shape;1764;g6dd4c9e30c37d0ef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https://i.ytimg.com/vi/lEF3SPhz5Q8/maxresdefault.jpg</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8" name="Shape 1768"/>
        <p:cNvGrpSpPr/>
        <p:nvPr/>
      </p:nvGrpSpPr>
      <p:grpSpPr>
        <a:xfrm>
          <a:off x="0" y="0"/>
          <a:ext cx="0" cy="0"/>
          <a:chOff x="0" y="0"/>
          <a:chExt cx="0" cy="0"/>
        </a:xfrm>
      </p:grpSpPr>
      <p:sp>
        <p:nvSpPr>
          <p:cNvPr id="1769" name="Google Shape;1769;g1d76fccf63_0_5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70" name="Google Shape;1770;g1d76fccf63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https://i.ytimg.com/vi/lEF3SPhz5Q8/maxresdefault.jpg</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4" name="Shape 1774"/>
        <p:cNvGrpSpPr/>
        <p:nvPr/>
      </p:nvGrpSpPr>
      <p:grpSpPr>
        <a:xfrm>
          <a:off x="0" y="0"/>
          <a:ext cx="0" cy="0"/>
          <a:chOff x="0" y="0"/>
          <a:chExt cx="0" cy="0"/>
        </a:xfrm>
      </p:grpSpPr>
      <p:sp>
        <p:nvSpPr>
          <p:cNvPr id="1775" name="Google Shape;1775;g6dd4c9e30c37d0ef_5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76" name="Google Shape;1776;g6dd4c9e30c37d0ef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Einstein, Schrodinger, Fermi, Heisenberg</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3" name="Shape 1783"/>
        <p:cNvGrpSpPr/>
        <p:nvPr/>
      </p:nvGrpSpPr>
      <p:grpSpPr>
        <a:xfrm>
          <a:off x="0" y="0"/>
          <a:ext cx="0" cy="0"/>
          <a:chOff x="0" y="0"/>
          <a:chExt cx="0" cy="0"/>
        </a:xfrm>
      </p:grpSpPr>
      <p:sp>
        <p:nvSpPr>
          <p:cNvPr id="1784" name="Google Shape;1784;g36eb7e24aa_0_4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85" name="Google Shape;1785;g36eb7e24aa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1" name="Shape 1791"/>
        <p:cNvGrpSpPr/>
        <p:nvPr/>
      </p:nvGrpSpPr>
      <p:grpSpPr>
        <a:xfrm>
          <a:off x="0" y="0"/>
          <a:ext cx="0" cy="0"/>
          <a:chOff x="0" y="0"/>
          <a:chExt cx="0" cy="0"/>
        </a:xfrm>
      </p:grpSpPr>
      <p:sp>
        <p:nvSpPr>
          <p:cNvPr id="1792" name="Google Shape;1792;g22c76f41cce_0_45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93" name="Google Shape;1793;g22c76f41cce_0_4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8" name="Shape 1798"/>
        <p:cNvGrpSpPr/>
        <p:nvPr/>
      </p:nvGrpSpPr>
      <p:grpSpPr>
        <a:xfrm>
          <a:off x="0" y="0"/>
          <a:ext cx="0" cy="0"/>
          <a:chOff x="0" y="0"/>
          <a:chExt cx="0" cy="0"/>
        </a:xfrm>
      </p:grpSpPr>
      <p:sp>
        <p:nvSpPr>
          <p:cNvPr id="1799" name="Google Shape;1799;g6dd4c9e30c37d0ef_10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00" name="Google Shape;1800;g6dd4c9e30c37d0ef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5" name="Shape 1805"/>
        <p:cNvGrpSpPr/>
        <p:nvPr/>
      </p:nvGrpSpPr>
      <p:grpSpPr>
        <a:xfrm>
          <a:off x="0" y="0"/>
          <a:ext cx="0" cy="0"/>
          <a:chOff x="0" y="0"/>
          <a:chExt cx="0" cy="0"/>
        </a:xfrm>
      </p:grpSpPr>
      <p:sp>
        <p:nvSpPr>
          <p:cNvPr id="1806" name="Google Shape;1806;g984e2b919_0_3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07" name="Google Shape;1807;g984e2b919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5" name="Shape 1895"/>
        <p:cNvGrpSpPr/>
        <p:nvPr/>
      </p:nvGrpSpPr>
      <p:grpSpPr>
        <a:xfrm>
          <a:off x="0" y="0"/>
          <a:ext cx="0" cy="0"/>
          <a:chOff x="0" y="0"/>
          <a:chExt cx="0" cy="0"/>
        </a:xfrm>
      </p:grpSpPr>
      <p:sp>
        <p:nvSpPr>
          <p:cNvPr id="1896" name="Google Shape;1896;g984e2b919_0_9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97" name="Google Shape;1897;g984e2b919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1" name="Shape 1901"/>
        <p:cNvGrpSpPr/>
        <p:nvPr/>
      </p:nvGrpSpPr>
      <p:grpSpPr>
        <a:xfrm>
          <a:off x="0" y="0"/>
          <a:ext cx="0" cy="0"/>
          <a:chOff x="0" y="0"/>
          <a:chExt cx="0" cy="0"/>
        </a:xfrm>
      </p:grpSpPr>
      <p:sp>
        <p:nvSpPr>
          <p:cNvPr id="1902" name="Google Shape;1902;g984e2b919_0_9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03" name="Google Shape;1903;g984e2b919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7" name="Shape 1907"/>
        <p:cNvGrpSpPr/>
        <p:nvPr/>
      </p:nvGrpSpPr>
      <p:grpSpPr>
        <a:xfrm>
          <a:off x="0" y="0"/>
          <a:ext cx="0" cy="0"/>
          <a:chOff x="0" y="0"/>
          <a:chExt cx="0" cy="0"/>
        </a:xfrm>
      </p:grpSpPr>
      <p:sp>
        <p:nvSpPr>
          <p:cNvPr id="1908" name="Google Shape;1908;g984e2b919_0_10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09" name="Google Shape;1909;g984e2b919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7" name="Shape 1967"/>
        <p:cNvGrpSpPr/>
        <p:nvPr/>
      </p:nvGrpSpPr>
      <p:grpSpPr>
        <a:xfrm>
          <a:off x="0" y="0"/>
          <a:ext cx="0" cy="0"/>
          <a:chOff x="0" y="0"/>
          <a:chExt cx="0" cy="0"/>
        </a:xfrm>
      </p:grpSpPr>
      <p:sp>
        <p:nvSpPr>
          <p:cNvPr id="1968" name="Google Shape;1968;g12af6a6403_0_3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69" name="Google Shape;1969;g12af6a6403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spcBef>
                <a:spcPts val="0"/>
              </a:spcBef>
              <a:spcAft>
                <a:spcPts val="0"/>
              </a:spcAft>
              <a:buSzPts val="4400"/>
              <a:buNone/>
              <a:defRPr sz="4400"/>
            </a:lvl1pPr>
            <a:lvl2pPr lvl="1" rtl="0">
              <a:spcBef>
                <a:spcPts val="0"/>
              </a:spcBef>
              <a:spcAft>
                <a:spcPts val="0"/>
              </a:spcAft>
              <a:buSzPts val="4400"/>
              <a:buNone/>
              <a:defRPr sz="4400"/>
            </a:lvl2pPr>
            <a:lvl3pPr lvl="2" rtl="0">
              <a:spcBef>
                <a:spcPts val="0"/>
              </a:spcBef>
              <a:spcAft>
                <a:spcPts val="0"/>
              </a:spcAft>
              <a:buSzPts val="4400"/>
              <a:buNone/>
              <a:defRPr sz="4400"/>
            </a:lvl3pPr>
            <a:lvl4pPr lvl="3" rtl="0">
              <a:spcBef>
                <a:spcPts val="0"/>
              </a:spcBef>
              <a:spcAft>
                <a:spcPts val="0"/>
              </a:spcAft>
              <a:buSzPts val="4400"/>
              <a:buNone/>
              <a:defRPr sz="4400"/>
            </a:lvl4pPr>
            <a:lvl5pPr lvl="4" rtl="0">
              <a:spcBef>
                <a:spcPts val="0"/>
              </a:spcBef>
              <a:spcAft>
                <a:spcPts val="0"/>
              </a:spcAft>
              <a:buSzPts val="4400"/>
              <a:buNone/>
              <a:defRPr sz="4400"/>
            </a:lvl5pPr>
            <a:lvl6pPr lvl="5" rtl="0">
              <a:spcBef>
                <a:spcPts val="0"/>
              </a:spcBef>
              <a:spcAft>
                <a:spcPts val="0"/>
              </a:spcAft>
              <a:buSzPts val="4400"/>
              <a:buNone/>
              <a:defRPr sz="4400"/>
            </a:lvl6pPr>
            <a:lvl7pPr lvl="6" rtl="0">
              <a:spcBef>
                <a:spcPts val="0"/>
              </a:spcBef>
              <a:spcAft>
                <a:spcPts val="0"/>
              </a:spcAft>
              <a:buSzPts val="4400"/>
              <a:buNone/>
              <a:defRPr sz="4400"/>
            </a:lvl7pPr>
            <a:lvl8pPr lvl="7" rtl="0">
              <a:spcBef>
                <a:spcPts val="0"/>
              </a:spcBef>
              <a:spcAft>
                <a:spcPts val="0"/>
              </a:spcAft>
              <a:buSzPts val="4400"/>
              <a:buNone/>
              <a:defRPr sz="4400"/>
            </a:lvl8pPr>
            <a:lvl9pPr lvl="8" rtl="0">
              <a:spcBef>
                <a:spcPts val="0"/>
              </a:spcBef>
              <a:spcAft>
                <a:spcPts val="0"/>
              </a:spcAft>
              <a:buSzPts val="4400"/>
              <a:buNone/>
              <a:defRPr sz="4400"/>
            </a:lvl9pPr>
          </a:lstStyle>
          <a:p/>
        </p:txBody>
      </p:sp>
      <p:sp>
        <p:nvSpPr>
          <p:cNvPr id="12" name="Google Shape;12;p2"/>
          <p:cNvSpPr txBox="1"/>
          <p:nvPr>
            <p:ph idx="1" type="subTitle"/>
          </p:nvPr>
        </p:nvSpPr>
        <p:spPr>
          <a:xfrm>
            <a:off x="311700" y="2834125"/>
            <a:ext cx="8520600" cy="15363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1pPr>
            <a:lvl2pPr lvl="1"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2pPr>
            <a:lvl3pPr lvl="2"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3pPr>
            <a:lvl4pPr lvl="3"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4pPr>
            <a:lvl5pPr lvl="4"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5pPr>
            <a:lvl6pPr lvl="5"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6pPr>
            <a:lvl7pPr lvl="6"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7pPr>
            <a:lvl8pPr lvl="7"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8pPr>
            <a:lvl9pPr lvl="8"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1" type="subTitle"/>
          </p:nvPr>
        </p:nvSpPr>
        <p:spPr>
          <a:xfrm>
            <a:off x="311700" y="2834125"/>
            <a:ext cx="8520600" cy="15363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1pPr>
            <a:lvl2pPr lvl="1"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2pPr>
            <a:lvl3pPr lvl="2"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3pPr>
            <a:lvl4pPr lvl="3"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4pPr>
            <a:lvl5pPr lvl="4"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5pPr>
            <a:lvl6pPr lvl="5"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6pPr>
            <a:lvl7pPr lvl="6"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7pPr>
            <a:lvl8pPr lvl="7"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8pPr>
            <a:lvl9pPr lvl="8"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b="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 name="Google Shape;20;p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21" name="Google Shape;21;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cxnSp>
        <p:nvCxnSpPr>
          <p:cNvPr id="22" name="Google Shape;22;p4"/>
          <p:cNvCxnSpPr/>
          <p:nvPr/>
        </p:nvCxnSpPr>
        <p:spPr>
          <a:xfrm>
            <a:off x="95431" y="402210"/>
            <a:ext cx="8909700" cy="0"/>
          </a:xfrm>
          <a:prstGeom prst="straightConnector1">
            <a:avLst/>
          </a:prstGeom>
          <a:noFill/>
          <a:ln cap="flat" cmpd="sng" w="19050">
            <a:solidFill>
              <a:srgbClr val="BF9000"/>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oadmap">
  <p:cSld name="SECTION_TITLE_AND_DESCRIPTION_1">
    <p:spTree>
      <p:nvGrpSpPr>
        <p:cNvPr id="23" name="Shape 23"/>
        <p:cNvGrpSpPr/>
        <p:nvPr/>
      </p:nvGrpSpPr>
      <p:grpSpPr>
        <a:xfrm>
          <a:off x="0" y="0"/>
          <a:ext cx="0" cy="0"/>
          <a:chOff x="0" y="0"/>
          <a:chExt cx="0" cy="0"/>
        </a:xfrm>
      </p:grpSpPr>
      <p:sp>
        <p:nvSpPr>
          <p:cNvPr id="24" name="Google Shape;24;p5"/>
          <p:cNvSpPr/>
          <p:nvPr/>
        </p:nvSpPr>
        <p:spPr>
          <a:xfrm>
            <a:off x="0" y="-125"/>
            <a:ext cx="4572000" cy="5143500"/>
          </a:xfrm>
          <a:prstGeom prst="rect">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5"/>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lvl1pPr indent="-342900" lvl="0" marL="4572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1pPr>
            <a:lvl2pPr indent="-342900" lvl="1" marL="9144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2pPr>
            <a:lvl3pPr indent="-342900" lvl="2" marL="13716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3pPr>
            <a:lvl4pPr indent="-342900" lvl="3" marL="18288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4pPr>
            <a:lvl5pPr indent="-342900" lvl="4" marL="22860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5pPr>
            <a:lvl6pPr indent="-342900" lvl="5" marL="27432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6pPr>
            <a:lvl7pPr indent="-342900" lvl="6" marL="32004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7pPr>
            <a:lvl8pPr indent="-342900" lvl="7" marL="36576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8pPr>
            <a:lvl9pPr indent="-342900" lvl="8" marL="41148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9pPr>
          </a:lstStyle>
          <a:p/>
        </p:txBody>
      </p:sp>
      <p:pic>
        <p:nvPicPr>
          <p:cNvPr id="27" name="Google Shape;27;p5"/>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28" name="Google Shape;28;p5"/>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cxnSp>
        <p:nvCxnSpPr>
          <p:cNvPr id="29" name="Google Shape;29;p5"/>
          <p:cNvCxnSpPr/>
          <p:nvPr/>
        </p:nvCxnSpPr>
        <p:spPr>
          <a:xfrm>
            <a:off x="266975" y="4049175"/>
            <a:ext cx="4038000" cy="0"/>
          </a:xfrm>
          <a:prstGeom prst="straightConnector1">
            <a:avLst/>
          </a:prstGeom>
          <a:noFill/>
          <a:ln cap="flat" cmpd="sng" w="19050">
            <a:solidFill>
              <a:srgbClr val="BF9000"/>
            </a:solidFill>
            <a:prstDash val="solid"/>
            <a:round/>
            <a:headEnd len="med" w="med" type="none"/>
            <a:tailEnd len="med" w="med" type="none"/>
          </a:ln>
        </p:spPr>
      </p:cxnSp>
      <p:sp>
        <p:nvSpPr>
          <p:cNvPr id="30" name="Google Shape;30;p5"/>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lvl1pPr lvl="0" rtl="0">
              <a:lnSpc>
                <a:spcPct val="100000"/>
              </a:lnSpc>
              <a:spcBef>
                <a:spcPts val="600"/>
              </a:spcBef>
              <a:spcAft>
                <a:spcPts val="0"/>
              </a:spcAft>
              <a:buSzPts val="1800"/>
              <a:buNone/>
              <a:defRPr/>
            </a:lvl1pPr>
            <a:lvl2pPr lvl="1" rtl="0">
              <a:lnSpc>
                <a:spcPct val="100000"/>
              </a:lnSpc>
              <a:spcBef>
                <a:spcPts val="600"/>
              </a:spcBef>
              <a:spcAft>
                <a:spcPts val="0"/>
              </a:spcAft>
              <a:buSzPts val="2100"/>
              <a:buNone/>
              <a:defRPr sz="2100"/>
            </a:lvl2pPr>
            <a:lvl3pPr lvl="2" rtl="0">
              <a:lnSpc>
                <a:spcPct val="100000"/>
              </a:lnSpc>
              <a:spcBef>
                <a:spcPts val="600"/>
              </a:spcBef>
              <a:spcAft>
                <a:spcPts val="0"/>
              </a:spcAft>
              <a:buSzPts val="2100"/>
              <a:buNone/>
              <a:defRPr sz="2100"/>
            </a:lvl3pPr>
            <a:lvl4pPr lvl="3" rtl="0">
              <a:lnSpc>
                <a:spcPct val="100000"/>
              </a:lnSpc>
              <a:spcBef>
                <a:spcPts val="600"/>
              </a:spcBef>
              <a:spcAft>
                <a:spcPts val="0"/>
              </a:spcAft>
              <a:buSzPts val="2100"/>
              <a:buNone/>
              <a:defRPr sz="2100"/>
            </a:lvl4pPr>
            <a:lvl5pPr lvl="4" rtl="0">
              <a:lnSpc>
                <a:spcPct val="100000"/>
              </a:lnSpc>
              <a:spcBef>
                <a:spcPts val="600"/>
              </a:spcBef>
              <a:spcAft>
                <a:spcPts val="0"/>
              </a:spcAft>
              <a:buSzPts val="2100"/>
              <a:buNone/>
              <a:defRPr sz="2100"/>
            </a:lvl5pPr>
            <a:lvl6pPr lvl="5" rtl="0">
              <a:lnSpc>
                <a:spcPct val="100000"/>
              </a:lnSpc>
              <a:spcBef>
                <a:spcPts val="600"/>
              </a:spcBef>
              <a:spcAft>
                <a:spcPts val="0"/>
              </a:spcAft>
              <a:buSzPts val="2100"/>
              <a:buNone/>
              <a:defRPr sz="2100"/>
            </a:lvl6pPr>
            <a:lvl7pPr lvl="6" rtl="0">
              <a:lnSpc>
                <a:spcPct val="100000"/>
              </a:lnSpc>
              <a:spcBef>
                <a:spcPts val="600"/>
              </a:spcBef>
              <a:spcAft>
                <a:spcPts val="0"/>
              </a:spcAft>
              <a:buSzPts val="2100"/>
              <a:buNone/>
              <a:defRPr sz="2100"/>
            </a:lvl7pPr>
            <a:lvl8pPr lvl="7" rtl="0">
              <a:lnSpc>
                <a:spcPct val="100000"/>
              </a:lnSpc>
              <a:spcBef>
                <a:spcPts val="600"/>
              </a:spcBef>
              <a:spcAft>
                <a:spcPts val="0"/>
              </a:spcAft>
              <a:buSzPts val="2100"/>
              <a:buNone/>
              <a:defRPr sz="2100"/>
            </a:lvl8pPr>
            <a:lvl9pPr lvl="8" rtl="0">
              <a:lnSpc>
                <a:spcPct val="100000"/>
              </a:lnSpc>
              <a:spcBef>
                <a:spcPts val="600"/>
              </a:spcBef>
              <a:spcAft>
                <a:spcPts val="0"/>
              </a:spcAft>
              <a:buSzPts val="2100"/>
              <a:buNone/>
              <a:defRPr sz="21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mo slide right">
  <p:cSld name="SECTION_TITLE_AND_DESCRIPTION_2">
    <p:spTree>
      <p:nvGrpSpPr>
        <p:cNvPr id="31" name="Shape 31"/>
        <p:cNvGrpSpPr/>
        <p:nvPr/>
      </p:nvGrpSpPr>
      <p:grpSpPr>
        <a:xfrm>
          <a:off x="0" y="0"/>
          <a:ext cx="0" cy="0"/>
          <a:chOff x="0" y="0"/>
          <a:chExt cx="0" cy="0"/>
        </a:xfrm>
      </p:grpSpPr>
      <p:sp>
        <p:nvSpPr>
          <p:cNvPr id="32" name="Google Shape;32;p6"/>
          <p:cNvSpPr/>
          <p:nvPr/>
        </p:nvSpPr>
        <p:spPr>
          <a:xfrm>
            <a:off x="4572000" y="-125"/>
            <a:ext cx="4572000" cy="5143500"/>
          </a:xfrm>
          <a:prstGeom prst="rect">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6"/>
          <p:cNvSpPr txBox="1"/>
          <p:nvPr>
            <p:ph idx="1" type="subTitle"/>
          </p:nvPr>
        </p:nvSpPr>
        <p:spPr>
          <a:xfrm>
            <a:off x="4835400" y="4198275"/>
            <a:ext cx="4045200" cy="465000"/>
          </a:xfrm>
          <a:prstGeom prst="rect">
            <a:avLst/>
          </a:prstGeom>
        </p:spPr>
        <p:txBody>
          <a:bodyPr anchorCtr="0" anchor="t" bIns="91425" lIns="91425" spcFirstLastPara="1" rIns="91425" wrap="square" tIns="91425">
            <a:noAutofit/>
          </a:bodyPr>
          <a:lstStyle>
            <a:lvl1pPr lvl="0" rtl="0" algn="r">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34" name="Google Shape;34;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5" name="Google Shape;35;p6"/>
          <p:cNvSpPr txBox="1"/>
          <p:nvPr/>
        </p:nvSpPr>
        <p:spPr>
          <a:xfrm>
            <a:off x="6365900" y="3724875"/>
            <a:ext cx="2591100" cy="5694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 sz="2500">
                <a:solidFill>
                  <a:schemeClr val="accent3"/>
                </a:solidFill>
                <a:latin typeface="Roboto"/>
                <a:ea typeface="Roboto"/>
                <a:cs typeface="Roboto"/>
                <a:sym typeface="Roboto"/>
              </a:rPr>
              <a:t>Demo Slides</a:t>
            </a:r>
            <a:endParaRPr b="1" sz="2500">
              <a:solidFill>
                <a:schemeClr val="accent3"/>
              </a:solidFill>
              <a:latin typeface="Roboto"/>
              <a:ea typeface="Roboto"/>
              <a:cs typeface="Roboto"/>
              <a:sym typeface="Roboto"/>
            </a:endParaRPr>
          </a:p>
        </p:txBody>
      </p:sp>
      <p:sp>
        <p:nvSpPr>
          <p:cNvPr id="36" name="Google Shape;36;p6"/>
          <p:cNvSpPr txBox="1"/>
          <p:nvPr>
            <p:ph idx="2" type="body"/>
          </p:nvPr>
        </p:nvSpPr>
        <p:spPr>
          <a:xfrm>
            <a:off x="95425" y="402200"/>
            <a:ext cx="4302300" cy="4261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37" name="Google Shape;37;p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38" name="Google Shape;38;p6"/>
          <p:cNvCxnSpPr/>
          <p:nvPr/>
        </p:nvCxnSpPr>
        <p:spPr>
          <a:xfrm>
            <a:off x="95431" y="402210"/>
            <a:ext cx="4352100" cy="0"/>
          </a:xfrm>
          <a:prstGeom prst="straightConnector1">
            <a:avLst/>
          </a:prstGeom>
          <a:noFill/>
          <a:ln cap="flat" cmpd="sng" w="19050">
            <a:solidFill>
              <a:srgbClr val="BF9000"/>
            </a:solidFill>
            <a:prstDash val="solid"/>
            <a:round/>
            <a:headEnd len="med" w="med" type="none"/>
            <a:tailEnd len="med" w="med"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mo slide left">
  <p:cSld name="SECTION_TITLE_AND_DESCRIPTION_2_1">
    <p:spTree>
      <p:nvGrpSpPr>
        <p:cNvPr id="39" name="Shape 39"/>
        <p:cNvGrpSpPr/>
        <p:nvPr/>
      </p:nvGrpSpPr>
      <p:grpSpPr>
        <a:xfrm>
          <a:off x="0" y="0"/>
          <a:ext cx="0" cy="0"/>
          <a:chOff x="0" y="0"/>
          <a:chExt cx="0" cy="0"/>
        </a:xfrm>
      </p:grpSpPr>
      <p:sp>
        <p:nvSpPr>
          <p:cNvPr id="40" name="Google Shape;40;p7"/>
          <p:cNvSpPr/>
          <p:nvPr/>
        </p:nvSpPr>
        <p:spPr>
          <a:xfrm>
            <a:off x="0" y="-125"/>
            <a:ext cx="45720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7"/>
          <p:cNvSpPr txBox="1"/>
          <p:nvPr>
            <p:ph idx="1" type="subTitle"/>
          </p:nvPr>
        </p:nvSpPr>
        <p:spPr>
          <a:xfrm>
            <a:off x="225450" y="3943400"/>
            <a:ext cx="4045200" cy="4650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42" name="Google Shape;42;p7"/>
          <p:cNvSpPr txBox="1"/>
          <p:nvPr/>
        </p:nvSpPr>
        <p:spPr>
          <a:xfrm>
            <a:off x="208440" y="3420075"/>
            <a:ext cx="412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500">
                <a:solidFill>
                  <a:schemeClr val="accent3"/>
                </a:solidFill>
                <a:latin typeface="Roboto"/>
                <a:ea typeface="Roboto"/>
                <a:cs typeface="Roboto"/>
                <a:sym typeface="Roboto"/>
              </a:rPr>
              <a:t>Demo Slides</a:t>
            </a:r>
            <a:endParaRPr b="1" sz="2500">
              <a:solidFill>
                <a:schemeClr val="accent3"/>
              </a:solidFill>
              <a:latin typeface="Roboto"/>
              <a:ea typeface="Roboto"/>
              <a:cs typeface="Roboto"/>
              <a:sym typeface="Roboto"/>
            </a:endParaRPr>
          </a:p>
        </p:txBody>
      </p:sp>
      <p:sp>
        <p:nvSpPr>
          <p:cNvPr id="43" name="Google Shape;43;p7"/>
          <p:cNvSpPr txBox="1"/>
          <p:nvPr>
            <p:ph idx="2" type="body"/>
          </p:nvPr>
        </p:nvSpPr>
        <p:spPr>
          <a:xfrm>
            <a:off x="4667425" y="402200"/>
            <a:ext cx="4302300" cy="4261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44" name="Google Shape;44;p7"/>
          <p:cNvSpPr txBox="1"/>
          <p:nvPr>
            <p:ph type="title"/>
          </p:nvPr>
        </p:nvSpPr>
        <p:spPr>
          <a:xfrm>
            <a:off x="4572000" y="0"/>
            <a:ext cx="45720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45" name="Google Shape;45;p7"/>
          <p:cNvCxnSpPr/>
          <p:nvPr/>
        </p:nvCxnSpPr>
        <p:spPr>
          <a:xfrm>
            <a:off x="4667431" y="402210"/>
            <a:ext cx="4352100" cy="0"/>
          </a:xfrm>
          <a:prstGeom prst="straightConnector1">
            <a:avLst/>
          </a:prstGeom>
          <a:noFill/>
          <a:ln cap="flat" cmpd="sng" w="19050">
            <a:solidFill>
              <a:srgbClr val="BF9000"/>
            </a:solidFill>
            <a:prstDash val="solid"/>
            <a:round/>
            <a:headEnd len="med" w="med" type="none"/>
            <a:tailEnd len="med" w="med" type="none"/>
          </a:ln>
        </p:spPr>
      </p:cxnSp>
      <p:pic>
        <p:nvPicPr>
          <p:cNvPr id="46" name="Google Shape;46;p7"/>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47" name="Google Shape;47;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ide Puzzle">
  <p:cSld name="SECTION_TITLE_AND_DESCRIPTION_2_1_1">
    <p:spTree>
      <p:nvGrpSpPr>
        <p:cNvPr id="48" name="Shape 48"/>
        <p:cNvGrpSpPr/>
        <p:nvPr/>
      </p:nvGrpSpPr>
      <p:grpSpPr>
        <a:xfrm>
          <a:off x="0" y="0"/>
          <a:ext cx="0" cy="0"/>
          <a:chOff x="0" y="0"/>
          <a:chExt cx="0" cy="0"/>
        </a:xfrm>
      </p:grpSpPr>
      <p:sp>
        <p:nvSpPr>
          <p:cNvPr id="49" name="Google Shape;49;p8"/>
          <p:cNvSpPr/>
          <p:nvPr/>
        </p:nvSpPr>
        <p:spPr>
          <a:xfrm>
            <a:off x="0" y="-125"/>
            <a:ext cx="27765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8"/>
          <p:cNvSpPr txBox="1"/>
          <p:nvPr>
            <p:ph idx="1" type="subTitle"/>
          </p:nvPr>
        </p:nvSpPr>
        <p:spPr>
          <a:xfrm>
            <a:off x="225450" y="3943400"/>
            <a:ext cx="2450400" cy="7197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51" name="Google Shape;51;p8"/>
          <p:cNvSpPr txBox="1"/>
          <p:nvPr>
            <p:ph idx="2" type="body"/>
          </p:nvPr>
        </p:nvSpPr>
        <p:spPr>
          <a:xfrm>
            <a:off x="2937350" y="402200"/>
            <a:ext cx="6032400" cy="4261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52" name="Google Shape;52;p8"/>
          <p:cNvSpPr txBox="1"/>
          <p:nvPr>
            <p:ph type="title"/>
          </p:nvPr>
        </p:nvSpPr>
        <p:spPr>
          <a:xfrm>
            <a:off x="2776500" y="0"/>
            <a:ext cx="63675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53" name="Google Shape;53;p8"/>
          <p:cNvCxnSpPr/>
          <p:nvPr/>
        </p:nvCxnSpPr>
        <p:spPr>
          <a:xfrm>
            <a:off x="2937350" y="402200"/>
            <a:ext cx="6082200" cy="0"/>
          </a:xfrm>
          <a:prstGeom prst="straightConnector1">
            <a:avLst/>
          </a:prstGeom>
          <a:noFill/>
          <a:ln cap="flat" cmpd="sng" w="19050">
            <a:solidFill>
              <a:srgbClr val="BF9000"/>
            </a:solidFill>
            <a:prstDash val="solid"/>
            <a:round/>
            <a:headEnd len="med" w="med" type="none"/>
            <a:tailEnd len="med" w="med" type="none"/>
          </a:ln>
        </p:spPr>
      </p:cxnSp>
      <p:pic>
        <p:nvPicPr>
          <p:cNvPr id="54" name="Google Shape;54;p8"/>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55" name="Google Shape;5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6" name="Google Shape;56;p8"/>
          <p:cNvSpPr txBox="1"/>
          <p:nvPr/>
        </p:nvSpPr>
        <p:spPr>
          <a:xfrm>
            <a:off x="208440" y="3420075"/>
            <a:ext cx="412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500">
                <a:solidFill>
                  <a:schemeClr val="accent3"/>
                </a:solidFill>
                <a:latin typeface="Roboto"/>
                <a:ea typeface="Roboto"/>
                <a:cs typeface="Roboto"/>
                <a:sym typeface="Roboto"/>
              </a:rPr>
              <a:t>Demo</a:t>
            </a:r>
            <a:endParaRPr b="1" sz="2500">
              <a:solidFill>
                <a:schemeClr val="accent3"/>
              </a:solidFill>
              <a:latin typeface="Roboto"/>
              <a:ea typeface="Roboto"/>
              <a:cs typeface="Roboto"/>
              <a:sym typeface="Roboto"/>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ide Puzzle 1">
  <p:cSld name="SECTION_TITLE_AND_DESCRIPTION_2_1_1_2">
    <p:spTree>
      <p:nvGrpSpPr>
        <p:cNvPr id="57" name="Shape 57"/>
        <p:cNvGrpSpPr/>
        <p:nvPr/>
      </p:nvGrpSpPr>
      <p:grpSpPr>
        <a:xfrm>
          <a:off x="0" y="0"/>
          <a:ext cx="0" cy="0"/>
          <a:chOff x="0" y="0"/>
          <a:chExt cx="0" cy="0"/>
        </a:xfrm>
      </p:grpSpPr>
      <p:sp>
        <p:nvSpPr>
          <p:cNvPr id="58" name="Google Shape;58;p9"/>
          <p:cNvSpPr/>
          <p:nvPr/>
        </p:nvSpPr>
        <p:spPr>
          <a:xfrm>
            <a:off x="0" y="-125"/>
            <a:ext cx="27765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9"/>
          <p:cNvSpPr txBox="1"/>
          <p:nvPr>
            <p:ph idx="1" type="subTitle"/>
          </p:nvPr>
        </p:nvSpPr>
        <p:spPr>
          <a:xfrm>
            <a:off x="225450" y="3943400"/>
            <a:ext cx="2450400" cy="7197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60" name="Google Shape;60;p9"/>
          <p:cNvSpPr txBox="1"/>
          <p:nvPr/>
        </p:nvSpPr>
        <p:spPr>
          <a:xfrm>
            <a:off x="208445" y="3420075"/>
            <a:ext cx="18738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500">
                <a:solidFill>
                  <a:schemeClr val="accent3"/>
                </a:solidFill>
                <a:latin typeface="Roboto"/>
                <a:ea typeface="Roboto"/>
                <a:cs typeface="Roboto"/>
                <a:sym typeface="Roboto"/>
              </a:rPr>
              <a:t>Compare</a:t>
            </a:r>
            <a:endParaRPr b="1" sz="2500">
              <a:solidFill>
                <a:schemeClr val="accent3"/>
              </a:solidFill>
              <a:latin typeface="Roboto"/>
              <a:ea typeface="Roboto"/>
              <a:cs typeface="Roboto"/>
              <a:sym typeface="Roboto"/>
            </a:endParaRPr>
          </a:p>
        </p:txBody>
      </p:sp>
      <p:sp>
        <p:nvSpPr>
          <p:cNvPr id="61" name="Google Shape;61;p9"/>
          <p:cNvSpPr txBox="1"/>
          <p:nvPr>
            <p:ph idx="2" type="body"/>
          </p:nvPr>
        </p:nvSpPr>
        <p:spPr>
          <a:xfrm>
            <a:off x="2937350" y="402200"/>
            <a:ext cx="6032400" cy="4261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62" name="Google Shape;62;p9"/>
          <p:cNvSpPr txBox="1"/>
          <p:nvPr>
            <p:ph type="title"/>
          </p:nvPr>
        </p:nvSpPr>
        <p:spPr>
          <a:xfrm>
            <a:off x="2776500" y="0"/>
            <a:ext cx="63675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63" name="Google Shape;63;p9"/>
          <p:cNvCxnSpPr/>
          <p:nvPr/>
        </p:nvCxnSpPr>
        <p:spPr>
          <a:xfrm>
            <a:off x="2937350" y="402200"/>
            <a:ext cx="6082200" cy="0"/>
          </a:xfrm>
          <a:prstGeom prst="straightConnector1">
            <a:avLst/>
          </a:prstGeom>
          <a:noFill/>
          <a:ln cap="flat" cmpd="sng" w="19050">
            <a:solidFill>
              <a:srgbClr val="BF9000"/>
            </a:solidFill>
            <a:prstDash val="solid"/>
            <a:round/>
            <a:headEnd len="med" w="med" type="none"/>
            <a:tailEnd len="med" w="med" type="none"/>
          </a:ln>
        </p:spPr>
      </p:cxnSp>
      <p:pic>
        <p:nvPicPr>
          <p:cNvPr id="64" name="Google Shape;64;p9"/>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65" name="Google Shape;6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ide Puzzle Solution">
  <p:cSld name="SECTION_TITLE_AND_DESCRIPTION_2_1_1_1">
    <p:spTree>
      <p:nvGrpSpPr>
        <p:cNvPr id="66" name="Shape 66"/>
        <p:cNvGrpSpPr/>
        <p:nvPr/>
      </p:nvGrpSpPr>
      <p:grpSpPr>
        <a:xfrm>
          <a:off x="0" y="0"/>
          <a:ext cx="0" cy="0"/>
          <a:chOff x="0" y="0"/>
          <a:chExt cx="0" cy="0"/>
        </a:xfrm>
      </p:grpSpPr>
      <p:sp>
        <p:nvSpPr>
          <p:cNvPr id="67" name="Google Shape;67;p10"/>
          <p:cNvSpPr/>
          <p:nvPr/>
        </p:nvSpPr>
        <p:spPr>
          <a:xfrm>
            <a:off x="0" y="-125"/>
            <a:ext cx="2776500" cy="51435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0"/>
          <p:cNvSpPr txBox="1"/>
          <p:nvPr>
            <p:ph idx="1" type="subTitle"/>
          </p:nvPr>
        </p:nvSpPr>
        <p:spPr>
          <a:xfrm>
            <a:off x="225450" y="3943400"/>
            <a:ext cx="2450400" cy="7197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69" name="Google Shape;69;p10"/>
          <p:cNvSpPr txBox="1"/>
          <p:nvPr/>
        </p:nvSpPr>
        <p:spPr>
          <a:xfrm>
            <a:off x="208445" y="3420075"/>
            <a:ext cx="18738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500">
                <a:solidFill>
                  <a:schemeClr val="accent3"/>
                </a:solidFill>
                <a:latin typeface="Roboto"/>
                <a:ea typeface="Roboto"/>
                <a:cs typeface="Roboto"/>
                <a:sym typeface="Roboto"/>
              </a:rPr>
              <a:t>Solution</a:t>
            </a:r>
            <a:endParaRPr b="1" sz="2500">
              <a:solidFill>
                <a:schemeClr val="accent3"/>
              </a:solidFill>
              <a:latin typeface="Roboto"/>
              <a:ea typeface="Roboto"/>
              <a:cs typeface="Roboto"/>
              <a:sym typeface="Roboto"/>
            </a:endParaRPr>
          </a:p>
        </p:txBody>
      </p:sp>
      <p:sp>
        <p:nvSpPr>
          <p:cNvPr id="70" name="Google Shape;70;p10"/>
          <p:cNvSpPr txBox="1"/>
          <p:nvPr>
            <p:ph idx="2" type="body"/>
          </p:nvPr>
        </p:nvSpPr>
        <p:spPr>
          <a:xfrm>
            <a:off x="2937350" y="402200"/>
            <a:ext cx="6032400" cy="4261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71" name="Google Shape;71;p10"/>
          <p:cNvSpPr txBox="1"/>
          <p:nvPr>
            <p:ph type="title"/>
          </p:nvPr>
        </p:nvSpPr>
        <p:spPr>
          <a:xfrm>
            <a:off x="2776500" y="0"/>
            <a:ext cx="63675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72" name="Google Shape;72;p10"/>
          <p:cNvCxnSpPr/>
          <p:nvPr/>
        </p:nvCxnSpPr>
        <p:spPr>
          <a:xfrm>
            <a:off x="2937350" y="402200"/>
            <a:ext cx="6082200" cy="0"/>
          </a:xfrm>
          <a:prstGeom prst="straightConnector1">
            <a:avLst/>
          </a:prstGeom>
          <a:noFill/>
          <a:ln cap="flat" cmpd="sng" w="19050">
            <a:solidFill>
              <a:srgbClr val="BF9000"/>
            </a:solidFill>
            <a:prstDash val="solid"/>
            <a:round/>
            <a:headEnd len="med" w="med" type="none"/>
            <a:tailEnd len="med" w="med" type="none"/>
          </a:ln>
        </p:spPr>
      </p:cxnSp>
      <p:pic>
        <p:nvPicPr>
          <p:cNvPr id="73" name="Google Shape;73;p10"/>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74" name="Google Shape;7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5" name="Shape 75"/>
        <p:cNvGrpSpPr/>
        <p:nvPr/>
      </p:nvGrpSpPr>
      <p:grpSpPr>
        <a:xfrm>
          <a:off x="0" y="0"/>
          <a:ext cx="0" cy="0"/>
          <a:chOff x="0" y="0"/>
          <a:chExt cx="0" cy="0"/>
        </a:xfrm>
      </p:grpSpPr>
      <p:sp>
        <p:nvSpPr>
          <p:cNvPr id="76" name="Google Shape;76;p1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7" name="Google Shape;77;p11"/>
          <p:cNvSpPr txBox="1"/>
          <p:nvPr>
            <p:ph idx="1" type="body"/>
          </p:nvPr>
        </p:nvSpPr>
        <p:spPr>
          <a:xfrm>
            <a:off x="4812381" y="402206"/>
            <a:ext cx="3999900" cy="34164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78" name="Google Shape;78;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cxnSp>
        <p:nvCxnSpPr>
          <p:cNvPr id="79" name="Google Shape;79;p11"/>
          <p:cNvCxnSpPr/>
          <p:nvPr/>
        </p:nvCxnSpPr>
        <p:spPr>
          <a:xfrm>
            <a:off x="95431" y="402210"/>
            <a:ext cx="8909700" cy="0"/>
          </a:xfrm>
          <a:prstGeom prst="straightConnector1">
            <a:avLst/>
          </a:prstGeom>
          <a:noFill/>
          <a:ln cap="flat" cmpd="sng" w="19050">
            <a:solidFill>
              <a:srgbClr val="BF9000"/>
            </a:solidFill>
            <a:prstDash val="solid"/>
            <a:round/>
            <a:headEnd len="med" w="med" type="none"/>
            <a:tailEnd len="med" w="med" type="none"/>
          </a:ln>
        </p:spPr>
      </p:cxnSp>
      <p:sp>
        <p:nvSpPr>
          <p:cNvPr id="80" name="Google Shape;80;p11"/>
          <p:cNvSpPr txBox="1"/>
          <p:nvPr>
            <p:ph idx="2" type="body"/>
          </p:nvPr>
        </p:nvSpPr>
        <p:spPr>
          <a:xfrm>
            <a:off x="95431" y="402206"/>
            <a:ext cx="3999900" cy="34164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 name="Shape 81"/>
        <p:cNvGrpSpPr/>
        <p:nvPr/>
      </p:nvGrpSpPr>
      <p:grpSpPr>
        <a:xfrm>
          <a:off x="0" y="0"/>
          <a:ext cx="0" cy="0"/>
          <a:chOff x="0" y="0"/>
          <a:chExt cx="0" cy="0"/>
        </a:xfrm>
      </p:grpSpPr>
      <p:sp>
        <p:nvSpPr>
          <p:cNvPr id="82" name="Google Shape;82;p1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3" name="Google Shape;83;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cxnSp>
        <p:nvCxnSpPr>
          <p:cNvPr id="84" name="Google Shape;84;p12"/>
          <p:cNvCxnSpPr/>
          <p:nvPr/>
        </p:nvCxnSpPr>
        <p:spPr>
          <a:xfrm>
            <a:off x="95431" y="402210"/>
            <a:ext cx="8909700" cy="0"/>
          </a:xfrm>
          <a:prstGeom prst="straightConnector1">
            <a:avLst/>
          </a:prstGeom>
          <a:noFill/>
          <a:ln cap="flat" cmpd="sng" w="19050">
            <a:solidFill>
              <a:srgbClr val="BF9000"/>
            </a:solidFill>
            <a:prstDash val="solid"/>
            <a:round/>
            <a:headEnd len="med" w="med" type="none"/>
            <a:tailEnd len="med" w="med" type="none"/>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5" name="Shape 85"/>
        <p:cNvGrpSpPr/>
        <p:nvPr/>
      </p:nvGrpSpPr>
      <p:grpSpPr>
        <a:xfrm>
          <a:off x="0" y="0"/>
          <a:ext cx="0" cy="0"/>
          <a:chOff x="0" y="0"/>
          <a:chExt cx="0" cy="0"/>
        </a:xfrm>
      </p:grpSpPr>
      <p:sp>
        <p:nvSpPr>
          <p:cNvPr id="86" name="Google Shape;86;p1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87" name="Google Shape;87;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TITLE_AND_DESCRIPTION_3">
  <p:cSld name="SECTION_TITLE_AND_DESCRIPTION_3">
    <p:spTree>
      <p:nvGrpSpPr>
        <p:cNvPr id="88" name="Shape 88"/>
        <p:cNvGrpSpPr/>
        <p:nvPr/>
      </p:nvGrpSpPr>
      <p:grpSpPr>
        <a:xfrm>
          <a:off x="0" y="0"/>
          <a:ext cx="0" cy="0"/>
          <a:chOff x="0" y="0"/>
          <a:chExt cx="0" cy="0"/>
        </a:xfrm>
      </p:grpSpPr>
      <p:sp>
        <p:nvSpPr>
          <p:cNvPr id="89" name="Google Shape;89;p14"/>
          <p:cNvSpPr/>
          <p:nvPr/>
        </p:nvSpPr>
        <p:spPr>
          <a:xfrm>
            <a:off x="4572000" y="-125"/>
            <a:ext cx="4572000" cy="5143500"/>
          </a:xfrm>
          <a:prstGeom prst="rect">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600"/>
              <a:buNone/>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1" name="Google Shape;91;p1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92" name="Google Shape;92;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3" name="Google Shape;93;p14"/>
          <p:cNvSpPr txBox="1"/>
          <p:nvPr>
            <p:ph idx="2" type="body"/>
          </p:nvPr>
        </p:nvSpPr>
        <p:spPr>
          <a:xfrm>
            <a:off x="4812381" y="402206"/>
            <a:ext cx="3999900" cy="34164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4" name="Shape 94"/>
        <p:cNvGrpSpPr/>
        <p:nvPr/>
      </p:nvGrpSpPr>
      <p:grpSpPr>
        <a:xfrm>
          <a:off x="0" y="0"/>
          <a:ext cx="0" cy="0"/>
          <a:chOff x="0" y="0"/>
          <a:chExt cx="0" cy="0"/>
        </a:xfrm>
      </p:grpSpPr>
      <p:sp>
        <p:nvSpPr>
          <p:cNvPr id="95" name="Google Shape;95;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6" name="Google Shape;96;p15"/>
          <p:cNvSpPr txBox="1"/>
          <p:nvPr>
            <p:ph type="title"/>
          </p:nvPr>
        </p:nvSpPr>
        <p:spPr>
          <a:xfrm>
            <a:off x="95425" y="4382350"/>
            <a:ext cx="8425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cxnSp>
        <p:nvCxnSpPr>
          <p:cNvPr id="97" name="Google Shape;97;p15"/>
          <p:cNvCxnSpPr/>
          <p:nvPr/>
        </p:nvCxnSpPr>
        <p:spPr>
          <a:xfrm>
            <a:off x="168250" y="4288400"/>
            <a:ext cx="8757000" cy="0"/>
          </a:xfrm>
          <a:prstGeom prst="straightConnector1">
            <a:avLst/>
          </a:prstGeom>
          <a:noFill/>
          <a:ln cap="flat" cmpd="sng" w="19050">
            <a:solidFill>
              <a:srgbClr val="BF9000"/>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8" name="Shape 98"/>
        <p:cNvGrpSpPr/>
        <p:nvPr/>
      </p:nvGrpSpPr>
      <p:grpSpPr>
        <a:xfrm>
          <a:off x="0" y="0"/>
          <a:ext cx="0" cy="0"/>
          <a:chOff x="0" y="0"/>
          <a:chExt cx="0" cy="0"/>
        </a:xfrm>
      </p:grpSpPr>
      <p:sp>
        <p:nvSpPr>
          <p:cNvPr id="99" name="Google Shape;99;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p:cSld name="BLANK_1">
    <p:bg>
      <p:bgPr>
        <a:solidFill>
          <a:schemeClr val="dk1"/>
        </a:solidFill>
      </p:bgPr>
    </p:bg>
    <p:spTree>
      <p:nvGrpSpPr>
        <p:cNvPr id="100" name="Shape 100"/>
        <p:cNvGrpSpPr/>
        <p:nvPr/>
      </p:nvGrpSpPr>
      <p:grpSpPr>
        <a:xfrm>
          <a:off x="0" y="0"/>
          <a:ext cx="0" cy="0"/>
          <a:chOff x="0" y="0"/>
          <a:chExt cx="0" cy="0"/>
        </a:xfrm>
      </p:grpSpPr>
      <p:sp>
        <p:nvSpPr>
          <p:cNvPr id="101" name="Google Shape;101;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lude">
  <p:cSld name="SECTION_TITLE_AND_DESCRIPTION_1_3">
    <p:spTree>
      <p:nvGrpSpPr>
        <p:cNvPr id="102" name="Shape 102"/>
        <p:cNvGrpSpPr/>
        <p:nvPr/>
      </p:nvGrpSpPr>
      <p:grpSpPr>
        <a:xfrm>
          <a:off x="0" y="0"/>
          <a:ext cx="0" cy="0"/>
          <a:chOff x="0" y="0"/>
          <a:chExt cx="0" cy="0"/>
        </a:xfrm>
      </p:grpSpPr>
      <p:sp>
        <p:nvSpPr>
          <p:cNvPr id="103" name="Google Shape;103;p18"/>
          <p:cNvSpPr/>
          <p:nvPr/>
        </p:nvSpPr>
        <p:spPr>
          <a:xfrm>
            <a:off x="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5" name="Google Shape;105;p18"/>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pic>
        <p:nvPicPr>
          <p:cNvPr id="106" name="Google Shape;106;p18"/>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107" name="Google Shape;107;p18"/>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cxnSp>
        <p:nvCxnSpPr>
          <p:cNvPr id="108" name="Google Shape;108;p18"/>
          <p:cNvCxnSpPr/>
          <p:nvPr/>
        </p:nvCxnSpPr>
        <p:spPr>
          <a:xfrm>
            <a:off x="266975" y="4049175"/>
            <a:ext cx="4038000" cy="0"/>
          </a:xfrm>
          <a:prstGeom prst="straightConnector1">
            <a:avLst/>
          </a:prstGeom>
          <a:noFill/>
          <a:ln cap="flat" cmpd="sng" w="19050">
            <a:solidFill>
              <a:srgbClr val="BF9000"/>
            </a:solidFill>
            <a:prstDash val="solid"/>
            <a:round/>
            <a:headEnd len="med" w="med" type="none"/>
            <a:tailEnd len="med" w="med" type="none"/>
          </a:ln>
        </p:spPr>
      </p:cxnSp>
      <p:sp>
        <p:nvSpPr>
          <p:cNvPr id="109" name="Google Shape;109;p18"/>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lvl1pPr lvl="0" rtl="0">
              <a:lnSpc>
                <a:spcPct val="100000"/>
              </a:lnSpc>
              <a:spcBef>
                <a:spcPts val="600"/>
              </a:spcBef>
              <a:spcAft>
                <a:spcPts val="0"/>
              </a:spcAft>
              <a:buClr>
                <a:schemeClr val="lt1"/>
              </a:buClr>
              <a:buSzPts val="1800"/>
              <a:buNone/>
              <a:defRPr>
                <a:solidFill>
                  <a:schemeClr val="lt1"/>
                </a:solidFill>
              </a:defRPr>
            </a:lvl1pPr>
            <a:lvl2pPr lvl="1" rtl="0">
              <a:lnSpc>
                <a:spcPct val="100000"/>
              </a:lnSpc>
              <a:spcBef>
                <a:spcPts val="600"/>
              </a:spcBef>
              <a:spcAft>
                <a:spcPts val="0"/>
              </a:spcAft>
              <a:buClr>
                <a:schemeClr val="lt1"/>
              </a:buClr>
              <a:buSzPts val="2100"/>
              <a:buNone/>
              <a:defRPr sz="2100">
                <a:solidFill>
                  <a:schemeClr val="lt1"/>
                </a:solidFill>
              </a:defRPr>
            </a:lvl2pPr>
            <a:lvl3pPr lvl="2" rtl="0">
              <a:lnSpc>
                <a:spcPct val="100000"/>
              </a:lnSpc>
              <a:spcBef>
                <a:spcPts val="600"/>
              </a:spcBef>
              <a:spcAft>
                <a:spcPts val="0"/>
              </a:spcAft>
              <a:buClr>
                <a:schemeClr val="lt1"/>
              </a:buClr>
              <a:buSzPts val="2100"/>
              <a:buNone/>
              <a:defRPr sz="2100">
                <a:solidFill>
                  <a:schemeClr val="lt1"/>
                </a:solidFill>
              </a:defRPr>
            </a:lvl3pPr>
            <a:lvl4pPr lvl="3" rtl="0">
              <a:lnSpc>
                <a:spcPct val="100000"/>
              </a:lnSpc>
              <a:spcBef>
                <a:spcPts val="600"/>
              </a:spcBef>
              <a:spcAft>
                <a:spcPts val="0"/>
              </a:spcAft>
              <a:buClr>
                <a:schemeClr val="lt1"/>
              </a:buClr>
              <a:buSzPts val="2100"/>
              <a:buNone/>
              <a:defRPr sz="2100">
                <a:solidFill>
                  <a:schemeClr val="lt1"/>
                </a:solidFill>
              </a:defRPr>
            </a:lvl4pPr>
            <a:lvl5pPr lvl="4" rtl="0">
              <a:lnSpc>
                <a:spcPct val="100000"/>
              </a:lnSpc>
              <a:spcBef>
                <a:spcPts val="600"/>
              </a:spcBef>
              <a:spcAft>
                <a:spcPts val="0"/>
              </a:spcAft>
              <a:buClr>
                <a:schemeClr val="lt1"/>
              </a:buClr>
              <a:buSzPts val="2100"/>
              <a:buNone/>
              <a:defRPr sz="2100">
                <a:solidFill>
                  <a:schemeClr val="lt1"/>
                </a:solidFill>
              </a:defRPr>
            </a:lvl5pPr>
            <a:lvl6pPr lvl="5" rtl="0">
              <a:lnSpc>
                <a:spcPct val="100000"/>
              </a:lnSpc>
              <a:spcBef>
                <a:spcPts val="600"/>
              </a:spcBef>
              <a:spcAft>
                <a:spcPts val="0"/>
              </a:spcAft>
              <a:buClr>
                <a:schemeClr val="lt1"/>
              </a:buClr>
              <a:buSzPts val="2100"/>
              <a:buNone/>
              <a:defRPr sz="2100">
                <a:solidFill>
                  <a:schemeClr val="lt1"/>
                </a:solidFill>
              </a:defRPr>
            </a:lvl6pPr>
            <a:lvl7pPr lvl="6" rtl="0">
              <a:lnSpc>
                <a:spcPct val="100000"/>
              </a:lnSpc>
              <a:spcBef>
                <a:spcPts val="600"/>
              </a:spcBef>
              <a:spcAft>
                <a:spcPts val="0"/>
              </a:spcAft>
              <a:buClr>
                <a:schemeClr val="lt1"/>
              </a:buClr>
              <a:buSzPts val="2100"/>
              <a:buNone/>
              <a:defRPr sz="2100">
                <a:solidFill>
                  <a:schemeClr val="lt1"/>
                </a:solidFill>
              </a:defRPr>
            </a:lvl7pPr>
            <a:lvl8pPr lvl="7" rtl="0">
              <a:lnSpc>
                <a:spcPct val="100000"/>
              </a:lnSpc>
              <a:spcBef>
                <a:spcPts val="600"/>
              </a:spcBef>
              <a:spcAft>
                <a:spcPts val="0"/>
              </a:spcAft>
              <a:buClr>
                <a:schemeClr val="lt1"/>
              </a:buClr>
              <a:buSzPts val="2100"/>
              <a:buNone/>
              <a:defRPr sz="2100">
                <a:solidFill>
                  <a:schemeClr val="lt1"/>
                </a:solidFill>
              </a:defRPr>
            </a:lvl8pPr>
            <a:lvl9pPr lvl="8" rtl="0">
              <a:lnSpc>
                <a:spcPct val="100000"/>
              </a:lnSpc>
              <a:spcBef>
                <a:spcPts val="600"/>
              </a:spcBef>
              <a:spcAft>
                <a:spcPts val="0"/>
              </a:spcAft>
              <a:buClr>
                <a:schemeClr val="lt1"/>
              </a:buClr>
              <a:buSzPts val="2100"/>
              <a:buNone/>
              <a:defRPr sz="2100">
                <a:solidFill>
                  <a:schemeClr val="lt1"/>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_1">
    <p:spTree>
      <p:nvGrpSpPr>
        <p:cNvPr id="110" name="Shape 110"/>
        <p:cNvGrpSpPr/>
        <p:nvPr/>
      </p:nvGrpSpPr>
      <p:grpSpPr>
        <a:xfrm>
          <a:off x="0" y="0"/>
          <a:ext cx="0" cy="0"/>
          <a:chOff x="0" y="0"/>
          <a:chExt cx="0" cy="0"/>
        </a:xfrm>
      </p:grpSpPr>
      <p:sp>
        <p:nvSpPr>
          <p:cNvPr id="111" name="Google Shape;111;p19"/>
          <p:cNvSpPr/>
          <p:nvPr/>
        </p:nvSpPr>
        <p:spPr>
          <a:xfrm>
            <a:off x="4572000" y="-125"/>
            <a:ext cx="4572000" cy="5143500"/>
          </a:xfrm>
          <a:prstGeom prst="rect">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600"/>
              <a:buNone/>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13" name="Google Shape;113;p1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114" name="Google Shape;114;p1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15" name="Google Shape;115;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de on left">
  <p:cSld name="SECTION_TITLE_AND_DESCRIPTION_1_1_1">
    <p:spTree>
      <p:nvGrpSpPr>
        <p:cNvPr id="116" name="Shape 116"/>
        <p:cNvGrpSpPr/>
        <p:nvPr/>
      </p:nvGrpSpPr>
      <p:grpSpPr>
        <a:xfrm>
          <a:off x="0" y="0"/>
          <a:ext cx="0" cy="0"/>
          <a:chOff x="0" y="0"/>
          <a:chExt cx="0" cy="0"/>
        </a:xfrm>
      </p:grpSpPr>
      <p:sp>
        <p:nvSpPr>
          <p:cNvPr id="117" name="Google Shape;117;p20"/>
          <p:cNvSpPr/>
          <p:nvPr/>
        </p:nvSpPr>
        <p:spPr>
          <a:xfrm>
            <a:off x="0" y="6"/>
            <a:ext cx="45720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19" name="Google Shape;119;p20"/>
          <p:cNvSpPr txBox="1"/>
          <p:nvPr>
            <p:ph idx="1" type="body"/>
          </p:nvPr>
        </p:nvSpPr>
        <p:spPr>
          <a:xfrm>
            <a:off x="4882900" y="1152150"/>
            <a:ext cx="3950100" cy="34200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20" name="Google Shape;120;p20"/>
          <p:cNvSpPr txBox="1"/>
          <p:nvPr>
            <p:ph idx="2" type="body"/>
          </p:nvPr>
        </p:nvSpPr>
        <p:spPr>
          <a:xfrm>
            <a:off x="310900" y="448050"/>
            <a:ext cx="3950100" cy="4124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21" name="Google Shape;121;p20"/>
          <p:cNvSpPr txBox="1"/>
          <p:nvPr>
            <p:ph type="title"/>
          </p:nvPr>
        </p:nvSpPr>
        <p:spPr>
          <a:xfrm>
            <a:off x="4882900" y="445025"/>
            <a:ext cx="39501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2" name="Google Shape;122;p20"/>
          <p:cNvPicPr preferRelativeResize="0"/>
          <p:nvPr/>
        </p:nvPicPr>
        <p:blipFill>
          <a:blip r:embed="rId2">
            <a:alphaModFix/>
          </a:blip>
          <a:stretch>
            <a:fillRect/>
          </a:stretch>
        </p:blipFill>
        <p:spPr>
          <a:xfrm>
            <a:off x="0" y="4983478"/>
            <a:ext cx="457200" cy="160022"/>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de left, Heading">
  <p:cSld name="SECTION_TITLE_AND_DESCRIPTION_1_1_1_1">
    <p:spTree>
      <p:nvGrpSpPr>
        <p:cNvPr id="123" name="Shape 123"/>
        <p:cNvGrpSpPr/>
        <p:nvPr/>
      </p:nvGrpSpPr>
      <p:grpSpPr>
        <a:xfrm>
          <a:off x="0" y="0"/>
          <a:ext cx="0" cy="0"/>
          <a:chOff x="0" y="0"/>
          <a:chExt cx="0" cy="0"/>
        </a:xfrm>
      </p:grpSpPr>
      <p:sp>
        <p:nvSpPr>
          <p:cNvPr id="124" name="Google Shape;124;p21"/>
          <p:cNvSpPr/>
          <p:nvPr/>
        </p:nvSpPr>
        <p:spPr>
          <a:xfrm>
            <a:off x="0" y="6"/>
            <a:ext cx="45720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26" name="Google Shape;126;p21"/>
          <p:cNvSpPr txBox="1"/>
          <p:nvPr>
            <p:ph idx="1" type="body"/>
          </p:nvPr>
        </p:nvSpPr>
        <p:spPr>
          <a:xfrm>
            <a:off x="4882900" y="1152150"/>
            <a:ext cx="3950100" cy="34200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27" name="Google Shape;127;p21"/>
          <p:cNvSpPr txBox="1"/>
          <p:nvPr>
            <p:ph idx="2" type="body"/>
          </p:nvPr>
        </p:nvSpPr>
        <p:spPr>
          <a:xfrm>
            <a:off x="310900" y="448050"/>
            <a:ext cx="3950100" cy="4124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28" name="Google Shape;128;p21"/>
          <p:cNvSpPr txBox="1"/>
          <p:nvPr>
            <p:ph idx="3" type="subTitle"/>
          </p:nvPr>
        </p:nvSpPr>
        <p:spPr>
          <a:xfrm>
            <a:off x="225450" y="3943400"/>
            <a:ext cx="4045200" cy="4650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129" name="Google Shape;129;p21"/>
          <p:cNvSpPr txBox="1"/>
          <p:nvPr>
            <p:ph type="title"/>
          </p:nvPr>
        </p:nvSpPr>
        <p:spPr>
          <a:xfrm>
            <a:off x="208450" y="3418425"/>
            <a:ext cx="39501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500"/>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pic>
        <p:nvPicPr>
          <p:cNvPr id="130" name="Google Shape;130;p21"/>
          <p:cNvPicPr preferRelativeResize="0"/>
          <p:nvPr/>
        </p:nvPicPr>
        <p:blipFill>
          <a:blip r:embed="rId2">
            <a:alphaModFix/>
          </a:blip>
          <a:stretch>
            <a:fillRect/>
          </a:stretch>
        </p:blipFill>
        <p:spPr>
          <a:xfrm>
            <a:off x="0" y="4983478"/>
            <a:ext cx="457200" cy="160022"/>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131" name="Shape 131"/>
        <p:cNvGrpSpPr/>
        <p:nvPr/>
      </p:nvGrpSpPr>
      <p:grpSpPr>
        <a:xfrm>
          <a:off x="0" y="0"/>
          <a:ext cx="0" cy="0"/>
          <a:chOff x="0" y="0"/>
          <a:chExt cx="0" cy="0"/>
        </a:xfrm>
      </p:grpSpPr>
      <p:sp>
        <p:nvSpPr>
          <p:cNvPr id="132" name="Google Shape;132;p22"/>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33" name="Google Shape;133;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de on right">
  <p:cSld name="SECTION_TITLE_AND_DESCRIPTION_1_2">
    <p:spTree>
      <p:nvGrpSpPr>
        <p:cNvPr id="134" name="Shape 134"/>
        <p:cNvGrpSpPr/>
        <p:nvPr/>
      </p:nvGrpSpPr>
      <p:grpSpPr>
        <a:xfrm>
          <a:off x="0" y="0"/>
          <a:ext cx="0" cy="0"/>
          <a:chOff x="0" y="0"/>
          <a:chExt cx="0" cy="0"/>
        </a:xfrm>
      </p:grpSpPr>
      <p:sp>
        <p:nvSpPr>
          <p:cNvPr id="135" name="Google Shape;135;p23"/>
          <p:cNvSpPr/>
          <p:nvPr/>
        </p:nvSpPr>
        <p:spPr>
          <a:xfrm>
            <a:off x="4572000" y="-125"/>
            <a:ext cx="45720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37" name="Google Shape;137;p23"/>
          <p:cNvSpPr txBox="1"/>
          <p:nvPr>
            <p:ph idx="1" type="body"/>
          </p:nvPr>
        </p:nvSpPr>
        <p:spPr>
          <a:xfrm>
            <a:off x="311700" y="1152150"/>
            <a:ext cx="3950100" cy="34200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38" name="Google Shape;138;p23"/>
          <p:cNvSpPr txBox="1"/>
          <p:nvPr>
            <p:ph idx="2" type="body"/>
          </p:nvPr>
        </p:nvSpPr>
        <p:spPr>
          <a:xfrm>
            <a:off x="4882900" y="448050"/>
            <a:ext cx="3950100" cy="4124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39" name="Google Shape;139;p23"/>
          <p:cNvSpPr txBox="1"/>
          <p:nvPr>
            <p:ph type="title"/>
          </p:nvPr>
        </p:nvSpPr>
        <p:spPr>
          <a:xfrm>
            <a:off x="311700" y="445025"/>
            <a:ext cx="39501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11" Type="http://schemas.openxmlformats.org/officeDocument/2006/relationships/slideLayout" Target="../slideLayouts/slideLayout10.xml"/><Relationship Id="rId22" Type="http://schemas.openxmlformats.org/officeDocument/2006/relationships/slideLayout" Target="../slideLayouts/slideLayout21.xml"/><Relationship Id="rId10" Type="http://schemas.openxmlformats.org/officeDocument/2006/relationships/slideLayout" Target="../slideLayouts/slideLayout9.xml"/><Relationship Id="rId21" Type="http://schemas.openxmlformats.org/officeDocument/2006/relationships/slideLayout" Target="../slideLayouts/slideLayout20.xml"/><Relationship Id="rId13" Type="http://schemas.openxmlformats.org/officeDocument/2006/relationships/slideLayout" Target="../slideLayouts/slideLayout12.xml"/><Relationship Id="rId24" Type="http://schemas.openxmlformats.org/officeDocument/2006/relationships/theme" Target="../theme/theme1.xml"/><Relationship Id="rId12" Type="http://schemas.openxmlformats.org/officeDocument/2006/relationships/slideLayout" Target="../slideLayouts/slideLayout11.xml"/><Relationship Id="rId23" Type="http://schemas.openxmlformats.org/officeDocument/2006/relationships/slideLayout" Target="../slideLayouts/slideLayout22.xml"/><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0" y="0"/>
            <a:ext cx="8520600" cy="3936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0B5394"/>
              </a:buClr>
              <a:buSzPts val="1600"/>
              <a:buFont typeface="Roboto Medium"/>
              <a:buNone/>
              <a:defRPr sz="1600">
                <a:solidFill>
                  <a:srgbClr val="0B5394"/>
                </a:solidFill>
                <a:latin typeface="Roboto Medium"/>
                <a:ea typeface="Roboto Medium"/>
                <a:cs typeface="Roboto Medium"/>
                <a:sym typeface="Roboto Medium"/>
              </a:defRPr>
            </a:lvl1pPr>
            <a:lvl2pPr lvl="1"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2pPr>
            <a:lvl3pPr lvl="2"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3pPr>
            <a:lvl4pPr lvl="3"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4pPr>
            <a:lvl5pPr lvl="4"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5pPr>
            <a:lvl6pPr lvl="5"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6pPr>
            <a:lvl7pPr lvl="6"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7pPr>
            <a:lvl8pPr lvl="7"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8pPr>
            <a:lvl9pPr lvl="8"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9pPr>
          </a:lstStyle>
          <a:p/>
        </p:txBody>
      </p:sp>
      <p:sp>
        <p:nvSpPr>
          <p:cNvPr id="7" name="Google Shape;7;p1"/>
          <p:cNvSpPr txBox="1"/>
          <p:nvPr>
            <p:ph idx="1" type="body"/>
          </p:nvPr>
        </p:nvSpPr>
        <p:spPr>
          <a:xfrm>
            <a:off x="311700" y="572700"/>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indent="-342900" lvl="1" marL="9144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2pPr>
            <a:lvl3pPr indent="-342900" lvl="2" marL="13716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3pPr>
            <a:lvl4pPr indent="-342900" lvl="3" marL="18288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4pPr>
            <a:lvl5pPr indent="-342900" lvl="4" marL="22860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5pPr>
            <a:lvl6pPr indent="-342900" lvl="5" marL="27432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6pPr>
            <a:lvl7pPr indent="-342900" lvl="6" marL="32004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7pPr>
            <a:lvl8pPr indent="-342900" lvl="7" marL="36576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8pPr>
            <a:lvl9pPr indent="-342900" lvl="8" marL="41148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1"/>
                </a:solidFill>
                <a:latin typeface="Roboto"/>
                <a:ea typeface="Roboto"/>
                <a:cs typeface="Roboto"/>
                <a:sym typeface="Roboto"/>
              </a:defRPr>
            </a:lvl1pPr>
            <a:lvl2pPr lvl="1" rtl="0" algn="r">
              <a:buNone/>
              <a:defRPr sz="1000">
                <a:solidFill>
                  <a:schemeClr val="dk1"/>
                </a:solidFill>
                <a:latin typeface="Roboto"/>
                <a:ea typeface="Roboto"/>
                <a:cs typeface="Roboto"/>
                <a:sym typeface="Roboto"/>
              </a:defRPr>
            </a:lvl2pPr>
            <a:lvl3pPr lvl="2" rtl="0" algn="r">
              <a:buNone/>
              <a:defRPr sz="1000">
                <a:solidFill>
                  <a:schemeClr val="dk1"/>
                </a:solidFill>
                <a:latin typeface="Roboto"/>
                <a:ea typeface="Roboto"/>
                <a:cs typeface="Roboto"/>
                <a:sym typeface="Roboto"/>
              </a:defRPr>
            </a:lvl3pPr>
            <a:lvl4pPr lvl="3" rtl="0" algn="r">
              <a:buNone/>
              <a:defRPr sz="1000">
                <a:solidFill>
                  <a:schemeClr val="dk1"/>
                </a:solidFill>
                <a:latin typeface="Roboto"/>
                <a:ea typeface="Roboto"/>
                <a:cs typeface="Roboto"/>
                <a:sym typeface="Roboto"/>
              </a:defRPr>
            </a:lvl4pPr>
            <a:lvl5pPr lvl="4" rtl="0" algn="r">
              <a:buNone/>
              <a:defRPr sz="1000">
                <a:solidFill>
                  <a:schemeClr val="dk1"/>
                </a:solidFill>
                <a:latin typeface="Roboto"/>
                <a:ea typeface="Roboto"/>
                <a:cs typeface="Roboto"/>
                <a:sym typeface="Roboto"/>
              </a:defRPr>
            </a:lvl5pPr>
            <a:lvl6pPr lvl="5" rtl="0" algn="r">
              <a:buNone/>
              <a:defRPr sz="1000">
                <a:solidFill>
                  <a:schemeClr val="dk1"/>
                </a:solidFill>
                <a:latin typeface="Roboto"/>
                <a:ea typeface="Roboto"/>
                <a:cs typeface="Roboto"/>
                <a:sym typeface="Roboto"/>
              </a:defRPr>
            </a:lvl6pPr>
            <a:lvl7pPr lvl="6" rtl="0" algn="r">
              <a:buNone/>
              <a:defRPr sz="1000">
                <a:solidFill>
                  <a:schemeClr val="dk1"/>
                </a:solidFill>
                <a:latin typeface="Roboto"/>
                <a:ea typeface="Roboto"/>
                <a:cs typeface="Roboto"/>
                <a:sym typeface="Roboto"/>
              </a:defRPr>
            </a:lvl7pPr>
            <a:lvl8pPr lvl="7" rtl="0" algn="r">
              <a:buNone/>
              <a:defRPr sz="1000">
                <a:solidFill>
                  <a:schemeClr val="dk1"/>
                </a:solidFill>
                <a:latin typeface="Roboto"/>
                <a:ea typeface="Roboto"/>
                <a:cs typeface="Roboto"/>
                <a:sym typeface="Roboto"/>
              </a:defRPr>
            </a:lvl8pPr>
            <a:lvl9pPr lvl="8" rtl="0" algn="r">
              <a:buNone/>
              <a:defRPr sz="10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pic>
        <p:nvPicPr>
          <p:cNvPr id="9" name="Google Shape;9;p1"/>
          <p:cNvPicPr preferRelativeResize="0"/>
          <p:nvPr/>
        </p:nvPicPr>
        <p:blipFill>
          <a:blip r:embed="rId1">
            <a:alphaModFix/>
          </a:blip>
          <a:stretch>
            <a:fillRect/>
          </a:stretch>
        </p:blipFill>
        <p:spPr>
          <a:xfrm>
            <a:off x="0" y="4983478"/>
            <a:ext cx="457200" cy="16002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algs4.cs.princeton.edu/21elementary/Selection.java.html" TargetMode="External"/><Relationship Id="rId4" Type="http://schemas.openxmlformats.org/officeDocument/2006/relationships/hyperlink" Target="http://algs4.cs.princeton.edu/24pq/Heap.java.html" TargetMode="External"/><Relationship Id="rId5" Type="http://schemas.openxmlformats.org/officeDocument/2006/relationships/hyperlink" Target="http://algs4.cs.princeton.edu/14analysis/Mergesort.java.html" TargetMode="External"/><Relationship Id="rId6" Type="http://schemas.openxmlformats.org/officeDocument/2006/relationships/hyperlink" Target="http://algs4.cs.princeton.edu/21elementary/Insertion.java.html" TargetMode="External"/><Relationship Id="rId7" Type="http://schemas.openxmlformats.org/officeDocument/2006/relationships/hyperlink" Target="https://docs.google.com/presentation/d/14RfFPU3RX9iDpE4OCXlXKmtaoxZbdNdcXTGhC9dr9xQ/edit#slide=id.g12a12f5ae1_0_98"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www.bl.uk/voices-of-science/interviewees/tony-hoare/audio/tony-hoare-inventing-quicksort" TargetMode="Externa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www.bl.uk/voices-of-science/interviewees/tony-hoare/audio/tony-hoare-inventing-quicksort"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docs.google.com/presentation/d/1QjAs-zx1i0_XWlLqsKtexb-iueao9jNLkN-gW9QxAD0/edit#slide=id.g12aaf29688_0_307"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hyperlink" Target="http://www.informit.com/articles/article.aspx?p=2017754&amp;seqNum=7" TargetMode="External"/><Relationship Id="rId4" Type="http://schemas.openxmlformats.org/officeDocument/2006/relationships/image" Target="../media/image8.png"/><Relationship Id="rId5"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1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hyperlink" Target="https://docs.google.com/presentation/d/1h9qHvSlDFn0WqoxB4v6ZaeEXEepsuwVM78uO4UNeKH0/edit#slide=id.g239d559103d_1_145"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1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9.png"/><Relationship Id="rId4" Type="http://schemas.openxmlformats.org/officeDocument/2006/relationships/hyperlink" Target="http://www.cs.dartmouth.edu/~doug/mdmspe.pdf"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 Id="rId3" Type="http://schemas.openxmlformats.org/officeDocument/2006/relationships/hyperlink" Target="https://web.archive.org/web/20100428064017/http://permalink.gmane.org/gmane.comp.java.openjdk.core-libs.devel/2628"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 Id="rId3" Type="http://schemas.openxmlformats.org/officeDocument/2006/relationships/hyperlink" Target="http://www.cs.princeton.edu/~wayne/cs423/lectures/selection-4up.pdf" TargetMode="External"/><Relationship Id="rId4" Type="http://schemas.openxmlformats.org/officeDocument/2006/relationships/image" Target="../media/image10.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 Id="rId3" Type="http://schemas.openxmlformats.org/officeDocument/2006/relationships/image" Target="../media/image7.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4"/>
          <p:cNvSpPr txBox="1"/>
          <p:nvPr>
            <p:ph type="ctrTitle"/>
          </p:nvPr>
        </p:nvSpPr>
        <p:spPr>
          <a:xfrm>
            <a:off x="311700" y="1658975"/>
            <a:ext cx="8709600" cy="2052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600">
                <a:solidFill>
                  <a:schemeClr val="accent3"/>
                </a:solidFill>
              </a:rPr>
              <a:t>Quicksort</a:t>
            </a:r>
            <a:endParaRPr sz="3600">
              <a:solidFill>
                <a:schemeClr val="accent3"/>
              </a:solidFill>
            </a:endParaRPr>
          </a:p>
        </p:txBody>
      </p:sp>
      <p:sp>
        <p:nvSpPr>
          <p:cNvPr id="145" name="Google Shape;145;p24"/>
          <p:cNvSpPr txBox="1"/>
          <p:nvPr/>
        </p:nvSpPr>
        <p:spPr>
          <a:xfrm>
            <a:off x="345775" y="2740300"/>
            <a:ext cx="2762700" cy="28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BF9000"/>
                </a:solidFill>
                <a:latin typeface="Roboto Medium"/>
                <a:ea typeface="Roboto Medium"/>
                <a:cs typeface="Roboto Medium"/>
                <a:sym typeface="Roboto Medium"/>
              </a:rPr>
              <a:t>Lecture 32 (Sorting 3)</a:t>
            </a:r>
            <a:endParaRPr sz="1200">
              <a:solidFill>
                <a:srgbClr val="BF9000"/>
              </a:solidFill>
              <a:latin typeface="Roboto Medium"/>
              <a:ea typeface="Roboto Medium"/>
              <a:cs typeface="Roboto Medium"/>
              <a:sym typeface="Roboto Medium"/>
            </a:endParaRPr>
          </a:p>
        </p:txBody>
      </p:sp>
      <p:sp>
        <p:nvSpPr>
          <p:cNvPr id="146" name="Google Shape;146;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47" name="Google Shape;147;p24"/>
          <p:cNvSpPr txBox="1"/>
          <p:nvPr/>
        </p:nvSpPr>
        <p:spPr>
          <a:xfrm>
            <a:off x="311700" y="3854350"/>
            <a:ext cx="8520600" cy="6585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lang="en" sz="1600">
                <a:latin typeface="Roboto Medium"/>
                <a:ea typeface="Roboto Medium"/>
                <a:cs typeface="Roboto Medium"/>
                <a:sym typeface="Roboto Medium"/>
              </a:rPr>
              <a:t>CS61B, </a:t>
            </a:r>
            <a:r>
              <a:rPr lang="en" sz="1600">
                <a:latin typeface="Roboto Medium"/>
                <a:ea typeface="Roboto Medium"/>
                <a:cs typeface="Roboto Medium"/>
                <a:sym typeface="Roboto Medium"/>
              </a:rPr>
              <a:t>Spring 2024</a:t>
            </a:r>
            <a:r>
              <a:rPr lang="en" sz="1600">
                <a:solidFill>
                  <a:srgbClr val="000000"/>
                </a:solidFill>
                <a:latin typeface="Roboto Medium"/>
                <a:ea typeface="Roboto Medium"/>
                <a:cs typeface="Roboto Medium"/>
                <a:sym typeface="Roboto Medium"/>
              </a:rPr>
              <a:t> @ UC Berkeley</a:t>
            </a:r>
            <a:endParaRPr sz="1600">
              <a:solidFill>
                <a:srgbClr val="000000"/>
              </a:solidFill>
              <a:latin typeface="Roboto Medium"/>
              <a:ea typeface="Roboto Medium"/>
              <a:cs typeface="Roboto Medium"/>
              <a:sym typeface="Roboto Medium"/>
            </a:endParaRPr>
          </a:p>
          <a:p>
            <a:pPr indent="0" lvl="0" marL="0" rtl="0" algn="l">
              <a:spcBef>
                <a:spcPts val="600"/>
              </a:spcBef>
              <a:spcAft>
                <a:spcPts val="0"/>
              </a:spcAft>
              <a:buNone/>
            </a:pPr>
            <a:r>
              <a:rPr lang="en" sz="1600">
                <a:latin typeface="Roboto Light"/>
                <a:ea typeface="Roboto Light"/>
                <a:cs typeface="Roboto Light"/>
                <a:sym typeface="Roboto Light"/>
              </a:rPr>
              <a:t>Slides credit: </a:t>
            </a:r>
            <a:r>
              <a:rPr lang="en" sz="1600">
                <a:solidFill>
                  <a:srgbClr val="000000"/>
                </a:solidFill>
                <a:latin typeface="Roboto Light"/>
                <a:ea typeface="Roboto Light"/>
                <a:cs typeface="Roboto Light"/>
                <a:sym typeface="Roboto Light"/>
              </a:rPr>
              <a:t>Josh Hug</a:t>
            </a:r>
            <a:endParaRPr sz="1600">
              <a:solidFill>
                <a:srgbClr val="000000"/>
              </a:solidFill>
              <a:latin typeface="Roboto Light"/>
              <a:ea typeface="Roboto Light"/>
              <a:cs typeface="Roboto Light"/>
              <a:sym typeface="Roboto Light"/>
            </a:endParaRPr>
          </a:p>
        </p:txBody>
      </p:sp>
      <p:pic>
        <p:nvPicPr>
          <p:cNvPr id="148" name="Google Shape;148;p24"/>
          <p:cNvPicPr preferRelativeResize="0"/>
          <p:nvPr/>
        </p:nvPicPr>
        <p:blipFill>
          <a:blip r:embed="rId3">
            <a:alphaModFix/>
          </a:blip>
          <a:stretch>
            <a:fillRect/>
          </a:stretch>
        </p:blipFill>
        <p:spPr>
          <a:xfrm>
            <a:off x="5393550" y="278450"/>
            <a:ext cx="3078890" cy="2052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5"/>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32, </a:t>
            </a:r>
            <a:r>
              <a:rPr lang="en"/>
              <a:t>CS61B, Spring 2024</a:t>
            </a:r>
            <a:endParaRPr/>
          </a:p>
        </p:txBody>
      </p:sp>
      <p:sp>
        <p:nvSpPr>
          <p:cNvPr id="154" name="Google Shape;154;p25"/>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Quicksort Backstory, Partitioning</a:t>
            </a:r>
            <a:endParaRPr/>
          </a:p>
        </p:txBody>
      </p:sp>
      <p:sp>
        <p:nvSpPr>
          <p:cNvPr id="155" name="Google Shape;155;p25"/>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b="1" lang="en">
                <a:solidFill>
                  <a:schemeClr val="accent3"/>
                </a:solidFill>
                <a:latin typeface="Roboto"/>
                <a:ea typeface="Roboto"/>
                <a:cs typeface="Roboto"/>
                <a:sym typeface="Roboto"/>
              </a:rPr>
              <a:t>Quicksort</a:t>
            </a:r>
            <a:endParaRPr b="1">
              <a:solidFill>
                <a:schemeClr val="accent3"/>
              </a:solidFill>
              <a:latin typeface="Roboto"/>
              <a:ea typeface="Roboto"/>
              <a:cs typeface="Roboto"/>
              <a:sym typeface="Roboto"/>
            </a:endParaRPr>
          </a:p>
          <a:p>
            <a:pPr indent="-342900" lvl="0" marL="457200" rtl="0" algn="l">
              <a:spcBef>
                <a:spcPts val="600"/>
              </a:spcBef>
              <a:spcAft>
                <a:spcPts val="0"/>
              </a:spcAft>
              <a:buClr>
                <a:schemeClr val="accent3"/>
              </a:buClr>
              <a:buSzPts val="1800"/>
              <a:buFont typeface="Roboto"/>
              <a:buChar char="•"/>
            </a:pPr>
            <a:r>
              <a:rPr b="1" lang="en">
                <a:solidFill>
                  <a:schemeClr val="accent3"/>
                </a:solidFill>
                <a:latin typeface="Roboto"/>
                <a:ea typeface="Roboto"/>
                <a:cs typeface="Roboto"/>
                <a:sym typeface="Roboto"/>
              </a:rPr>
              <a:t>Quicksort Backstory, Partitioning</a:t>
            </a:r>
            <a:endParaRPr b="1">
              <a:solidFill>
                <a:schemeClr val="accent3"/>
              </a:solidFill>
              <a:latin typeface="Roboto"/>
              <a:ea typeface="Roboto"/>
              <a:cs typeface="Roboto"/>
              <a:sym typeface="Roboto"/>
            </a:endParaRPr>
          </a:p>
          <a:p>
            <a:pPr indent="-342900" lvl="0" marL="457200" rtl="0" algn="l">
              <a:spcBef>
                <a:spcPts val="0"/>
              </a:spcBef>
              <a:spcAft>
                <a:spcPts val="0"/>
              </a:spcAft>
              <a:buSzPts val="1800"/>
              <a:buChar char="•"/>
            </a:pPr>
            <a:r>
              <a:rPr lang="en"/>
              <a:t>Quicksort</a:t>
            </a:r>
            <a:endParaRPr/>
          </a:p>
          <a:p>
            <a:pPr indent="0" lvl="0" marL="0" rtl="0" algn="l">
              <a:spcBef>
                <a:spcPts val="600"/>
              </a:spcBef>
              <a:spcAft>
                <a:spcPts val="0"/>
              </a:spcAft>
              <a:buNone/>
            </a:pPr>
            <a:r>
              <a:rPr lang="en">
                <a:solidFill>
                  <a:srgbClr val="CCCCCC"/>
                </a:solidFill>
              </a:rPr>
              <a:t>Quicksort Runtime Analysis</a:t>
            </a:r>
            <a:endParaRPr>
              <a:solidFill>
                <a:srgbClr val="CCCCCC"/>
              </a:solidFill>
            </a:endParaRPr>
          </a:p>
          <a:p>
            <a:pPr indent="-342900" lvl="0" marL="457200" rtl="0" algn="l">
              <a:spcBef>
                <a:spcPts val="600"/>
              </a:spcBef>
              <a:spcAft>
                <a:spcPts val="0"/>
              </a:spcAft>
              <a:buClr>
                <a:srgbClr val="CCCCCC"/>
              </a:buClr>
              <a:buSzPts val="1800"/>
              <a:buChar char="•"/>
            </a:pPr>
            <a:r>
              <a:rPr lang="en">
                <a:solidFill>
                  <a:srgbClr val="CCCCCC"/>
                </a:solidFill>
              </a:rPr>
              <a:t>Quicksort Runtime Analysis</a:t>
            </a:r>
            <a:endParaRPr>
              <a:solidFill>
                <a:srgbClr val="CCCCCC"/>
              </a:solidFill>
            </a:endParaRPr>
          </a:p>
          <a:p>
            <a:pPr indent="-342900" lvl="0" marL="457200" rtl="0" algn="l">
              <a:spcBef>
                <a:spcPts val="0"/>
              </a:spcBef>
              <a:spcAft>
                <a:spcPts val="0"/>
              </a:spcAft>
              <a:buClr>
                <a:srgbClr val="CCCCCC"/>
              </a:buClr>
              <a:buSzPts val="1800"/>
              <a:buChar char="•"/>
            </a:pPr>
            <a:r>
              <a:rPr lang="en">
                <a:solidFill>
                  <a:srgbClr val="CCCCCC"/>
                </a:solidFill>
              </a:rPr>
              <a:t>Avoiding Quicksort Worst Case</a:t>
            </a:r>
            <a:endParaRPr>
              <a:solidFill>
                <a:srgbClr val="CCCCCC"/>
              </a:solidFill>
            </a:endParaRPr>
          </a:p>
          <a:p>
            <a:pPr indent="0" lvl="0" marL="0" rtl="0" algn="l">
              <a:spcBef>
                <a:spcPts val="600"/>
              </a:spcBef>
              <a:spcAft>
                <a:spcPts val="0"/>
              </a:spcAft>
              <a:buNone/>
            </a:pPr>
            <a:r>
              <a:rPr lang="en">
                <a:solidFill>
                  <a:srgbClr val="CCCCCC"/>
                </a:solidFill>
              </a:rPr>
              <a:t>Quicksort Variants</a:t>
            </a:r>
            <a:endParaRPr>
              <a:solidFill>
                <a:srgbClr val="CCCCCC"/>
              </a:solidFill>
            </a:endParaRPr>
          </a:p>
          <a:p>
            <a:pPr indent="-342900" lvl="0" marL="457200" rtl="0" algn="l">
              <a:spcBef>
                <a:spcPts val="600"/>
              </a:spcBef>
              <a:spcAft>
                <a:spcPts val="0"/>
              </a:spcAft>
              <a:buClr>
                <a:srgbClr val="CCCCCC"/>
              </a:buClr>
              <a:buSzPts val="1800"/>
              <a:buChar char="•"/>
            </a:pPr>
            <a:r>
              <a:rPr lang="en">
                <a:solidFill>
                  <a:srgbClr val="CCCCCC"/>
                </a:solidFill>
              </a:rPr>
              <a:t>Philosophies for Avoiding Worst Case Behavior</a:t>
            </a:r>
            <a:endParaRPr>
              <a:solidFill>
                <a:srgbClr val="CCCCCC"/>
              </a:solidFill>
            </a:endParaRPr>
          </a:p>
          <a:p>
            <a:pPr indent="-342900" lvl="0" marL="457200" rtl="0" algn="l">
              <a:spcBef>
                <a:spcPts val="0"/>
              </a:spcBef>
              <a:spcAft>
                <a:spcPts val="0"/>
              </a:spcAft>
              <a:buSzPts val="1800"/>
              <a:buChar char="•"/>
            </a:pPr>
            <a:r>
              <a:rPr lang="en"/>
              <a:t>Quicksort Variant Experiments</a:t>
            </a:r>
            <a:endParaRPr/>
          </a:p>
          <a:p>
            <a:pPr indent="0" lvl="0" marL="0" rtl="0" algn="l">
              <a:spcBef>
                <a:spcPts val="600"/>
              </a:spcBef>
              <a:spcAft>
                <a:spcPts val="0"/>
              </a:spcAft>
              <a:buNone/>
            </a:pPr>
            <a:r>
              <a:rPr lang="en"/>
              <a:t>Quick Select (median finding)</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Sorts So Far</a:t>
            </a:r>
            <a:endParaRPr/>
          </a:p>
        </p:txBody>
      </p:sp>
      <p:graphicFrame>
        <p:nvGraphicFramePr>
          <p:cNvPr id="161" name="Google Shape;161;p26"/>
          <p:cNvGraphicFramePr/>
          <p:nvPr/>
        </p:nvGraphicFramePr>
        <p:xfrm>
          <a:off x="418075" y="1084538"/>
          <a:ext cx="3000000" cy="3000000"/>
        </p:xfrm>
        <a:graphic>
          <a:graphicData uri="http://schemas.openxmlformats.org/drawingml/2006/table">
            <a:tbl>
              <a:tblPr>
                <a:noFill/>
                <a:tableStyleId>{D8B4C20C-4141-4FCB-9E5E-65383C20D9FA}</a:tableStyleId>
              </a:tblPr>
              <a:tblGrid>
                <a:gridCol w="1749100"/>
                <a:gridCol w="1344650"/>
                <a:gridCol w="1375900"/>
                <a:gridCol w="900075"/>
                <a:gridCol w="884200"/>
                <a:gridCol w="2053875"/>
              </a:tblGrid>
              <a:tr h="681800">
                <a:tc>
                  <a:txBody>
                    <a:bodyPr/>
                    <a:lstStyle/>
                    <a:p>
                      <a:pPr indent="0" lvl="0" marL="0" rtl="0" algn="l">
                        <a:spcBef>
                          <a:spcPts val="0"/>
                        </a:spcBef>
                        <a:spcAft>
                          <a:spcPts val="0"/>
                        </a:spcAft>
                        <a:buNone/>
                      </a:pPr>
                      <a:r>
                        <a:t/>
                      </a:r>
                      <a:endParaRPr sz="1800"/>
                    </a:p>
                  </a:txBody>
                  <a:tcPr marT="91425" marB="91425" marR="91425" marL="91425"/>
                </a:tc>
                <a:tc>
                  <a:txBody>
                    <a:bodyPr/>
                    <a:lstStyle/>
                    <a:p>
                      <a:pPr indent="0" lvl="0" marL="0" rtl="0" algn="l">
                        <a:spcBef>
                          <a:spcPts val="0"/>
                        </a:spcBef>
                        <a:spcAft>
                          <a:spcPts val="0"/>
                        </a:spcAft>
                        <a:buNone/>
                      </a:pPr>
                      <a:r>
                        <a:rPr lang="en" sz="1800"/>
                        <a:t>Best Case Runtime</a:t>
                      </a:r>
                      <a:endParaRPr sz="1800"/>
                    </a:p>
                  </a:txBody>
                  <a:tcPr marT="91425" marB="91425" marR="91425" marL="91425"/>
                </a:tc>
                <a:tc>
                  <a:txBody>
                    <a:bodyPr/>
                    <a:lstStyle/>
                    <a:p>
                      <a:pPr indent="0" lvl="0" marL="0" rtl="0" algn="l">
                        <a:spcBef>
                          <a:spcPts val="0"/>
                        </a:spcBef>
                        <a:spcAft>
                          <a:spcPts val="0"/>
                        </a:spcAft>
                        <a:buNone/>
                      </a:pPr>
                      <a:r>
                        <a:rPr lang="en" sz="1800"/>
                        <a:t>Worst Case Runtime</a:t>
                      </a:r>
                      <a:endParaRPr sz="1800"/>
                    </a:p>
                  </a:txBody>
                  <a:tcPr marT="91425" marB="91425" marR="91425" marL="91425"/>
                </a:tc>
                <a:tc>
                  <a:txBody>
                    <a:bodyPr/>
                    <a:lstStyle/>
                    <a:p>
                      <a:pPr indent="0" lvl="0" marL="0" rtl="0" algn="l">
                        <a:spcBef>
                          <a:spcPts val="0"/>
                        </a:spcBef>
                        <a:spcAft>
                          <a:spcPts val="0"/>
                        </a:spcAft>
                        <a:buNone/>
                      </a:pPr>
                      <a:r>
                        <a:rPr lang="en" sz="1800"/>
                        <a:t>Space</a:t>
                      </a:r>
                      <a:endParaRPr sz="1800"/>
                    </a:p>
                  </a:txBody>
                  <a:tcPr marT="91425" marB="91425" marR="91425" marL="91425"/>
                </a:tc>
                <a:tc>
                  <a:txBody>
                    <a:bodyPr/>
                    <a:lstStyle/>
                    <a:p>
                      <a:pPr indent="0" lvl="0" marL="0" rtl="0" algn="l">
                        <a:spcBef>
                          <a:spcPts val="0"/>
                        </a:spcBef>
                        <a:spcAft>
                          <a:spcPts val="0"/>
                        </a:spcAft>
                        <a:buNone/>
                      </a:pPr>
                      <a:r>
                        <a:rPr lang="en" sz="1800"/>
                        <a:t>Demo</a:t>
                      </a:r>
                      <a:endParaRPr sz="1800"/>
                    </a:p>
                  </a:txBody>
                  <a:tcPr marT="91425" marB="91425" marR="91425" marL="91425"/>
                </a:tc>
                <a:tc>
                  <a:txBody>
                    <a:bodyPr/>
                    <a:lstStyle/>
                    <a:p>
                      <a:pPr indent="0" lvl="0" marL="0" rtl="0" algn="l">
                        <a:spcBef>
                          <a:spcPts val="0"/>
                        </a:spcBef>
                        <a:spcAft>
                          <a:spcPts val="0"/>
                        </a:spcAft>
                        <a:buNone/>
                      </a:pPr>
                      <a:r>
                        <a:rPr lang="en" sz="1800"/>
                        <a:t>Notes</a:t>
                      </a:r>
                      <a:endParaRPr sz="1800"/>
                    </a:p>
                  </a:txBody>
                  <a:tcPr marT="91425" marB="91425" marR="91425" marL="91425"/>
                </a:tc>
              </a:tr>
              <a:tr h="317800">
                <a:tc>
                  <a:txBody>
                    <a:bodyPr/>
                    <a:lstStyle/>
                    <a:p>
                      <a:pPr indent="0" lvl="0" marL="0" rtl="0" algn="l">
                        <a:spcBef>
                          <a:spcPts val="0"/>
                        </a:spcBef>
                        <a:spcAft>
                          <a:spcPts val="0"/>
                        </a:spcAft>
                        <a:buNone/>
                      </a:pPr>
                      <a:r>
                        <a:rPr lang="en" sz="1800" u="sng">
                          <a:solidFill>
                            <a:schemeClr val="hlink"/>
                          </a:solidFill>
                          <a:hlinkClick r:id="rId3"/>
                        </a:rPr>
                        <a:t>Selection Sort</a:t>
                      </a:r>
                      <a:endParaRPr sz="1800"/>
                    </a:p>
                  </a:txBody>
                  <a:tcPr marT="91425" marB="91425" marR="91425" marL="91425"/>
                </a:tc>
                <a:tc>
                  <a:txBody>
                    <a:bodyPr/>
                    <a:lstStyle/>
                    <a:p>
                      <a:pPr indent="0" lvl="0" marL="0" rtl="0" algn="l">
                        <a:spcBef>
                          <a:spcPts val="0"/>
                        </a:spcBef>
                        <a:spcAft>
                          <a:spcPts val="0"/>
                        </a:spcAft>
                        <a:buNone/>
                      </a:pPr>
                      <a:r>
                        <a:rPr lang="en" sz="1800">
                          <a:solidFill>
                            <a:schemeClr val="dk1"/>
                          </a:solidFill>
                        </a:rPr>
                        <a:t>Θ(N</a:t>
                      </a:r>
                      <a:r>
                        <a:rPr baseline="30000" lang="en" sz="1800">
                          <a:solidFill>
                            <a:schemeClr val="dk1"/>
                          </a:solidFill>
                        </a:rPr>
                        <a:t>2</a:t>
                      </a:r>
                      <a:r>
                        <a:rPr lang="en" sz="1800">
                          <a:solidFill>
                            <a:schemeClr val="dk1"/>
                          </a:solidFill>
                        </a:rPr>
                        <a:t>)</a:t>
                      </a:r>
                      <a:endParaRPr sz="1800"/>
                    </a:p>
                  </a:txBody>
                  <a:tcPr marT="91425" marB="91425" marR="91425" marL="91425"/>
                </a:tc>
                <a:tc>
                  <a:txBody>
                    <a:bodyPr/>
                    <a:lstStyle/>
                    <a:p>
                      <a:pPr indent="0" lvl="0" marL="0" rtl="0" algn="l">
                        <a:spcBef>
                          <a:spcPts val="0"/>
                        </a:spcBef>
                        <a:spcAft>
                          <a:spcPts val="0"/>
                        </a:spcAft>
                        <a:buNone/>
                      </a:pPr>
                      <a:r>
                        <a:rPr lang="en" sz="1800"/>
                        <a:t>Θ(N</a:t>
                      </a:r>
                      <a:r>
                        <a:rPr baseline="30000" lang="en" sz="1800"/>
                        <a:t>2</a:t>
                      </a:r>
                      <a:r>
                        <a:rPr lang="en" sz="1800"/>
                        <a:t>)</a:t>
                      </a:r>
                      <a:endParaRPr sz="1800"/>
                    </a:p>
                  </a:txBody>
                  <a:tcPr marT="91425" marB="91425" marR="91425" marL="91425"/>
                </a:tc>
                <a:tc>
                  <a:txBody>
                    <a:bodyPr/>
                    <a:lstStyle/>
                    <a:p>
                      <a:pPr indent="0" lvl="0" marL="0" rtl="0" algn="l">
                        <a:spcBef>
                          <a:spcPts val="0"/>
                        </a:spcBef>
                        <a:spcAft>
                          <a:spcPts val="0"/>
                        </a:spcAft>
                        <a:buNone/>
                      </a:pPr>
                      <a:r>
                        <a:rPr lang="en" sz="1800"/>
                        <a:t>Θ(1)</a:t>
                      </a:r>
                      <a:endParaRPr sz="1800"/>
                    </a:p>
                  </a:txBody>
                  <a:tcPr marT="91425" marB="91425" marR="91425" marL="91425"/>
                </a:tc>
                <a:tc>
                  <a:txBody>
                    <a:bodyPr/>
                    <a:lstStyle/>
                    <a:p>
                      <a:pPr indent="0" lvl="0" marL="0" rtl="0" algn="l">
                        <a:spcBef>
                          <a:spcPts val="0"/>
                        </a:spcBef>
                        <a:spcAft>
                          <a:spcPts val="0"/>
                        </a:spcAft>
                        <a:buNone/>
                      </a:pPr>
                      <a:r>
                        <a:rPr lang="en" sz="1800" u="sng">
                          <a:solidFill>
                            <a:schemeClr val="hlink"/>
                          </a:solidFill>
                          <a:hlinkClick/>
                        </a:rPr>
                        <a:t>Link</a:t>
                      </a:r>
                      <a:endParaRPr sz="1800"/>
                    </a:p>
                  </a:txBody>
                  <a:tcPr marT="91425" marB="91425" marR="91425" marL="91425"/>
                </a:tc>
                <a:tc>
                  <a:txBody>
                    <a:bodyPr/>
                    <a:lstStyle/>
                    <a:p>
                      <a:pPr indent="0" lvl="0" marL="0" rtl="0" algn="l">
                        <a:spcBef>
                          <a:spcPts val="0"/>
                        </a:spcBef>
                        <a:spcAft>
                          <a:spcPts val="0"/>
                        </a:spcAft>
                        <a:buNone/>
                      </a:pPr>
                      <a:r>
                        <a:t/>
                      </a:r>
                      <a:endParaRPr sz="1800"/>
                    </a:p>
                  </a:txBody>
                  <a:tcPr marT="91425" marB="91425" marR="91425" marL="91425"/>
                </a:tc>
              </a:tr>
              <a:tr h="425675">
                <a:tc>
                  <a:txBody>
                    <a:bodyPr/>
                    <a:lstStyle/>
                    <a:p>
                      <a:pPr indent="0" lvl="0" marL="0" rtl="0" algn="l">
                        <a:spcBef>
                          <a:spcPts val="0"/>
                        </a:spcBef>
                        <a:spcAft>
                          <a:spcPts val="0"/>
                        </a:spcAft>
                        <a:buNone/>
                      </a:pPr>
                      <a:r>
                        <a:rPr lang="en" sz="1800" u="sng">
                          <a:solidFill>
                            <a:schemeClr val="hlink"/>
                          </a:solidFill>
                          <a:hlinkClick r:id="rId4"/>
                        </a:rPr>
                        <a:t>Heapsort</a:t>
                      </a:r>
                      <a:r>
                        <a:rPr lang="en" sz="1800"/>
                        <a:t> </a:t>
                      </a:r>
                      <a:endParaRPr sz="1800"/>
                    </a:p>
                    <a:p>
                      <a:pPr indent="0" lvl="0" marL="0" rtl="0" algn="l">
                        <a:spcBef>
                          <a:spcPts val="0"/>
                        </a:spcBef>
                        <a:spcAft>
                          <a:spcPts val="0"/>
                        </a:spcAft>
                        <a:buNone/>
                      </a:pPr>
                      <a:r>
                        <a:rPr lang="en" sz="1800"/>
                        <a:t>(in place)</a:t>
                      </a:r>
                      <a:endParaRPr sz="1800"/>
                    </a:p>
                  </a:txBody>
                  <a:tcPr marT="91425" marB="91425" marR="91425" marL="91425"/>
                </a:tc>
                <a:tc>
                  <a:txBody>
                    <a:bodyPr/>
                    <a:lstStyle/>
                    <a:p>
                      <a:pPr indent="0" lvl="0" marL="0" rtl="0" algn="l">
                        <a:spcBef>
                          <a:spcPts val="0"/>
                        </a:spcBef>
                        <a:spcAft>
                          <a:spcPts val="0"/>
                        </a:spcAft>
                        <a:buNone/>
                      </a:pPr>
                      <a:r>
                        <a:rPr lang="en" sz="1800">
                          <a:solidFill>
                            <a:schemeClr val="dk1"/>
                          </a:solidFill>
                        </a:rPr>
                        <a:t>Θ(N)*</a:t>
                      </a:r>
                      <a:endParaRPr sz="1800"/>
                    </a:p>
                  </a:txBody>
                  <a:tcPr marT="91425" marB="91425" marR="91425" marL="91425"/>
                </a:tc>
                <a:tc>
                  <a:txBody>
                    <a:bodyPr/>
                    <a:lstStyle/>
                    <a:p>
                      <a:pPr indent="0" lvl="0" marL="0" rtl="0" algn="l">
                        <a:spcBef>
                          <a:spcPts val="0"/>
                        </a:spcBef>
                        <a:spcAft>
                          <a:spcPts val="0"/>
                        </a:spcAft>
                        <a:buNone/>
                      </a:pPr>
                      <a:r>
                        <a:rPr lang="en" sz="1800"/>
                        <a:t>Θ(N log N)</a:t>
                      </a:r>
                      <a:endParaRPr sz="1800"/>
                    </a:p>
                  </a:txBody>
                  <a:tcPr marT="91425" marB="91425" marR="91425" marL="91425"/>
                </a:tc>
                <a:tc>
                  <a:txBody>
                    <a:bodyPr/>
                    <a:lstStyle/>
                    <a:p>
                      <a:pPr indent="0" lvl="0" marL="0" rtl="0" algn="l">
                        <a:spcBef>
                          <a:spcPts val="0"/>
                        </a:spcBef>
                        <a:spcAft>
                          <a:spcPts val="0"/>
                        </a:spcAft>
                        <a:buNone/>
                      </a:pPr>
                      <a:r>
                        <a:rPr lang="en" sz="1800"/>
                        <a:t>Θ(1)</a:t>
                      </a:r>
                      <a:endParaRPr sz="1800"/>
                    </a:p>
                  </a:txBody>
                  <a:tcPr marT="91425" marB="91425" marR="91425" marL="91425"/>
                </a:tc>
                <a:tc>
                  <a:txBody>
                    <a:bodyPr/>
                    <a:lstStyle/>
                    <a:p>
                      <a:pPr indent="0" lvl="0" marL="0" rtl="0" algn="l">
                        <a:spcBef>
                          <a:spcPts val="0"/>
                        </a:spcBef>
                        <a:spcAft>
                          <a:spcPts val="0"/>
                        </a:spcAft>
                        <a:buNone/>
                      </a:pPr>
                      <a:r>
                        <a:rPr lang="en" sz="1800" u="sng">
                          <a:solidFill>
                            <a:schemeClr val="hlink"/>
                          </a:solidFill>
                          <a:hlinkClick/>
                        </a:rPr>
                        <a:t>Link</a:t>
                      </a:r>
                      <a:endParaRPr sz="1800"/>
                    </a:p>
                  </a:txBody>
                  <a:tcPr marT="91425" marB="91425" marR="91425" marL="91425"/>
                </a:tc>
                <a:tc>
                  <a:txBody>
                    <a:bodyPr/>
                    <a:lstStyle/>
                    <a:p>
                      <a:pPr indent="0" lvl="0" marL="0" rtl="0" algn="l">
                        <a:spcBef>
                          <a:spcPts val="0"/>
                        </a:spcBef>
                        <a:spcAft>
                          <a:spcPts val="0"/>
                        </a:spcAft>
                        <a:buNone/>
                      </a:pPr>
                      <a:r>
                        <a:rPr lang="en" sz="1800">
                          <a:solidFill>
                            <a:schemeClr val="dk1"/>
                          </a:solidFill>
                        </a:rPr>
                        <a:t>Bad cache (61C) performance.</a:t>
                      </a:r>
                      <a:endParaRPr sz="1800"/>
                    </a:p>
                  </a:txBody>
                  <a:tcPr marT="91425" marB="91425" marR="91425" marL="91425"/>
                </a:tc>
              </a:tr>
              <a:tr h="425675">
                <a:tc>
                  <a:txBody>
                    <a:bodyPr/>
                    <a:lstStyle/>
                    <a:p>
                      <a:pPr indent="0" lvl="0" marL="0" rtl="0" algn="l">
                        <a:spcBef>
                          <a:spcPts val="0"/>
                        </a:spcBef>
                        <a:spcAft>
                          <a:spcPts val="0"/>
                        </a:spcAft>
                        <a:buNone/>
                      </a:pPr>
                      <a:r>
                        <a:rPr lang="en" sz="1800" u="sng">
                          <a:solidFill>
                            <a:schemeClr val="hlink"/>
                          </a:solidFill>
                          <a:hlinkClick r:id="rId5"/>
                        </a:rPr>
                        <a:t>Mergesort</a:t>
                      </a:r>
                      <a:endParaRPr sz="1800"/>
                    </a:p>
                  </a:txBody>
                  <a:tcPr marT="91425" marB="91425" marR="91425" marL="91425"/>
                </a:tc>
                <a:tc>
                  <a:txBody>
                    <a:bodyPr/>
                    <a:lstStyle/>
                    <a:p>
                      <a:pPr indent="0" lvl="0" marL="0" rtl="0" algn="l">
                        <a:spcBef>
                          <a:spcPts val="0"/>
                        </a:spcBef>
                        <a:spcAft>
                          <a:spcPts val="0"/>
                        </a:spcAft>
                        <a:buNone/>
                      </a:pPr>
                      <a:r>
                        <a:rPr lang="en" sz="1800">
                          <a:solidFill>
                            <a:schemeClr val="dk1"/>
                          </a:solidFill>
                        </a:rPr>
                        <a:t>Θ(N log N)</a:t>
                      </a:r>
                      <a:endParaRPr sz="1800">
                        <a:solidFill>
                          <a:schemeClr val="dk1"/>
                        </a:solidFill>
                      </a:endParaRPr>
                    </a:p>
                  </a:txBody>
                  <a:tcPr marT="91425" marB="91425" marR="91425" marL="91425"/>
                </a:tc>
                <a:tc>
                  <a:txBody>
                    <a:bodyPr/>
                    <a:lstStyle/>
                    <a:p>
                      <a:pPr indent="0" lvl="0" marL="0" rtl="0" algn="l">
                        <a:spcBef>
                          <a:spcPts val="0"/>
                        </a:spcBef>
                        <a:spcAft>
                          <a:spcPts val="0"/>
                        </a:spcAft>
                        <a:buNone/>
                      </a:pPr>
                      <a:r>
                        <a:rPr lang="en" sz="1800"/>
                        <a:t>Θ(N log N)</a:t>
                      </a:r>
                      <a:endParaRPr sz="1800"/>
                    </a:p>
                  </a:txBody>
                  <a:tcPr marT="91425" marB="91425" marR="91425" marL="91425"/>
                </a:tc>
                <a:tc>
                  <a:txBody>
                    <a:bodyPr/>
                    <a:lstStyle/>
                    <a:p>
                      <a:pPr indent="0" lvl="0" marL="0" rtl="0" algn="l">
                        <a:spcBef>
                          <a:spcPts val="0"/>
                        </a:spcBef>
                        <a:spcAft>
                          <a:spcPts val="0"/>
                        </a:spcAft>
                        <a:buNone/>
                      </a:pPr>
                      <a:r>
                        <a:rPr lang="en" sz="1800"/>
                        <a:t>Θ(N)</a:t>
                      </a:r>
                      <a:endParaRPr sz="1800"/>
                    </a:p>
                  </a:txBody>
                  <a:tcPr marT="91425" marB="91425" marR="91425" marL="91425"/>
                </a:tc>
                <a:tc>
                  <a:txBody>
                    <a:bodyPr/>
                    <a:lstStyle/>
                    <a:p>
                      <a:pPr indent="0" lvl="0" marL="0" rtl="0" algn="l">
                        <a:spcBef>
                          <a:spcPts val="0"/>
                        </a:spcBef>
                        <a:spcAft>
                          <a:spcPts val="0"/>
                        </a:spcAft>
                        <a:buNone/>
                      </a:pPr>
                      <a:r>
                        <a:rPr lang="en" sz="1800" u="sng">
                          <a:solidFill>
                            <a:schemeClr val="hlink"/>
                          </a:solidFill>
                          <a:hlinkClick/>
                        </a:rPr>
                        <a:t>Link</a:t>
                      </a:r>
                      <a:endParaRPr sz="1800"/>
                    </a:p>
                  </a:txBody>
                  <a:tcPr marT="91425" marB="91425" marR="91425" marL="91425"/>
                </a:tc>
                <a:tc>
                  <a:txBody>
                    <a:bodyPr/>
                    <a:lstStyle/>
                    <a:p>
                      <a:pPr indent="0" lvl="0" marL="0" rtl="0" algn="l">
                        <a:spcBef>
                          <a:spcPts val="0"/>
                        </a:spcBef>
                        <a:spcAft>
                          <a:spcPts val="0"/>
                        </a:spcAft>
                        <a:buNone/>
                      </a:pPr>
                      <a:r>
                        <a:rPr lang="en" sz="1800">
                          <a:solidFill>
                            <a:schemeClr val="dk1"/>
                          </a:solidFill>
                        </a:rPr>
                        <a:t>Fastest of these.</a:t>
                      </a:r>
                      <a:endParaRPr sz="1800">
                        <a:solidFill>
                          <a:schemeClr val="dk1"/>
                        </a:solidFill>
                      </a:endParaRPr>
                    </a:p>
                  </a:txBody>
                  <a:tcPr marT="91425" marB="91425" marR="91425" marL="91425"/>
                </a:tc>
              </a:tr>
              <a:tr h="425675">
                <a:tc>
                  <a:txBody>
                    <a:bodyPr/>
                    <a:lstStyle/>
                    <a:p>
                      <a:pPr indent="0" lvl="0" marL="0" rtl="0" algn="l">
                        <a:spcBef>
                          <a:spcPts val="0"/>
                        </a:spcBef>
                        <a:spcAft>
                          <a:spcPts val="0"/>
                        </a:spcAft>
                        <a:buNone/>
                      </a:pPr>
                      <a:r>
                        <a:rPr lang="en" sz="1800" u="sng">
                          <a:solidFill>
                            <a:schemeClr val="hlink"/>
                          </a:solidFill>
                          <a:hlinkClick r:id="rId6"/>
                        </a:rPr>
                        <a:t>Insertion Sort</a:t>
                      </a:r>
                      <a:r>
                        <a:rPr lang="en" sz="1800"/>
                        <a:t> (in place)</a:t>
                      </a:r>
                      <a:endParaRPr sz="1800"/>
                    </a:p>
                  </a:txBody>
                  <a:tcPr marT="91425" marB="91425" marR="91425" marL="91425"/>
                </a:tc>
                <a:tc>
                  <a:txBody>
                    <a:bodyPr/>
                    <a:lstStyle/>
                    <a:p>
                      <a:pPr indent="0" lvl="0" marL="0" rtl="0" algn="l">
                        <a:spcBef>
                          <a:spcPts val="0"/>
                        </a:spcBef>
                        <a:spcAft>
                          <a:spcPts val="0"/>
                        </a:spcAft>
                        <a:buNone/>
                      </a:pPr>
                      <a:r>
                        <a:rPr lang="en" sz="1800">
                          <a:solidFill>
                            <a:schemeClr val="dk1"/>
                          </a:solidFill>
                        </a:rPr>
                        <a:t>Θ(N)</a:t>
                      </a:r>
                      <a:endParaRPr sz="1800">
                        <a:solidFill>
                          <a:schemeClr val="dk1"/>
                        </a:solidFill>
                      </a:endParaRPr>
                    </a:p>
                  </a:txBody>
                  <a:tcPr marT="91425" marB="91425" marR="91425" marL="91425"/>
                </a:tc>
                <a:tc>
                  <a:txBody>
                    <a:bodyPr/>
                    <a:lstStyle/>
                    <a:p>
                      <a:pPr indent="0" lvl="0" marL="0" rtl="0" algn="l">
                        <a:spcBef>
                          <a:spcPts val="0"/>
                        </a:spcBef>
                        <a:spcAft>
                          <a:spcPts val="0"/>
                        </a:spcAft>
                        <a:buNone/>
                      </a:pPr>
                      <a:r>
                        <a:rPr lang="en" sz="1800">
                          <a:solidFill>
                            <a:schemeClr val="dk1"/>
                          </a:solidFill>
                        </a:rPr>
                        <a:t>Θ(N</a:t>
                      </a:r>
                      <a:r>
                        <a:rPr baseline="30000" lang="en" sz="1800">
                          <a:solidFill>
                            <a:schemeClr val="dk1"/>
                          </a:solidFill>
                        </a:rPr>
                        <a:t>2</a:t>
                      </a:r>
                      <a:r>
                        <a:rPr lang="en" sz="1800">
                          <a:solidFill>
                            <a:schemeClr val="dk1"/>
                          </a:solidFill>
                        </a:rPr>
                        <a:t>)</a:t>
                      </a:r>
                      <a:endParaRPr sz="1800"/>
                    </a:p>
                  </a:txBody>
                  <a:tcPr marT="91425" marB="91425" marR="91425" marL="91425"/>
                </a:tc>
                <a:tc>
                  <a:txBody>
                    <a:bodyPr/>
                    <a:lstStyle/>
                    <a:p>
                      <a:pPr indent="0" lvl="0" marL="0" rtl="0" algn="l">
                        <a:spcBef>
                          <a:spcPts val="0"/>
                        </a:spcBef>
                        <a:spcAft>
                          <a:spcPts val="0"/>
                        </a:spcAft>
                        <a:buNone/>
                      </a:pPr>
                      <a:r>
                        <a:rPr lang="en" sz="1800">
                          <a:solidFill>
                            <a:schemeClr val="dk1"/>
                          </a:solidFill>
                        </a:rPr>
                        <a:t>Θ(1)</a:t>
                      </a:r>
                      <a:endParaRPr sz="1800"/>
                    </a:p>
                  </a:txBody>
                  <a:tcPr marT="91425" marB="91425" marR="91425" marL="91425"/>
                </a:tc>
                <a:tc>
                  <a:txBody>
                    <a:bodyPr/>
                    <a:lstStyle/>
                    <a:p>
                      <a:pPr indent="0" lvl="0" marL="0" rtl="0" algn="l">
                        <a:spcBef>
                          <a:spcPts val="0"/>
                        </a:spcBef>
                        <a:spcAft>
                          <a:spcPts val="0"/>
                        </a:spcAft>
                        <a:buNone/>
                      </a:pPr>
                      <a:r>
                        <a:rPr lang="en" sz="1800" u="sng">
                          <a:solidFill>
                            <a:schemeClr val="hlink"/>
                          </a:solidFill>
                          <a:hlinkClick/>
                        </a:rPr>
                        <a:t>Link</a:t>
                      </a:r>
                      <a:endParaRPr sz="1800"/>
                    </a:p>
                  </a:txBody>
                  <a:tcPr marT="91425" marB="91425" marR="91425" marL="91425"/>
                </a:tc>
                <a:tc>
                  <a:txBody>
                    <a:bodyPr/>
                    <a:lstStyle/>
                    <a:p>
                      <a:pPr indent="0" lvl="0" marL="0" rtl="0" algn="l">
                        <a:spcBef>
                          <a:spcPts val="0"/>
                        </a:spcBef>
                        <a:spcAft>
                          <a:spcPts val="0"/>
                        </a:spcAft>
                        <a:buNone/>
                      </a:pPr>
                      <a:r>
                        <a:rPr lang="en" sz="1800"/>
                        <a:t>Best for small N or almost sorted. </a:t>
                      </a:r>
                      <a:endParaRPr sz="1800"/>
                    </a:p>
                  </a:txBody>
                  <a:tcPr marT="91425" marB="91425" marR="91425" marL="91425"/>
                </a:tc>
              </a:tr>
            </a:tbl>
          </a:graphicData>
        </a:graphic>
      </p:graphicFrame>
      <p:sp>
        <p:nvSpPr>
          <p:cNvPr id="162" name="Google Shape;162;p26"/>
          <p:cNvSpPr txBox="1"/>
          <p:nvPr/>
        </p:nvSpPr>
        <p:spPr>
          <a:xfrm>
            <a:off x="418075" y="4332500"/>
            <a:ext cx="4192800" cy="63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See </a:t>
            </a:r>
            <a:r>
              <a:rPr lang="en" u="sng">
                <a:solidFill>
                  <a:schemeClr val="hlink"/>
                </a:solidFill>
                <a:latin typeface="Roboto"/>
                <a:ea typeface="Roboto"/>
                <a:cs typeface="Roboto"/>
                <a:sym typeface="Roboto"/>
                <a:hlinkClick r:id="rId7"/>
              </a:rPr>
              <a:t>this link</a:t>
            </a:r>
            <a:r>
              <a:rPr lang="en">
                <a:latin typeface="Roboto"/>
                <a:ea typeface="Roboto"/>
                <a:cs typeface="Roboto"/>
                <a:sym typeface="Roboto"/>
              </a:rPr>
              <a:t> for bonus slides on Shell's Sort, an optimization of insertion sort.</a:t>
            </a:r>
            <a:endParaRPr>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Sorting So Far</a:t>
            </a:r>
            <a:endParaRPr/>
          </a:p>
        </p:txBody>
      </p:sp>
      <p:sp>
        <p:nvSpPr>
          <p:cNvPr id="168" name="Google Shape;168;p27"/>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Core ideas:</a:t>
            </a:r>
            <a:endParaRPr/>
          </a:p>
          <a:p>
            <a:pPr indent="-342900" lvl="0" marL="457200" rtl="0" algn="l">
              <a:spcBef>
                <a:spcPts val="600"/>
              </a:spcBef>
              <a:spcAft>
                <a:spcPts val="0"/>
              </a:spcAft>
              <a:buSzPts val="1800"/>
              <a:buChar char="●"/>
            </a:pPr>
            <a:r>
              <a:rPr lang="en"/>
              <a:t>Selection sort: Find the smallest item and put it at the front.</a:t>
            </a:r>
            <a:endParaRPr/>
          </a:p>
          <a:p>
            <a:pPr indent="-342900" lvl="1" marL="914400" rtl="0" algn="l">
              <a:spcBef>
                <a:spcPts val="0"/>
              </a:spcBef>
              <a:spcAft>
                <a:spcPts val="0"/>
              </a:spcAft>
              <a:buSzPts val="1800"/>
              <a:buChar char="○"/>
            </a:pPr>
            <a:r>
              <a:rPr lang="en"/>
              <a:t>Heapsort variant: Use MaxPQ to find max element and put at the back.</a:t>
            </a:r>
            <a:endParaRPr/>
          </a:p>
          <a:p>
            <a:pPr indent="-342900" lvl="0" marL="457200" rtl="0" algn="l">
              <a:spcBef>
                <a:spcPts val="0"/>
              </a:spcBef>
              <a:spcAft>
                <a:spcPts val="0"/>
              </a:spcAft>
              <a:buSzPts val="1800"/>
              <a:buChar char="●"/>
            </a:pPr>
            <a:r>
              <a:rPr lang="en"/>
              <a:t>Merge sort: Merge two sorted halves into one sorted whole.</a:t>
            </a:r>
            <a:endParaRPr/>
          </a:p>
          <a:p>
            <a:pPr indent="-342900" lvl="0" marL="457200" rtl="0" algn="l">
              <a:spcBef>
                <a:spcPts val="600"/>
              </a:spcBef>
              <a:spcAft>
                <a:spcPts val="0"/>
              </a:spcAft>
              <a:buSzPts val="1800"/>
              <a:buChar char="●"/>
            </a:pPr>
            <a:r>
              <a:rPr lang="en"/>
              <a:t>Insertion sort: Figure out where to insert the current item.</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Quicksort:</a:t>
            </a:r>
            <a:endParaRPr/>
          </a:p>
          <a:p>
            <a:pPr indent="-342900" lvl="0" marL="457200" rtl="0" algn="l">
              <a:spcBef>
                <a:spcPts val="600"/>
              </a:spcBef>
              <a:spcAft>
                <a:spcPts val="0"/>
              </a:spcAft>
              <a:buSzPts val="1800"/>
              <a:buChar char="●"/>
            </a:pPr>
            <a:r>
              <a:rPr lang="en"/>
              <a:t>Much stranger core idea: Partitioning.</a:t>
            </a:r>
            <a:endParaRPr/>
          </a:p>
          <a:p>
            <a:pPr indent="-342900" lvl="0" marL="457200" rtl="0" algn="l">
              <a:spcBef>
                <a:spcPts val="0"/>
              </a:spcBef>
              <a:spcAft>
                <a:spcPts val="0"/>
              </a:spcAft>
              <a:buSzPts val="1800"/>
              <a:buChar char="●"/>
            </a:pPr>
            <a:r>
              <a:rPr lang="en"/>
              <a:t>Invented by Sir Tony Hoare in 1960, at the time a novice programmer.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Context for Quicksort’s Invention (</a:t>
            </a:r>
            <a:r>
              <a:rPr lang="en" u="sng">
                <a:solidFill>
                  <a:schemeClr val="hlink"/>
                </a:solidFill>
                <a:hlinkClick r:id="rId3"/>
              </a:rPr>
              <a:t>Source</a:t>
            </a:r>
            <a:r>
              <a:rPr lang="en"/>
              <a:t>)</a:t>
            </a:r>
            <a:endParaRPr/>
          </a:p>
        </p:txBody>
      </p:sp>
      <p:sp>
        <p:nvSpPr>
          <p:cNvPr id="174" name="Google Shape;174;p28"/>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1960: Tony Hoare was working on a crude automated translation program for Russian and English. </a:t>
            </a:r>
            <a:br>
              <a:rPr lang="en"/>
            </a:br>
            <a:endParaRPr/>
          </a:p>
        </p:txBody>
      </p:sp>
      <p:graphicFrame>
        <p:nvGraphicFramePr>
          <p:cNvPr id="175" name="Google Shape;175;p28"/>
          <p:cNvGraphicFramePr/>
          <p:nvPr/>
        </p:nvGraphicFramePr>
        <p:xfrm>
          <a:off x="2096235" y="2213950"/>
          <a:ext cx="3000000" cy="3000000"/>
        </p:xfrm>
        <a:graphic>
          <a:graphicData uri="http://schemas.openxmlformats.org/drawingml/2006/table">
            <a:tbl>
              <a:tblPr>
                <a:noFill/>
                <a:tableStyleId>{D8B4C20C-4141-4FCB-9E5E-65383C20D9FA}</a:tableStyleId>
              </a:tblPr>
              <a:tblGrid>
                <a:gridCol w="1618250"/>
                <a:gridCol w="1618250"/>
              </a:tblGrid>
              <a:tr h="428775">
                <a:tc>
                  <a:txBody>
                    <a:bodyPr/>
                    <a:lstStyle/>
                    <a:p>
                      <a:pPr indent="0" lvl="0" marL="0" rtl="0" algn="ctr">
                        <a:spcBef>
                          <a:spcPts val="0"/>
                        </a:spcBef>
                        <a:spcAft>
                          <a:spcPts val="0"/>
                        </a:spcAft>
                        <a:buNone/>
                      </a:pPr>
                      <a:r>
                        <a:rPr lang="en">
                          <a:latin typeface="Roboto"/>
                          <a:ea typeface="Roboto"/>
                          <a:cs typeface="Roboto"/>
                          <a:sym typeface="Roboto"/>
                        </a:rPr>
                        <a:t>...</a:t>
                      </a:r>
                      <a:endParaRPr>
                        <a:latin typeface="Roboto"/>
                        <a:ea typeface="Roboto"/>
                        <a:cs typeface="Roboto"/>
                        <a:sym typeface="Roboto"/>
                      </a:endParaRPr>
                    </a:p>
                  </a:txBody>
                  <a:tcPr marT="91425" marB="91425" marR="91425" marL="91425" anchor="ctr"/>
                </a:tc>
                <a:tc>
                  <a:txBody>
                    <a:bodyPr/>
                    <a:lstStyle/>
                    <a:p>
                      <a:pPr indent="0" lvl="0" marL="0" rtl="0" algn="ctr">
                        <a:spcBef>
                          <a:spcPts val="0"/>
                        </a:spcBef>
                        <a:spcAft>
                          <a:spcPts val="0"/>
                        </a:spcAft>
                        <a:buNone/>
                      </a:pPr>
                      <a:r>
                        <a:rPr lang="en">
                          <a:latin typeface="Roboto"/>
                          <a:ea typeface="Roboto"/>
                          <a:cs typeface="Roboto"/>
                          <a:sym typeface="Roboto"/>
                        </a:rPr>
                        <a:t>...</a:t>
                      </a:r>
                      <a:endParaRPr>
                        <a:latin typeface="Roboto"/>
                        <a:ea typeface="Roboto"/>
                        <a:cs typeface="Roboto"/>
                        <a:sym typeface="Roboto"/>
                      </a:endParaRPr>
                    </a:p>
                  </a:txBody>
                  <a:tcPr marT="91425" marB="91425" marR="91425" marL="91425" anchor="ctr"/>
                </a:tc>
              </a:tr>
              <a:tr h="428775">
                <a:tc>
                  <a:txBody>
                    <a:bodyPr/>
                    <a:lstStyle/>
                    <a:p>
                      <a:pPr indent="0" lvl="0" marL="0" rtl="0" algn="ctr">
                        <a:spcBef>
                          <a:spcPts val="0"/>
                        </a:spcBef>
                        <a:spcAft>
                          <a:spcPts val="0"/>
                        </a:spcAft>
                        <a:buNone/>
                      </a:pPr>
                      <a:r>
                        <a:rPr lang="en">
                          <a:latin typeface="Roboto"/>
                          <a:ea typeface="Roboto"/>
                          <a:cs typeface="Roboto"/>
                          <a:sym typeface="Roboto"/>
                        </a:rPr>
                        <a:t>beautiful</a:t>
                      </a:r>
                      <a:endParaRPr>
                        <a:latin typeface="Roboto"/>
                        <a:ea typeface="Roboto"/>
                        <a:cs typeface="Roboto"/>
                        <a:sym typeface="Roboto"/>
                      </a:endParaRPr>
                    </a:p>
                  </a:txBody>
                  <a:tcPr marT="91425" marB="91425" marR="91425" marL="91425" anchor="ctr"/>
                </a:tc>
                <a:tc>
                  <a:txBody>
                    <a:bodyPr/>
                    <a:lstStyle/>
                    <a:p>
                      <a:pPr indent="0" lvl="0" marL="0" rtl="0" algn="ctr">
                        <a:spcBef>
                          <a:spcPts val="0"/>
                        </a:spcBef>
                        <a:spcAft>
                          <a:spcPts val="0"/>
                        </a:spcAft>
                        <a:buNone/>
                      </a:pPr>
                      <a:r>
                        <a:rPr lang="en">
                          <a:latin typeface="Roboto"/>
                          <a:ea typeface="Roboto"/>
                          <a:cs typeface="Roboto"/>
                          <a:sym typeface="Roboto"/>
                        </a:rPr>
                        <a:t>красивая </a:t>
                      </a:r>
                      <a:endParaRPr>
                        <a:latin typeface="Roboto"/>
                        <a:ea typeface="Roboto"/>
                        <a:cs typeface="Roboto"/>
                        <a:sym typeface="Roboto"/>
                      </a:endParaRPr>
                    </a:p>
                  </a:txBody>
                  <a:tcPr marT="91425" marB="91425" marR="91425" marL="91425" anchor="ctr"/>
                </a:tc>
              </a:tr>
              <a:tr h="428775">
                <a:tc>
                  <a:txBody>
                    <a:bodyPr/>
                    <a:lstStyle/>
                    <a:p>
                      <a:pPr indent="0" lvl="0" marL="0" rtl="0" algn="ctr">
                        <a:spcBef>
                          <a:spcPts val="0"/>
                        </a:spcBef>
                        <a:spcAft>
                          <a:spcPts val="0"/>
                        </a:spcAft>
                        <a:buNone/>
                      </a:pPr>
                      <a:r>
                        <a:rPr lang="en">
                          <a:latin typeface="Roboto"/>
                          <a:ea typeface="Roboto"/>
                          <a:cs typeface="Roboto"/>
                          <a:sym typeface="Roboto"/>
                        </a:rPr>
                        <a:t>...</a:t>
                      </a:r>
                      <a:endParaRPr>
                        <a:latin typeface="Roboto"/>
                        <a:ea typeface="Roboto"/>
                        <a:cs typeface="Roboto"/>
                        <a:sym typeface="Roboto"/>
                      </a:endParaRPr>
                    </a:p>
                  </a:txBody>
                  <a:tcPr marT="91425" marB="91425" marR="91425" marL="91425" anchor="ctr"/>
                </a:tc>
                <a:tc>
                  <a:txBody>
                    <a:bodyPr/>
                    <a:lstStyle/>
                    <a:p>
                      <a:pPr indent="0" lvl="0" marL="0" rtl="0" algn="ctr">
                        <a:spcBef>
                          <a:spcPts val="0"/>
                        </a:spcBef>
                        <a:spcAft>
                          <a:spcPts val="0"/>
                        </a:spcAft>
                        <a:buNone/>
                      </a:pPr>
                      <a:r>
                        <a:rPr lang="en">
                          <a:latin typeface="Roboto"/>
                          <a:ea typeface="Roboto"/>
                          <a:cs typeface="Roboto"/>
                          <a:sym typeface="Roboto"/>
                        </a:rPr>
                        <a:t>...</a:t>
                      </a:r>
                      <a:endParaRPr>
                        <a:latin typeface="Roboto"/>
                        <a:ea typeface="Roboto"/>
                        <a:cs typeface="Roboto"/>
                        <a:sym typeface="Roboto"/>
                      </a:endParaRPr>
                    </a:p>
                  </a:txBody>
                  <a:tcPr marT="91425" marB="91425" marR="91425" marL="91425" anchor="ctr"/>
                </a:tc>
              </a:tr>
              <a:tr h="428775">
                <a:tc>
                  <a:txBody>
                    <a:bodyPr/>
                    <a:lstStyle/>
                    <a:p>
                      <a:pPr indent="0" lvl="0" marL="0" rtl="0" algn="ctr">
                        <a:spcBef>
                          <a:spcPts val="0"/>
                        </a:spcBef>
                        <a:spcAft>
                          <a:spcPts val="0"/>
                        </a:spcAft>
                        <a:buNone/>
                      </a:pPr>
                      <a:r>
                        <a:rPr lang="en">
                          <a:latin typeface="Roboto"/>
                          <a:ea typeface="Roboto"/>
                          <a:cs typeface="Roboto"/>
                          <a:sym typeface="Roboto"/>
                        </a:rPr>
                        <a:t>cat</a:t>
                      </a:r>
                      <a:endParaRPr>
                        <a:latin typeface="Roboto"/>
                        <a:ea typeface="Roboto"/>
                        <a:cs typeface="Roboto"/>
                        <a:sym typeface="Roboto"/>
                      </a:endParaRPr>
                    </a:p>
                  </a:txBody>
                  <a:tcPr marT="91425" marB="91425" marR="91425" marL="91425" anchor="ctr"/>
                </a:tc>
                <a:tc>
                  <a:txBody>
                    <a:bodyPr/>
                    <a:lstStyle/>
                    <a:p>
                      <a:pPr indent="0" lvl="0" marL="0" rtl="0" algn="ctr">
                        <a:spcBef>
                          <a:spcPts val="0"/>
                        </a:spcBef>
                        <a:spcAft>
                          <a:spcPts val="0"/>
                        </a:spcAft>
                        <a:buNone/>
                      </a:pPr>
                      <a:r>
                        <a:rPr lang="en">
                          <a:solidFill>
                            <a:schemeClr val="dk1"/>
                          </a:solidFill>
                          <a:latin typeface="Roboto"/>
                          <a:ea typeface="Roboto"/>
                          <a:cs typeface="Roboto"/>
                          <a:sym typeface="Roboto"/>
                        </a:rPr>
                        <a:t>кошка</a:t>
                      </a:r>
                      <a:endParaRPr>
                        <a:latin typeface="Roboto"/>
                        <a:ea typeface="Roboto"/>
                        <a:cs typeface="Roboto"/>
                        <a:sym typeface="Roboto"/>
                      </a:endParaRPr>
                    </a:p>
                  </a:txBody>
                  <a:tcPr marT="91425" marB="91425" marR="91425" marL="91425" anchor="ctr"/>
                </a:tc>
              </a:tr>
              <a:tr h="428775">
                <a:tc>
                  <a:txBody>
                    <a:bodyPr/>
                    <a:lstStyle/>
                    <a:p>
                      <a:pPr indent="0" lvl="0" marL="0" rtl="0" algn="ctr">
                        <a:spcBef>
                          <a:spcPts val="0"/>
                        </a:spcBef>
                        <a:spcAft>
                          <a:spcPts val="0"/>
                        </a:spcAft>
                        <a:buNone/>
                      </a:pPr>
                      <a:r>
                        <a:rPr lang="en">
                          <a:latin typeface="Roboto"/>
                          <a:ea typeface="Roboto"/>
                          <a:cs typeface="Roboto"/>
                          <a:sym typeface="Roboto"/>
                        </a:rPr>
                        <a:t>...</a:t>
                      </a:r>
                      <a:endParaRPr>
                        <a:latin typeface="Roboto"/>
                        <a:ea typeface="Roboto"/>
                        <a:cs typeface="Roboto"/>
                        <a:sym typeface="Roboto"/>
                      </a:endParaRPr>
                    </a:p>
                  </a:txBody>
                  <a:tcPr marT="91425" marB="91425" marR="91425" marL="91425" anchor="ctr"/>
                </a:tc>
                <a:tc>
                  <a:txBody>
                    <a:bodyPr/>
                    <a:lstStyle/>
                    <a:p>
                      <a:pPr indent="0" lvl="0" marL="0" rtl="0" algn="ctr">
                        <a:spcBef>
                          <a:spcPts val="0"/>
                        </a:spcBef>
                        <a:spcAft>
                          <a:spcPts val="0"/>
                        </a:spcAft>
                        <a:buNone/>
                      </a:pPr>
                      <a:r>
                        <a:rPr lang="en">
                          <a:latin typeface="Roboto"/>
                          <a:ea typeface="Roboto"/>
                          <a:cs typeface="Roboto"/>
                          <a:sym typeface="Roboto"/>
                        </a:rPr>
                        <a:t>...</a:t>
                      </a:r>
                      <a:endParaRPr>
                        <a:latin typeface="Roboto"/>
                        <a:ea typeface="Roboto"/>
                        <a:cs typeface="Roboto"/>
                        <a:sym typeface="Roboto"/>
                      </a:endParaRPr>
                    </a:p>
                  </a:txBody>
                  <a:tcPr marT="91425" marB="91425" marR="91425" marL="91425" anchor="ctr"/>
                </a:tc>
              </a:tr>
            </a:tbl>
          </a:graphicData>
        </a:graphic>
      </p:graphicFrame>
      <p:sp>
        <p:nvSpPr>
          <p:cNvPr id="176" name="Google Shape;176;p28"/>
          <p:cNvSpPr txBox="1"/>
          <p:nvPr/>
        </p:nvSpPr>
        <p:spPr>
          <a:xfrm>
            <a:off x="228600" y="1371600"/>
            <a:ext cx="3610500" cy="6657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600"/>
              </a:spcBef>
              <a:spcAft>
                <a:spcPts val="0"/>
              </a:spcAft>
              <a:buNone/>
            </a:pPr>
            <a:r>
              <a:rPr lang="en" sz="1800">
                <a:solidFill>
                  <a:schemeClr val="dk1"/>
                </a:solidFill>
                <a:latin typeface="Roboto"/>
                <a:ea typeface="Roboto"/>
                <a:cs typeface="Roboto"/>
                <a:sym typeface="Roboto"/>
              </a:rPr>
              <a:t>“The cat wore a beautiful hat.”</a:t>
            </a:r>
            <a:endParaRPr sz="1200">
              <a:latin typeface="Roboto"/>
              <a:ea typeface="Roboto"/>
              <a:cs typeface="Roboto"/>
              <a:sym typeface="Roboto"/>
            </a:endParaRPr>
          </a:p>
        </p:txBody>
      </p:sp>
      <p:sp>
        <p:nvSpPr>
          <p:cNvPr id="177" name="Google Shape;177;p28"/>
          <p:cNvSpPr txBox="1"/>
          <p:nvPr/>
        </p:nvSpPr>
        <p:spPr>
          <a:xfrm>
            <a:off x="2123156" y="3295154"/>
            <a:ext cx="323700" cy="41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cxnSp>
        <p:nvCxnSpPr>
          <p:cNvPr id="178" name="Google Shape;178;p28"/>
          <p:cNvCxnSpPr>
            <a:stCxn id="179" idx="2"/>
            <a:endCxn id="177" idx="1"/>
          </p:cNvCxnSpPr>
          <p:nvPr/>
        </p:nvCxnSpPr>
        <p:spPr>
          <a:xfrm flipH="1" rot="-5400000">
            <a:off x="1033525" y="2411151"/>
            <a:ext cx="1463400" cy="715800"/>
          </a:xfrm>
          <a:prstGeom prst="bentConnector2">
            <a:avLst/>
          </a:prstGeom>
          <a:noFill/>
          <a:ln cap="flat" cmpd="sng" w="19050">
            <a:solidFill>
              <a:schemeClr val="dk2"/>
            </a:solidFill>
            <a:prstDash val="solid"/>
            <a:round/>
            <a:headEnd len="med" w="med" type="none"/>
            <a:tailEnd len="med" w="med" type="triangle"/>
          </a:ln>
        </p:spPr>
      </p:cxnSp>
      <p:sp>
        <p:nvSpPr>
          <p:cNvPr id="180" name="Google Shape;180;p28"/>
          <p:cNvSpPr txBox="1"/>
          <p:nvPr/>
        </p:nvSpPr>
        <p:spPr>
          <a:xfrm>
            <a:off x="5009035" y="3357400"/>
            <a:ext cx="323700" cy="2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8"/>
          <p:cNvSpPr txBox="1"/>
          <p:nvPr/>
        </p:nvSpPr>
        <p:spPr>
          <a:xfrm>
            <a:off x="2501210" y="4328825"/>
            <a:ext cx="2565600" cy="41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Dictionary of D english words</a:t>
            </a:r>
            <a:endParaRPr>
              <a:latin typeface="Roboto"/>
              <a:ea typeface="Roboto"/>
              <a:cs typeface="Roboto"/>
              <a:sym typeface="Roboto"/>
            </a:endParaRPr>
          </a:p>
        </p:txBody>
      </p:sp>
      <p:sp>
        <p:nvSpPr>
          <p:cNvPr id="182" name="Google Shape;182;p28"/>
          <p:cNvSpPr txBox="1"/>
          <p:nvPr/>
        </p:nvSpPr>
        <p:spPr>
          <a:xfrm>
            <a:off x="243000" y="2037300"/>
            <a:ext cx="877800" cy="41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 words</a:t>
            </a:r>
            <a:endParaRPr/>
          </a:p>
        </p:txBody>
      </p:sp>
      <p:pic>
        <p:nvPicPr>
          <p:cNvPr id="183" name="Google Shape;183;p28"/>
          <p:cNvPicPr preferRelativeResize="0"/>
          <p:nvPr/>
        </p:nvPicPr>
        <p:blipFill>
          <a:blip r:embed="rId4">
            <a:alphaModFix/>
          </a:blip>
          <a:stretch>
            <a:fillRect/>
          </a:stretch>
        </p:blipFill>
        <p:spPr>
          <a:xfrm>
            <a:off x="147355" y="3618995"/>
            <a:ext cx="1858495" cy="1392075"/>
          </a:xfrm>
          <a:prstGeom prst="rect">
            <a:avLst/>
          </a:prstGeom>
          <a:noFill/>
          <a:ln>
            <a:noFill/>
          </a:ln>
        </p:spPr>
      </p:pic>
      <p:grpSp>
        <p:nvGrpSpPr>
          <p:cNvPr id="184" name="Google Shape;184;p28"/>
          <p:cNvGrpSpPr/>
          <p:nvPr/>
        </p:nvGrpSpPr>
        <p:grpSpPr>
          <a:xfrm>
            <a:off x="5332735" y="3500650"/>
            <a:ext cx="3130975" cy="1449912"/>
            <a:chOff x="5332735" y="3500650"/>
            <a:chExt cx="3130975" cy="1449912"/>
          </a:xfrm>
        </p:grpSpPr>
        <p:sp>
          <p:nvSpPr>
            <p:cNvPr id="185" name="Google Shape;185;p28"/>
            <p:cNvSpPr txBox="1"/>
            <p:nvPr/>
          </p:nvSpPr>
          <p:spPr>
            <a:xfrm>
              <a:off x="6179510" y="3929062"/>
              <a:ext cx="2284200" cy="10215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600"/>
                </a:spcBef>
                <a:spcAft>
                  <a:spcPts val="0"/>
                </a:spcAft>
                <a:buNone/>
              </a:pPr>
              <a:r>
                <a:rPr lang="en" sz="1800">
                  <a:solidFill>
                    <a:schemeClr val="dk1"/>
                  </a:solidFill>
                  <a:latin typeface="Roboto"/>
                  <a:ea typeface="Roboto"/>
                  <a:cs typeface="Roboto"/>
                  <a:sym typeface="Roboto"/>
                </a:rPr>
                <a:t>“Кошка носил  красивая шапка.”</a:t>
              </a:r>
              <a:endParaRPr sz="1200">
                <a:latin typeface="Roboto"/>
                <a:ea typeface="Roboto"/>
                <a:cs typeface="Roboto"/>
                <a:sym typeface="Roboto"/>
              </a:endParaRPr>
            </a:p>
          </p:txBody>
        </p:sp>
        <p:cxnSp>
          <p:nvCxnSpPr>
            <p:cNvPr id="186" name="Google Shape;186;p28"/>
            <p:cNvCxnSpPr>
              <a:stCxn id="180" idx="3"/>
              <a:endCxn id="185" idx="1"/>
            </p:cNvCxnSpPr>
            <p:nvPr/>
          </p:nvCxnSpPr>
          <p:spPr>
            <a:xfrm>
              <a:off x="5332735" y="3500650"/>
              <a:ext cx="846900" cy="939300"/>
            </a:xfrm>
            <a:prstGeom prst="bentConnector3">
              <a:avLst>
                <a:gd fmla="val 49993" name="adj1"/>
              </a:avLst>
            </a:prstGeom>
            <a:noFill/>
            <a:ln cap="flat" cmpd="sng" w="19050">
              <a:solidFill>
                <a:schemeClr val="dk2"/>
              </a:solidFill>
              <a:prstDash val="solid"/>
              <a:round/>
              <a:headEnd len="med" w="med" type="none"/>
              <a:tailEnd len="med" w="med" type="triangle"/>
            </a:ln>
          </p:spPr>
        </p:cxnSp>
      </p:grpSp>
      <p:sp>
        <p:nvSpPr>
          <p:cNvPr id="187" name="Google Shape;187;p28"/>
          <p:cNvSpPr txBox="1"/>
          <p:nvPr/>
        </p:nvSpPr>
        <p:spPr>
          <a:xfrm>
            <a:off x="5157610" y="1104267"/>
            <a:ext cx="2721600" cy="665700"/>
          </a:xfrm>
          <a:prstGeom prst="rect">
            <a:avLst/>
          </a:prstGeom>
          <a:noFill/>
          <a:ln>
            <a:noFill/>
          </a:ln>
        </p:spPr>
        <p:txBody>
          <a:bodyPr anchorCtr="0" anchor="ctr" bIns="91425" lIns="91425" spcFirstLastPara="1" rIns="91425" wrap="square" tIns="91425">
            <a:noAutofit/>
          </a:bodyPr>
          <a:lstStyle/>
          <a:p>
            <a:pPr indent="0" lvl="0" marL="0" rtl="0" algn="l">
              <a:spcBef>
                <a:spcPts val="600"/>
              </a:spcBef>
              <a:spcAft>
                <a:spcPts val="0"/>
              </a:spcAft>
              <a:buNone/>
            </a:pPr>
            <a:r>
              <a:rPr lang="en" sz="2000">
                <a:solidFill>
                  <a:schemeClr val="dk1"/>
                </a:solidFill>
                <a:latin typeface="Calibri"/>
                <a:ea typeface="Calibri"/>
                <a:cs typeface="Calibri"/>
                <a:sym typeface="Calibri"/>
              </a:rPr>
              <a:t>How would you do this?</a:t>
            </a:r>
            <a:endParaRPr/>
          </a:p>
        </p:txBody>
      </p:sp>
      <p:sp>
        <p:nvSpPr>
          <p:cNvPr id="188" name="Google Shape;188;p28"/>
          <p:cNvSpPr txBox="1"/>
          <p:nvPr>
            <p:ph idx="1" type="body"/>
          </p:nvPr>
        </p:nvSpPr>
        <p:spPr>
          <a:xfrm>
            <a:off x="5387735" y="1496050"/>
            <a:ext cx="3711900" cy="1575600"/>
          </a:xfrm>
          <a:prstGeom prst="rect">
            <a:avLst/>
          </a:prstGeom>
        </p:spPr>
        <p:txBody>
          <a:bodyPr anchorCtr="0" anchor="t" bIns="91425" lIns="91425" spcFirstLastPara="1" rIns="91425" wrap="square" tIns="91425">
            <a:noAutofit/>
          </a:bodyPr>
          <a:lstStyle/>
          <a:p>
            <a:pPr indent="-342900" lvl="0" marL="457200" rtl="0" algn="l">
              <a:spcBef>
                <a:spcPts val="600"/>
              </a:spcBef>
              <a:spcAft>
                <a:spcPts val="0"/>
              </a:spcAft>
              <a:buSzPts val="1800"/>
              <a:buChar char="●"/>
            </a:pPr>
            <a:r>
              <a:rPr lang="en"/>
              <a:t>Binary search for each word.</a:t>
            </a:r>
            <a:endParaRPr/>
          </a:p>
          <a:p>
            <a:pPr indent="-342900" lvl="1" marL="914400" rtl="0" algn="l">
              <a:spcBef>
                <a:spcPts val="0"/>
              </a:spcBef>
              <a:spcAft>
                <a:spcPts val="0"/>
              </a:spcAft>
              <a:buSzPts val="1800"/>
              <a:buChar char="○"/>
            </a:pPr>
            <a:r>
              <a:rPr lang="en"/>
              <a:t>Find “the” in log D time.</a:t>
            </a:r>
            <a:endParaRPr/>
          </a:p>
          <a:p>
            <a:pPr indent="-342900" lvl="1" marL="914400" rtl="0" algn="l">
              <a:spcBef>
                <a:spcPts val="0"/>
              </a:spcBef>
              <a:spcAft>
                <a:spcPts val="0"/>
              </a:spcAft>
              <a:buSzPts val="1800"/>
              <a:buChar char="○"/>
            </a:pPr>
            <a:r>
              <a:rPr lang="en"/>
              <a:t>Find “cat” in log D time...</a:t>
            </a:r>
            <a:endParaRPr/>
          </a:p>
          <a:p>
            <a:pPr indent="-342900" lvl="0" marL="457200" rtl="0" algn="l">
              <a:spcBef>
                <a:spcPts val="0"/>
              </a:spcBef>
              <a:spcAft>
                <a:spcPts val="0"/>
              </a:spcAft>
              <a:buSzPts val="1800"/>
              <a:buChar char="●"/>
            </a:pPr>
            <a:r>
              <a:rPr lang="en"/>
              <a:t>Total time: N log D</a:t>
            </a:r>
            <a:endParaRPr/>
          </a:p>
          <a:p>
            <a:pPr indent="0" lvl="0" marL="0" rtl="0" algn="l">
              <a:spcBef>
                <a:spcPts val="600"/>
              </a:spcBef>
              <a:spcAft>
                <a:spcPts val="0"/>
              </a:spcAft>
              <a:buNone/>
            </a:pPr>
            <a:r>
              <a:t/>
            </a:r>
            <a:endParaRPr/>
          </a:p>
        </p:txBody>
      </p:sp>
      <p:sp>
        <p:nvSpPr>
          <p:cNvPr id="179" name="Google Shape;179;p28"/>
          <p:cNvSpPr txBox="1"/>
          <p:nvPr/>
        </p:nvSpPr>
        <p:spPr>
          <a:xfrm>
            <a:off x="1245475" y="1750851"/>
            <a:ext cx="323700" cy="2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gtEl>
                                        <p:attrNameLst>
                                          <p:attrName>style.visibility</p:attrName>
                                        </p:attrNameLst>
                                      </p:cBhvr>
                                      <p:to>
                                        <p:strVal val="visible"/>
                                      </p:to>
                                    </p:set>
                                    <p:animEffect filter="fade" transition="in">
                                      <p:cBhvr>
                                        <p:cTn dur="1"/>
                                        <p:tgtEl>
                                          <p:spTgt spid="1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5"/>
                                        </p:tgtEl>
                                        <p:attrNameLst>
                                          <p:attrName>style.visibility</p:attrName>
                                        </p:attrNameLst>
                                      </p:cBhvr>
                                      <p:to>
                                        <p:strVal val="visible"/>
                                      </p:to>
                                    </p:set>
                                    <p:animEffect filter="fade" transition="in">
                                      <p:cBhvr>
                                        <p:cTn dur="1"/>
                                        <p:tgtEl>
                                          <p:spTgt spid="175"/>
                                        </p:tgtEl>
                                      </p:cBhvr>
                                    </p:animEffect>
                                  </p:childTnLst>
                                </p:cTn>
                              </p:par>
                              <p:par>
                                <p:cTn fill="hold" nodeType="withEffect" presetClass="entr" presetID="10" presetSubtype="0">
                                  <p:stCondLst>
                                    <p:cond delay="0"/>
                                  </p:stCondLst>
                                  <p:childTnLst>
                                    <p:set>
                                      <p:cBhvr>
                                        <p:cTn dur="1" fill="hold">
                                          <p:stCondLst>
                                            <p:cond delay="0"/>
                                          </p:stCondLst>
                                        </p:cTn>
                                        <p:tgtEl>
                                          <p:spTgt spid="178"/>
                                        </p:tgtEl>
                                        <p:attrNameLst>
                                          <p:attrName>style.visibility</p:attrName>
                                        </p:attrNameLst>
                                      </p:cBhvr>
                                      <p:to>
                                        <p:strVal val="visible"/>
                                      </p:to>
                                    </p:set>
                                    <p:animEffect filter="fade" transition="in">
                                      <p:cBhvr>
                                        <p:cTn dur="1"/>
                                        <p:tgtEl>
                                          <p:spTgt spid="178"/>
                                        </p:tgtEl>
                                      </p:cBhvr>
                                    </p:animEffect>
                                  </p:childTnLst>
                                </p:cTn>
                              </p:par>
                              <p:par>
                                <p:cTn fill="hold" nodeType="withEffect" presetClass="entr" presetID="10" presetSubtype="0">
                                  <p:stCondLst>
                                    <p:cond delay="0"/>
                                  </p:stCondLst>
                                  <p:childTnLst>
                                    <p:set>
                                      <p:cBhvr>
                                        <p:cTn dur="1" fill="hold">
                                          <p:stCondLst>
                                            <p:cond delay="0"/>
                                          </p:stCondLst>
                                        </p:cTn>
                                        <p:tgtEl>
                                          <p:spTgt spid="181"/>
                                        </p:tgtEl>
                                        <p:attrNameLst>
                                          <p:attrName>style.visibility</p:attrName>
                                        </p:attrNameLst>
                                      </p:cBhvr>
                                      <p:to>
                                        <p:strVal val="visible"/>
                                      </p:to>
                                    </p:set>
                                    <p:animEffect filter="fade" transition="in">
                                      <p:cBhvr>
                                        <p:cTn dur="1"/>
                                        <p:tgtEl>
                                          <p:spTgt spid="1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gtEl>
                                        <p:attrNameLst>
                                          <p:attrName>style.visibility</p:attrName>
                                        </p:attrNameLst>
                                      </p:cBhvr>
                                      <p:to>
                                        <p:strVal val="visible"/>
                                      </p:to>
                                    </p:set>
                                    <p:animEffect filter="fade" transition="in">
                                      <p:cBhvr>
                                        <p:cTn dur="1"/>
                                        <p:tgtEl>
                                          <p:spTgt spid="1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7"/>
                                        </p:tgtEl>
                                        <p:attrNameLst>
                                          <p:attrName>style.visibility</p:attrName>
                                        </p:attrNameLst>
                                      </p:cBhvr>
                                      <p:to>
                                        <p:strVal val="visible"/>
                                      </p:to>
                                    </p:set>
                                    <p:animEffect filter="fade" transition="in">
                                      <p:cBhvr>
                                        <p:cTn dur="1"/>
                                        <p:tgtEl>
                                          <p:spTgt spid="18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gtEl>
                                        <p:attrNameLst>
                                          <p:attrName>style.visibility</p:attrName>
                                        </p:attrNameLst>
                                      </p:cBhvr>
                                      <p:to>
                                        <p:strVal val="visible"/>
                                      </p:to>
                                    </p:set>
                                    <p:animEffect filter="fade" transition="in">
                                      <p:cBhvr>
                                        <p:cTn dur="1"/>
                                        <p:tgtEl>
                                          <p:spTgt spid="1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Context for Quicksort’s Invention (</a:t>
            </a:r>
            <a:r>
              <a:rPr lang="en" u="sng">
                <a:solidFill>
                  <a:schemeClr val="hlink"/>
                </a:solidFill>
                <a:hlinkClick r:id="rId3"/>
              </a:rPr>
              <a:t>Source</a:t>
            </a:r>
            <a:r>
              <a:rPr lang="en"/>
              <a:t>)</a:t>
            </a:r>
            <a:endParaRPr/>
          </a:p>
        </p:txBody>
      </p:sp>
      <p:sp>
        <p:nvSpPr>
          <p:cNvPr id="194" name="Google Shape;194;p29"/>
          <p:cNvSpPr txBox="1"/>
          <p:nvPr>
            <p:ph idx="1" type="body"/>
          </p:nvPr>
        </p:nvSpPr>
        <p:spPr>
          <a:xfrm>
            <a:off x="90600" y="3124650"/>
            <a:ext cx="9018000" cy="1942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Limitation at the time:</a:t>
            </a:r>
            <a:endParaRPr/>
          </a:p>
          <a:p>
            <a:pPr indent="-342900" lvl="0" marL="457200" rtl="0" algn="l">
              <a:spcBef>
                <a:spcPts val="600"/>
              </a:spcBef>
              <a:spcAft>
                <a:spcPts val="0"/>
              </a:spcAft>
              <a:buSzPts val="1800"/>
              <a:buChar char="●"/>
            </a:pPr>
            <a:r>
              <a:rPr lang="en"/>
              <a:t>Dictionary stored on long piece of tape, sentence is an array in RAM.</a:t>
            </a:r>
            <a:endParaRPr/>
          </a:p>
          <a:p>
            <a:pPr indent="-342900" lvl="1" marL="914400" rtl="0" algn="l">
              <a:spcBef>
                <a:spcPts val="0"/>
              </a:spcBef>
              <a:spcAft>
                <a:spcPts val="0"/>
              </a:spcAft>
              <a:buSzPts val="1800"/>
              <a:buChar char="○"/>
            </a:pPr>
            <a:r>
              <a:rPr lang="en"/>
              <a:t>Binary search of tape is not log time (requires physical movement!).</a:t>
            </a:r>
            <a:endParaRPr/>
          </a:p>
          <a:p>
            <a:pPr indent="-342900" lvl="0" marL="457200" rtl="0" algn="l">
              <a:spcBef>
                <a:spcPts val="0"/>
              </a:spcBef>
              <a:spcAft>
                <a:spcPts val="0"/>
              </a:spcAft>
              <a:buSzPts val="1800"/>
              <a:buChar char="●"/>
            </a:pPr>
            <a:r>
              <a:rPr lang="en"/>
              <a:t>Better: </a:t>
            </a:r>
            <a:r>
              <a:rPr b="1" lang="en"/>
              <a:t>Sort the sentence</a:t>
            </a:r>
            <a:r>
              <a:rPr lang="en"/>
              <a:t> and scan dictionary tape once. Takes N log N + D time.</a:t>
            </a:r>
            <a:endParaRPr/>
          </a:p>
          <a:p>
            <a:pPr indent="-342900" lvl="1" marL="914400" rtl="0" algn="l">
              <a:spcBef>
                <a:spcPts val="0"/>
              </a:spcBef>
              <a:spcAft>
                <a:spcPts val="0"/>
              </a:spcAft>
              <a:buSzPts val="1800"/>
              <a:buChar char="○"/>
            </a:pPr>
            <a:r>
              <a:rPr lang="en"/>
              <a:t>But Tony had to figure out how to sort an array (without Google!)...</a:t>
            </a:r>
            <a:br>
              <a:rPr lang="en"/>
            </a:br>
            <a:endParaRPr/>
          </a:p>
        </p:txBody>
      </p:sp>
      <p:sp>
        <p:nvSpPr>
          <p:cNvPr id="195" name="Google Shape;195;p29"/>
          <p:cNvSpPr txBox="1"/>
          <p:nvPr>
            <p:ph idx="1" type="body"/>
          </p:nvPr>
        </p:nvSpPr>
        <p:spPr>
          <a:xfrm>
            <a:off x="90600" y="404100"/>
            <a:ext cx="8443800" cy="2888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1960: Tony Hoare was working on a crude automated translation program for Russian and English. </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Algorithm: N binary searches of D length dictionary.</a:t>
            </a:r>
            <a:endParaRPr/>
          </a:p>
          <a:p>
            <a:pPr indent="-342900" lvl="0" marL="457200" rtl="0" algn="l">
              <a:spcBef>
                <a:spcPts val="600"/>
              </a:spcBef>
              <a:spcAft>
                <a:spcPts val="0"/>
              </a:spcAft>
              <a:buSzPts val="1800"/>
              <a:buChar char="●"/>
            </a:pPr>
            <a:r>
              <a:rPr lang="en"/>
              <a:t>Total runtime: N log D</a:t>
            </a:r>
            <a:endParaRPr/>
          </a:p>
          <a:p>
            <a:pPr indent="-342900" lvl="0" marL="457200" rtl="0" algn="l">
              <a:spcBef>
                <a:spcPts val="600"/>
              </a:spcBef>
              <a:spcAft>
                <a:spcPts val="0"/>
              </a:spcAft>
              <a:buSzPts val="1800"/>
              <a:buChar char="●"/>
            </a:pPr>
            <a:r>
              <a:rPr lang="en"/>
              <a:t>ASSUMES log time binary search!</a:t>
            </a:r>
            <a:endParaRPr/>
          </a:p>
        </p:txBody>
      </p:sp>
      <p:graphicFrame>
        <p:nvGraphicFramePr>
          <p:cNvPr id="196" name="Google Shape;196;p29"/>
          <p:cNvGraphicFramePr/>
          <p:nvPr/>
        </p:nvGraphicFramePr>
        <p:xfrm>
          <a:off x="5784785" y="1558650"/>
          <a:ext cx="3000000" cy="3000000"/>
        </p:xfrm>
        <a:graphic>
          <a:graphicData uri="http://schemas.openxmlformats.org/drawingml/2006/table">
            <a:tbl>
              <a:tblPr>
                <a:noFill/>
                <a:tableStyleId>{D8B4C20C-4141-4FCB-9E5E-65383C20D9FA}</a:tableStyleId>
              </a:tblPr>
              <a:tblGrid>
                <a:gridCol w="1618250"/>
                <a:gridCol w="1618250"/>
              </a:tblGrid>
              <a:tr h="428775">
                <a:tc>
                  <a:txBody>
                    <a:bodyPr/>
                    <a:lstStyle/>
                    <a:p>
                      <a:pPr indent="0" lvl="0" marL="0" rtl="0" algn="ctr">
                        <a:spcBef>
                          <a:spcPts val="0"/>
                        </a:spcBef>
                        <a:spcAft>
                          <a:spcPts val="0"/>
                        </a:spcAft>
                        <a:buNone/>
                      </a:pPr>
                      <a:r>
                        <a:rPr lang="en">
                          <a:latin typeface="Roboto"/>
                          <a:ea typeface="Roboto"/>
                          <a:cs typeface="Roboto"/>
                          <a:sym typeface="Roboto"/>
                        </a:rPr>
                        <a:t>...</a:t>
                      </a:r>
                      <a:endParaRPr>
                        <a:latin typeface="Roboto"/>
                        <a:ea typeface="Roboto"/>
                        <a:cs typeface="Roboto"/>
                        <a:sym typeface="Roboto"/>
                      </a:endParaRPr>
                    </a:p>
                  </a:txBody>
                  <a:tcPr marT="91425" marB="91425" marR="91425" marL="91425" anchor="ctr"/>
                </a:tc>
                <a:tc>
                  <a:txBody>
                    <a:bodyPr/>
                    <a:lstStyle/>
                    <a:p>
                      <a:pPr indent="0" lvl="0" marL="0" rtl="0" algn="ctr">
                        <a:spcBef>
                          <a:spcPts val="0"/>
                        </a:spcBef>
                        <a:spcAft>
                          <a:spcPts val="0"/>
                        </a:spcAft>
                        <a:buNone/>
                      </a:pPr>
                      <a:r>
                        <a:rPr lang="en">
                          <a:latin typeface="Roboto"/>
                          <a:ea typeface="Roboto"/>
                          <a:cs typeface="Roboto"/>
                          <a:sym typeface="Roboto"/>
                        </a:rPr>
                        <a:t>...</a:t>
                      </a:r>
                      <a:endParaRPr>
                        <a:latin typeface="Roboto"/>
                        <a:ea typeface="Roboto"/>
                        <a:cs typeface="Roboto"/>
                        <a:sym typeface="Roboto"/>
                      </a:endParaRPr>
                    </a:p>
                  </a:txBody>
                  <a:tcPr marT="91425" marB="91425" marR="91425" marL="91425" anchor="ctr"/>
                </a:tc>
              </a:tr>
              <a:tr h="428775">
                <a:tc>
                  <a:txBody>
                    <a:bodyPr/>
                    <a:lstStyle/>
                    <a:p>
                      <a:pPr indent="0" lvl="0" marL="0" rtl="0" algn="ctr">
                        <a:spcBef>
                          <a:spcPts val="0"/>
                        </a:spcBef>
                        <a:spcAft>
                          <a:spcPts val="0"/>
                        </a:spcAft>
                        <a:buNone/>
                      </a:pPr>
                      <a:r>
                        <a:rPr lang="en">
                          <a:latin typeface="Roboto"/>
                          <a:ea typeface="Roboto"/>
                          <a:cs typeface="Roboto"/>
                          <a:sym typeface="Roboto"/>
                        </a:rPr>
                        <a:t>beautiful</a:t>
                      </a:r>
                      <a:endParaRPr>
                        <a:latin typeface="Roboto"/>
                        <a:ea typeface="Roboto"/>
                        <a:cs typeface="Roboto"/>
                        <a:sym typeface="Roboto"/>
                      </a:endParaRPr>
                    </a:p>
                  </a:txBody>
                  <a:tcPr marT="91425" marB="91425" marR="91425" marL="91425" anchor="ctr"/>
                </a:tc>
                <a:tc>
                  <a:txBody>
                    <a:bodyPr/>
                    <a:lstStyle/>
                    <a:p>
                      <a:pPr indent="0" lvl="0" marL="0" rtl="0" algn="ctr">
                        <a:spcBef>
                          <a:spcPts val="0"/>
                        </a:spcBef>
                        <a:spcAft>
                          <a:spcPts val="0"/>
                        </a:spcAft>
                        <a:buNone/>
                      </a:pPr>
                      <a:r>
                        <a:rPr lang="en">
                          <a:latin typeface="Roboto"/>
                          <a:ea typeface="Roboto"/>
                          <a:cs typeface="Roboto"/>
                          <a:sym typeface="Roboto"/>
                        </a:rPr>
                        <a:t>красивая </a:t>
                      </a:r>
                      <a:endParaRPr>
                        <a:latin typeface="Roboto"/>
                        <a:ea typeface="Roboto"/>
                        <a:cs typeface="Roboto"/>
                        <a:sym typeface="Roboto"/>
                      </a:endParaRPr>
                    </a:p>
                  </a:txBody>
                  <a:tcPr marT="91425" marB="91425" marR="91425" marL="91425" anchor="ctr"/>
                </a:tc>
              </a:tr>
              <a:tr h="428775">
                <a:tc>
                  <a:txBody>
                    <a:bodyPr/>
                    <a:lstStyle/>
                    <a:p>
                      <a:pPr indent="0" lvl="0" marL="0" rtl="0" algn="ctr">
                        <a:spcBef>
                          <a:spcPts val="0"/>
                        </a:spcBef>
                        <a:spcAft>
                          <a:spcPts val="0"/>
                        </a:spcAft>
                        <a:buNone/>
                      </a:pPr>
                      <a:r>
                        <a:rPr lang="en">
                          <a:latin typeface="Roboto"/>
                          <a:ea typeface="Roboto"/>
                          <a:cs typeface="Roboto"/>
                          <a:sym typeface="Roboto"/>
                        </a:rPr>
                        <a:t>...</a:t>
                      </a:r>
                      <a:endParaRPr>
                        <a:latin typeface="Roboto"/>
                        <a:ea typeface="Roboto"/>
                        <a:cs typeface="Roboto"/>
                        <a:sym typeface="Roboto"/>
                      </a:endParaRPr>
                    </a:p>
                  </a:txBody>
                  <a:tcPr marT="91425" marB="91425" marR="91425" marL="91425" anchor="ctr"/>
                </a:tc>
                <a:tc>
                  <a:txBody>
                    <a:bodyPr/>
                    <a:lstStyle/>
                    <a:p>
                      <a:pPr indent="0" lvl="0" marL="0" rtl="0" algn="ctr">
                        <a:spcBef>
                          <a:spcPts val="0"/>
                        </a:spcBef>
                        <a:spcAft>
                          <a:spcPts val="0"/>
                        </a:spcAft>
                        <a:buNone/>
                      </a:pPr>
                      <a:r>
                        <a:rPr lang="en">
                          <a:latin typeface="Roboto"/>
                          <a:ea typeface="Roboto"/>
                          <a:cs typeface="Roboto"/>
                          <a:sym typeface="Roboto"/>
                        </a:rPr>
                        <a:t>...</a:t>
                      </a:r>
                      <a:endParaRPr>
                        <a:latin typeface="Roboto"/>
                        <a:ea typeface="Roboto"/>
                        <a:cs typeface="Roboto"/>
                        <a:sym typeface="Roboto"/>
                      </a:endParaRPr>
                    </a:p>
                  </a:txBody>
                  <a:tcPr marT="91425" marB="91425" marR="91425" marL="91425" anchor="ctr"/>
                </a:tc>
              </a:tr>
              <a:tr h="428775">
                <a:tc>
                  <a:txBody>
                    <a:bodyPr/>
                    <a:lstStyle/>
                    <a:p>
                      <a:pPr indent="0" lvl="0" marL="0" rtl="0" algn="ctr">
                        <a:spcBef>
                          <a:spcPts val="0"/>
                        </a:spcBef>
                        <a:spcAft>
                          <a:spcPts val="0"/>
                        </a:spcAft>
                        <a:buNone/>
                      </a:pPr>
                      <a:r>
                        <a:rPr lang="en">
                          <a:latin typeface="Roboto"/>
                          <a:ea typeface="Roboto"/>
                          <a:cs typeface="Roboto"/>
                          <a:sym typeface="Roboto"/>
                        </a:rPr>
                        <a:t>cat</a:t>
                      </a:r>
                      <a:endParaRPr>
                        <a:latin typeface="Roboto"/>
                        <a:ea typeface="Roboto"/>
                        <a:cs typeface="Roboto"/>
                        <a:sym typeface="Roboto"/>
                      </a:endParaRPr>
                    </a:p>
                  </a:txBody>
                  <a:tcPr marT="91425" marB="91425" marR="91425" marL="91425" anchor="ctr"/>
                </a:tc>
                <a:tc>
                  <a:txBody>
                    <a:bodyPr/>
                    <a:lstStyle/>
                    <a:p>
                      <a:pPr indent="0" lvl="0" marL="0" rtl="0" algn="ctr">
                        <a:spcBef>
                          <a:spcPts val="0"/>
                        </a:spcBef>
                        <a:spcAft>
                          <a:spcPts val="0"/>
                        </a:spcAft>
                        <a:buNone/>
                      </a:pPr>
                      <a:r>
                        <a:rPr lang="en">
                          <a:solidFill>
                            <a:schemeClr val="dk1"/>
                          </a:solidFill>
                          <a:latin typeface="Roboto"/>
                          <a:ea typeface="Roboto"/>
                          <a:cs typeface="Roboto"/>
                          <a:sym typeface="Roboto"/>
                        </a:rPr>
                        <a:t>кошка</a:t>
                      </a:r>
                      <a:endParaRPr>
                        <a:latin typeface="Roboto"/>
                        <a:ea typeface="Roboto"/>
                        <a:cs typeface="Roboto"/>
                        <a:sym typeface="Roboto"/>
                      </a:endParaRPr>
                    </a:p>
                  </a:txBody>
                  <a:tcPr marT="91425" marB="91425" marR="91425" marL="91425" anchor="ctr"/>
                </a:tc>
              </a:tr>
              <a:tr h="428775">
                <a:tc>
                  <a:txBody>
                    <a:bodyPr/>
                    <a:lstStyle/>
                    <a:p>
                      <a:pPr indent="0" lvl="0" marL="0" rtl="0" algn="ctr">
                        <a:spcBef>
                          <a:spcPts val="0"/>
                        </a:spcBef>
                        <a:spcAft>
                          <a:spcPts val="0"/>
                        </a:spcAft>
                        <a:buNone/>
                      </a:pPr>
                      <a:r>
                        <a:rPr lang="en">
                          <a:latin typeface="Roboto"/>
                          <a:ea typeface="Roboto"/>
                          <a:cs typeface="Roboto"/>
                          <a:sym typeface="Roboto"/>
                        </a:rPr>
                        <a:t>...</a:t>
                      </a:r>
                      <a:endParaRPr>
                        <a:latin typeface="Roboto"/>
                        <a:ea typeface="Roboto"/>
                        <a:cs typeface="Roboto"/>
                        <a:sym typeface="Roboto"/>
                      </a:endParaRPr>
                    </a:p>
                  </a:txBody>
                  <a:tcPr marT="91425" marB="91425" marR="91425" marL="91425" anchor="ctr"/>
                </a:tc>
                <a:tc>
                  <a:txBody>
                    <a:bodyPr/>
                    <a:lstStyle/>
                    <a:p>
                      <a:pPr indent="0" lvl="0" marL="0" rtl="0" algn="ctr">
                        <a:spcBef>
                          <a:spcPts val="0"/>
                        </a:spcBef>
                        <a:spcAft>
                          <a:spcPts val="0"/>
                        </a:spcAft>
                        <a:buNone/>
                      </a:pPr>
                      <a:r>
                        <a:rPr lang="en">
                          <a:latin typeface="Roboto"/>
                          <a:ea typeface="Roboto"/>
                          <a:cs typeface="Roboto"/>
                          <a:sym typeface="Roboto"/>
                        </a:rPr>
                        <a:t>...</a:t>
                      </a:r>
                      <a:endParaRPr>
                        <a:latin typeface="Roboto"/>
                        <a:ea typeface="Roboto"/>
                        <a:cs typeface="Roboto"/>
                        <a:sym typeface="Roboto"/>
                      </a:endParaRPr>
                    </a:p>
                  </a:txBody>
                  <a:tcPr marT="91425" marB="91425" marR="91425" marL="91425" anchor="ct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200" name="Shape 200"/>
        <p:cNvGrpSpPr/>
        <p:nvPr/>
      </p:nvGrpSpPr>
      <p:grpSpPr>
        <a:xfrm>
          <a:off x="0" y="0"/>
          <a:ext cx="0" cy="0"/>
          <a:chOff x="0" y="0"/>
          <a:chExt cx="0" cy="0"/>
        </a:xfrm>
      </p:grpSpPr>
      <p:sp>
        <p:nvSpPr>
          <p:cNvPr id="201" name="Google Shape;201;p3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Core Idea of Tony’s Sort: Partitioning http://yellkey.com</a:t>
            </a:r>
            <a:r>
              <a:rPr lang="en">
                <a:solidFill>
                  <a:srgbClr val="38761D"/>
                </a:solidFill>
              </a:rPr>
              <a:t>/TODO</a:t>
            </a:r>
            <a:endParaRPr/>
          </a:p>
        </p:txBody>
      </p:sp>
      <p:sp>
        <p:nvSpPr>
          <p:cNvPr id="202" name="Google Shape;202;p30"/>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To partition an array a[] on element </a:t>
            </a:r>
            <a:r>
              <a:rPr lang="en">
                <a:solidFill>
                  <a:srgbClr val="000000"/>
                </a:solidFill>
                <a:highlight>
                  <a:srgbClr val="B1DD8B"/>
                </a:highlight>
              </a:rPr>
              <a:t>x=a[i]</a:t>
            </a:r>
            <a:r>
              <a:rPr lang="en"/>
              <a:t> is to rearrange a[] so that:</a:t>
            </a:r>
            <a:endParaRPr/>
          </a:p>
          <a:p>
            <a:pPr indent="-342900" lvl="0" marL="457200" rtl="0" algn="l">
              <a:spcBef>
                <a:spcPts val="600"/>
              </a:spcBef>
              <a:spcAft>
                <a:spcPts val="0"/>
              </a:spcAft>
              <a:buSzPts val="1800"/>
              <a:buChar char="●"/>
            </a:pPr>
            <a:r>
              <a:rPr lang="en"/>
              <a:t>x moves to position j (may be the same as i)</a:t>
            </a:r>
            <a:endParaRPr/>
          </a:p>
          <a:p>
            <a:pPr indent="-342900" lvl="0" marL="457200" rtl="0" algn="l">
              <a:spcBef>
                <a:spcPts val="0"/>
              </a:spcBef>
              <a:spcAft>
                <a:spcPts val="0"/>
              </a:spcAft>
              <a:buSzPts val="1800"/>
              <a:buChar char="●"/>
            </a:pPr>
            <a:r>
              <a:rPr lang="en"/>
              <a:t>All entries to the left of </a:t>
            </a:r>
            <a:r>
              <a:rPr lang="en">
                <a:solidFill>
                  <a:srgbClr val="000000"/>
                </a:solidFill>
                <a:highlight>
                  <a:srgbClr val="B1DD8B"/>
                </a:highlight>
              </a:rPr>
              <a:t>x</a:t>
            </a:r>
            <a:r>
              <a:rPr lang="en"/>
              <a:t> are &lt;= </a:t>
            </a:r>
            <a:r>
              <a:rPr lang="en">
                <a:highlight>
                  <a:srgbClr val="B1DD8B"/>
                </a:highlight>
              </a:rPr>
              <a:t>x</a:t>
            </a:r>
            <a:r>
              <a:rPr lang="en"/>
              <a:t>.</a:t>
            </a:r>
            <a:endParaRPr/>
          </a:p>
          <a:p>
            <a:pPr indent="-342900" lvl="0" marL="457200" rtl="0" algn="l">
              <a:spcBef>
                <a:spcPts val="0"/>
              </a:spcBef>
              <a:spcAft>
                <a:spcPts val="0"/>
              </a:spcAft>
              <a:buSzPts val="1800"/>
              <a:buChar char="●"/>
            </a:pPr>
            <a:r>
              <a:rPr lang="en"/>
              <a:t>All entries to the right of </a:t>
            </a:r>
            <a:r>
              <a:rPr lang="en">
                <a:solidFill>
                  <a:srgbClr val="000000"/>
                </a:solidFill>
                <a:highlight>
                  <a:srgbClr val="B1DD8B"/>
                </a:highlight>
              </a:rPr>
              <a:t>x</a:t>
            </a:r>
            <a:r>
              <a:rPr lang="en"/>
              <a:t> are &gt;= </a:t>
            </a:r>
            <a:r>
              <a:rPr lang="en">
                <a:highlight>
                  <a:srgbClr val="B1DD8B"/>
                </a:highlight>
              </a:rPr>
              <a:t>x</a:t>
            </a:r>
            <a:r>
              <a:rPr lang="en"/>
              <a:t>.</a:t>
            </a:r>
            <a:endParaRPr/>
          </a:p>
        </p:txBody>
      </p:sp>
      <p:sp>
        <p:nvSpPr>
          <p:cNvPr id="203" name="Google Shape;203;p30"/>
          <p:cNvSpPr/>
          <p:nvPr/>
        </p:nvSpPr>
        <p:spPr>
          <a:xfrm>
            <a:off x="5291050" y="17406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a:t>
            </a:r>
            <a:endParaRPr sz="1800">
              <a:latin typeface="Calibri"/>
              <a:ea typeface="Calibri"/>
              <a:cs typeface="Calibri"/>
              <a:sym typeface="Calibri"/>
            </a:endParaRPr>
          </a:p>
        </p:txBody>
      </p:sp>
      <p:sp>
        <p:nvSpPr>
          <p:cNvPr id="204" name="Google Shape;204;p30"/>
          <p:cNvSpPr/>
          <p:nvPr/>
        </p:nvSpPr>
        <p:spPr>
          <a:xfrm>
            <a:off x="5820105" y="17406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550</a:t>
            </a:r>
            <a:endParaRPr sz="1800">
              <a:latin typeface="Calibri"/>
              <a:ea typeface="Calibri"/>
              <a:cs typeface="Calibri"/>
              <a:sym typeface="Calibri"/>
            </a:endParaRPr>
          </a:p>
        </p:txBody>
      </p:sp>
      <p:sp>
        <p:nvSpPr>
          <p:cNvPr id="205" name="Google Shape;205;p30"/>
          <p:cNvSpPr/>
          <p:nvPr/>
        </p:nvSpPr>
        <p:spPr>
          <a:xfrm>
            <a:off x="6353686" y="1740625"/>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10</a:t>
            </a:r>
            <a:endParaRPr sz="1800">
              <a:latin typeface="Calibri"/>
              <a:ea typeface="Calibri"/>
              <a:cs typeface="Calibri"/>
              <a:sym typeface="Calibri"/>
            </a:endParaRPr>
          </a:p>
        </p:txBody>
      </p:sp>
      <p:sp>
        <p:nvSpPr>
          <p:cNvPr id="206" name="Google Shape;206;p30"/>
          <p:cNvSpPr/>
          <p:nvPr/>
        </p:nvSpPr>
        <p:spPr>
          <a:xfrm>
            <a:off x="6882741" y="17406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sp>
        <p:nvSpPr>
          <p:cNvPr id="207" name="Google Shape;207;p30"/>
          <p:cNvSpPr/>
          <p:nvPr/>
        </p:nvSpPr>
        <p:spPr>
          <a:xfrm>
            <a:off x="7411309" y="17406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10</a:t>
            </a:r>
            <a:endParaRPr sz="1800">
              <a:latin typeface="Calibri"/>
              <a:ea typeface="Calibri"/>
              <a:cs typeface="Calibri"/>
              <a:sym typeface="Calibri"/>
            </a:endParaRPr>
          </a:p>
        </p:txBody>
      </p:sp>
      <p:sp>
        <p:nvSpPr>
          <p:cNvPr id="208" name="Google Shape;208;p30"/>
          <p:cNvSpPr/>
          <p:nvPr/>
        </p:nvSpPr>
        <p:spPr>
          <a:xfrm>
            <a:off x="7940363" y="17406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9</a:t>
            </a:r>
            <a:endParaRPr sz="1800">
              <a:latin typeface="Calibri"/>
              <a:ea typeface="Calibri"/>
              <a:cs typeface="Calibri"/>
              <a:sym typeface="Calibri"/>
            </a:endParaRPr>
          </a:p>
        </p:txBody>
      </p:sp>
      <p:sp>
        <p:nvSpPr>
          <p:cNvPr id="209" name="Google Shape;209;p30"/>
          <p:cNvSpPr/>
          <p:nvPr/>
        </p:nvSpPr>
        <p:spPr>
          <a:xfrm>
            <a:off x="8473945" y="17406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330</a:t>
            </a:r>
            <a:endParaRPr sz="1800">
              <a:latin typeface="Calibri"/>
              <a:ea typeface="Calibri"/>
              <a:cs typeface="Calibri"/>
              <a:sym typeface="Calibri"/>
            </a:endParaRPr>
          </a:p>
        </p:txBody>
      </p:sp>
      <p:sp>
        <p:nvSpPr>
          <p:cNvPr id="210" name="Google Shape;210;p30"/>
          <p:cNvSpPr txBox="1"/>
          <p:nvPr>
            <p:ph idx="1" type="body"/>
          </p:nvPr>
        </p:nvSpPr>
        <p:spPr>
          <a:xfrm>
            <a:off x="243000" y="4255650"/>
            <a:ext cx="8618700" cy="882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Which partitions are valid?</a:t>
            </a:r>
            <a:endParaRPr/>
          </a:p>
        </p:txBody>
      </p:sp>
      <p:sp>
        <p:nvSpPr>
          <p:cNvPr id="211" name="Google Shape;211;p30"/>
          <p:cNvSpPr txBox="1"/>
          <p:nvPr/>
        </p:nvSpPr>
        <p:spPr>
          <a:xfrm>
            <a:off x="6490800" y="1444475"/>
            <a:ext cx="268200" cy="21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i</a:t>
            </a:r>
            <a:endParaRPr>
              <a:latin typeface="Consolas"/>
              <a:ea typeface="Consolas"/>
              <a:cs typeface="Consolas"/>
              <a:sym typeface="Consolas"/>
            </a:endParaRPr>
          </a:p>
        </p:txBody>
      </p:sp>
      <p:grpSp>
        <p:nvGrpSpPr>
          <p:cNvPr id="212" name="Google Shape;212;p30"/>
          <p:cNvGrpSpPr/>
          <p:nvPr/>
        </p:nvGrpSpPr>
        <p:grpSpPr>
          <a:xfrm>
            <a:off x="118850" y="2435550"/>
            <a:ext cx="8666745" cy="1666825"/>
            <a:chOff x="118850" y="2435550"/>
            <a:chExt cx="8666745" cy="1666825"/>
          </a:xfrm>
        </p:grpSpPr>
        <p:grpSp>
          <p:nvGrpSpPr>
            <p:cNvPr id="213" name="Google Shape;213;p30"/>
            <p:cNvGrpSpPr/>
            <p:nvPr/>
          </p:nvGrpSpPr>
          <p:grpSpPr>
            <a:xfrm>
              <a:off x="118850" y="2731650"/>
              <a:ext cx="8666745" cy="1370725"/>
              <a:chOff x="118850" y="2731650"/>
              <a:chExt cx="8666745" cy="1370725"/>
            </a:xfrm>
          </p:grpSpPr>
          <p:sp>
            <p:nvSpPr>
              <p:cNvPr id="214" name="Google Shape;214;p30"/>
              <p:cNvSpPr/>
              <p:nvPr/>
            </p:nvSpPr>
            <p:spPr>
              <a:xfrm>
                <a:off x="602100" y="27688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sp>
            <p:nvSpPr>
              <p:cNvPr id="215" name="Google Shape;215;p30"/>
              <p:cNvSpPr/>
              <p:nvPr/>
            </p:nvSpPr>
            <p:spPr>
              <a:xfrm>
                <a:off x="1131155" y="27688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a:t>
                </a:r>
                <a:endParaRPr sz="1800">
                  <a:latin typeface="Calibri"/>
                  <a:ea typeface="Calibri"/>
                  <a:cs typeface="Calibri"/>
                  <a:sym typeface="Calibri"/>
                </a:endParaRPr>
              </a:p>
            </p:txBody>
          </p:sp>
          <p:sp>
            <p:nvSpPr>
              <p:cNvPr id="216" name="Google Shape;216;p30"/>
              <p:cNvSpPr/>
              <p:nvPr/>
            </p:nvSpPr>
            <p:spPr>
              <a:xfrm>
                <a:off x="1664737" y="27688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9</a:t>
                </a:r>
                <a:endParaRPr sz="1800">
                  <a:latin typeface="Calibri"/>
                  <a:ea typeface="Calibri"/>
                  <a:cs typeface="Calibri"/>
                  <a:sym typeface="Calibri"/>
                </a:endParaRPr>
              </a:p>
            </p:txBody>
          </p:sp>
          <p:sp>
            <p:nvSpPr>
              <p:cNvPr id="217" name="Google Shape;217;p30"/>
              <p:cNvSpPr/>
              <p:nvPr/>
            </p:nvSpPr>
            <p:spPr>
              <a:xfrm>
                <a:off x="2193791" y="2768875"/>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10</a:t>
                </a:r>
                <a:endParaRPr sz="1800">
                  <a:latin typeface="Calibri"/>
                  <a:ea typeface="Calibri"/>
                  <a:cs typeface="Calibri"/>
                  <a:sym typeface="Calibri"/>
                </a:endParaRPr>
              </a:p>
            </p:txBody>
          </p:sp>
          <p:sp>
            <p:nvSpPr>
              <p:cNvPr id="218" name="Google Shape;218;p30"/>
              <p:cNvSpPr/>
              <p:nvPr/>
            </p:nvSpPr>
            <p:spPr>
              <a:xfrm>
                <a:off x="2722359" y="27688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10</a:t>
                </a:r>
                <a:endParaRPr sz="1800">
                  <a:latin typeface="Calibri"/>
                  <a:ea typeface="Calibri"/>
                  <a:cs typeface="Calibri"/>
                  <a:sym typeface="Calibri"/>
                </a:endParaRPr>
              </a:p>
            </p:txBody>
          </p:sp>
          <p:sp>
            <p:nvSpPr>
              <p:cNvPr id="219" name="Google Shape;219;p30"/>
              <p:cNvSpPr/>
              <p:nvPr/>
            </p:nvSpPr>
            <p:spPr>
              <a:xfrm>
                <a:off x="3251413" y="27688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330</a:t>
                </a:r>
                <a:endParaRPr sz="1800">
                  <a:latin typeface="Calibri"/>
                  <a:ea typeface="Calibri"/>
                  <a:cs typeface="Calibri"/>
                  <a:sym typeface="Calibri"/>
                </a:endParaRPr>
              </a:p>
            </p:txBody>
          </p:sp>
          <p:sp>
            <p:nvSpPr>
              <p:cNvPr id="220" name="Google Shape;220;p30"/>
              <p:cNvSpPr/>
              <p:nvPr/>
            </p:nvSpPr>
            <p:spPr>
              <a:xfrm>
                <a:off x="3784995" y="27688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550</a:t>
                </a:r>
                <a:endParaRPr sz="1800">
                  <a:latin typeface="Calibri"/>
                  <a:ea typeface="Calibri"/>
                  <a:cs typeface="Calibri"/>
                  <a:sym typeface="Calibri"/>
                </a:endParaRPr>
              </a:p>
            </p:txBody>
          </p:sp>
          <p:sp>
            <p:nvSpPr>
              <p:cNvPr id="221" name="Google Shape;221;p30"/>
              <p:cNvSpPr/>
              <p:nvPr/>
            </p:nvSpPr>
            <p:spPr>
              <a:xfrm>
                <a:off x="602100" y="36070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a:t>
                </a:r>
                <a:endParaRPr sz="1800">
                  <a:latin typeface="Calibri"/>
                  <a:ea typeface="Calibri"/>
                  <a:cs typeface="Calibri"/>
                  <a:sym typeface="Calibri"/>
                </a:endParaRPr>
              </a:p>
            </p:txBody>
          </p:sp>
          <p:sp>
            <p:nvSpPr>
              <p:cNvPr id="222" name="Google Shape;222;p30"/>
              <p:cNvSpPr/>
              <p:nvPr/>
            </p:nvSpPr>
            <p:spPr>
              <a:xfrm>
                <a:off x="1131155" y="36070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9</a:t>
                </a:r>
                <a:endParaRPr sz="1800">
                  <a:latin typeface="Calibri"/>
                  <a:ea typeface="Calibri"/>
                  <a:cs typeface="Calibri"/>
                  <a:sym typeface="Calibri"/>
                </a:endParaRPr>
              </a:p>
            </p:txBody>
          </p:sp>
          <p:sp>
            <p:nvSpPr>
              <p:cNvPr id="223" name="Google Shape;223;p30"/>
              <p:cNvSpPr/>
              <p:nvPr/>
            </p:nvSpPr>
            <p:spPr>
              <a:xfrm>
                <a:off x="1664737" y="36070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10</a:t>
                </a:r>
                <a:endParaRPr sz="1800">
                  <a:latin typeface="Calibri"/>
                  <a:ea typeface="Calibri"/>
                  <a:cs typeface="Calibri"/>
                  <a:sym typeface="Calibri"/>
                </a:endParaRPr>
              </a:p>
            </p:txBody>
          </p:sp>
          <p:sp>
            <p:nvSpPr>
              <p:cNvPr id="224" name="Google Shape;224;p30"/>
              <p:cNvSpPr/>
              <p:nvPr/>
            </p:nvSpPr>
            <p:spPr>
              <a:xfrm>
                <a:off x="2193791" y="36070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sp>
            <p:nvSpPr>
              <p:cNvPr id="225" name="Google Shape;225;p30"/>
              <p:cNvSpPr/>
              <p:nvPr/>
            </p:nvSpPr>
            <p:spPr>
              <a:xfrm>
                <a:off x="2722359" y="3607075"/>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10</a:t>
                </a:r>
                <a:endParaRPr sz="1800">
                  <a:latin typeface="Calibri"/>
                  <a:ea typeface="Calibri"/>
                  <a:cs typeface="Calibri"/>
                  <a:sym typeface="Calibri"/>
                </a:endParaRPr>
              </a:p>
            </p:txBody>
          </p:sp>
          <p:sp>
            <p:nvSpPr>
              <p:cNvPr id="226" name="Google Shape;226;p30"/>
              <p:cNvSpPr/>
              <p:nvPr/>
            </p:nvSpPr>
            <p:spPr>
              <a:xfrm>
                <a:off x="3251413" y="36070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550</a:t>
                </a:r>
                <a:endParaRPr sz="1800">
                  <a:latin typeface="Calibri"/>
                  <a:ea typeface="Calibri"/>
                  <a:cs typeface="Calibri"/>
                  <a:sym typeface="Calibri"/>
                </a:endParaRPr>
              </a:p>
            </p:txBody>
          </p:sp>
          <p:sp>
            <p:nvSpPr>
              <p:cNvPr id="227" name="Google Shape;227;p30"/>
              <p:cNvSpPr/>
              <p:nvPr/>
            </p:nvSpPr>
            <p:spPr>
              <a:xfrm>
                <a:off x="3784995" y="36070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330</a:t>
                </a:r>
                <a:endParaRPr sz="1800">
                  <a:latin typeface="Calibri"/>
                  <a:ea typeface="Calibri"/>
                  <a:cs typeface="Calibri"/>
                  <a:sym typeface="Calibri"/>
                </a:endParaRPr>
              </a:p>
            </p:txBody>
          </p:sp>
          <p:sp>
            <p:nvSpPr>
              <p:cNvPr id="228" name="Google Shape;228;p30"/>
              <p:cNvSpPr/>
              <p:nvPr/>
            </p:nvSpPr>
            <p:spPr>
              <a:xfrm>
                <a:off x="5062700" y="27688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a:t>
                </a:r>
                <a:endParaRPr sz="1800">
                  <a:latin typeface="Calibri"/>
                  <a:ea typeface="Calibri"/>
                  <a:cs typeface="Calibri"/>
                  <a:sym typeface="Calibri"/>
                </a:endParaRPr>
              </a:p>
            </p:txBody>
          </p:sp>
          <p:sp>
            <p:nvSpPr>
              <p:cNvPr id="229" name="Google Shape;229;p30"/>
              <p:cNvSpPr/>
              <p:nvPr/>
            </p:nvSpPr>
            <p:spPr>
              <a:xfrm>
                <a:off x="5591755" y="27688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sp>
            <p:nvSpPr>
              <p:cNvPr id="230" name="Google Shape;230;p30"/>
              <p:cNvSpPr/>
              <p:nvPr/>
            </p:nvSpPr>
            <p:spPr>
              <a:xfrm>
                <a:off x="6125336" y="27688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9</a:t>
                </a:r>
                <a:endParaRPr sz="1800">
                  <a:latin typeface="Calibri"/>
                  <a:ea typeface="Calibri"/>
                  <a:cs typeface="Calibri"/>
                  <a:sym typeface="Calibri"/>
                </a:endParaRPr>
              </a:p>
            </p:txBody>
          </p:sp>
          <p:sp>
            <p:nvSpPr>
              <p:cNvPr id="231" name="Google Shape;231;p30"/>
              <p:cNvSpPr/>
              <p:nvPr/>
            </p:nvSpPr>
            <p:spPr>
              <a:xfrm>
                <a:off x="6654391" y="2768875"/>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10</a:t>
                </a:r>
                <a:endParaRPr sz="1800">
                  <a:latin typeface="Calibri"/>
                  <a:ea typeface="Calibri"/>
                  <a:cs typeface="Calibri"/>
                  <a:sym typeface="Calibri"/>
                </a:endParaRPr>
              </a:p>
            </p:txBody>
          </p:sp>
          <p:sp>
            <p:nvSpPr>
              <p:cNvPr id="232" name="Google Shape;232;p30"/>
              <p:cNvSpPr/>
              <p:nvPr/>
            </p:nvSpPr>
            <p:spPr>
              <a:xfrm>
                <a:off x="7182959" y="27688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10</a:t>
                </a:r>
                <a:endParaRPr sz="1800">
                  <a:latin typeface="Calibri"/>
                  <a:ea typeface="Calibri"/>
                  <a:cs typeface="Calibri"/>
                  <a:sym typeface="Calibri"/>
                </a:endParaRPr>
              </a:p>
            </p:txBody>
          </p:sp>
          <p:sp>
            <p:nvSpPr>
              <p:cNvPr id="233" name="Google Shape;233;p30"/>
              <p:cNvSpPr/>
              <p:nvPr/>
            </p:nvSpPr>
            <p:spPr>
              <a:xfrm>
                <a:off x="7712013" y="27688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550</a:t>
                </a:r>
                <a:endParaRPr sz="1800">
                  <a:latin typeface="Calibri"/>
                  <a:ea typeface="Calibri"/>
                  <a:cs typeface="Calibri"/>
                  <a:sym typeface="Calibri"/>
                </a:endParaRPr>
              </a:p>
            </p:txBody>
          </p:sp>
          <p:sp>
            <p:nvSpPr>
              <p:cNvPr id="234" name="Google Shape;234;p30"/>
              <p:cNvSpPr/>
              <p:nvPr/>
            </p:nvSpPr>
            <p:spPr>
              <a:xfrm>
                <a:off x="8245595" y="27688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330</a:t>
                </a:r>
                <a:endParaRPr sz="1800">
                  <a:latin typeface="Calibri"/>
                  <a:ea typeface="Calibri"/>
                  <a:cs typeface="Calibri"/>
                  <a:sym typeface="Calibri"/>
                </a:endParaRPr>
              </a:p>
            </p:txBody>
          </p:sp>
          <p:sp>
            <p:nvSpPr>
              <p:cNvPr id="235" name="Google Shape;235;p30"/>
              <p:cNvSpPr/>
              <p:nvPr/>
            </p:nvSpPr>
            <p:spPr>
              <a:xfrm>
                <a:off x="5062700" y="36070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a:t>
                </a:r>
                <a:endParaRPr sz="1800">
                  <a:latin typeface="Calibri"/>
                  <a:ea typeface="Calibri"/>
                  <a:cs typeface="Calibri"/>
                  <a:sym typeface="Calibri"/>
                </a:endParaRPr>
              </a:p>
            </p:txBody>
          </p:sp>
          <p:sp>
            <p:nvSpPr>
              <p:cNvPr id="236" name="Google Shape;236;p30"/>
              <p:cNvSpPr/>
              <p:nvPr/>
            </p:nvSpPr>
            <p:spPr>
              <a:xfrm>
                <a:off x="5591755" y="36070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9</a:t>
                </a:r>
                <a:endParaRPr sz="1800">
                  <a:latin typeface="Calibri"/>
                  <a:ea typeface="Calibri"/>
                  <a:cs typeface="Calibri"/>
                  <a:sym typeface="Calibri"/>
                </a:endParaRPr>
              </a:p>
            </p:txBody>
          </p:sp>
          <p:sp>
            <p:nvSpPr>
              <p:cNvPr id="237" name="Google Shape;237;p30"/>
              <p:cNvSpPr/>
              <p:nvPr/>
            </p:nvSpPr>
            <p:spPr>
              <a:xfrm>
                <a:off x="6125336" y="3607075"/>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10</a:t>
                </a:r>
                <a:endParaRPr sz="1800">
                  <a:latin typeface="Calibri"/>
                  <a:ea typeface="Calibri"/>
                  <a:cs typeface="Calibri"/>
                  <a:sym typeface="Calibri"/>
                </a:endParaRPr>
              </a:p>
            </p:txBody>
          </p:sp>
          <p:sp>
            <p:nvSpPr>
              <p:cNvPr id="238" name="Google Shape;238;p30"/>
              <p:cNvSpPr/>
              <p:nvPr/>
            </p:nvSpPr>
            <p:spPr>
              <a:xfrm>
                <a:off x="6654391" y="36070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sp>
            <p:nvSpPr>
              <p:cNvPr id="239" name="Google Shape;239;p30"/>
              <p:cNvSpPr/>
              <p:nvPr/>
            </p:nvSpPr>
            <p:spPr>
              <a:xfrm>
                <a:off x="7182959" y="36070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10</a:t>
                </a:r>
                <a:endParaRPr sz="1800">
                  <a:latin typeface="Calibri"/>
                  <a:ea typeface="Calibri"/>
                  <a:cs typeface="Calibri"/>
                  <a:sym typeface="Calibri"/>
                </a:endParaRPr>
              </a:p>
            </p:txBody>
          </p:sp>
          <p:sp>
            <p:nvSpPr>
              <p:cNvPr id="240" name="Google Shape;240;p30"/>
              <p:cNvSpPr/>
              <p:nvPr/>
            </p:nvSpPr>
            <p:spPr>
              <a:xfrm>
                <a:off x="7712013" y="36070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550</a:t>
                </a:r>
                <a:endParaRPr sz="1800">
                  <a:latin typeface="Calibri"/>
                  <a:ea typeface="Calibri"/>
                  <a:cs typeface="Calibri"/>
                  <a:sym typeface="Calibri"/>
                </a:endParaRPr>
              </a:p>
            </p:txBody>
          </p:sp>
          <p:sp>
            <p:nvSpPr>
              <p:cNvPr id="241" name="Google Shape;241;p30"/>
              <p:cNvSpPr/>
              <p:nvPr/>
            </p:nvSpPr>
            <p:spPr>
              <a:xfrm>
                <a:off x="8245595" y="36070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330</a:t>
                </a:r>
                <a:endParaRPr sz="1800">
                  <a:latin typeface="Calibri"/>
                  <a:ea typeface="Calibri"/>
                  <a:cs typeface="Calibri"/>
                  <a:sym typeface="Calibri"/>
                </a:endParaRPr>
              </a:p>
            </p:txBody>
          </p:sp>
          <p:sp>
            <p:nvSpPr>
              <p:cNvPr id="242" name="Google Shape;242;p30"/>
              <p:cNvSpPr txBox="1"/>
              <p:nvPr/>
            </p:nvSpPr>
            <p:spPr>
              <a:xfrm>
                <a:off x="118850" y="2731650"/>
                <a:ext cx="540000" cy="30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Consolas"/>
                    <a:ea typeface="Consolas"/>
                    <a:cs typeface="Consolas"/>
                    <a:sym typeface="Consolas"/>
                  </a:rPr>
                  <a:t>A.</a:t>
                </a:r>
                <a:endParaRPr sz="2400">
                  <a:latin typeface="Consolas"/>
                  <a:ea typeface="Consolas"/>
                  <a:cs typeface="Consolas"/>
                  <a:sym typeface="Consolas"/>
                </a:endParaRPr>
              </a:p>
            </p:txBody>
          </p:sp>
          <p:sp>
            <p:nvSpPr>
              <p:cNvPr id="243" name="Google Shape;243;p30"/>
              <p:cNvSpPr txBox="1"/>
              <p:nvPr/>
            </p:nvSpPr>
            <p:spPr>
              <a:xfrm>
                <a:off x="118850" y="3569850"/>
                <a:ext cx="540000" cy="30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Consolas"/>
                    <a:ea typeface="Consolas"/>
                    <a:cs typeface="Consolas"/>
                    <a:sym typeface="Consolas"/>
                  </a:rPr>
                  <a:t>C.</a:t>
                </a:r>
                <a:endParaRPr sz="2400">
                  <a:latin typeface="Consolas"/>
                  <a:ea typeface="Consolas"/>
                  <a:cs typeface="Consolas"/>
                  <a:sym typeface="Consolas"/>
                </a:endParaRPr>
              </a:p>
            </p:txBody>
          </p:sp>
          <p:sp>
            <p:nvSpPr>
              <p:cNvPr id="244" name="Google Shape;244;p30"/>
              <p:cNvSpPr txBox="1"/>
              <p:nvPr/>
            </p:nvSpPr>
            <p:spPr>
              <a:xfrm>
                <a:off x="4583218" y="2750339"/>
                <a:ext cx="540000" cy="30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Consolas"/>
                    <a:ea typeface="Consolas"/>
                    <a:cs typeface="Consolas"/>
                    <a:sym typeface="Consolas"/>
                  </a:rPr>
                  <a:t>B.</a:t>
                </a:r>
                <a:endParaRPr sz="2400">
                  <a:latin typeface="Consolas"/>
                  <a:ea typeface="Consolas"/>
                  <a:cs typeface="Consolas"/>
                  <a:sym typeface="Consolas"/>
                </a:endParaRPr>
              </a:p>
            </p:txBody>
          </p:sp>
          <p:sp>
            <p:nvSpPr>
              <p:cNvPr id="245" name="Google Shape;245;p30"/>
              <p:cNvSpPr txBox="1"/>
              <p:nvPr/>
            </p:nvSpPr>
            <p:spPr>
              <a:xfrm>
                <a:off x="4583218" y="3588539"/>
                <a:ext cx="540000" cy="30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Consolas"/>
                    <a:ea typeface="Consolas"/>
                    <a:cs typeface="Consolas"/>
                    <a:sym typeface="Consolas"/>
                  </a:rPr>
                  <a:t>D.</a:t>
                </a:r>
                <a:endParaRPr sz="2400">
                  <a:latin typeface="Consolas"/>
                  <a:ea typeface="Consolas"/>
                  <a:cs typeface="Consolas"/>
                  <a:sym typeface="Consolas"/>
                </a:endParaRPr>
              </a:p>
            </p:txBody>
          </p:sp>
        </p:grpSp>
        <p:sp>
          <p:nvSpPr>
            <p:cNvPr id="246" name="Google Shape;246;p30"/>
            <p:cNvSpPr txBox="1"/>
            <p:nvPr/>
          </p:nvSpPr>
          <p:spPr>
            <a:xfrm>
              <a:off x="2331225" y="2435550"/>
              <a:ext cx="268200" cy="21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j</a:t>
              </a:r>
              <a:endParaRPr>
                <a:latin typeface="Consolas"/>
                <a:ea typeface="Consolas"/>
                <a:cs typeface="Consolas"/>
                <a:sym typeface="Consolas"/>
              </a:endParaRPr>
            </a:p>
          </p:txBody>
        </p:sp>
        <p:sp>
          <p:nvSpPr>
            <p:cNvPr id="247" name="Google Shape;247;p30"/>
            <p:cNvSpPr txBox="1"/>
            <p:nvPr/>
          </p:nvSpPr>
          <p:spPr>
            <a:xfrm>
              <a:off x="6759000" y="2444850"/>
              <a:ext cx="268200" cy="21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j</a:t>
              </a:r>
              <a:endParaRPr>
                <a:latin typeface="Consolas"/>
                <a:ea typeface="Consolas"/>
                <a:cs typeface="Consolas"/>
                <a:sym typeface="Consolas"/>
              </a:endParaRPr>
            </a:p>
          </p:txBody>
        </p:sp>
        <p:sp>
          <p:nvSpPr>
            <p:cNvPr id="248" name="Google Shape;248;p30"/>
            <p:cNvSpPr txBox="1"/>
            <p:nvPr/>
          </p:nvSpPr>
          <p:spPr>
            <a:xfrm>
              <a:off x="2837000" y="3281293"/>
              <a:ext cx="268200" cy="21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j</a:t>
              </a:r>
              <a:endParaRPr>
                <a:latin typeface="Consolas"/>
                <a:ea typeface="Consolas"/>
                <a:cs typeface="Consolas"/>
                <a:sym typeface="Consolas"/>
              </a:endParaRPr>
            </a:p>
          </p:txBody>
        </p:sp>
        <p:sp>
          <p:nvSpPr>
            <p:cNvPr id="249" name="Google Shape;249;p30"/>
            <p:cNvSpPr txBox="1"/>
            <p:nvPr/>
          </p:nvSpPr>
          <p:spPr>
            <a:xfrm>
              <a:off x="6225600" y="3283050"/>
              <a:ext cx="268200" cy="21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j</a:t>
              </a:r>
              <a:endParaRPr>
                <a:latin typeface="Consolas"/>
                <a:ea typeface="Consolas"/>
                <a:cs typeface="Consolas"/>
                <a:sym typeface="Consolas"/>
              </a:endParaRPr>
            </a:p>
          </p:txBody>
        </p:sp>
      </p:grpSp>
      <p:cxnSp>
        <p:nvCxnSpPr>
          <p:cNvPr id="250" name="Google Shape;250;p30"/>
          <p:cNvCxnSpPr/>
          <p:nvPr/>
        </p:nvCxnSpPr>
        <p:spPr>
          <a:xfrm flipH="1">
            <a:off x="6854325" y="1433275"/>
            <a:ext cx="389400" cy="202500"/>
          </a:xfrm>
          <a:prstGeom prst="straightConnector1">
            <a:avLst/>
          </a:prstGeom>
          <a:noFill/>
          <a:ln cap="flat" cmpd="sng" w="19050">
            <a:solidFill>
              <a:schemeClr val="dk2"/>
            </a:solidFill>
            <a:prstDash val="solid"/>
            <a:round/>
            <a:headEnd len="med" w="med" type="none"/>
            <a:tailEnd len="med" w="med" type="triangle"/>
          </a:ln>
        </p:spPr>
      </p:cxnSp>
      <p:sp>
        <p:nvSpPr>
          <p:cNvPr id="251" name="Google Shape;251;p30"/>
          <p:cNvSpPr txBox="1"/>
          <p:nvPr/>
        </p:nvSpPr>
        <p:spPr>
          <a:xfrm>
            <a:off x="7181400" y="1137300"/>
            <a:ext cx="1680300" cy="30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Called the ‘pivot’.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55" name="Shape 255"/>
        <p:cNvGrpSpPr/>
        <p:nvPr/>
      </p:nvGrpSpPr>
      <p:grpSpPr>
        <a:xfrm>
          <a:off x="0" y="0"/>
          <a:ext cx="0" cy="0"/>
          <a:chOff x="0" y="0"/>
          <a:chExt cx="0" cy="0"/>
        </a:xfrm>
      </p:grpSpPr>
      <p:sp>
        <p:nvSpPr>
          <p:cNvPr id="256" name="Google Shape;256;p3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Core Idea of Tony’s Sort: Partitioning</a:t>
            </a:r>
            <a:endParaRPr/>
          </a:p>
        </p:txBody>
      </p:sp>
      <p:sp>
        <p:nvSpPr>
          <p:cNvPr id="257" name="Google Shape;257;p31"/>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To partition an array a[] on element </a:t>
            </a:r>
            <a:r>
              <a:rPr lang="en">
                <a:solidFill>
                  <a:srgbClr val="000000"/>
                </a:solidFill>
                <a:highlight>
                  <a:srgbClr val="B1DD8B"/>
                </a:highlight>
              </a:rPr>
              <a:t>x=a[i]</a:t>
            </a:r>
            <a:r>
              <a:rPr lang="en"/>
              <a:t> is to rearrange a[] so that:</a:t>
            </a:r>
            <a:endParaRPr/>
          </a:p>
          <a:p>
            <a:pPr indent="-342900" lvl="0" marL="457200" rtl="0" algn="l">
              <a:spcBef>
                <a:spcPts val="600"/>
              </a:spcBef>
              <a:spcAft>
                <a:spcPts val="0"/>
              </a:spcAft>
              <a:buSzPts val="1800"/>
              <a:buChar char="●"/>
            </a:pPr>
            <a:r>
              <a:rPr lang="en"/>
              <a:t>x moves to position j (may be the same as i)</a:t>
            </a:r>
            <a:endParaRPr/>
          </a:p>
          <a:p>
            <a:pPr indent="-342900" lvl="0" marL="457200" rtl="0" algn="l">
              <a:spcBef>
                <a:spcPts val="0"/>
              </a:spcBef>
              <a:spcAft>
                <a:spcPts val="0"/>
              </a:spcAft>
              <a:buSzPts val="1800"/>
              <a:buChar char="●"/>
            </a:pPr>
            <a:r>
              <a:rPr lang="en"/>
              <a:t>All entries to the left of </a:t>
            </a:r>
            <a:r>
              <a:rPr lang="en">
                <a:solidFill>
                  <a:srgbClr val="000000"/>
                </a:solidFill>
                <a:highlight>
                  <a:srgbClr val="B1DD8B"/>
                </a:highlight>
              </a:rPr>
              <a:t>x</a:t>
            </a:r>
            <a:r>
              <a:rPr lang="en"/>
              <a:t> are &lt;= </a:t>
            </a:r>
            <a:r>
              <a:rPr lang="en">
                <a:highlight>
                  <a:srgbClr val="B1DD8B"/>
                </a:highlight>
              </a:rPr>
              <a:t>x</a:t>
            </a:r>
            <a:r>
              <a:rPr lang="en"/>
              <a:t>.</a:t>
            </a:r>
            <a:endParaRPr/>
          </a:p>
          <a:p>
            <a:pPr indent="-342900" lvl="0" marL="457200" rtl="0" algn="l">
              <a:spcBef>
                <a:spcPts val="0"/>
              </a:spcBef>
              <a:spcAft>
                <a:spcPts val="0"/>
              </a:spcAft>
              <a:buSzPts val="1800"/>
              <a:buChar char="●"/>
            </a:pPr>
            <a:r>
              <a:rPr lang="en"/>
              <a:t>All entries to the right of </a:t>
            </a:r>
            <a:r>
              <a:rPr lang="en">
                <a:solidFill>
                  <a:srgbClr val="000000"/>
                </a:solidFill>
                <a:highlight>
                  <a:srgbClr val="B1DD8B"/>
                </a:highlight>
              </a:rPr>
              <a:t>x</a:t>
            </a:r>
            <a:r>
              <a:rPr lang="en"/>
              <a:t> are &gt;= </a:t>
            </a:r>
            <a:r>
              <a:rPr lang="en">
                <a:highlight>
                  <a:srgbClr val="B1DD8B"/>
                </a:highlight>
              </a:rPr>
              <a:t>x</a:t>
            </a:r>
            <a:r>
              <a:rPr lang="en"/>
              <a:t>.</a:t>
            </a:r>
            <a:endParaRPr/>
          </a:p>
        </p:txBody>
      </p:sp>
      <p:sp>
        <p:nvSpPr>
          <p:cNvPr id="258" name="Google Shape;258;p31"/>
          <p:cNvSpPr/>
          <p:nvPr/>
        </p:nvSpPr>
        <p:spPr>
          <a:xfrm>
            <a:off x="5291050" y="17406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a:t>
            </a:r>
            <a:endParaRPr sz="1800">
              <a:latin typeface="Calibri"/>
              <a:ea typeface="Calibri"/>
              <a:cs typeface="Calibri"/>
              <a:sym typeface="Calibri"/>
            </a:endParaRPr>
          </a:p>
        </p:txBody>
      </p:sp>
      <p:sp>
        <p:nvSpPr>
          <p:cNvPr id="259" name="Google Shape;259;p31"/>
          <p:cNvSpPr/>
          <p:nvPr/>
        </p:nvSpPr>
        <p:spPr>
          <a:xfrm>
            <a:off x="5820105" y="17406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550</a:t>
            </a:r>
            <a:endParaRPr sz="1800">
              <a:latin typeface="Calibri"/>
              <a:ea typeface="Calibri"/>
              <a:cs typeface="Calibri"/>
              <a:sym typeface="Calibri"/>
            </a:endParaRPr>
          </a:p>
        </p:txBody>
      </p:sp>
      <p:sp>
        <p:nvSpPr>
          <p:cNvPr id="260" name="Google Shape;260;p31"/>
          <p:cNvSpPr/>
          <p:nvPr/>
        </p:nvSpPr>
        <p:spPr>
          <a:xfrm>
            <a:off x="6353686" y="1740625"/>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10</a:t>
            </a:r>
            <a:endParaRPr sz="1800">
              <a:latin typeface="Calibri"/>
              <a:ea typeface="Calibri"/>
              <a:cs typeface="Calibri"/>
              <a:sym typeface="Calibri"/>
            </a:endParaRPr>
          </a:p>
        </p:txBody>
      </p:sp>
      <p:sp>
        <p:nvSpPr>
          <p:cNvPr id="261" name="Google Shape;261;p31"/>
          <p:cNvSpPr/>
          <p:nvPr/>
        </p:nvSpPr>
        <p:spPr>
          <a:xfrm>
            <a:off x="6882741" y="17406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sp>
        <p:nvSpPr>
          <p:cNvPr id="262" name="Google Shape;262;p31"/>
          <p:cNvSpPr/>
          <p:nvPr/>
        </p:nvSpPr>
        <p:spPr>
          <a:xfrm>
            <a:off x="7411309" y="17406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10</a:t>
            </a:r>
            <a:endParaRPr sz="1800">
              <a:latin typeface="Calibri"/>
              <a:ea typeface="Calibri"/>
              <a:cs typeface="Calibri"/>
              <a:sym typeface="Calibri"/>
            </a:endParaRPr>
          </a:p>
        </p:txBody>
      </p:sp>
      <p:sp>
        <p:nvSpPr>
          <p:cNvPr id="263" name="Google Shape;263;p31"/>
          <p:cNvSpPr/>
          <p:nvPr/>
        </p:nvSpPr>
        <p:spPr>
          <a:xfrm>
            <a:off x="7940363" y="17406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9</a:t>
            </a:r>
            <a:endParaRPr sz="1800">
              <a:latin typeface="Calibri"/>
              <a:ea typeface="Calibri"/>
              <a:cs typeface="Calibri"/>
              <a:sym typeface="Calibri"/>
            </a:endParaRPr>
          </a:p>
        </p:txBody>
      </p:sp>
      <p:sp>
        <p:nvSpPr>
          <p:cNvPr id="264" name="Google Shape;264;p31"/>
          <p:cNvSpPr/>
          <p:nvPr/>
        </p:nvSpPr>
        <p:spPr>
          <a:xfrm>
            <a:off x="8473945" y="17406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330</a:t>
            </a:r>
            <a:endParaRPr sz="1800">
              <a:latin typeface="Calibri"/>
              <a:ea typeface="Calibri"/>
              <a:cs typeface="Calibri"/>
              <a:sym typeface="Calibri"/>
            </a:endParaRPr>
          </a:p>
        </p:txBody>
      </p:sp>
      <p:sp>
        <p:nvSpPr>
          <p:cNvPr id="265" name="Google Shape;265;p31"/>
          <p:cNvSpPr txBox="1"/>
          <p:nvPr>
            <p:ph idx="1" type="body"/>
          </p:nvPr>
        </p:nvSpPr>
        <p:spPr>
          <a:xfrm>
            <a:off x="243000" y="4255650"/>
            <a:ext cx="8618700" cy="882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Which partitions are valid?</a:t>
            </a:r>
            <a:endParaRPr/>
          </a:p>
        </p:txBody>
      </p:sp>
      <p:sp>
        <p:nvSpPr>
          <p:cNvPr id="266" name="Google Shape;266;p31"/>
          <p:cNvSpPr txBox="1"/>
          <p:nvPr/>
        </p:nvSpPr>
        <p:spPr>
          <a:xfrm>
            <a:off x="6490800" y="1444475"/>
            <a:ext cx="268200" cy="21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i</a:t>
            </a:r>
            <a:endParaRPr>
              <a:latin typeface="Consolas"/>
              <a:ea typeface="Consolas"/>
              <a:cs typeface="Consolas"/>
              <a:sym typeface="Consolas"/>
            </a:endParaRPr>
          </a:p>
        </p:txBody>
      </p:sp>
      <p:grpSp>
        <p:nvGrpSpPr>
          <p:cNvPr id="267" name="Google Shape;267;p31"/>
          <p:cNvGrpSpPr/>
          <p:nvPr/>
        </p:nvGrpSpPr>
        <p:grpSpPr>
          <a:xfrm>
            <a:off x="118850" y="2435550"/>
            <a:ext cx="8666745" cy="1666825"/>
            <a:chOff x="118850" y="2435550"/>
            <a:chExt cx="8666745" cy="1666825"/>
          </a:xfrm>
        </p:grpSpPr>
        <p:grpSp>
          <p:nvGrpSpPr>
            <p:cNvPr id="268" name="Google Shape;268;p31"/>
            <p:cNvGrpSpPr/>
            <p:nvPr/>
          </p:nvGrpSpPr>
          <p:grpSpPr>
            <a:xfrm>
              <a:off x="118850" y="2731650"/>
              <a:ext cx="8666745" cy="1370725"/>
              <a:chOff x="118850" y="2731650"/>
              <a:chExt cx="8666745" cy="1370725"/>
            </a:xfrm>
          </p:grpSpPr>
          <p:sp>
            <p:nvSpPr>
              <p:cNvPr id="269" name="Google Shape;269;p31"/>
              <p:cNvSpPr/>
              <p:nvPr/>
            </p:nvSpPr>
            <p:spPr>
              <a:xfrm>
                <a:off x="602100" y="27688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sp>
            <p:nvSpPr>
              <p:cNvPr id="270" name="Google Shape;270;p31"/>
              <p:cNvSpPr/>
              <p:nvPr/>
            </p:nvSpPr>
            <p:spPr>
              <a:xfrm>
                <a:off x="1131155" y="27688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a:t>
                </a:r>
                <a:endParaRPr sz="1800">
                  <a:latin typeface="Calibri"/>
                  <a:ea typeface="Calibri"/>
                  <a:cs typeface="Calibri"/>
                  <a:sym typeface="Calibri"/>
                </a:endParaRPr>
              </a:p>
            </p:txBody>
          </p:sp>
          <p:sp>
            <p:nvSpPr>
              <p:cNvPr id="271" name="Google Shape;271;p31"/>
              <p:cNvSpPr/>
              <p:nvPr/>
            </p:nvSpPr>
            <p:spPr>
              <a:xfrm>
                <a:off x="1664737" y="27688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9</a:t>
                </a:r>
                <a:endParaRPr sz="1800">
                  <a:latin typeface="Calibri"/>
                  <a:ea typeface="Calibri"/>
                  <a:cs typeface="Calibri"/>
                  <a:sym typeface="Calibri"/>
                </a:endParaRPr>
              </a:p>
            </p:txBody>
          </p:sp>
          <p:sp>
            <p:nvSpPr>
              <p:cNvPr id="272" name="Google Shape;272;p31"/>
              <p:cNvSpPr/>
              <p:nvPr/>
            </p:nvSpPr>
            <p:spPr>
              <a:xfrm>
                <a:off x="2193791" y="2768875"/>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10</a:t>
                </a:r>
                <a:endParaRPr sz="1800">
                  <a:latin typeface="Calibri"/>
                  <a:ea typeface="Calibri"/>
                  <a:cs typeface="Calibri"/>
                  <a:sym typeface="Calibri"/>
                </a:endParaRPr>
              </a:p>
            </p:txBody>
          </p:sp>
          <p:sp>
            <p:nvSpPr>
              <p:cNvPr id="273" name="Google Shape;273;p31"/>
              <p:cNvSpPr/>
              <p:nvPr/>
            </p:nvSpPr>
            <p:spPr>
              <a:xfrm>
                <a:off x="2722359" y="27688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10</a:t>
                </a:r>
                <a:endParaRPr sz="1800">
                  <a:latin typeface="Calibri"/>
                  <a:ea typeface="Calibri"/>
                  <a:cs typeface="Calibri"/>
                  <a:sym typeface="Calibri"/>
                </a:endParaRPr>
              </a:p>
            </p:txBody>
          </p:sp>
          <p:sp>
            <p:nvSpPr>
              <p:cNvPr id="274" name="Google Shape;274;p31"/>
              <p:cNvSpPr/>
              <p:nvPr/>
            </p:nvSpPr>
            <p:spPr>
              <a:xfrm>
                <a:off x="3251413" y="27688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330</a:t>
                </a:r>
                <a:endParaRPr sz="1800">
                  <a:latin typeface="Calibri"/>
                  <a:ea typeface="Calibri"/>
                  <a:cs typeface="Calibri"/>
                  <a:sym typeface="Calibri"/>
                </a:endParaRPr>
              </a:p>
            </p:txBody>
          </p:sp>
          <p:sp>
            <p:nvSpPr>
              <p:cNvPr id="275" name="Google Shape;275;p31"/>
              <p:cNvSpPr/>
              <p:nvPr/>
            </p:nvSpPr>
            <p:spPr>
              <a:xfrm>
                <a:off x="3784995" y="27688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550</a:t>
                </a:r>
                <a:endParaRPr sz="1800">
                  <a:latin typeface="Calibri"/>
                  <a:ea typeface="Calibri"/>
                  <a:cs typeface="Calibri"/>
                  <a:sym typeface="Calibri"/>
                </a:endParaRPr>
              </a:p>
            </p:txBody>
          </p:sp>
          <p:sp>
            <p:nvSpPr>
              <p:cNvPr id="276" name="Google Shape;276;p31"/>
              <p:cNvSpPr/>
              <p:nvPr/>
            </p:nvSpPr>
            <p:spPr>
              <a:xfrm>
                <a:off x="602100" y="36070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a:t>
                </a:r>
                <a:endParaRPr sz="1800">
                  <a:latin typeface="Calibri"/>
                  <a:ea typeface="Calibri"/>
                  <a:cs typeface="Calibri"/>
                  <a:sym typeface="Calibri"/>
                </a:endParaRPr>
              </a:p>
            </p:txBody>
          </p:sp>
          <p:sp>
            <p:nvSpPr>
              <p:cNvPr id="277" name="Google Shape;277;p31"/>
              <p:cNvSpPr/>
              <p:nvPr/>
            </p:nvSpPr>
            <p:spPr>
              <a:xfrm>
                <a:off x="1131155" y="36070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9</a:t>
                </a:r>
                <a:endParaRPr sz="1800">
                  <a:latin typeface="Calibri"/>
                  <a:ea typeface="Calibri"/>
                  <a:cs typeface="Calibri"/>
                  <a:sym typeface="Calibri"/>
                </a:endParaRPr>
              </a:p>
            </p:txBody>
          </p:sp>
          <p:sp>
            <p:nvSpPr>
              <p:cNvPr id="278" name="Google Shape;278;p31"/>
              <p:cNvSpPr/>
              <p:nvPr/>
            </p:nvSpPr>
            <p:spPr>
              <a:xfrm>
                <a:off x="1664737" y="36070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10</a:t>
                </a:r>
                <a:endParaRPr sz="1800">
                  <a:latin typeface="Calibri"/>
                  <a:ea typeface="Calibri"/>
                  <a:cs typeface="Calibri"/>
                  <a:sym typeface="Calibri"/>
                </a:endParaRPr>
              </a:p>
            </p:txBody>
          </p:sp>
          <p:sp>
            <p:nvSpPr>
              <p:cNvPr id="279" name="Google Shape;279;p31"/>
              <p:cNvSpPr/>
              <p:nvPr/>
            </p:nvSpPr>
            <p:spPr>
              <a:xfrm>
                <a:off x="2193791" y="36070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sp>
            <p:nvSpPr>
              <p:cNvPr id="280" name="Google Shape;280;p31"/>
              <p:cNvSpPr/>
              <p:nvPr/>
            </p:nvSpPr>
            <p:spPr>
              <a:xfrm>
                <a:off x="2722359" y="3607075"/>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10</a:t>
                </a:r>
                <a:endParaRPr sz="1800">
                  <a:latin typeface="Calibri"/>
                  <a:ea typeface="Calibri"/>
                  <a:cs typeface="Calibri"/>
                  <a:sym typeface="Calibri"/>
                </a:endParaRPr>
              </a:p>
            </p:txBody>
          </p:sp>
          <p:sp>
            <p:nvSpPr>
              <p:cNvPr id="281" name="Google Shape;281;p31"/>
              <p:cNvSpPr/>
              <p:nvPr/>
            </p:nvSpPr>
            <p:spPr>
              <a:xfrm>
                <a:off x="3251413" y="36070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550</a:t>
                </a:r>
                <a:endParaRPr sz="1800">
                  <a:latin typeface="Calibri"/>
                  <a:ea typeface="Calibri"/>
                  <a:cs typeface="Calibri"/>
                  <a:sym typeface="Calibri"/>
                </a:endParaRPr>
              </a:p>
            </p:txBody>
          </p:sp>
          <p:sp>
            <p:nvSpPr>
              <p:cNvPr id="282" name="Google Shape;282;p31"/>
              <p:cNvSpPr/>
              <p:nvPr/>
            </p:nvSpPr>
            <p:spPr>
              <a:xfrm>
                <a:off x="3784995" y="36070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330</a:t>
                </a:r>
                <a:endParaRPr sz="1800">
                  <a:latin typeface="Calibri"/>
                  <a:ea typeface="Calibri"/>
                  <a:cs typeface="Calibri"/>
                  <a:sym typeface="Calibri"/>
                </a:endParaRPr>
              </a:p>
            </p:txBody>
          </p:sp>
          <p:sp>
            <p:nvSpPr>
              <p:cNvPr id="283" name="Google Shape;283;p31"/>
              <p:cNvSpPr/>
              <p:nvPr/>
            </p:nvSpPr>
            <p:spPr>
              <a:xfrm>
                <a:off x="5062700" y="27688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a:t>
                </a:r>
                <a:endParaRPr sz="1800">
                  <a:latin typeface="Calibri"/>
                  <a:ea typeface="Calibri"/>
                  <a:cs typeface="Calibri"/>
                  <a:sym typeface="Calibri"/>
                </a:endParaRPr>
              </a:p>
            </p:txBody>
          </p:sp>
          <p:sp>
            <p:nvSpPr>
              <p:cNvPr id="284" name="Google Shape;284;p31"/>
              <p:cNvSpPr/>
              <p:nvPr/>
            </p:nvSpPr>
            <p:spPr>
              <a:xfrm>
                <a:off x="5591755" y="27688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sp>
            <p:nvSpPr>
              <p:cNvPr id="285" name="Google Shape;285;p31"/>
              <p:cNvSpPr/>
              <p:nvPr/>
            </p:nvSpPr>
            <p:spPr>
              <a:xfrm>
                <a:off x="6125336" y="27688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9</a:t>
                </a:r>
                <a:endParaRPr sz="1800">
                  <a:latin typeface="Calibri"/>
                  <a:ea typeface="Calibri"/>
                  <a:cs typeface="Calibri"/>
                  <a:sym typeface="Calibri"/>
                </a:endParaRPr>
              </a:p>
            </p:txBody>
          </p:sp>
          <p:sp>
            <p:nvSpPr>
              <p:cNvPr id="286" name="Google Shape;286;p31"/>
              <p:cNvSpPr/>
              <p:nvPr/>
            </p:nvSpPr>
            <p:spPr>
              <a:xfrm>
                <a:off x="6654391" y="2768875"/>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10</a:t>
                </a:r>
                <a:endParaRPr sz="1800">
                  <a:latin typeface="Calibri"/>
                  <a:ea typeface="Calibri"/>
                  <a:cs typeface="Calibri"/>
                  <a:sym typeface="Calibri"/>
                </a:endParaRPr>
              </a:p>
            </p:txBody>
          </p:sp>
          <p:sp>
            <p:nvSpPr>
              <p:cNvPr id="287" name="Google Shape;287;p31"/>
              <p:cNvSpPr/>
              <p:nvPr/>
            </p:nvSpPr>
            <p:spPr>
              <a:xfrm>
                <a:off x="7182959" y="27688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10</a:t>
                </a:r>
                <a:endParaRPr sz="1800">
                  <a:latin typeface="Calibri"/>
                  <a:ea typeface="Calibri"/>
                  <a:cs typeface="Calibri"/>
                  <a:sym typeface="Calibri"/>
                </a:endParaRPr>
              </a:p>
            </p:txBody>
          </p:sp>
          <p:sp>
            <p:nvSpPr>
              <p:cNvPr id="288" name="Google Shape;288;p31"/>
              <p:cNvSpPr/>
              <p:nvPr/>
            </p:nvSpPr>
            <p:spPr>
              <a:xfrm>
                <a:off x="7712013" y="27688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550</a:t>
                </a:r>
                <a:endParaRPr sz="1800">
                  <a:latin typeface="Calibri"/>
                  <a:ea typeface="Calibri"/>
                  <a:cs typeface="Calibri"/>
                  <a:sym typeface="Calibri"/>
                </a:endParaRPr>
              </a:p>
            </p:txBody>
          </p:sp>
          <p:sp>
            <p:nvSpPr>
              <p:cNvPr id="289" name="Google Shape;289;p31"/>
              <p:cNvSpPr/>
              <p:nvPr/>
            </p:nvSpPr>
            <p:spPr>
              <a:xfrm>
                <a:off x="8245595" y="27688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330</a:t>
                </a:r>
                <a:endParaRPr sz="1800">
                  <a:latin typeface="Calibri"/>
                  <a:ea typeface="Calibri"/>
                  <a:cs typeface="Calibri"/>
                  <a:sym typeface="Calibri"/>
                </a:endParaRPr>
              </a:p>
            </p:txBody>
          </p:sp>
          <p:sp>
            <p:nvSpPr>
              <p:cNvPr id="290" name="Google Shape;290;p31"/>
              <p:cNvSpPr/>
              <p:nvPr/>
            </p:nvSpPr>
            <p:spPr>
              <a:xfrm>
                <a:off x="5062700" y="36070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a:t>
                </a:r>
                <a:endParaRPr sz="1800">
                  <a:latin typeface="Calibri"/>
                  <a:ea typeface="Calibri"/>
                  <a:cs typeface="Calibri"/>
                  <a:sym typeface="Calibri"/>
                </a:endParaRPr>
              </a:p>
            </p:txBody>
          </p:sp>
          <p:sp>
            <p:nvSpPr>
              <p:cNvPr id="291" name="Google Shape;291;p31"/>
              <p:cNvSpPr/>
              <p:nvPr/>
            </p:nvSpPr>
            <p:spPr>
              <a:xfrm>
                <a:off x="5591755" y="36070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9</a:t>
                </a:r>
                <a:endParaRPr sz="1800">
                  <a:latin typeface="Calibri"/>
                  <a:ea typeface="Calibri"/>
                  <a:cs typeface="Calibri"/>
                  <a:sym typeface="Calibri"/>
                </a:endParaRPr>
              </a:p>
            </p:txBody>
          </p:sp>
          <p:sp>
            <p:nvSpPr>
              <p:cNvPr id="292" name="Google Shape;292;p31"/>
              <p:cNvSpPr/>
              <p:nvPr/>
            </p:nvSpPr>
            <p:spPr>
              <a:xfrm>
                <a:off x="6125336" y="3607075"/>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10</a:t>
                </a:r>
                <a:endParaRPr sz="1800">
                  <a:latin typeface="Calibri"/>
                  <a:ea typeface="Calibri"/>
                  <a:cs typeface="Calibri"/>
                  <a:sym typeface="Calibri"/>
                </a:endParaRPr>
              </a:p>
            </p:txBody>
          </p:sp>
          <p:sp>
            <p:nvSpPr>
              <p:cNvPr id="293" name="Google Shape;293;p31"/>
              <p:cNvSpPr/>
              <p:nvPr/>
            </p:nvSpPr>
            <p:spPr>
              <a:xfrm>
                <a:off x="6654391" y="36070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sp>
            <p:nvSpPr>
              <p:cNvPr id="294" name="Google Shape;294;p31"/>
              <p:cNvSpPr/>
              <p:nvPr/>
            </p:nvSpPr>
            <p:spPr>
              <a:xfrm>
                <a:off x="7182959" y="36070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10</a:t>
                </a:r>
                <a:endParaRPr sz="1800">
                  <a:latin typeface="Calibri"/>
                  <a:ea typeface="Calibri"/>
                  <a:cs typeface="Calibri"/>
                  <a:sym typeface="Calibri"/>
                </a:endParaRPr>
              </a:p>
            </p:txBody>
          </p:sp>
          <p:sp>
            <p:nvSpPr>
              <p:cNvPr id="295" name="Google Shape;295;p31"/>
              <p:cNvSpPr/>
              <p:nvPr/>
            </p:nvSpPr>
            <p:spPr>
              <a:xfrm>
                <a:off x="7712013" y="36070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550</a:t>
                </a:r>
                <a:endParaRPr sz="1800">
                  <a:latin typeface="Calibri"/>
                  <a:ea typeface="Calibri"/>
                  <a:cs typeface="Calibri"/>
                  <a:sym typeface="Calibri"/>
                </a:endParaRPr>
              </a:p>
            </p:txBody>
          </p:sp>
          <p:sp>
            <p:nvSpPr>
              <p:cNvPr id="296" name="Google Shape;296;p31"/>
              <p:cNvSpPr/>
              <p:nvPr/>
            </p:nvSpPr>
            <p:spPr>
              <a:xfrm>
                <a:off x="8245595" y="360707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330</a:t>
                </a:r>
                <a:endParaRPr sz="1800">
                  <a:latin typeface="Calibri"/>
                  <a:ea typeface="Calibri"/>
                  <a:cs typeface="Calibri"/>
                  <a:sym typeface="Calibri"/>
                </a:endParaRPr>
              </a:p>
            </p:txBody>
          </p:sp>
          <p:sp>
            <p:nvSpPr>
              <p:cNvPr id="297" name="Google Shape;297;p31"/>
              <p:cNvSpPr txBox="1"/>
              <p:nvPr/>
            </p:nvSpPr>
            <p:spPr>
              <a:xfrm>
                <a:off x="118850" y="2731650"/>
                <a:ext cx="540000" cy="30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Consolas"/>
                    <a:ea typeface="Consolas"/>
                    <a:cs typeface="Consolas"/>
                    <a:sym typeface="Consolas"/>
                  </a:rPr>
                  <a:t>A.</a:t>
                </a:r>
                <a:endParaRPr sz="2400">
                  <a:latin typeface="Consolas"/>
                  <a:ea typeface="Consolas"/>
                  <a:cs typeface="Consolas"/>
                  <a:sym typeface="Consolas"/>
                </a:endParaRPr>
              </a:p>
            </p:txBody>
          </p:sp>
          <p:sp>
            <p:nvSpPr>
              <p:cNvPr id="298" name="Google Shape;298;p31"/>
              <p:cNvSpPr txBox="1"/>
              <p:nvPr/>
            </p:nvSpPr>
            <p:spPr>
              <a:xfrm>
                <a:off x="118850" y="3569850"/>
                <a:ext cx="540000" cy="30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Consolas"/>
                    <a:ea typeface="Consolas"/>
                    <a:cs typeface="Consolas"/>
                    <a:sym typeface="Consolas"/>
                  </a:rPr>
                  <a:t>C.</a:t>
                </a:r>
                <a:endParaRPr sz="2400">
                  <a:latin typeface="Consolas"/>
                  <a:ea typeface="Consolas"/>
                  <a:cs typeface="Consolas"/>
                  <a:sym typeface="Consolas"/>
                </a:endParaRPr>
              </a:p>
            </p:txBody>
          </p:sp>
          <p:sp>
            <p:nvSpPr>
              <p:cNvPr id="299" name="Google Shape;299;p31"/>
              <p:cNvSpPr txBox="1"/>
              <p:nvPr/>
            </p:nvSpPr>
            <p:spPr>
              <a:xfrm>
                <a:off x="4583218" y="2750339"/>
                <a:ext cx="540000" cy="30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Consolas"/>
                    <a:ea typeface="Consolas"/>
                    <a:cs typeface="Consolas"/>
                    <a:sym typeface="Consolas"/>
                  </a:rPr>
                  <a:t>B.</a:t>
                </a:r>
                <a:endParaRPr sz="2400">
                  <a:latin typeface="Consolas"/>
                  <a:ea typeface="Consolas"/>
                  <a:cs typeface="Consolas"/>
                  <a:sym typeface="Consolas"/>
                </a:endParaRPr>
              </a:p>
            </p:txBody>
          </p:sp>
          <p:sp>
            <p:nvSpPr>
              <p:cNvPr id="300" name="Google Shape;300;p31"/>
              <p:cNvSpPr txBox="1"/>
              <p:nvPr/>
            </p:nvSpPr>
            <p:spPr>
              <a:xfrm>
                <a:off x="4583218" y="3588539"/>
                <a:ext cx="540000" cy="30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Consolas"/>
                    <a:ea typeface="Consolas"/>
                    <a:cs typeface="Consolas"/>
                    <a:sym typeface="Consolas"/>
                  </a:rPr>
                  <a:t>D.</a:t>
                </a:r>
                <a:endParaRPr sz="2400">
                  <a:latin typeface="Consolas"/>
                  <a:ea typeface="Consolas"/>
                  <a:cs typeface="Consolas"/>
                  <a:sym typeface="Consolas"/>
                </a:endParaRPr>
              </a:p>
            </p:txBody>
          </p:sp>
        </p:grpSp>
        <p:sp>
          <p:nvSpPr>
            <p:cNvPr id="301" name="Google Shape;301;p31"/>
            <p:cNvSpPr txBox="1"/>
            <p:nvPr/>
          </p:nvSpPr>
          <p:spPr>
            <a:xfrm>
              <a:off x="2331225" y="2435550"/>
              <a:ext cx="268200" cy="21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j</a:t>
              </a:r>
              <a:endParaRPr>
                <a:latin typeface="Consolas"/>
                <a:ea typeface="Consolas"/>
                <a:cs typeface="Consolas"/>
                <a:sym typeface="Consolas"/>
              </a:endParaRPr>
            </a:p>
          </p:txBody>
        </p:sp>
        <p:sp>
          <p:nvSpPr>
            <p:cNvPr id="302" name="Google Shape;302;p31"/>
            <p:cNvSpPr txBox="1"/>
            <p:nvPr/>
          </p:nvSpPr>
          <p:spPr>
            <a:xfrm>
              <a:off x="6759000" y="2444850"/>
              <a:ext cx="268200" cy="21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j</a:t>
              </a:r>
              <a:endParaRPr>
                <a:latin typeface="Consolas"/>
                <a:ea typeface="Consolas"/>
                <a:cs typeface="Consolas"/>
                <a:sym typeface="Consolas"/>
              </a:endParaRPr>
            </a:p>
          </p:txBody>
        </p:sp>
        <p:sp>
          <p:nvSpPr>
            <p:cNvPr id="303" name="Google Shape;303;p31"/>
            <p:cNvSpPr txBox="1"/>
            <p:nvPr/>
          </p:nvSpPr>
          <p:spPr>
            <a:xfrm>
              <a:off x="2837000" y="3281293"/>
              <a:ext cx="268200" cy="21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j</a:t>
              </a:r>
              <a:endParaRPr>
                <a:latin typeface="Consolas"/>
                <a:ea typeface="Consolas"/>
                <a:cs typeface="Consolas"/>
                <a:sym typeface="Consolas"/>
              </a:endParaRPr>
            </a:p>
          </p:txBody>
        </p:sp>
        <p:sp>
          <p:nvSpPr>
            <p:cNvPr id="304" name="Google Shape;304;p31"/>
            <p:cNvSpPr txBox="1"/>
            <p:nvPr/>
          </p:nvSpPr>
          <p:spPr>
            <a:xfrm>
              <a:off x="6225600" y="3283050"/>
              <a:ext cx="268200" cy="21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j</a:t>
              </a:r>
              <a:endParaRPr>
                <a:latin typeface="Consolas"/>
                <a:ea typeface="Consolas"/>
                <a:cs typeface="Consolas"/>
                <a:sym typeface="Consolas"/>
              </a:endParaRPr>
            </a:p>
          </p:txBody>
        </p:sp>
      </p:grpSp>
      <p:cxnSp>
        <p:nvCxnSpPr>
          <p:cNvPr id="305" name="Google Shape;305;p31"/>
          <p:cNvCxnSpPr/>
          <p:nvPr/>
        </p:nvCxnSpPr>
        <p:spPr>
          <a:xfrm flipH="1">
            <a:off x="6668858" y="3457726"/>
            <a:ext cx="510900" cy="843300"/>
          </a:xfrm>
          <a:prstGeom prst="straightConnector1">
            <a:avLst/>
          </a:prstGeom>
          <a:noFill/>
          <a:ln cap="flat" cmpd="sng" w="19050">
            <a:solidFill>
              <a:srgbClr val="FF0000"/>
            </a:solidFill>
            <a:prstDash val="solid"/>
            <a:round/>
            <a:headEnd len="med" w="med" type="none"/>
            <a:tailEnd len="med" w="med" type="none"/>
          </a:ln>
        </p:spPr>
      </p:cxnSp>
      <p:cxnSp>
        <p:nvCxnSpPr>
          <p:cNvPr id="306" name="Google Shape;306;p31"/>
          <p:cNvCxnSpPr/>
          <p:nvPr/>
        </p:nvCxnSpPr>
        <p:spPr>
          <a:xfrm>
            <a:off x="6657083" y="3529001"/>
            <a:ext cx="570300" cy="783900"/>
          </a:xfrm>
          <a:prstGeom prst="straightConnector1">
            <a:avLst/>
          </a:prstGeom>
          <a:noFill/>
          <a:ln cap="flat" cmpd="sng" w="19050">
            <a:solidFill>
              <a:srgbClr val="FF0000"/>
            </a:solidFill>
            <a:prstDash val="solid"/>
            <a:round/>
            <a:headEnd len="med" w="med" type="none"/>
            <a:tailEnd len="med" w="med" type="none"/>
          </a:ln>
        </p:spPr>
      </p:cxnSp>
      <p:sp>
        <p:nvSpPr>
          <p:cNvPr id="307" name="Google Shape;307;p31"/>
          <p:cNvSpPr txBox="1"/>
          <p:nvPr/>
        </p:nvSpPr>
        <p:spPr>
          <a:xfrm>
            <a:off x="7181400" y="1137300"/>
            <a:ext cx="1680300" cy="30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Called the ‘pivot’.</a:t>
            </a:r>
            <a:endParaRPr/>
          </a:p>
        </p:txBody>
      </p:sp>
      <p:cxnSp>
        <p:nvCxnSpPr>
          <p:cNvPr id="308" name="Google Shape;308;p31"/>
          <p:cNvCxnSpPr/>
          <p:nvPr/>
        </p:nvCxnSpPr>
        <p:spPr>
          <a:xfrm flipH="1">
            <a:off x="6854325" y="1433275"/>
            <a:ext cx="389400" cy="202500"/>
          </a:xfrm>
          <a:prstGeom prst="straightConnector1">
            <a:avLst/>
          </a:prstGeom>
          <a:noFill/>
          <a:ln cap="flat" cmpd="sng" w="19050">
            <a:solidFill>
              <a:schemeClr val="dk2"/>
            </a:solidFill>
            <a:prstDash val="solid"/>
            <a:round/>
            <a:headEnd len="med" w="med" type="none"/>
            <a:tailEnd len="med" w="med" type="triangl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312" name="Shape 312"/>
        <p:cNvGrpSpPr/>
        <p:nvPr/>
      </p:nvGrpSpPr>
      <p:grpSpPr>
        <a:xfrm>
          <a:off x="0" y="0"/>
          <a:ext cx="0" cy="0"/>
          <a:chOff x="0" y="0"/>
          <a:chExt cx="0" cy="0"/>
        </a:xfrm>
      </p:grpSpPr>
      <p:sp>
        <p:nvSpPr>
          <p:cNvPr id="313" name="Google Shape;313;p3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Job Interview Style Question (Partitioning)</a:t>
            </a:r>
            <a:endParaRPr/>
          </a:p>
        </p:txBody>
      </p:sp>
      <p:sp>
        <p:nvSpPr>
          <p:cNvPr id="314" name="Google Shape;314;p32"/>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Given an array of colors where the 0th element is white (and maybe a few more), and the remaining elements are red (less) or blue (greater), rearrange the array so that all red squares are to the left of the white square, the white squares end up together, and all blue squares are to the right. Your algorithm must complete in Θ(N) time (no space restriction).</a:t>
            </a:r>
            <a:endParaRPr/>
          </a:p>
          <a:p>
            <a:pPr indent="-342900" lvl="0" marL="457200" rtl="0" algn="l">
              <a:spcBef>
                <a:spcPts val="600"/>
              </a:spcBef>
              <a:spcAft>
                <a:spcPts val="0"/>
              </a:spcAft>
              <a:buSzPts val="1800"/>
              <a:buChar char="●"/>
            </a:pPr>
            <a:r>
              <a:rPr lang="en"/>
              <a:t>Relative order of red and blues does NOT need to stay the same.</a:t>
            </a:r>
            <a:endParaRPr/>
          </a:p>
        </p:txBody>
      </p:sp>
      <p:sp>
        <p:nvSpPr>
          <p:cNvPr id="315" name="Google Shape;315;p32"/>
          <p:cNvSpPr/>
          <p:nvPr/>
        </p:nvSpPr>
        <p:spPr>
          <a:xfrm>
            <a:off x="194625" y="4192500"/>
            <a:ext cx="540000" cy="495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a:t>
            </a:r>
            <a:endParaRPr sz="1800">
              <a:latin typeface="Calibri"/>
              <a:ea typeface="Calibri"/>
              <a:cs typeface="Calibri"/>
              <a:sym typeface="Calibri"/>
            </a:endParaRPr>
          </a:p>
        </p:txBody>
      </p:sp>
      <p:sp>
        <p:nvSpPr>
          <p:cNvPr id="316" name="Google Shape;316;p32"/>
          <p:cNvSpPr/>
          <p:nvPr/>
        </p:nvSpPr>
        <p:spPr>
          <a:xfrm>
            <a:off x="723680" y="4192500"/>
            <a:ext cx="540000" cy="495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a:t>
            </a:r>
            <a:endParaRPr sz="1800">
              <a:latin typeface="Calibri"/>
              <a:ea typeface="Calibri"/>
              <a:cs typeface="Calibri"/>
              <a:sym typeface="Calibri"/>
            </a:endParaRPr>
          </a:p>
        </p:txBody>
      </p:sp>
      <p:sp>
        <p:nvSpPr>
          <p:cNvPr id="317" name="Google Shape;317;p32"/>
          <p:cNvSpPr/>
          <p:nvPr/>
        </p:nvSpPr>
        <p:spPr>
          <a:xfrm>
            <a:off x="1257261" y="4192500"/>
            <a:ext cx="540000" cy="495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318" name="Google Shape;318;p32"/>
          <p:cNvSpPr/>
          <p:nvPr/>
        </p:nvSpPr>
        <p:spPr>
          <a:xfrm>
            <a:off x="1786316" y="4192500"/>
            <a:ext cx="540000" cy="495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sp>
        <p:nvSpPr>
          <p:cNvPr id="319" name="Google Shape;319;p32"/>
          <p:cNvSpPr/>
          <p:nvPr/>
        </p:nvSpPr>
        <p:spPr>
          <a:xfrm>
            <a:off x="2314884" y="4192500"/>
            <a:ext cx="540000" cy="4953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6</a:t>
            </a:r>
            <a:endParaRPr sz="1800">
              <a:latin typeface="Calibri"/>
              <a:ea typeface="Calibri"/>
              <a:cs typeface="Calibri"/>
              <a:sym typeface="Calibri"/>
            </a:endParaRPr>
          </a:p>
        </p:txBody>
      </p:sp>
      <p:sp>
        <p:nvSpPr>
          <p:cNvPr id="320" name="Google Shape;320;p32"/>
          <p:cNvSpPr/>
          <p:nvPr/>
        </p:nvSpPr>
        <p:spPr>
          <a:xfrm>
            <a:off x="3377338" y="4192500"/>
            <a:ext cx="540000" cy="495300"/>
          </a:xfrm>
          <a:prstGeom prst="rect">
            <a:avLst/>
          </a:prstGeom>
          <a:solidFill>
            <a:srgbClr val="A4C2F4"/>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8</a:t>
            </a:r>
            <a:endParaRPr sz="1800">
              <a:latin typeface="Calibri"/>
              <a:ea typeface="Calibri"/>
              <a:cs typeface="Calibri"/>
              <a:sym typeface="Calibri"/>
            </a:endParaRPr>
          </a:p>
        </p:txBody>
      </p:sp>
      <p:sp>
        <p:nvSpPr>
          <p:cNvPr id="321" name="Google Shape;321;p32"/>
          <p:cNvSpPr/>
          <p:nvPr/>
        </p:nvSpPr>
        <p:spPr>
          <a:xfrm>
            <a:off x="3910920" y="4192500"/>
            <a:ext cx="540000" cy="495300"/>
          </a:xfrm>
          <a:prstGeom prst="rect">
            <a:avLst/>
          </a:prstGeom>
          <a:solidFill>
            <a:srgbClr val="A4C2F4"/>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7</a:t>
            </a:r>
            <a:endParaRPr sz="1800">
              <a:latin typeface="Calibri"/>
              <a:ea typeface="Calibri"/>
              <a:cs typeface="Calibri"/>
              <a:sym typeface="Calibri"/>
            </a:endParaRPr>
          </a:p>
        </p:txBody>
      </p:sp>
      <p:sp>
        <p:nvSpPr>
          <p:cNvPr id="322" name="Google Shape;322;p32"/>
          <p:cNvSpPr/>
          <p:nvPr/>
        </p:nvSpPr>
        <p:spPr>
          <a:xfrm>
            <a:off x="4792925" y="4192500"/>
            <a:ext cx="540000" cy="495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a:t>
            </a:r>
            <a:endParaRPr sz="1800">
              <a:latin typeface="Calibri"/>
              <a:ea typeface="Calibri"/>
              <a:cs typeface="Calibri"/>
              <a:sym typeface="Calibri"/>
            </a:endParaRPr>
          </a:p>
        </p:txBody>
      </p:sp>
      <p:sp>
        <p:nvSpPr>
          <p:cNvPr id="323" name="Google Shape;323;p32"/>
          <p:cNvSpPr/>
          <p:nvPr/>
        </p:nvSpPr>
        <p:spPr>
          <a:xfrm>
            <a:off x="5321980" y="4192500"/>
            <a:ext cx="540000" cy="495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sp>
        <p:nvSpPr>
          <p:cNvPr id="324" name="Google Shape;324;p32"/>
          <p:cNvSpPr/>
          <p:nvPr/>
        </p:nvSpPr>
        <p:spPr>
          <a:xfrm>
            <a:off x="5855561" y="4192500"/>
            <a:ext cx="540000" cy="495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a:t>
            </a:r>
            <a:endParaRPr sz="1800">
              <a:latin typeface="Calibri"/>
              <a:ea typeface="Calibri"/>
              <a:cs typeface="Calibri"/>
              <a:sym typeface="Calibri"/>
            </a:endParaRPr>
          </a:p>
        </p:txBody>
      </p:sp>
      <p:sp>
        <p:nvSpPr>
          <p:cNvPr id="325" name="Google Shape;325;p32"/>
          <p:cNvSpPr/>
          <p:nvPr/>
        </p:nvSpPr>
        <p:spPr>
          <a:xfrm>
            <a:off x="6384616" y="4192500"/>
            <a:ext cx="540000" cy="495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326" name="Google Shape;326;p32"/>
          <p:cNvSpPr/>
          <p:nvPr/>
        </p:nvSpPr>
        <p:spPr>
          <a:xfrm>
            <a:off x="6913184" y="4192500"/>
            <a:ext cx="540000" cy="4953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6</a:t>
            </a:r>
            <a:endParaRPr sz="1800">
              <a:latin typeface="Calibri"/>
              <a:ea typeface="Calibri"/>
              <a:cs typeface="Calibri"/>
              <a:sym typeface="Calibri"/>
            </a:endParaRPr>
          </a:p>
        </p:txBody>
      </p:sp>
      <p:sp>
        <p:nvSpPr>
          <p:cNvPr id="327" name="Google Shape;327;p32"/>
          <p:cNvSpPr/>
          <p:nvPr/>
        </p:nvSpPr>
        <p:spPr>
          <a:xfrm>
            <a:off x="7975638" y="4192500"/>
            <a:ext cx="540000" cy="495300"/>
          </a:xfrm>
          <a:prstGeom prst="rect">
            <a:avLst/>
          </a:prstGeom>
          <a:solidFill>
            <a:srgbClr val="A4C2F4"/>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7</a:t>
            </a:r>
            <a:endParaRPr sz="1800">
              <a:latin typeface="Calibri"/>
              <a:ea typeface="Calibri"/>
              <a:cs typeface="Calibri"/>
              <a:sym typeface="Calibri"/>
            </a:endParaRPr>
          </a:p>
        </p:txBody>
      </p:sp>
      <p:sp>
        <p:nvSpPr>
          <p:cNvPr id="328" name="Google Shape;328;p32"/>
          <p:cNvSpPr/>
          <p:nvPr/>
        </p:nvSpPr>
        <p:spPr>
          <a:xfrm>
            <a:off x="8509220" y="4192500"/>
            <a:ext cx="540000" cy="495300"/>
          </a:xfrm>
          <a:prstGeom prst="rect">
            <a:avLst/>
          </a:prstGeom>
          <a:solidFill>
            <a:srgbClr val="A4C2F4"/>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8</a:t>
            </a:r>
            <a:endParaRPr sz="1800">
              <a:latin typeface="Calibri"/>
              <a:ea typeface="Calibri"/>
              <a:cs typeface="Calibri"/>
              <a:sym typeface="Calibri"/>
            </a:endParaRPr>
          </a:p>
        </p:txBody>
      </p:sp>
      <p:sp>
        <p:nvSpPr>
          <p:cNvPr id="329" name="Google Shape;329;p32"/>
          <p:cNvSpPr txBox="1"/>
          <p:nvPr/>
        </p:nvSpPr>
        <p:spPr>
          <a:xfrm>
            <a:off x="142559" y="3844596"/>
            <a:ext cx="3491100" cy="45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Example of a valid output</a:t>
            </a:r>
            <a:endParaRPr/>
          </a:p>
        </p:txBody>
      </p:sp>
      <p:sp>
        <p:nvSpPr>
          <p:cNvPr id="330" name="Google Shape;330;p32"/>
          <p:cNvSpPr txBox="1"/>
          <p:nvPr/>
        </p:nvSpPr>
        <p:spPr>
          <a:xfrm>
            <a:off x="4792934" y="3838000"/>
            <a:ext cx="3491100" cy="45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Another example of a valid output</a:t>
            </a:r>
            <a:endParaRPr/>
          </a:p>
        </p:txBody>
      </p:sp>
      <p:sp>
        <p:nvSpPr>
          <p:cNvPr id="331" name="Google Shape;331;p32"/>
          <p:cNvSpPr/>
          <p:nvPr/>
        </p:nvSpPr>
        <p:spPr>
          <a:xfrm>
            <a:off x="2710550" y="2652898"/>
            <a:ext cx="540000" cy="4953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6</a:t>
            </a:r>
            <a:endParaRPr sz="1800">
              <a:latin typeface="Calibri"/>
              <a:ea typeface="Calibri"/>
              <a:cs typeface="Calibri"/>
              <a:sym typeface="Calibri"/>
            </a:endParaRPr>
          </a:p>
        </p:txBody>
      </p:sp>
      <p:sp>
        <p:nvSpPr>
          <p:cNvPr id="332" name="Google Shape;332;p32"/>
          <p:cNvSpPr/>
          <p:nvPr/>
        </p:nvSpPr>
        <p:spPr>
          <a:xfrm>
            <a:off x="3239605" y="2652898"/>
            <a:ext cx="540000" cy="495300"/>
          </a:xfrm>
          <a:prstGeom prst="rect">
            <a:avLst/>
          </a:prstGeom>
          <a:solidFill>
            <a:srgbClr val="A4C2F4"/>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8</a:t>
            </a:r>
            <a:endParaRPr sz="1800">
              <a:latin typeface="Calibri"/>
              <a:ea typeface="Calibri"/>
              <a:cs typeface="Calibri"/>
              <a:sym typeface="Calibri"/>
            </a:endParaRPr>
          </a:p>
        </p:txBody>
      </p:sp>
      <p:sp>
        <p:nvSpPr>
          <p:cNvPr id="333" name="Google Shape;333;p32"/>
          <p:cNvSpPr/>
          <p:nvPr/>
        </p:nvSpPr>
        <p:spPr>
          <a:xfrm>
            <a:off x="3773186" y="2652898"/>
            <a:ext cx="540000" cy="495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a:t>
            </a:r>
            <a:endParaRPr sz="1800">
              <a:latin typeface="Calibri"/>
              <a:ea typeface="Calibri"/>
              <a:cs typeface="Calibri"/>
              <a:sym typeface="Calibri"/>
            </a:endParaRPr>
          </a:p>
        </p:txBody>
      </p:sp>
      <p:sp>
        <p:nvSpPr>
          <p:cNvPr id="334" name="Google Shape;334;p32"/>
          <p:cNvSpPr/>
          <p:nvPr/>
        </p:nvSpPr>
        <p:spPr>
          <a:xfrm>
            <a:off x="4302241" y="2652898"/>
            <a:ext cx="540000" cy="495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a:t>
            </a:r>
            <a:endParaRPr sz="1800">
              <a:latin typeface="Calibri"/>
              <a:ea typeface="Calibri"/>
              <a:cs typeface="Calibri"/>
              <a:sym typeface="Calibri"/>
            </a:endParaRPr>
          </a:p>
        </p:txBody>
      </p:sp>
      <p:sp>
        <p:nvSpPr>
          <p:cNvPr id="335" name="Google Shape;335;p32"/>
          <p:cNvSpPr/>
          <p:nvPr/>
        </p:nvSpPr>
        <p:spPr>
          <a:xfrm>
            <a:off x="4830809" y="2652898"/>
            <a:ext cx="540000" cy="495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336" name="Google Shape;336;p32"/>
          <p:cNvSpPr/>
          <p:nvPr/>
        </p:nvSpPr>
        <p:spPr>
          <a:xfrm>
            <a:off x="5359863" y="2652898"/>
            <a:ext cx="540000" cy="495300"/>
          </a:xfrm>
          <a:prstGeom prst="rect">
            <a:avLst/>
          </a:prstGeom>
          <a:solidFill>
            <a:srgbClr val="A4C2F4"/>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7</a:t>
            </a:r>
            <a:endParaRPr sz="1800">
              <a:latin typeface="Calibri"/>
              <a:ea typeface="Calibri"/>
              <a:cs typeface="Calibri"/>
              <a:sym typeface="Calibri"/>
            </a:endParaRPr>
          </a:p>
        </p:txBody>
      </p:sp>
      <p:sp>
        <p:nvSpPr>
          <p:cNvPr id="337" name="Google Shape;337;p32"/>
          <p:cNvSpPr/>
          <p:nvPr/>
        </p:nvSpPr>
        <p:spPr>
          <a:xfrm>
            <a:off x="5893445" y="2652898"/>
            <a:ext cx="540000" cy="495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sp>
        <p:nvSpPr>
          <p:cNvPr id="338" name="Google Shape;338;p32"/>
          <p:cNvSpPr txBox="1"/>
          <p:nvPr/>
        </p:nvSpPr>
        <p:spPr>
          <a:xfrm>
            <a:off x="2669663" y="2317299"/>
            <a:ext cx="3491100" cy="45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Input</a:t>
            </a:r>
            <a:endParaRPr/>
          </a:p>
        </p:txBody>
      </p:sp>
      <p:sp>
        <p:nvSpPr>
          <p:cNvPr id="339" name="Google Shape;339;p32"/>
          <p:cNvSpPr/>
          <p:nvPr/>
        </p:nvSpPr>
        <p:spPr>
          <a:xfrm>
            <a:off x="6426845" y="2652898"/>
            <a:ext cx="540000" cy="495300"/>
          </a:xfrm>
          <a:prstGeom prst="rect">
            <a:avLst/>
          </a:prstGeom>
          <a:solidFill>
            <a:schemeClr val="lt1"/>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6</a:t>
            </a:r>
            <a:endParaRPr sz="1800">
              <a:latin typeface="Calibri"/>
              <a:ea typeface="Calibri"/>
              <a:cs typeface="Calibri"/>
              <a:sym typeface="Calibri"/>
            </a:endParaRPr>
          </a:p>
        </p:txBody>
      </p:sp>
      <p:sp>
        <p:nvSpPr>
          <p:cNvPr id="340" name="Google Shape;340;p32"/>
          <p:cNvSpPr/>
          <p:nvPr/>
        </p:nvSpPr>
        <p:spPr>
          <a:xfrm>
            <a:off x="2848284" y="4192500"/>
            <a:ext cx="540000" cy="4953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6</a:t>
            </a:r>
            <a:endParaRPr sz="1800">
              <a:latin typeface="Calibri"/>
              <a:ea typeface="Calibri"/>
              <a:cs typeface="Calibri"/>
              <a:sym typeface="Calibri"/>
            </a:endParaRPr>
          </a:p>
        </p:txBody>
      </p:sp>
      <p:sp>
        <p:nvSpPr>
          <p:cNvPr id="341" name="Google Shape;341;p32"/>
          <p:cNvSpPr/>
          <p:nvPr/>
        </p:nvSpPr>
        <p:spPr>
          <a:xfrm>
            <a:off x="7446584" y="4192500"/>
            <a:ext cx="540000" cy="4953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6</a:t>
            </a:r>
            <a:endParaRPr sz="1800">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33"/>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32, </a:t>
            </a:r>
            <a:r>
              <a:rPr lang="en"/>
              <a:t>CS61B, Spring 2024</a:t>
            </a:r>
            <a:endParaRPr/>
          </a:p>
        </p:txBody>
      </p:sp>
      <p:sp>
        <p:nvSpPr>
          <p:cNvPr id="347" name="Google Shape;347;p33"/>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Quicksort</a:t>
            </a:r>
            <a:endParaRPr/>
          </a:p>
        </p:txBody>
      </p:sp>
      <p:sp>
        <p:nvSpPr>
          <p:cNvPr id="348" name="Google Shape;348;p33"/>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b="1" lang="en">
                <a:solidFill>
                  <a:schemeClr val="accent3"/>
                </a:solidFill>
                <a:latin typeface="Roboto"/>
                <a:ea typeface="Roboto"/>
                <a:cs typeface="Roboto"/>
                <a:sym typeface="Roboto"/>
              </a:rPr>
              <a:t>Quicksort</a:t>
            </a:r>
            <a:endParaRPr b="1">
              <a:solidFill>
                <a:schemeClr val="accent3"/>
              </a:solidFill>
              <a:latin typeface="Roboto"/>
              <a:ea typeface="Roboto"/>
              <a:cs typeface="Roboto"/>
              <a:sym typeface="Roboto"/>
            </a:endParaRPr>
          </a:p>
          <a:p>
            <a:pPr indent="-342900" lvl="0" marL="457200" rtl="0" algn="l">
              <a:spcBef>
                <a:spcPts val="600"/>
              </a:spcBef>
              <a:spcAft>
                <a:spcPts val="0"/>
              </a:spcAft>
              <a:buSzPts val="1800"/>
              <a:buChar char="•"/>
            </a:pPr>
            <a:r>
              <a:rPr lang="en"/>
              <a:t>Quicksort Backstory,</a:t>
            </a:r>
            <a:br>
              <a:rPr lang="en"/>
            </a:br>
            <a:r>
              <a:rPr lang="en"/>
              <a:t>Partitioning</a:t>
            </a:r>
            <a:endParaRPr b="1">
              <a:solidFill>
                <a:schemeClr val="accent3"/>
              </a:solidFill>
              <a:latin typeface="Roboto"/>
              <a:ea typeface="Roboto"/>
              <a:cs typeface="Roboto"/>
              <a:sym typeface="Roboto"/>
            </a:endParaRPr>
          </a:p>
          <a:p>
            <a:pPr indent="-342900" lvl="0" marL="457200" rtl="0" algn="l">
              <a:spcBef>
                <a:spcPts val="0"/>
              </a:spcBef>
              <a:spcAft>
                <a:spcPts val="0"/>
              </a:spcAft>
              <a:buClr>
                <a:schemeClr val="accent3"/>
              </a:buClr>
              <a:buSzPts val="1800"/>
              <a:buFont typeface="Roboto"/>
              <a:buChar char="•"/>
            </a:pPr>
            <a:r>
              <a:rPr b="1" lang="en">
                <a:solidFill>
                  <a:schemeClr val="accent3"/>
                </a:solidFill>
                <a:latin typeface="Roboto"/>
                <a:ea typeface="Roboto"/>
                <a:cs typeface="Roboto"/>
                <a:sym typeface="Roboto"/>
              </a:rPr>
              <a:t>Quicksort</a:t>
            </a:r>
            <a:endParaRPr b="1">
              <a:solidFill>
                <a:schemeClr val="accent3"/>
              </a:solidFill>
              <a:latin typeface="Roboto"/>
              <a:ea typeface="Roboto"/>
              <a:cs typeface="Roboto"/>
              <a:sym typeface="Roboto"/>
            </a:endParaRPr>
          </a:p>
          <a:p>
            <a:pPr indent="0" lvl="0" marL="0" rtl="0" algn="l">
              <a:spcBef>
                <a:spcPts val="600"/>
              </a:spcBef>
              <a:spcAft>
                <a:spcPts val="0"/>
              </a:spcAft>
              <a:buNone/>
            </a:pPr>
            <a:r>
              <a:rPr lang="en">
                <a:solidFill>
                  <a:srgbClr val="CCCCCC"/>
                </a:solidFill>
              </a:rPr>
              <a:t>Quicksort Runtime Analysis</a:t>
            </a:r>
            <a:endParaRPr>
              <a:solidFill>
                <a:srgbClr val="CCCCCC"/>
              </a:solidFill>
            </a:endParaRPr>
          </a:p>
          <a:p>
            <a:pPr indent="-342900" lvl="0" marL="457200" rtl="0" algn="l">
              <a:spcBef>
                <a:spcPts val="600"/>
              </a:spcBef>
              <a:spcAft>
                <a:spcPts val="0"/>
              </a:spcAft>
              <a:buClr>
                <a:srgbClr val="CCCCCC"/>
              </a:buClr>
              <a:buSzPts val="1800"/>
              <a:buChar char="•"/>
            </a:pPr>
            <a:r>
              <a:rPr lang="en">
                <a:solidFill>
                  <a:srgbClr val="CCCCCC"/>
                </a:solidFill>
              </a:rPr>
              <a:t>Quicksort Runtime Analysis</a:t>
            </a:r>
            <a:endParaRPr>
              <a:solidFill>
                <a:srgbClr val="CCCCCC"/>
              </a:solidFill>
            </a:endParaRPr>
          </a:p>
          <a:p>
            <a:pPr indent="-342900" lvl="0" marL="457200" rtl="0" algn="l">
              <a:spcBef>
                <a:spcPts val="0"/>
              </a:spcBef>
              <a:spcAft>
                <a:spcPts val="0"/>
              </a:spcAft>
              <a:buClr>
                <a:srgbClr val="CCCCCC"/>
              </a:buClr>
              <a:buSzPts val="1800"/>
              <a:buChar char="•"/>
            </a:pPr>
            <a:r>
              <a:rPr lang="en">
                <a:solidFill>
                  <a:srgbClr val="CCCCCC"/>
                </a:solidFill>
              </a:rPr>
              <a:t>Avoiding Quicksort Worst Case</a:t>
            </a:r>
            <a:endParaRPr>
              <a:solidFill>
                <a:srgbClr val="CCCCCC"/>
              </a:solidFill>
            </a:endParaRPr>
          </a:p>
          <a:p>
            <a:pPr indent="0" lvl="0" marL="0" rtl="0" algn="l">
              <a:spcBef>
                <a:spcPts val="600"/>
              </a:spcBef>
              <a:spcAft>
                <a:spcPts val="0"/>
              </a:spcAft>
              <a:buNone/>
            </a:pPr>
            <a:r>
              <a:rPr lang="en"/>
              <a:t>Quicksort Variants</a:t>
            </a:r>
            <a:endParaRPr/>
          </a:p>
          <a:p>
            <a:pPr indent="-342900" lvl="0" marL="457200" rtl="0" algn="l">
              <a:spcBef>
                <a:spcPts val="600"/>
              </a:spcBef>
              <a:spcAft>
                <a:spcPts val="0"/>
              </a:spcAft>
              <a:buSzPts val="1800"/>
              <a:buChar char="•"/>
            </a:pPr>
            <a:r>
              <a:rPr lang="en"/>
              <a:t>Philosophies for Avoiding Worst Case Behavior</a:t>
            </a:r>
            <a:endParaRPr/>
          </a:p>
          <a:p>
            <a:pPr indent="-342900" lvl="0" marL="457200" rtl="0" algn="l">
              <a:spcBef>
                <a:spcPts val="0"/>
              </a:spcBef>
              <a:spcAft>
                <a:spcPts val="0"/>
              </a:spcAft>
              <a:buSzPts val="1800"/>
              <a:buChar char="•"/>
            </a:pPr>
            <a:r>
              <a:rPr lang="en"/>
              <a:t>Quicksort Variant Experiments</a:t>
            </a:r>
            <a:endParaRPr/>
          </a:p>
          <a:p>
            <a:pPr indent="0" lvl="0" marL="0" rtl="0" algn="l">
              <a:spcBef>
                <a:spcPts val="600"/>
              </a:spcBef>
              <a:spcAft>
                <a:spcPts val="0"/>
              </a:spcAft>
              <a:buNone/>
            </a:pPr>
            <a:r>
              <a:rPr lang="en"/>
              <a:t>Quick Select (median finding)</a:t>
            </a:r>
            <a:endParaRPr b="1">
              <a:solidFill>
                <a:schemeClr val="accent3"/>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3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Partition Sort, a.k.a. Quicksort</a:t>
            </a:r>
            <a:endParaRPr/>
          </a:p>
        </p:txBody>
      </p:sp>
      <p:sp>
        <p:nvSpPr>
          <p:cNvPr id="354" name="Google Shape;354;p34"/>
          <p:cNvSpPr txBox="1"/>
          <p:nvPr>
            <p:ph idx="1" type="body"/>
          </p:nvPr>
        </p:nvSpPr>
        <p:spPr>
          <a:xfrm>
            <a:off x="243000" y="2169225"/>
            <a:ext cx="8555700" cy="1355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Observations:</a:t>
            </a:r>
            <a:endParaRPr/>
          </a:p>
          <a:p>
            <a:pPr indent="-342900" lvl="0" marL="457200" rtl="0" algn="l">
              <a:spcBef>
                <a:spcPts val="600"/>
              </a:spcBef>
              <a:spcAft>
                <a:spcPts val="0"/>
              </a:spcAft>
              <a:buSzPts val="1800"/>
              <a:buChar char="●"/>
            </a:pPr>
            <a:r>
              <a:rPr lang="en"/>
              <a:t>5 is “in its place.” Exactly where it’d be if the array were sorted.</a:t>
            </a:r>
            <a:endParaRPr/>
          </a:p>
          <a:p>
            <a:pPr indent="-342900" lvl="0" marL="457200" rtl="0" algn="l">
              <a:spcBef>
                <a:spcPts val="0"/>
              </a:spcBef>
              <a:spcAft>
                <a:spcPts val="0"/>
              </a:spcAft>
              <a:buSzPts val="1800"/>
              <a:buChar char="●"/>
            </a:pPr>
            <a:r>
              <a:rPr lang="en"/>
              <a:t>Can sort two halves separately, e.g. through recursive use of partitioning.</a:t>
            </a:r>
            <a:endParaRPr/>
          </a:p>
        </p:txBody>
      </p:sp>
      <p:sp>
        <p:nvSpPr>
          <p:cNvPr id="355" name="Google Shape;355;p34"/>
          <p:cNvSpPr/>
          <p:nvPr/>
        </p:nvSpPr>
        <p:spPr>
          <a:xfrm>
            <a:off x="2437900" y="785725"/>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a:t>
            </a:r>
            <a:endParaRPr sz="1800">
              <a:latin typeface="Calibri"/>
              <a:ea typeface="Calibri"/>
              <a:cs typeface="Calibri"/>
              <a:sym typeface="Calibri"/>
            </a:endParaRPr>
          </a:p>
        </p:txBody>
      </p:sp>
      <p:sp>
        <p:nvSpPr>
          <p:cNvPr id="356" name="Google Shape;356;p34"/>
          <p:cNvSpPr/>
          <p:nvPr/>
        </p:nvSpPr>
        <p:spPr>
          <a:xfrm>
            <a:off x="2970500" y="7857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a:t>
            </a:r>
            <a:endParaRPr sz="1800">
              <a:latin typeface="Calibri"/>
              <a:ea typeface="Calibri"/>
              <a:cs typeface="Calibri"/>
              <a:sym typeface="Calibri"/>
            </a:endParaRPr>
          </a:p>
        </p:txBody>
      </p:sp>
      <p:sp>
        <p:nvSpPr>
          <p:cNvPr id="357" name="Google Shape;357;p34"/>
          <p:cNvSpPr/>
          <p:nvPr/>
        </p:nvSpPr>
        <p:spPr>
          <a:xfrm>
            <a:off x="3503100" y="7857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358" name="Google Shape;358;p34"/>
          <p:cNvSpPr/>
          <p:nvPr/>
        </p:nvSpPr>
        <p:spPr>
          <a:xfrm>
            <a:off x="4035701" y="7857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a:t>
            </a:r>
            <a:endParaRPr sz="1800">
              <a:latin typeface="Calibri"/>
              <a:ea typeface="Calibri"/>
              <a:cs typeface="Calibri"/>
              <a:sym typeface="Calibri"/>
            </a:endParaRPr>
          </a:p>
        </p:txBody>
      </p:sp>
      <p:sp>
        <p:nvSpPr>
          <p:cNvPr id="359" name="Google Shape;359;p34"/>
          <p:cNvSpPr/>
          <p:nvPr/>
        </p:nvSpPr>
        <p:spPr>
          <a:xfrm>
            <a:off x="5100901" y="7857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8</a:t>
            </a:r>
            <a:endParaRPr sz="1800">
              <a:latin typeface="Calibri"/>
              <a:ea typeface="Calibri"/>
              <a:cs typeface="Calibri"/>
              <a:sym typeface="Calibri"/>
            </a:endParaRPr>
          </a:p>
        </p:txBody>
      </p:sp>
      <p:sp>
        <p:nvSpPr>
          <p:cNvPr id="360" name="Google Shape;360;p34"/>
          <p:cNvSpPr/>
          <p:nvPr/>
        </p:nvSpPr>
        <p:spPr>
          <a:xfrm>
            <a:off x="5633501" y="7857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sp>
        <p:nvSpPr>
          <p:cNvPr id="361" name="Google Shape;361;p34"/>
          <p:cNvSpPr/>
          <p:nvPr/>
        </p:nvSpPr>
        <p:spPr>
          <a:xfrm>
            <a:off x="6166102" y="7857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6</a:t>
            </a:r>
            <a:endParaRPr sz="1800">
              <a:latin typeface="Calibri"/>
              <a:ea typeface="Calibri"/>
              <a:cs typeface="Calibri"/>
              <a:sym typeface="Calibri"/>
            </a:endParaRPr>
          </a:p>
        </p:txBody>
      </p:sp>
      <p:sp>
        <p:nvSpPr>
          <p:cNvPr id="362" name="Google Shape;362;p34"/>
          <p:cNvSpPr/>
          <p:nvPr/>
        </p:nvSpPr>
        <p:spPr>
          <a:xfrm>
            <a:off x="4568301" y="7857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7</a:t>
            </a:r>
            <a:endParaRPr sz="1800">
              <a:latin typeface="Calibri"/>
              <a:ea typeface="Calibri"/>
              <a:cs typeface="Calibri"/>
              <a:sym typeface="Calibri"/>
            </a:endParaRPr>
          </a:p>
        </p:txBody>
      </p:sp>
      <p:grpSp>
        <p:nvGrpSpPr>
          <p:cNvPr id="363" name="Google Shape;363;p34"/>
          <p:cNvGrpSpPr/>
          <p:nvPr/>
        </p:nvGrpSpPr>
        <p:grpSpPr>
          <a:xfrm>
            <a:off x="2437888" y="1583425"/>
            <a:ext cx="4268202" cy="495300"/>
            <a:chOff x="2437888" y="1583425"/>
            <a:chExt cx="4268202" cy="495300"/>
          </a:xfrm>
        </p:grpSpPr>
        <p:sp>
          <p:nvSpPr>
            <p:cNvPr id="364" name="Google Shape;364;p34"/>
            <p:cNvSpPr/>
            <p:nvPr/>
          </p:nvSpPr>
          <p:spPr>
            <a:xfrm>
              <a:off x="2437888" y="15834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a:t>
              </a:r>
              <a:endParaRPr sz="1800">
                <a:latin typeface="Calibri"/>
                <a:ea typeface="Calibri"/>
                <a:cs typeface="Calibri"/>
                <a:sym typeface="Calibri"/>
              </a:endParaRPr>
            </a:p>
          </p:txBody>
        </p:sp>
        <p:sp>
          <p:nvSpPr>
            <p:cNvPr id="365" name="Google Shape;365;p34"/>
            <p:cNvSpPr/>
            <p:nvPr/>
          </p:nvSpPr>
          <p:spPr>
            <a:xfrm>
              <a:off x="2970488" y="15834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366" name="Google Shape;366;p34"/>
            <p:cNvSpPr/>
            <p:nvPr/>
          </p:nvSpPr>
          <p:spPr>
            <a:xfrm>
              <a:off x="3503088" y="15834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a:t>
              </a:r>
              <a:endParaRPr sz="1800">
                <a:latin typeface="Calibri"/>
                <a:ea typeface="Calibri"/>
                <a:cs typeface="Calibri"/>
                <a:sym typeface="Calibri"/>
              </a:endParaRPr>
            </a:p>
          </p:txBody>
        </p:sp>
        <p:sp>
          <p:nvSpPr>
            <p:cNvPr id="367" name="Google Shape;367;p34"/>
            <p:cNvSpPr/>
            <p:nvPr/>
          </p:nvSpPr>
          <p:spPr>
            <a:xfrm>
              <a:off x="4035688" y="15834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sp>
          <p:nvSpPr>
            <p:cNvPr id="368" name="Google Shape;368;p34"/>
            <p:cNvSpPr/>
            <p:nvPr/>
          </p:nvSpPr>
          <p:spPr>
            <a:xfrm>
              <a:off x="5100889" y="15834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7</a:t>
              </a:r>
              <a:endParaRPr sz="1800">
                <a:latin typeface="Calibri"/>
                <a:ea typeface="Calibri"/>
                <a:cs typeface="Calibri"/>
                <a:sym typeface="Calibri"/>
              </a:endParaRPr>
            </a:p>
          </p:txBody>
        </p:sp>
        <p:sp>
          <p:nvSpPr>
            <p:cNvPr id="369" name="Google Shape;369;p34"/>
            <p:cNvSpPr/>
            <p:nvPr/>
          </p:nvSpPr>
          <p:spPr>
            <a:xfrm>
              <a:off x="5633489" y="15834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8</a:t>
              </a:r>
              <a:endParaRPr sz="1800">
                <a:latin typeface="Calibri"/>
                <a:ea typeface="Calibri"/>
                <a:cs typeface="Calibri"/>
                <a:sym typeface="Calibri"/>
              </a:endParaRPr>
            </a:p>
          </p:txBody>
        </p:sp>
        <p:sp>
          <p:nvSpPr>
            <p:cNvPr id="370" name="Google Shape;370;p34"/>
            <p:cNvSpPr/>
            <p:nvPr/>
          </p:nvSpPr>
          <p:spPr>
            <a:xfrm>
              <a:off x="6166089" y="15834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6</a:t>
              </a:r>
              <a:endParaRPr sz="1800">
                <a:latin typeface="Calibri"/>
                <a:ea typeface="Calibri"/>
                <a:cs typeface="Calibri"/>
                <a:sym typeface="Calibri"/>
              </a:endParaRPr>
            </a:p>
          </p:txBody>
        </p:sp>
        <p:sp>
          <p:nvSpPr>
            <p:cNvPr id="371" name="Google Shape;371;p34"/>
            <p:cNvSpPr/>
            <p:nvPr/>
          </p:nvSpPr>
          <p:spPr>
            <a:xfrm>
              <a:off x="4568288" y="1583425"/>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a:t>
              </a:r>
              <a:endParaRPr sz="1800">
                <a:latin typeface="Calibri"/>
                <a:ea typeface="Calibri"/>
                <a:cs typeface="Calibri"/>
                <a:sym typeface="Calibri"/>
              </a:endParaRPr>
            </a:p>
          </p:txBody>
        </p:sp>
      </p:grpSp>
      <p:grpSp>
        <p:nvGrpSpPr>
          <p:cNvPr id="372" name="Google Shape;372;p34"/>
          <p:cNvGrpSpPr/>
          <p:nvPr/>
        </p:nvGrpSpPr>
        <p:grpSpPr>
          <a:xfrm>
            <a:off x="411438" y="3669400"/>
            <a:ext cx="7542427" cy="495300"/>
            <a:chOff x="411438" y="3669400"/>
            <a:chExt cx="7542427" cy="495300"/>
          </a:xfrm>
        </p:grpSpPr>
        <p:sp>
          <p:nvSpPr>
            <p:cNvPr id="373" name="Google Shape;373;p34"/>
            <p:cNvSpPr/>
            <p:nvPr/>
          </p:nvSpPr>
          <p:spPr>
            <a:xfrm>
              <a:off x="411438" y="3669400"/>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a:t>
              </a:r>
              <a:endParaRPr sz="1800">
                <a:latin typeface="Calibri"/>
                <a:ea typeface="Calibri"/>
                <a:cs typeface="Calibri"/>
                <a:sym typeface="Calibri"/>
              </a:endParaRPr>
            </a:p>
          </p:txBody>
        </p:sp>
        <p:sp>
          <p:nvSpPr>
            <p:cNvPr id="374" name="Google Shape;374;p34"/>
            <p:cNvSpPr/>
            <p:nvPr/>
          </p:nvSpPr>
          <p:spPr>
            <a:xfrm>
              <a:off x="944038" y="3669400"/>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375" name="Google Shape;375;p34"/>
            <p:cNvSpPr/>
            <p:nvPr/>
          </p:nvSpPr>
          <p:spPr>
            <a:xfrm>
              <a:off x="1476638" y="3669400"/>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a:t>
              </a:r>
              <a:endParaRPr sz="1800">
                <a:latin typeface="Calibri"/>
                <a:ea typeface="Calibri"/>
                <a:cs typeface="Calibri"/>
                <a:sym typeface="Calibri"/>
              </a:endParaRPr>
            </a:p>
          </p:txBody>
        </p:sp>
        <p:sp>
          <p:nvSpPr>
            <p:cNvPr id="376" name="Google Shape;376;p34"/>
            <p:cNvSpPr/>
            <p:nvPr/>
          </p:nvSpPr>
          <p:spPr>
            <a:xfrm>
              <a:off x="2009238" y="3669400"/>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sp>
          <p:nvSpPr>
            <p:cNvPr id="377" name="Google Shape;377;p34"/>
            <p:cNvSpPr/>
            <p:nvPr/>
          </p:nvSpPr>
          <p:spPr>
            <a:xfrm>
              <a:off x="2541838" y="3669400"/>
              <a:ext cx="540000" cy="4953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5</a:t>
              </a:r>
              <a:endParaRPr sz="1800">
                <a:solidFill>
                  <a:srgbClr val="FFFFFF"/>
                </a:solidFill>
                <a:latin typeface="Calibri"/>
                <a:ea typeface="Calibri"/>
                <a:cs typeface="Calibri"/>
                <a:sym typeface="Calibri"/>
              </a:endParaRPr>
            </a:p>
          </p:txBody>
        </p:sp>
        <p:sp>
          <p:nvSpPr>
            <p:cNvPr id="378" name="Google Shape;378;p34"/>
            <p:cNvSpPr/>
            <p:nvPr/>
          </p:nvSpPr>
          <p:spPr>
            <a:xfrm>
              <a:off x="6348664" y="3669400"/>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7</a:t>
              </a:r>
              <a:endParaRPr sz="1800">
                <a:latin typeface="Calibri"/>
                <a:ea typeface="Calibri"/>
                <a:cs typeface="Calibri"/>
                <a:sym typeface="Calibri"/>
              </a:endParaRPr>
            </a:p>
          </p:txBody>
        </p:sp>
        <p:sp>
          <p:nvSpPr>
            <p:cNvPr id="379" name="Google Shape;379;p34"/>
            <p:cNvSpPr/>
            <p:nvPr/>
          </p:nvSpPr>
          <p:spPr>
            <a:xfrm>
              <a:off x="6881264" y="3669400"/>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8</a:t>
              </a:r>
              <a:endParaRPr sz="1800">
                <a:latin typeface="Calibri"/>
                <a:ea typeface="Calibri"/>
                <a:cs typeface="Calibri"/>
                <a:sym typeface="Calibri"/>
              </a:endParaRPr>
            </a:p>
          </p:txBody>
        </p:sp>
        <p:sp>
          <p:nvSpPr>
            <p:cNvPr id="380" name="Google Shape;380;p34"/>
            <p:cNvSpPr/>
            <p:nvPr/>
          </p:nvSpPr>
          <p:spPr>
            <a:xfrm>
              <a:off x="7413864" y="3669400"/>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6</a:t>
              </a:r>
              <a:endParaRPr sz="1800">
                <a:latin typeface="Calibri"/>
                <a:ea typeface="Calibri"/>
                <a:cs typeface="Calibri"/>
                <a:sym typeface="Calibri"/>
              </a:endParaRPr>
            </a:p>
          </p:txBody>
        </p:sp>
        <p:sp>
          <p:nvSpPr>
            <p:cNvPr id="381" name="Google Shape;381;p34"/>
            <p:cNvSpPr/>
            <p:nvPr/>
          </p:nvSpPr>
          <p:spPr>
            <a:xfrm>
              <a:off x="5816063" y="3669400"/>
              <a:ext cx="540000" cy="4953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5</a:t>
              </a:r>
              <a:endParaRPr sz="1800">
                <a:solidFill>
                  <a:srgbClr val="FFFFFF"/>
                </a:solidFill>
                <a:latin typeface="Calibri"/>
                <a:ea typeface="Calibri"/>
                <a:cs typeface="Calibri"/>
                <a:sym typeface="Calibri"/>
              </a:endParaRPr>
            </a:p>
          </p:txBody>
        </p:sp>
      </p:grpSp>
      <p:grpSp>
        <p:nvGrpSpPr>
          <p:cNvPr id="382" name="Google Shape;382;p34"/>
          <p:cNvGrpSpPr/>
          <p:nvPr/>
        </p:nvGrpSpPr>
        <p:grpSpPr>
          <a:xfrm>
            <a:off x="411438" y="4431400"/>
            <a:ext cx="7542427" cy="495300"/>
            <a:chOff x="411438" y="4431400"/>
            <a:chExt cx="7542427" cy="495300"/>
          </a:xfrm>
        </p:grpSpPr>
        <p:sp>
          <p:nvSpPr>
            <p:cNvPr id="383" name="Google Shape;383;p34"/>
            <p:cNvSpPr/>
            <p:nvPr/>
          </p:nvSpPr>
          <p:spPr>
            <a:xfrm>
              <a:off x="411438" y="4431400"/>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384" name="Google Shape;384;p34"/>
            <p:cNvSpPr/>
            <p:nvPr/>
          </p:nvSpPr>
          <p:spPr>
            <a:xfrm>
              <a:off x="944038" y="4431400"/>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a:t>
              </a:r>
              <a:endParaRPr sz="1800">
                <a:latin typeface="Calibri"/>
                <a:ea typeface="Calibri"/>
                <a:cs typeface="Calibri"/>
                <a:sym typeface="Calibri"/>
              </a:endParaRPr>
            </a:p>
          </p:txBody>
        </p:sp>
        <p:sp>
          <p:nvSpPr>
            <p:cNvPr id="385" name="Google Shape;385;p34"/>
            <p:cNvSpPr/>
            <p:nvPr/>
          </p:nvSpPr>
          <p:spPr>
            <a:xfrm>
              <a:off x="1476638" y="4431400"/>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a:t>
              </a:r>
              <a:endParaRPr sz="1800">
                <a:latin typeface="Calibri"/>
                <a:ea typeface="Calibri"/>
                <a:cs typeface="Calibri"/>
                <a:sym typeface="Calibri"/>
              </a:endParaRPr>
            </a:p>
          </p:txBody>
        </p:sp>
        <p:sp>
          <p:nvSpPr>
            <p:cNvPr id="386" name="Google Shape;386;p34"/>
            <p:cNvSpPr/>
            <p:nvPr/>
          </p:nvSpPr>
          <p:spPr>
            <a:xfrm>
              <a:off x="2009238" y="4431400"/>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sp>
          <p:nvSpPr>
            <p:cNvPr id="387" name="Google Shape;387;p34"/>
            <p:cNvSpPr/>
            <p:nvPr/>
          </p:nvSpPr>
          <p:spPr>
            <a:xfrm>
              <a:off x="2541838" y="4431400"/>
              <a:ext cx="540000" cy="4953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5</a:t>
              </a:r>
              <a:endParaRPr sz="1800">
                <a:solidFill>
                  <a:srgbClr val="FFFFFF"/>
                </a:solidFill>
                <a:latin typeface="Calibri"/>
                <a:ea typeface="Calibri"/>
                <a:cs typeface="Calibri"/>
                <a:sym typeface="Calibri"/>
              </a:endParaRPr>
            </a:p>
          </p:txBody>
        </p:sp>
        <p:sp>
          <p:nvSpPr>
            <p:cNvPr id="388" name="Google Shape;388;p34"/>
            <p:cNvSpPr/>
            <p:nvPr/>
          </p:nvSpPr>
          <p:spPr>
            <a:xfrm>
              <a:off x="6348664" y="4431400"/>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6</a:t>
              </a:r>
              <a:endParaRPr sz="1800">
                <a:latin typeface="Calibri"/>
                <a:ea typeface="Calibri"/>
                <a:cs typeface="Calibri"/>
                <a:sym typeface="Calibri"/>
              </a:endParaRPr>
            </a:p>
          </p:txBody>
        </p:sp>
        <p:sp>
          <p:nvSpPr>
            <p:cNvPr id="389" name="Google Shape;389;p34"/>
            <p:cNvSpPr/>
            <p:nvPr/>
          </p:nvSpPr>
          <p:spPr>
            <a:xfrm>
              <a:off x="6881264" y="4431400"/>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7</a:t>
              </a:r>
              <a:endParaRPr sz="1800">
                <a:latin typeface="Calibri"/>
                <a:ea typeface="Calibri"/>
                <a:cs typeface="Calibri"/>
                <a:sym typeface="Calibri"/>
              </a:endParaRPr>
            </a:p>
          </p:txBody>
        </p:sp>
        <p:sp>
          <p:nvSpPr>
            <p:cNvPr id="390" name="Google Shape;390;p34"/>
            <p:cNvSpPr/>
            <p:nvPr/>
          </p:nvSpPr>
          <p:spPr>
            <a:xfrm>
              <a:off x="7413864" y="4431400"/>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8</a:t>
              </a:r>
              <a:endParaRPr sz="1800">
                <a:latin typeface="Calibri"/>
                <a:ea typeface="Calibri"/>
                <a:cs typeface="Calibri"/>
                <a:sym typeface="Calibri"/>
              </a:endParaRPr>
            </a:p>
          </p:txBody>
        </p:sp>
        <p:sp>
          <p:nvSpPr>
            <p:cNvPr id="391" name="Google Shape;391;p34"/>
            <p:cNvSpPr/>
            <p:nvPr/>
          </p:nvSpPr>
          <p:spPr>
            <a:xfrm>
              <a:off x="5816063" y="4431400"/>
              <a:ext cx="540000" cy="4953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5</a:t>
              </a:r>
              <a:endParaRPr sz="1800">
                <a:solidFill>
                  <a:srgbClr val="FFFFFF"/>
                </a:solidFill>
                <a:latin typeface="Calibri"/>
                <a:ea typeface="Calibri"/>
                <a:cs typeface="Calibri"/>
                <a:sym typeface="Calibri"/>
              </a:endParaRPr>
            </a:p>
          </p:txBody>
        </p:sp>
      </p:grpSp>
      <p:grpSp>
        <p:nvGrpSpPr>
          <p:cNvPr id="392" name="Google Shape;392;p34"/>
          <p:cNvGrpSpPr/>
          <p:nvPr/>
        </p:nvGrpSpPr>
        <p:grpSpPr>
          <a:xfrm>
            <a:off x="2708000" y="1281025"/>
            <a:ext cx="3728101" cy="302400"/>
            <a:chOff x="2708000" y="1281025"/>
            <a:chExt cx="3728101" cy="302400"/>
          </a:xfrm>
        </p:grpSpPr>
        <p:cxnSp>
          <p:nvCxnSpPr>
            <p:cNvPr id="393" name="Google Shape;393;p34"/>
            <p:cNvCxnSpPr>
              <a:stCxn id="356" idx="2"/>
              <a:endCxn id="364" idx="0"/>
            </p:cNvCxnSpPr>
            <p:nvPr/>
          </p:nvCxnSpPr>
          <p:spPr>
            <a:xfrm flipH="1">
              <a:off x="2708000" y="1281025"/>
              <a:ext cx="532500" cy="302400"/>
            </a:xfrm>
            <a:prstGeom prst="straightConnector1">
              <a:avLst/>
            </a:prstGeom>
            <a:noFill/>
            <a:ln cap="flat" cmpd="sng" w="19050">
              <a:solidFill>
                <a:schemeClr val="dk2"/>
              </a:solidFill>
              <a:prstDash val="solid"/>
              <a:round/>
              <a:headEnd len="med" w="med" type="none"/>
              <a:tailEnd len="med" w="med" type="triangle"/>
            </a:ln>
          </p:spPr>
        </p:cxnSp>
        <p:cxnSp>
          <p:nvCxnSpPr>
            <p:cNvPr id="394" name="Google Shape;394;p34"/>
            <p:cNvCxnSpPr>
              <a:stCxn id="357" idx="2"/>
              <a:endCxn id="365" idx="0"/>
            </p:cNvCxnSpPr>
            <p:nvPr/>
          </p:nvCxnSpPr>
          <p:spPr>
            <a:xfrm flipH="1">
              <a:off x="3240600" y="1281025"/>
              <a:ext cx="532500" cy="302400"/>
            </a:xfrm>
            <a:prstGeom prst="straightConnector1">
              <a:avLst/>
            </a:prstGeom>
            <a:noFill/>
            <a:ln cap="flat" cmpd="sng" w="19050">
              <a:solidFill>
                <a:schemeClr val="dk2"/>
              </a:solidFill>
              <a:prstDash val="solid"/>
              <a:round/>
              <a:headEnd len="med" w="med" type="none"/>
              <a:tailEnd len="med" w="med" type="triangle"/>
            </a:ln>
          </p:spPr>
        </p:cxnSp>
        <p:cxnSp>
          <p:nvCxnSpPr>
            <p:cNvPr id="395" name="Google Shape;395;p34"/>
            <p:cNvCxnSpPr>
              <a:stCxn id="358" idx="2"/>
              <a:endCxn id="366" idx="0"/>
            </p:cNvCxnSpPr>
            <p:nvPr/>
          </p:nvCxnSpPr>
          <p:spPr>
            <a:xfrm flipH="1">
              <a:off x="3773201" y="1281025"/>
              <a:ext cx="532500" cy="302400"/>
            </a:xfrm>
            <a:prstGeom prst="straightConnector1">
              <a:avLst/>
            </a:prstGeom>
            <a:noFill/>
            <a:ln cap="flat" cmpd="sng" w="19050">
              <a:solidFill>
                <a:schemeClr val="dk2"/>
              </a:solidFill>
              <a:prstDash val="solid"/>
              <a:round/>
              <a:headEnd len="med" w="med" type="none"/>
              <a:tailEnd len="med" w="med" type="triangle"/>
            </a:ln>
          </p:spPr>
        </p:cxnSp>
        <p:cxnSp>
          <p:nvCxnSpPr>
            <p:cNvPr id="396" name="Google Shape;396;p34"/>
            <p:cNvCxnSpPr>
              <a:stCxn id="360" idx="2"/>
              <a:endCxn id="367" idx="0"/>
            </p:cNvCxnSpPr>
            <p:nvPr/>
          </p:nvCxnSpPr>
          <p:spPr>
            <a:xfrm flipH="1">
              <a:off x="4305701" y="1281025"/>
              <a:ext cx="1597800" cy="302400"/>
            </a:xfrm>
            <a:prstGeom prst="straightConnector1">
              <a:avLst/>
            </a:prstGeom>
            <a:noFill/>
            <a:ln cap="flat" cmpd="sng" w="19050">
              <a:solidFill>
                <a:schemeClr val="dk2"/>
              </a:solidFill>
              <a:prstDash val="solid"/>
              <a:round/>
              <a:headEnd len="med" w="med" type="none"/>
              <a:tailEnd len="med" w="med" type="triangle"/>
            </a:ln>
          </p:spPr>
        </p:cxnSp>
        <p:cxnSp>
          <p:nvCxnSpPr>
            <p:cNvPr id="397" name="Google Shape;397;p34"/>
            <p:cNvCxnSpPr>
              <a:stCxn id="362" idx="2"/>
              <a:endCxn id="368" idx="0"/>
            </p:cNvCxnSpPr>
            <p:nvPr/>
          </p:nvCxnSpPr>
          <p:spPr>
            <a:xfrm>
              <a:off x="4838301" y="1281025"/>
              <a:ext cx="532500" cy="302400"/>
            </a:xfrm>
            <a:prstGeom prst="straightConnector1">
              <a:avLst/>
            </a:prstGeom>
            <a:noFill/>
            <a:ln cap="flat" cmpd="sng" w="19050">
              <a:solidFill>
                <a:schemeClr val="dk2"/>
              </a:solidFill>
              <a:prstDash val="solid"/>
              <a:round/>
              <a:headEnd len="med" w="med" type="none"/>
              <a:tailEnd len="med" w="med" type="triangle"/>
            </a:ln>
          </p:spPr>
        </p:cxnSp>
        <p:cxnSp>
          <p:nvCxnSpPr>
            <p:cNvPr id="398" name="Google Shape;398;p34"/>
            <p:cNvCxnSpPr>
              <a:stCxn id="359" idx="2"/>
              <a:endCxn id="369" idx="0"/>
            </p:cNvCxnSpPr>
            <p:nvPr/>
          </p:nvCxnSpPr>
          <p:spPr>
            <a:xfrm>
              <a:off x="5370901" y="1281025"/>
              <a:ext cx="532500" cy="302400"/>
            </a:xfrm>
            <a:prstGeom prst="straightConnector1">
              <a:avLst/>
            </a:prstGeom>
            <a:noFill/>
            <a:ln cap="flat" cmpd="sng" w="19050">
              <a:solidFill>
                <a:schemeClr val="dk2"/>
              </a:solidFill>
              <a:prstDash val="solid"/>
              <a:round/>
              <a:headEnd len="med" w="med" type="none"/>
              <a:tailEnd len="med" w="med" type="triangle"/>
            </a:ln>
          </p:spPr>
        </p:cxnSp>
        <p:cxnSp>
          <p:nvCxnSpPr>
            <p:cNvPr id="399" name="Google Shape;399;p34"/>
            <p:cNvCxnSpPr>
              <a:stCxn id="361" idx="2"/>
              <a:endCxn id="370" idx="0"/>
            </p:cNvCxnSpPr>
            <p:nvPr/>
          </p:nvCxnSpPr>
          <p:spPr>
            <a:xfrm>
              <a:off x="6436102" y="1281025"/>
              <a:ext cx="0" cy="302400"/>
            </a:xfrm>
            <a:prstGeom prst="straightConnector1">
              <a:avLst/>
            </a:prstGeom>
            <a:noFill/>
            <a:ln cap="flat" cmpd="sng" w="19050">
              <a:solidFill>
                <a:schemeClr val="dk2"/>
              </a:solidFill>
              <a:prstDash val="solid"/>
              <a:round/>
              <a:headEnd len="med" w="med" type="none"/>
              <a:tailEnd len="med" w="med" type="triangle"/>
            </a:ln>
          </p:spPr>
        </p:cxnSp>
      </p:grpSp>
      <p:sp>
        <p:nvSpPr>
          <p:cNvPr id="400" name="Google Shape;400;p34"/>
          <p:cNvSpPr txBox="1"/>
          <p:nvPr/>
        </p:nvSpPr>
        <p:spPr>
          <a:xfrm>
            <a:off x="6877075" y="1095575"/>
            <a:ext cx="2266800" cy="71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Q: How would we use this operation for sorting?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3"/>
                                        </p:tgtEl>
                                        <p:attrNameLst>
                                          <p:attrName>style.visibility</p:attrName>
                                        </p:attrNameLst>
                                      </p:cBhvr>
                                      <p:to>
                                        <p:strVal val="visible"/>
                                      </p:to>
                                    </p:set>
                                    <p:animEffect filter="fade" transition="in">
                                      <p:cBhvr>
                                        <p:cTn dur="1"/>
                                        <p:tgtEl>
                                          <p:spTgt spid="3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2"/>
                                        </p:tgtEl>
                                        <p:attrNameLst>
                                          <p:attrName>style.visibility</p:attrName>
                                        </p:attrNameLst>
                                      </p:cBhvr>
                                      <p:to>
                                        <p:strVal val="visible"/>
                                      </p:to>
                                    </p:set>
                                    <p:animEffect filter="fade" transition="in">
                                      <p:cBhvr>
                                        <p:cTn dur="1"/>
                                        <p:tgtEl>
                                          <p:spTgt spid="39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0"/>
                                        </p:tgtEl>
                                        <p:attrNameLst>
                                          <p:attrName>style.visibility</p:attrName>
                                        </p:attrNameLst>
                                      </p:cBhvr>
                                      <p:to>
                                        <p:strVal val="visible"/>
                                      </p:to>
                                    </p:set>
                                    <p:animEffect filter="fade" transition="in">
                                      <p:cBhvr>
                                        <p:cTn dur="1"/>
                                        <p:tgtEl>
                                          <p:spTgt spid="4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4">
                                            <p:txEl>
                                              <p:pRg end="0" st="0"/>
                                            </p:txEl>
                                          </p:spTgt>
                                        </p:tgtEl>
                                        <p:attrNameLst>
                                          <p:attrName>style.visibility</p:attrName>
                                        </p:attrNameLst>
                                      </p:cBhvr>
                                      <p:to>
                                        <p:strVal val="visible"/>
                                      </p:to>
                                    </p:set>
                                    <p:animEffect filter="fade" transition="in">
                                      <p:cBhvr>
                                        <p:cTn dur="1"/>
                                        <p:tgtEl>
                                          <p:spTgt spid="35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4">
                                            <p:txEl>
                                              <p:pRg end="1" st="1"/>
                                            </p:txEl>
                                          </p:spTgt>
                                        </p:tgtEl>
                                        <p:attrNameLst>
                                          <p:attrName>style.visibility</p:attrName>
                                        </p:attrNameLst>
                                      </p:cBhvr>
                                      <p:to>
                                        <p:strVal val="visible"/>
                                      </p:to>
                                    </p:set>
                                    <p:animEffect filter="fade" transition="in">
                                      <p:cBhvr>
                                        <p:cTn dur="1"/>
                                        <p:tgtEl>
                                          <p:spTgt spid="35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4">
                                            <p:txEl>
                                              <p:pRg end="2" st="2"/>
                                            </p:txEl>
                                          </p:spTgt>
                                        </p:tgtEl>
                                        <p:attrNameLst>
                                          <p:attrName>style.visibility</p:attrName>
                                        </p:attrNameLst>
                                      </p:cBhvr>
                                      <p:to>
                                        <p:strVal val="visible"/>
                                      </p:to>
                                    </p:set>
                                    <p:animEffect filter="fade" transition="in">
                                      <p:cBhvr>
                                        <p:cTn dur="1"/>
                                        <p:tgtEl>
                                          <p:spTgt spid="35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2"/>
                                        </p:tgtEl>
                                        <p:attrNameLst>
                                          <p:attrName>style.visibility</p:attrName>
                                        </p:attrNameLst>
                                      </p:cBhvr>
                                      <p:to>
                                        <p:strVal val="visible"/>
                                      </p:to>
                                    </p:set>
                                    <p:animEffect filter="fade" transition="in">
                                      <p:cBhvr>
                                        <p:cTn dur="1"/>
                                        <p:tgtEl>
                                          <p:spTgt spid="3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2"/>
                                        </p:tgtEl>
                                        <p:attrNameLst>
                                          <p:attrName>style.visibility</p:attrName>
                                        </p:attrNameLst>
                                      </p:cBhvr>
                                      <p:to>
                                        <p:strVal val="visible"/>
                                      </p:to>
                                    </p:set>
                                    <p:animEffect filter="fade" transition="in">
                                      <p:cBhvr>
                                        <p:cTn dur="1"/>
                                        <p:tgtEl>
                                          <p:spTgt spid="3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3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Quick Sort</a:t>
            </a:r>
            <a:endParaRPr/>
          </a:p>
        </p:txBody>
      </p:sp>
      <p:sp>
        <p:nvSpPr>
          <p:cNvPr id="406" name="Google Shape;406;p35"/>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Quick sorting N items: </a:t>
            </a:r>
            <a:endParaRPr/>
          </a:p>
          <a:p>
            <a:pPr indent="-342900" lvl="0" marL="457200" rtl="0" algn="l">
              <a:spcBef>
                <a:spcPts val="600"/>
              </a:spcBef>
              <a:spcAft>
                <a:spcPts val="0"/>
              </a:spcAft>
              <a:buSzPts val="1800"/>
              <a:buChar char="●"/>
            </a:pPr>
            <a:r>
              <a:rPr lang="en"/>
              <a:t>Partition on leftmost item. </a:t>
            </a:r>
            <a:endParaRPr/>
          </a:p>
          <a:p>
            <a:pPr indent="-342900" lvl="0" marL="457200" rtl="0" algn="l">
              <a:spcBef>
                <a:spcPts val="600"/>
              </a:spcBef>
              <a:spcAft>
                <a:spcPts val="0"/>
              </a:spcAft>
              <a:buSzPts val="1800"/>
              <a:buChar char="●"/>
            </a:pPr>
            <a:r>
              <a:rPr lang="en"/>
              <a:t>Quicksort left half.</a:t>
            </a:r>
            <a:endParaRPr/>
          </a:p>
          <a:p>
            <a:pPr indent="-342900" lvl="0" marL="457200" rtl="0" algn="l">
              <a:spcBef>
                <a:spcPts val="600"/>
              </a:spcBef>
              <a:spcAft>
                <a:spcPts val="0"/>
              </a:spcAft>
              <a:buSzPts val="1800"/>
              <a:buChar char="●"/>
            </a:pPr>
            <a:r>
              <a:rPr lang="en"/>
              <a:t>Quicksort right half.</a:t>
            </a:r>
            <a:endParaRPr/>
          </a:p>
          <a:p>
            <a:pPr indent="0" lvl="0" marL="0" rtl="0" algn="l">
              <a:spcBef>
                <a:spcPts val="600"/>
              </a:spcBef>
              <a:spcAft>
                <a:spcPts val="0"/>
              </a:spcAft>
              <a:buNone/>
            </a:pPr>
            <a:r>
              <a:t/>
            </a:r>
            <a:endParaRPr sz="1600"/>
          </a:p>
          <a:p>
            <a:pPr indent="0" lvl="0" marL="0" rtl="0" algn="l">
              <a:spcBef>
                <a:spcPts val="600"/>
              </a:spcBef>
              <a:spcAft>
                <a:spcPts val="0"/>
              </a:spcAft>
              <a:buNone/>
            </a:pPr>
            <a:r>
              <a:t/>
            </a:r>
            <a:endParaRPr sz="1600"/>
          </a:p>
        </p:txBody>
      </p:sp>
      <p:sp>
        <p:nvSpPr>
          <p:cNvPr id="407" name="Google Shape;407;p35"/>
          <p:cNvSpPr/>
          <p:nvPr/>
        </p:nvSpPr>
        <p:spPr>
          <a:xfrm>
            <a:off x="283417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408" name="Google Shape;408;p35"/>
          <p:cNvSpPr/>
          <p:nvPr/>
        </p:nvSpPr>
        <p:spPr>
          <a:xfrm>
            <a:off x="331936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409" name="Google Shape;409;p35"/>
          <p:cNvSpPr/>
          <p:nvPr/>
        </p:nvSpPr>
        <p:spPr>
          <a:xfrm>
            <a:off x="380870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410" name="Google Shape;410;p35"/>
          <p:cNvSpPr/>
          <p:nvPr/>
        </p:nvSpPr>
        <p:spPr>
          <a:xfrm>
            <a:off x="429389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11" name="Google Shape;411;p35"/>
          <p:cNvSpPr/>
          <p:nvPr/>
        </p:nvSpPr>
        <p:spPr>
          <a:xfrm>
            <a:off x="4778636"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412" name="Google Shape;412;p35"/>
          <p:cNvSpPr/>
          <p:nvPr/>
        </p:nvSpPr>
        <p:spPr>
          <a:xfrm>
            <a:off x="526382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413" name="Google Shape;413;p35"/>
          <p:cNvSpPr/>
          <p:nvPr/>
        </p:nvSpPr>
        <p:spPr>
          <a:xfrm>
            <a:off x="5753166"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414" name="Google Shape;414;p35"/>
          <p:cNvSpPr/>
          <p:nvPr/>
        </p:nvSpPr>
        <p:spPr>
          <a:xfrm>
            <a:off x="623835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15" name="Google Shape;415;p35"/>
          <p:cNvSpPr/>
          <p:nvPr/>
        </p:nvSpPr>
        <p:spPr>
          <a:xfrm>
            <a:off x="6727730"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16" name="Google Shape;416;p35"/>
          <p:cNvSpPr txBox="1"/>
          <p:nvPr/>
        </p:nvSpPr>
        <p:spPr>
          <a:xfrm>
            <a:off x="1300800" y="4244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417" name="Google Shape;417;p35"/>
          <p:cNvSpPr/>
          <p:nvPr/>
        </p:nvSpPr>
        <p:spPr>
          <a:xfrm rot="-5400000">
            <a:off x="4895528" y="1896675"/>
            <a:ext cx="260700" cy="43590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5"/>
          <p:cNvSpPr txBox="1"/>
          <p:nvPr/>
        </p:nvSpPr>
        <p:spPr>
          <a:xfrm>
            <a:off x="4574383" y="3608625"/>
            <a:ext cx="9483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unsorted</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3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Quick Sort</a:t>
            </a:r>
            <a:endParaRPr/>
          </a:p>
        </p:txBody>
      </p:sp>
      <p:sp>
        <p:nvSpPr>
          <p:cNvPr id="424" name="Google Shape;424;p36"/>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Quick sorting N items: </a:t>
            </a:r>
            <a:endParaRPr/>
          </a:p>
          <a:p>
            <a:pPr indent="-342900" lvl="0" marL="457200" rtl="0" algn="l">
              <a:spcBef>
                <a:spcPts val="600"/>
              </a:spcBef>
              <a:spcAft>
                <a:spcPts val="0"/>
              </a:spcAft>
              <a:buSzPts val="1800"/>
              <a:buChar char="●"/>
            </a:pPr>
            <a:r>
              <a:rPr b="1" lang="en"/>
              <a:t>Partition on leftmost item (32). </a:t>
            </a:r>
            <a:endParaRPr b="1"/>
          </a:p>
          <a:p>
            <a:pPr indent="-342900" lvl="0" marL="457200" rtl="0" algn="l">
              <a:spcBef>
                <a:spcPts val="600"/>
              </a:spcBef>
              <a:spcAft>
                <a:spcPts val="0"/>
              </a:spcAft>
              <a:buSzPts val="1800"/>
              <a:buChar char="●"/>
            </a:pPr>
            <a:r>
              <a:rPr lang="en"/>
              <a:t>Quicksort left half.</a:t>
            </a:r>
            <a:endParaRPr/>
          </a:p>
          <a:p>
            <a:pPr indent="-342900" lvl="0" marL="457200" rtl="0" algn="l">
              <a:spcBef>
                <a:spcPts val="600"/>
              </a:spcBef>
              <a:spcAft>
                <a:spcPts val="0"/>
              </a:spcAft>
              <a:buSzPts val="1800"/>
              <a:buChar char="●"/>
            </a:pPr>
            <a:r>
              <a:rPr lang="en"/>
              <a:t>Quicksort right half.</a:t>
            </a:r>
            <a:endParaRPr/>
          </a:p>
          <a:p>
            <a:pPr indent="0" lvl="0" marL="0" rtl="0" algn="l">
              <a:spcBef>
                <a:spcPts val="600"/>
              </a:spcBef>
              <a:spcAft>
                <a:spcPts val="0"/>
              </a:spcAft>
              <a:buNone/>
            </a:pPr>
            <a:r>
              <a:t/>
            </a:r>
            <a:endParaRPr sz="1600"/>
          </a:p>
          <a:p>
            <a:pPr indent="0" lvl="0" marL="0" rtl="0" algn="l">
              <a:spcBef>
                <a:spcPts val="600"/>
              </a:spcBef>
              <a:spcAft>
                <a:spcPts val="0"/>
              </a:spcAft>
              <a:buNone/>
            </a:pPr>
            <a:r>
              <a:t/>
            </a:r>
            <a:endParaRPr sz="1600"/>
          </a:p>
        </p:txBody>
      </p:sp>
      <p:sp>
        <p:nvSpPr>
          <p:cNvPr id="425" name="Google Shape;425;p36"/>
          <p:cNvSpPr/>
          <p:nvPr/>
        </p:nvSpPr>
        <p:spPr>
          <a:xfrm>
            <a:off x="2834175" y="42644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426" name="Google Shape;426;p36"/>
          <p:cNvSpPr/>
          <p:nvPr/>
        </p:nvSpPr>
        <p:spPr>
          <a:xfrm>
            <a:off x="3319364" y="42644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427" name="Google Shape;427;p36"/>
          <p:cNvSpPr/>
          <p:nvPr/>
        </p:nvSpPr>
        <p:spPr>
          <a:xfrm>
            <a:off x="3808705" y="42644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428" name="Google Shape;428;p36"/>
          <p:cNvSpPr/>
          <p:nvPr/>
        </p:nvSpPr>
        <p:spPr>
          <a:xfrm>
            <a:off x="4293894" y="42644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29" name="Google Shape;429;p36"/>
          <p:cNvSpPr/>
          <p:nvPr/>
        </p:nvSpPr>
        <p:spPr>
          <a:xfrm>
            <a:off x="4778636" y="42644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430" name="Google Shape;430;p36"/>
          <p:cNvSpPr/>
          <p:nvPr/>
        </p:nvSpPr>
        <p:spPr>
          <a:xfrm>
            <a:off x="5263825" y="42644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431" name="Google Shape;431;p36"/>
          <p:cNvSpPr/>
          <p:nvPr/>
        </p:nvSpPr>
        <p:spPr>
          <a:xfrm>
            <a:off x="5753166" y="42644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432" name="Google Shape;432;p36"/>
          <p:cNvSpPr/>
          <p:nvPr/>
        </p:nvSpPr>
        <p:spPr>
          <a:xfrm>
            <a:off x="6238355" y="42644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33" name="Google Shape;433;p36"/>
          <p:cNvSpPr/>
          <p:nvPr/>
        </p:nvSpPr>
        <p:spPr>
          <a:xfrm>
            <a:off x="6727730" y="42644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34" name="Google Shape;434;p36"/>
          <p:cNvSpPr txBox="1"/>
          <p:nvPr/>
        </p:nvSpPr>
        <p:spPr>
          <a:xfrm>
            <a:off x="1300800" y="4244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435" name="Google Shape;435;p36"/>
          <p:cNvSpPr txBox="1"/>
          <p:nvPr/>
        </p:nvSpPr>
        <p:spPr>
          <a:xfrm>
            <a:off x="6721700" y="574525"/>
            <a:ext cx="13722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partition(32)</a:t>
            </a:r>
            <a:endParaRPr b="1"/>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3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Quick Sort</a:t>
            </a:r>
            <a:endParaRPr/>
          </a:p>
        </p:txBody>
      </p:sp>
      <p:sp>
        <p:nvSpPr>
          <p:cNvPr id="441" name="Google Shape;441;p37"/>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Quick sorting N items: </a:t>
            </a:r>
            <a:endParaRPr/>
          </a:p>
          <a:p>
            <a:pPr indent="-342900" lvl="0" marL="457200" rtl="0" algn="l">
              <a:spcBef>
                <a:spcPts val="600"/>
              </a:spcBef>
              <a:spcAft>
                <a:spcPts val="0"/>
              </a:spcAft>
              <a:buSzPts val="1800"/>
              <a:buChar char="●"/>
            </a:pPr>
            <a:r>
              <a:rPr b="1" lang="en"/>
              <a:t>Partition on leftmost item (32). </a:t>
            </a:r>
            <a:endParaRPr b="1"/>
          </a:p>
          <a:p>
            <a:pPr indent="-342900" lvl="0" marL="457200" rtl="0" algn="l">
              <a:spcBef>
                <a:spcPts val="600"/>
              </a:spcBef>
              <a:spcAft>
                <a:spcPts val="0"/>
              </a:spcAft>
              <a:buSzPts val="1800"/>
              <a:buChar char="●"/>
            </a:pPr>
            <a:r>
              <a:rPr lang="en"/>
              <a:t>Quicksort left half.</a:t>
            </a:r>
            <a:endParaRPr/>
          </a:p>
          <a:p>
            <a:pPr indent="-342900" lvl="0" marL="457200" rtl="0" algn="l">
              <a:spcBef>
                <a:spcPts val="600"/>
              </a:spcBef>
              <a:spcAft>
                <a:spcPts val="0"/>
              </a:spcAft>
              <a:buSzPts val="1800"/>
              <a:buChar char="●"/>
            </a:pPr>
            <a:r>
              <a:rPr lang="en"/>
              <a:t>Quicksort right half.</a:t>
            </a:r>
            <a:endParaRPr/>
          </a:p>
          <a:p>
            <a:pPr indent="0" lvl="0" marL="0" rtl="0" algn="l">
              <a:spcBef>
                <a:spcPts val="600"/>
              </a:spcBef>
              <a:spcAft>
                <a:spcPts val="0"/>
              </a:spcAft>
              <a:buNone/>
            </a:pPr>
            <a:r>
              <a:t/>
            </a:r>
            <a:endParaRPr sz="1600"/>
          </a:p>
          <a:p>
            <a:pPr indent="0" lvl="0" marL="0" rtl="0" algn="l">
              <a:spcBef>
                <a:spcPts val="600"/>
              </a:spcBef>
              <a:spcAft>
                <a:spcPts val="0"/>
              </a:spcAft>
              <a:buNone/>
            </a:pPr>
            <a:r>
              <a:t/>
            </a:r>
            <a:endParaRPr sz="1600"/>
          </a:p>
        </p:txBody>
      </p:sp>
      <p:sp>
        <p:nvSpPr>
          <p:cNvPr id="442" name="Google Shape;442;p37"/>
          <p:cNvSpPr/>
          <p:nvPr/>
        </p:nvSpPr>
        <p:spPr>
          <a:xfrm>
            <a:off x="2834175" y="42644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443" name="Google Shape;443;p37"/>
          <p:cNvSpPr/>
          <p:nvPr/>
        </p:nvSpPr>
        <p:spPr>
          <a:xfrm>
            <a:off x="3319364" y="42644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444" name="Google Shape;444;p37"/>
          <p:cNvSpPr/>
          <p:nvPr/>
        </p:nvSpPr>
        <p:spPr>
          <a:xfrm>
            <a:off x="3808705" y="42644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45" name="Google Shape;445;p37"/>
          <p:cNvSpPr/>
          <p:nvPr/>
        </p:nvSpPr>
        <p:spPr>
          <a:xfrm>
            <a:off x="4293894" y="42644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446" name="Google Shape;446;p37"/>
          <p:cNvSpPr/>
          <p:nvPr/>
        </p:nvSpPr>
        <p:spPr>
          <a:xfrm>
            <a:off x="4778636" y="42644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447" name="Google Shape;447;p37"/>
          <p:cNvSpPr/>
          <p:nvPr/>
        </p:nvSpPr>
        <p:spPr>
          <a:xfrm>
            <a:off x="5263825" y="42644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48" name="Google Shape;448;p37"/>
          <p:cNvSpPr/>
          <p:nvPr/>
        </p:nvSpPr>
        <p:spPr>
          <a:xfrm>
            <a:off x="5753166" y="42644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49" name="Google Shape;449;p37"/>
          <p:cNvSpPr/>
          <p:nvPr/>
        </p:nvSpPr>
        <p:spPr>
          <a:xfrm>
            <a:off x="6238355" y="42644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450" name="Google Shape;450;p37"/>
          <p:cNvSpPr/>
          <p:nvPr/>
        </p:nvSpPr>
        <p:spPr>
          <a:xfrm>
            <a:off x="6727730" y="42644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451" name="Google Shape;451;p37"/>
          <p:cNvSpPr txBox="1"/>
          <p:nvPr/>
        </p:nvSpPr>
        <p:spPr>
          <a:xfrm>
            <a:off x="1300800" y="4244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452" name="Google Shape;452;p37"/>
          <p:cNvSpPr/>
          <p:nvPr/>
        </p:nvSpPr>
        <p:spPr>
          <a:xfrm rot="-5400000">
            <a:off x="4395977" y="2386125"/>
            <a:ext cx="260700" cy="33801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37"/>
          <p:cNvSpPr/>
          <p:nvPr/>
        </p:nvSpPr>
        <p:spPr>
          <a:xfrm rot="-5400000">
            <a:off x="6833327" y="3840225"/>
            <a:ext cx="260700" cy="4719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37"/>
          <p:cNvSpPr txBox="1"/>
          <p:nvPr/>
        </p:nvSpPr>
        <p:spPr>
          <a:xfrm>
            <a:off x="4617375" y="3704525"/>
            <a:ext cx="830700" cy="33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&lt;= 32</a:t>
            </a:r>
            <a:endParaRPr/>
          </a:p>
        </p:txBody>
      </p:sp>
      <p:sp>
        <p:nvSpPr>
          <p:cNvPr id="455" name="Google Shape;455;p37"/>
          <p:cNvSpPr txBox="1"/>
          <p:nvPr/>
        </p:nvSpPr>
        <p:spPr>
          <a:xfrm>
            <a:off x="7012725" y="3739250"/>
            <a:ext cx="830700" cy="33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&gt;= 32</a:t>
            </a:r>
            <a:endParaRPr/>
          </a:p>
        </p:txBody>
      </p:sp>
      <p:sp>
        <p:nvSpPr>
          <p:cNvPr id="456" name="Google Shape;456;p37"/>
          <p:cNvSpPr/>
          <p:nvPr/>
        </p:nvSpPr>
        <p:spPr>
          <a:xfrm rot="-5400000">
            <a:off x="6338712" y="3863500"/>
            <a:ext cx="260700" cy="4392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37"/>
          <p:cNvSpPr txBox="1"/>
          <p:nvPr/>
        </p:nvSpPr>
        <p:spPr>
          <a:xfrm>
            <a:off x="6180876" y="3365315"/>
            <a:ext cx="830700" cy="57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in its place</a:t>
            </a:r>
            <a:endParaRPr/>
          </a:p>
        </p:txBody>
      </p:sp>
      <p:sp>
        <p:nvSpPr>
          <p:cNvPr id="458" name="Google Shape;458;p37"/>
          <p:cNvSpPr txBox="1"/>
          <p:nvPr/>
        </p:nvSpPr>
        <p:spPr>
          <a:xfrm>
            <a:off x="6721700" y="574525"/>
            <a:ext cx="13722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partition(32)</a:t>
            </a:r>
            <a:endParaRPr b="1"/>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3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Quick Sort</a:t>
            </a:r>
            <a:endParaRPr/>
          </a:p>
        </p:txBody>
      </p:sp>
      <p:sp>
        <p:nvSpPr>
          <p:cNvPr id="464" name="Google Shape;464;p38"/>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Quick sorting N items: </a:t>
            </a:r>
            <a:endParaRPr/>
          </a:p>
          <a:p>
            <a:pPr indent="-342900" lvl="0" marL="457200" rtl="0" algn="l">
              <a:spcBef>
                <a:spcPts val="600"/>
              </a:spcBef>
              <a:spcAft>
                <a:spcPts val="0"/>
              </a:spcAft>
              <a:buSzPts val="1800"/>
              <a:buChar char="●"/>
            </a:pPr>
            <a:r>
              <a:rPr b="1" lang="en"/>
              <a:t>Partition on leftmost item (32) (done). </a:t>
            </a:r>
            <a:endParaRPr b="1"/>
          </a:p>
          <a:p>
            <a:pPr indent="-342900" lvl="0" marL="457200" rtl="0" algn="l">
              <a:spcBef>
                <a:spcPts val="600"/>
              </a:spcBef>
              <a:spcAft>
                <a:spcPts val="0"/>
              </a:spcAft>
              <a:buSzPts val="1800"/>
              <a:buChar char="●"/>
            </a:pPr>
            <a:r>
              <a:rPr lang="en"/>
              <a:t>Quicksort left half.</a:t>
            </a:r>
            <a:endParaRPr/>
          </a:p>
          <a:p>
            <a:pPr indent="-342900" lvl="0" marL="457200" rtl="0" algn="l">
              <a:spcBef>
                <a:spcPts val="600"/>
              </a:spcBef>
              <a:spcAft>
                <a:spcPts val="0"/>
              </a:spcAft>
              <a:buSzPts val="1800"/>
              <a:buChar char="●"/>
            </a:pPr>
            <a:r>
              <a:rPr lang="en"/>
              <a:t>Quicksort right half.</a:t>
            </a:r>
            <a:endParaRPr/>
          </a:p>
          <a:p>
            <a:pPr indent="0" lvl="0" marL="0" rtl="0" algn="l">
              <a:spcBef>
                <a:spcPts val="600"/>
              </a:spcBef>
              <a:spcAft>
                <a:spcPts val="0"/>
              </a:spcAft>
              <a:buNone/>
            </a:pPr>
            <a:r>
              <a:t/>
            </a:r>
            <a:endParaRPr sz="1600"/>
          </a:p>
          <a:p>
            <a:pPr indent="0" lvl="0" marL="0" rtl="0" algn="l">
              <a:spcBef>
                <a:spcPts val="600"/>
              </a:spcBef>
              <a:spcAft>
                <a:spcPts val="0"/>
              </a:spcAft>
              <a:buNone/>
            </a:pPr>
            <a:r>
              <a:t/>
            </a:r>
            <a:endParaRPr sz="1600"/>
          </a:p>
        </p:txBody>
      </p:sp>
      <p:sp>
        <p:nvSpPr>
          <p:cNvPr id="465" name="Google Shape;465;p38"/>
          <p:cNvSpPr/>
          <p:nvPr/>
        </p:nvSpPr>
        <p:spPr>
          <a:xfrm>
            <a:off x="283417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466" name="Google Shape;466;p38"/>
          <p:cNvSpPr/>
          <p:nvPr/>
        </p:nvSpPr>
        <p:spPr>
          <a:xfrm>
            <a:off x="331936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467" name="Google Shape;467;p38"/>
          <p:cNvSpPr/>
          <p:nvPr/>
        </p:nvSpPr>
        <p:spPr>
          <a:xfrm>
            <a:off x="380870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68" name="Google Shape;468;p38"/>
          <p:cNvSpPr/>
          <p:nvPr/>
        </p:nvSpPr>
        <p:spPr>
          <a:xfrm>
            <a:off x="429389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469" name="Google Shape;469;p38"/>
          <p:cNvSpPr/>
          <p:nvPr/>
        </p:nvSpPr>
        <p:spPr>
          <a:xfrm>
            <a:off x="4778636"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470" name="Google Shape;470;p38"/>
          <p:cNvSpPr/>
          <p:nvPr/>
        </p:nvSpPr>
        <p:spPr>
          <a:xfrm>
            <a:off x="526382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71" name="Google Shape;471;p38"/>
          <p:cNvSpPr/>
          <p:nvPr/>
        </p:nvSpPr>
        <p:spPr>
          <a:xfrm>
            <a:off x="5753166"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72" name="Google Shape;472;p38"/>
          <p:cNvSpPr/>
          <p:nvPr/>
        </p:nvSpPr>
        <p:spPr>
          <a:xfrm>
            <a:off x="6238355" y="4264475"/>
            <a:ext cx="495300" cy="495300"/>
          </a:xfrm>
          <a:prstGeom prst="rect">
            <a:avLst/>
          </a:prstGeom>
          <a:solidFill>
            <a:srgbClr val="0000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32</a:t>
            </a:r>
            <a:endParaRPr sz="1800">
              <a:solidFill>
                <a:srgbClr val="FFFFFF"/>
              </a:solidFill>
              <a:latin typeface="Calibri"/>
              <a:ea typeface="Calibri"/>
              <a:cs typeface="Calibri"/>
              <a:sym typeface="Calibri"/>
            </a:endParaRPr>
          </a:p>
        </p:txBody>
      </p:sp>
      <p:sp>
        <p:nvSpPr>
          <p:cNvPr id="473" name="Google Shape;473;p38"/>
          <p:cNvSpPr txBox="1"/>
          <p:nvPr/>
        </p:nvSpPr>
        <p:spPr>
          <a:xfrm>
            <a:off x="1300800" y="4244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474" name="Google Shape;474;p38"/>
          <p:cNvSpPr/>
          <p:nvPr/>
        </p:nvSpPr>
        <p:spPr>
          <a:xfrm rot="-5400000">
            <a:off x="6338712" y="3863500"/>
            <a:ext cx="260700" cy="4392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38"/>
          <p:cNvSpPr txBox="1"/>
          <p:nvPr/>
        </p:nvSpPr>
        <p:spPr>
          <a:xfrm>
            <a:off x="6180876" y="3365315"/>
            <a:ext cx="830700" cy="57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in its place</a:t>
            </a:r>
            <a:endParaRPr/>
          </a:p>
        </p:txBody>
      </p:sp>
      <p:sp>
        <p:nvSpPr>
          <p:cNvPr id="476" name="Google Shape;476;p38"/>
          <p:cNvSpPr/>
          <p:nvPr/>
        </p:nvSpPr>
        <p:spPr>
          <a:xfrm>
            <a:off x="6727730"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477" name="Google Shape;477;p38"/>
          <p:cNvSpPr txBox="1"/>
          <p:nvPr/>
        </p:nvSpPr>
        <p:spPr>
          <a:xfrm>
            <a:off x="6721700" y="574525"/>
            <a:ext cx="13722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partition(32)</a:t>
            </a:r>
            <a:endParaRPr b="1"/>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3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Quick Sort</a:t>
            </a:r>
            <a:endParaRPr/>
          </a:p>
        </p:txBody>
      </p:sp>
      <p:sp>
        <p:nvSpPr>
          <p:cNvPr id="483" name="Google Shape;483;p39"/>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Quick sorting N items: </a:t>
            </a:r>
            <a:endParaRPr/>
          </a:p>
          <a:p>
            <a:pPr indent="-342900" lvl="0" marL="457200" rtl="0" algn="l">
              <a:spcBef>
                <a:spcPts val="600"/>
              </a:spcBef>
              <a:spcAft>
                <a:spcPts val="0"/>
              </a:spcAft>
              <a:buSzPts val="1800"/>
              <a:buChar char="●"/>
            </a:pPr>
            <a:r>
              <a:rPr lang="en"/>
              <a:t>Partition on leftmost item (32) (done). </a:t>
            </a:r>
            <a:endParaRPr/>
          </a:p>
          <a:p>
            <a:pPr indent="-342900" lvl="0" marL="457200" rtl="0" algn="l">
              <a:spcBef>
                <a:spcPts val="600"/>
              </a:spcBef>
              <a:spcAft>
                <a:spcPts val="0"/>
              </a:spcAft>
              <a:buSzPts val="1800"/>
              <a:buChar char="●"/>
            </a:pPr>
            <a:r>
              <a:rPr b="1" lang="en"/>
              <a:t>Quicksort left half (details not shown).</a:t>
            </a:r>
            <a:endParaRPr b="1"/>
          </a:p>
          <a:p>
            <a:pPr indent="-342900" lvl="0" marL="457200" rtl="0" algn="l">
              <a:spcBef>
                <a:spcPts val="600"/>
              </a:spcBef>
              <a:spcAft>
                <a:spcPts val="0"/>
              </a:spcAft>
              <a:buSzPts val="1800"/>
              <a:buChar char="●"/>
            </a:pPr>
            <a:r>
              <a:rPr lang="en"/>
              <a:t>Quicksort right half.</a:t>
            </a:r>
            <a:endParaRPr/>
          </a:p>
          <a:p>
            <a:pPr indent="0" lvl="0" marL="0" rtl="0" algn="l">
              <a:spcBef>
                <a:spcPts val="600"/>
              </a:spcBef>
              <a:spcAft>
                <a:spcPts val="0"/>
              </a:spcAft>
              <a:buNone/>
            </a:pPr>
            <a:r>
              <a:t/>
            </a:r>
            <a:endParaRPr sz="1600"/>
          </a:p>
          <a:p>
            <a:pPr indent="0" lvl="0" marL="0" rtl="0" algn="l">
              <a:spcBef>
                <a:spcPts val="600"/>
              </a:spcBef>
              <a:spcAft>
                <a:spcPts val="0"/>
              </a:spcAft>
              <a:buNone/>
            </a:pPr>
            <a:r>
              <a:t/>
            </a:r>
            <a:endParaRPr sz="1600"/>
          </a:p>
        </p:txBody>
      </p:sp>
      <p:sp>
        <p:nvSpPr>
          <p:cNvPr id="484" name="Google Shape;484;p39"/>
          <p:cNvSpPr txBox="1"/>
          <p:nvPr/>
        </p:nvSpPr>
        <p:spPr>
          <a:xfrm>
            <a:off x="6721700" y="574525"/>
            <a:ext cx="11424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partition(32)</a:t>
            </a:r>
            <a:endParaRPr/>
          </a:p>
        </p:txBody>
      </p:sp>
      <p:cxnSp>
        <p:nvCxnSpPr>
          <p:cNvPr id="485" name="Google Shape;485;p39"/>
          <p:cNvCxnSpPr/>
          <p:nvPr/>
        </p:nvCxnSpPr>
        <p:spPr>
          <a:xfrm flipH="1">
            <a:off x="7026450" y="934550"/>
            <a:ext cx="186900" cy="131400"/>
          </a:xfrm>
          <a:prstGeom prst="straightConnector1">
            <a:avLst/>
          </a:prstGeom>
          <a:noFill/>
          <a:ln cap="flat" cmpd="sng" w="9525">
            <a:solidFill>
              <a:schemeClr val="dk2"/>
            </a:solidFill>
            <a:prstDash val="solid"/>
            <a:round/>
            <a:headEnd len="med" w="med" type="none"/>
            <a:tailEnd len="med" w="med" type="none"/>
          </a:ln>
        </p:spPr>
      </p:cxnSp>
      <p:sp>
        <p:nvSpPr>
          <p:cNvPr id="486" name="Google Shape;486;p39"/>
          <p:cNvSpPr txBox="1"/>
          <p:nvPr/>
        </p:nvSpPr>
        <p:spPr>
          <a:xfrm>
            <a:off x="5946525" y="1003400"/>
            <a:ext cx="12627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partition(15)</a:t>
            </a:r>
            <a:endParaRPr/>
          </a:p>
        </p:txBody>
      </p:sp>
      <p:sp>
        <p:nvSpPr>
          <p:cNvPr id="487" name="Google Shape;487;p39"/>
          <p:cNvSpPr txBox="1"/>
          <p:nvPr/>
        </p:nvSpPr>
        <p:spPr>
          <a:xfrm>
            <a:off x="5115879" y="1453400"/>
            <a:ext cx="12627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partition(2)</a:t>
            </a:r>
            <a:endParaRPr/>
          </a:p>
        </p:txBody>
      </p:sp>
      <p:cxnSp>
        <p:nvCxnSpPr>
          <p:cNvPr id="488" name="Google Shape;488;p39"/>
          <p:cNvCxnSpPr/>
          <p:nvPr/>
        </p:nvCxnSpPr>
        <p:spPr>
          <a:xfrm flipH="1">
            <a:off x="6181276" y="1377905"/>
            <a:ext cx="186900" cy="131400"/>
          </a:xfrm>
          <a:prstGeom prst="straightConnector1">
            <a:avLst/>
          </a:prstGeom>
          <a:noFill/>
          <a:ln cap="flat" cmpd="sng" w="9525">
            <a:solidFill>
              <a:schemeClr val="dk2"/>
            </a:solidFill>
            <a:prstDash val="solid"/>
            <a:round/>
            <a:headEnd len="med" w="med" type="none"/>
            <a:tailEnd len="med" w="med" type="none"/>
          </a:ln>
        </p:spPr>
      </p:cxnSp>
      <p:sp>
        <p:nvSpPr>
          <p:cNvPr id="489" name="Google Shape;489;p39"/>
          <p:cNvSpPr txBox="1"/>
          <p:nvPr/>
        </p:nvSpPr>
        <p:spPr>
          <a:xfrm>
            <a:off x="6708525" y="1460600"/>
            <a:ext cx="12627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partition(17)</a:t>
            </a:r>
            <a:endParaRPr/>
          </a:p>
        </p:txBody>
      </p:sp>
      <p:cxnSp>
        <p:nvCxnSpPr>
          <p:cNvPr id="490" name="Google Shape;490;p39"/>
          <p:cNvCxnSpPr/>
          <p:nvPr/>
        </p:nvCxnSpPr>
        <p:spPr>
          <a:xfrm>
            <a:off x="6737450" y="1379625"/>
            <a:ext cx="260400" cy="150300"/>
          </a:xfrm>
          <a:prstGeom prst="straightConnector1">
            <a:avLst/>
          </a:prstGeom>
          <a:noFill/>
          <a:ln cap="flat" cmpd="sng" w="9525">
            <a:solidFill>
              <a:schemeClr val="dk2"/>
            </a:solidFill>
            <a:prstDash val="solid"/>
            <a:round/>
            <a:headEnd len="med" w="med" type="none"/>
            <a:tailEnd len="med" w="med" type="none"/>
          </a:ln>
        </p:spPr>
      </p:cxnSp>
      <p:sp>
        <p:nvSpPr>
          <p:cNvPr id="491" name="Google Shape;491;p39"/>
          <p:cNvSpPr txBox="1"/>
          <p:nvPr/>
        </p:nvSpPr>
        <p:spPr>
          <a:xfrm>
            <a:off x="7165725" y="1841600"/>
            <a:ext cx="12627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partition(19)</a:t>
            </a:r>
            <a:endParaRPr/>
          </a:p>
        </p:txBody>
      </p:sp>
      <p:cxnSp>
        <p:nvCxnSpPr>
          <p:cNvPr id="492" name="Google Shape;492;p39"/>
          <p:cNvCxnSpPr/>
          <p:nvPr/>
        </p:nvCxnSpPr>
        <p:spPr>
          <a:xfrm>
            <a:off x="7244061" y="1783247"/>
            <a:ext cx="260400" cy="150300"/>
          </a:xfrm>
          <a:prstGeom prst="straightConnector1">
            <a:avLst/>
          </a:prstGeom>
          <a:noFill/>
          <a:ln cap="flat" cmpd="sng" w="9525">
            <a:solidFill>
              <a:schemeClr val="dk2"/>
            </a:solidFill>
            <a:prstDash val="solid"/>
            <a:round/>
            <a:headEnd len="med" w="med" type="none"/>
            <a:tailEnd len="med" w="med" type="none"/>
          </a:ln>
        </p:spPr>
      </p:cxnSp>
      <p:sp>
        <p:nvSpPr>
          <p:cNvPr id="493" name="Google Shape;493;p39"/>
          <p:cNvSpPr txBox="1"/>
          <p:nvPr/>
        </p:nvSpPr>
        <p:spPr>
          <a:xfrm>
            <a:off x="6360108" y="2266571"/>
            <a:ext cx="12627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partition(17)</a:t>
            </a:r>
            <a:endParaRPr/>
          </a:p>
        </p:txBody>
      </p:sp>
      <p:cxnSp>
        <p:nvCxnSpPr>
          <p:cNvPr id="494" name="Google Shape;494;p39"/>
          <p:cNvCxnSpPr/>
          <p:nvPr/>
        </p:nvCxnSpPr>
        <p:spPr>
          <a:xfrm flipH="1">
            <a:off x="7425505" y="2191076"/>
            <a:ext cx="186900" cy="131400"/>
          </a:xfrm>
          <a:prstGeom prst="straightConnector1">
            <a:avLst/>
          </a:prstGeom>
          <a:noFill/>
          <a:ln cap="flat" cmpd="sng" w="9525">
            <a:solidFill>
              <a:schemeClr val="dk2"/>
            </a:solidFill>
            <a:prstDash val="solid"/>
            <a:round/>
            <a:headEnd len="med" w="med" type="none"/>
            <a:tailEnd len="med" w="med" type="none"/>
          </a:ln>
        </p:spPr>
      </p:cxnSp>
      <p:cxnSp>
        <p:nvCxnSpPr>
          <p:cNvPr id="495" name="Google Shape;495;p39"/>
          <p:cNvCxnSpPr/>
          <p:nvPr/>
        </p:nvCxnSpPr>
        <p:spPr>
          <a:xfrm>
            <a:off x="6851659" y="2635074"/>
            <a:ext cx="260400" cy="150300"/>
          </a:xfrm>
          <a:prstGeom prst="straightConnector1">
            <a:avLst/>
          </a:prstGeom>
          <a:noFill/>
          <a:ln cap="flat" cmpd="sng" w="9525">
            <a:solidFill>
              <a:schemeClr val="dk2"/>
            </a:solidFill>
            <a:prstDash val="solid"/>
            <a:round/>
            <a:headEnd len="med" w="med" type="none"/>
            <a:tailEnd len="med" w="med" type="none"/>
          </a:ln>
        </p:spPr>
      </p:cxnSp>
      <p:sp>
        <p:nvSpPr>
          <p:cNvPr id="496" name="Google Shape;496;p39"/>
          <p:cNvSpPr txBox="1"/>
          <p:nvPr/>
        </p:nvSpPr>
        <p:spPr>
          <a:xfrm>
            <a:off x="6860925" y="2744598"/>
            <a:ext cx="12627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partition(17)</a:t>
            </a:r>
            <a:endParaRPr/>
          </a:p>
        </p:txBody>
      </p:sp>
      <p:cxnSp>
        <p:nvCxnSpPr>
          <p:cNvPr id="497" name="Google Shape;497;p39"/>
          <p:cNvCxnSpPr/>
          <p:nvPr/>
        </p:nvCxnSpPr>
        <p:spPr>
          <a:xfrm>
            <a:off x="7825294" y="2189276"/>
            <a:ext cx="260400" cy="150300"/>
          </a:xfrm>
          <a:prstGeom prst="straightConnector1">
            <a:avLst/>
          </a:prstGeom>
          <a:noFill/>
          <a:ln cap="flat" cmpd="sng" w="9525">
            <a:solidFill>
              <a:schemeClr val="dk2"/>
            </a:solidFill>
            <a:prstDash val="solid"/>
            <a:round/>
            <a:headEnd len="med" w="med" type="none"/>
            <a:tailEnd len="med" w="med" type="none"/>
          </a:ln>
        </p:spPr>
      </p:cxnSp>
      <p:sp>
        <p:nvSpPr>
          <p:cNvPr id="498" name="Google Shape;498;p39"/>
          <p:cNvSpPr txBox="1"/>
          <p:nvPr/>
        </p:nvSpPr>
        <p:spPr>
          <a:xfrm>
            <a:off x="7826556" y="2253646"/>
            <a:ext cx="12627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partition(26)</a:t>
            </a:r>
            <a:endParaRPr/>
          </a:p>
        </p:txBody>
      </p:sp>
      <p:sp>
        <p:nvSpPr>
          <p:cNvPr id="499" name="Google Shape;499;p39"/>
          <p:cNvSpPr txBox="1"/>
          <p:nvPr/>
        </p:nvSpPr>
        <p:spPr>
          <a:xfrm>
            <a:off x="5096125" y="1721325"/>
            <a:ext cx="454800" cy="38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x</a:t>
            </a:r>
            <a:endParaRPr/>
          </a:p>
        </p:txBody>
      </p:sp>
      <p:sp>
        <p:nvSpPr>
          <p:cNvPr id="500" name="Google Shape;500;p39"/>
          <p:cNvSpPr txBox="1"/>
          <p:nvPr/>
        </p:nvSpPr>
        <p:spPr>
          <a:xfrm>
            <a:off x="5858125" y="1721325"/>
            <a:ext cx="454800" cy="38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x</a:t>
            </a:r>
            <a:endParaRPr/>
          </a:p>
        </p:txBody>
      </p:sp>
      <p:sp>
        <p:nvSpPr>
          <p:cNvPr id="501" name="Google Shape;501;p39"/>
          <p:cNvSpPr txBox="1"/>
          <p:nvPr/>
        </p:nvSpPr>
        <p:spPr>
          <a:xfrm>
            <a:off x="6747975" y="1721325"/>
            <a:ext cx="454800" cy="38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x</a:t>
            </a:r>
            <a:endParaRPr/>
          </a:p>
        </p:txBody>
      </p:sp>
      <p:sp>
        <p:nvSpPr>
          <p:cNvPr id="502" name="Google Shape;502;p39"/>
          <p:cNvSpPr txBox="1"/>
          <p:nvPr/>
        </p:nvSpPr>
        <p:spPr>
          <a:xfrm>
            <a:off x="6419848" y="2529978"/>
            <a:ext cx="454800" cy="38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x</a:t>
            </a:r>
            <a:endParaRPr/>
          </a:p>
        </p:txBody>
      </p:sp>
      <p:sp>
        <p:nvSpPr>
          <p:cNvPr id="503" name="Google Shape;503;p39"/>
          <p:cNvSpPr txBox="1"/>
          <p:nvPr/>
        </p:nvSpPr>
        <p:spPr>
          <a:xfrm>
            <a:off x="7695293" y="2992900"/>
            <a:ext cx="454800" cy="38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x</a:t>
            </a:r>
            <a:endParaRPr/>
          </a:p>
        </p:txBody>
      </p:sp>
      <p:sp>
        <p:nvSpPr>
          <p:cNvPr id="504" name="Google Shape;504;p39"/>
          <p:cNvSpPr txBox="1"/>
          <p:nvPr/>
        </p:nvSpPr>
        <p:spPr>
          <a:xfrm>
            <a:off x="7882683" y="2512373"/>
            <a:ext cx="454800" cy="38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x</a:t>
            </a:r>
            <a:endParaRPr/>
          </a:p>
        </p:txBody>
      </p:sp>
      <p:sp>
        <p:nvSpPr>
          <p:cNvPr id="505" name="Google Shape;505;p39"/>
          <p:cNvSpPr txBox="1"/>
          <p:nvPr/>
        </p:nvSpPr>
        <p:spPr>
          <a:xfrm>
            <a:off x="8644683" y="2512373"/>
            <a:ext cx="454800" cy="38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x</a:t>
            </a:r>
            <a:endParaRPr/>
          </a:p>
        </p:txBody>
      </p:sp>
      <p:sp>
        <p:nvSpPr>
          <p:cNvPr id="506" name="Google Shape;506;p39"/>
          <p:cNvSpPr/>
          <p:nvPr/>
        </p:nvSpPr>
        <p:spPr>
          <a:xfrm>
            <a:off x="2834175" y="4264475"/>
            <a:ext cx="495300" cy="495300"/>
          </a:xfrm>
          <a:prstGeom prst="rect">
            <a:avLst/>
          </a:prstGeom>
          <a:solidFill>
            <a:srgbClr val="0000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2</a:t>
            </a:r>
            <a:endParaRPr sz="1800">
              <a:solidFill>
                <a:srgbClr val="FFFFFF"/>
              </a:solidFill>
              <a:latin typeface="Calibri"/>
              <a:ea typeface="Calibri"/>
              <a:cs typeface="Calibri"/>
              <a:sym typeface="Calibri"/>
            </a:endParaRPr>
          </a:p>
        </p:txBody>
      </p:sp>
      <p:sp>
        <p:nvSpPr>
          <p:cNvPr id="507" name="Google Shape;507;p39"/>
          <p:cNvSpPr/>
          <p:nvPr/>
        </p:nvSpPr>
        <p:spPr>
          <a:xfrm>
            <a:off x="3319364" y="4264475"/>
            <a:ext cx="495300" cy="495300"/>
          </a:xfrm>
          <a:prstGeom prst="rect">
            <a:avLst/>
          </a:prstGeom>
          <a:solidFill>
            <a:srgbClr val="0000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15</a:t>
            </a:r>
            <a:endParaRPr sz="1800">
              <a:solidFill>
                <a:srgbClr val="FFFFFF"/>
              </a:solidFill>
              <a:latin typeface="Calibri"/>
              <a:ea typeface="Calibri"/>
              <a:cs typeface="Calibri"/>
              <a:sym typeface="Calibri"/>
            </a:endParaRPr>
          </a:p>
        </p:txBody>
      </p:sp>
      <p:sp>
        <p:nvSpPr>
          <p:cNvPr id="508" name="Google Shape;508;p39"/>
          <p:cNvSpPr/>
          <p:nvPr/>
        </p:nvSpPr>
        <p:spPr>
          <a:xfrm>
            <a:off x="3808705" y="4264475"/>
            <a:ext cx="495300" cy="495300"/>
          </a:xfrm>
          <a:prstGeom prst="rect">
            <a:avLst/>
          </a:prstGeom>
          <a:solidFill>
            <a:srgbClr val="0000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17</a:t>
            </a:r>
            <a:endParaRPr sz="1800">
              <a:solidFill>
                <a:srgbClr val="FFFFFF"/>
              </a:solidFill>
              <a:latin typeface="Calibri"/>
              <a:ea typeface="Calibri"/>
              <a:cs typeface="Calibri"/>
              <a:sym typeface="Calibri"/>
            </a:endParaRPr>
          </a:p>
        </p:txBody>
      </p:sp>
      <p:sp>
        <p:nvSpPr>
          <p:cNvPr id="509" name="Google Shape;509;p39"/>
          <p:cNvSpPr/>
          <p:nvPr/>
        </p:nvSpPr>
        <p:spPr>
          <a:xfrm>
            <a:off x="4293894" y="4264475"/>
            <a:ext cx="495300" cy="495300"/>
          </a:xfrm>
          <a:prstGeom prst="rect">
            <a:avLst/>
          </a:prstGeom>
          <a:solidFill>
            <a:srgbClr val="0000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17</a:t>
            </a:r>
            <a:endParaRPr sz="1800">
              <a:solidFill>
                <a:srgbClr val="FFFFFF"/>
              </a:solidFill>
              <a:latin typeface="Calibri"/>
              <a:ea typeface="Calibri"/>
              <a:cs typeface="Calibri"/>
              <a:sym typeface="Calibri"/>
            </a:endParaRPr>
          </a:p>
        </p:txBody>
      </p:sp>
      <p:sp>
        <p:nvSpPr>
          <p:cNvPr id="510" name="Google Shape;510;p39"/>
          <p:cNvSpPr/>
          <p:nvPr/>
        </p:nvSpPr>
        <p:spPr>
          <a:xfrm>
            <a:off x="4778636" y="4264475"/>
            <a:ext cx="495300" cy="495300"/>
          </a:xfrm>
          <a:prstGeom prst="rect">
            <a:avLst/>
          </a:prstGeom>
          <a:solidFill>
            <a:srgbClr val="0000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17</a:t>
            </a:r>
            <a:endParaRPr sz="1800">
              <a:solidFill>
                <a:srgbClr val="FFFFFF"/>
              </a:solidFill>
              <a:latin typeface="Calibri"/>
              <a:ea typeface="Calibri"/>
              <a:cs typeface="Calibri"/>
              <a:sym typeface="Calibri"/>
            </a:endParaRPr>
          </a:p>
        </p:txBody>
      </p:sp>
      <p:sp>
        <p:nvSpPr>
          <p:cNvPr id="511" name="Google Shape;511;p39"/>
          <p:cNvSpPr/>
          <p:nvPr/>
        </p:nvSpPr>
        <p:spPr>
          <a:xfrm>
            <a:off x="5263825" y="4264475"/>
            <a:ext cx="495300" cy="495300"/>
          </a:xfrm>
          <a:prstGeom prst="rect">
            <a:avLst/>
          </a:prstGeom>
          <a:solidFill>
            <a:srgbClr val="0000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19</a:t>
            </a:r>
            <a:endParaRPr sz="1800">
              <a:solidFill>
                <a:srgbClr val="FFFFFF"/>
              </a:solidFill>
              <a:latin typeface="Calibri"/>
              <a:ea typeface="Calibri"/>
              <a:cs typeface="Calibri"/>
              <a:sym typeface="Calibri"/>
            </a:endParaRPr>
          </a:p>
        </p:txBody>
      </p:sp>
      <p:sp>
        <p:nvSpPr>
          <p:cNvPr id="512" name="Google Shape;512;p39"/>
          <p:cNvSpPr/>
          <p:nvPr/>
        </p:nvSpPr>
        <p:spPr>
          <a:xfrm>
            <a:off x="5753166" y="4264475"/>
            <a:ext cx="495300" cy="495300"/>
          </a:xfrm>
          <a:prstGeom prst="rect">
            <a:avLst/>
          </a:prstGeom>
          <a:solidFill>
            <a:srgbClr val="0000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26</a:t>
            </a:r>
            <a:endParaRPr sz="1800">
              <a:solidFill>
                <a:srgbClr val="FFFFFF"/>
              </a:solidFill>
              <a:latin typeface="Calibri"/>
              <a:ea typeface="Calibri"/>
              <a:cs typeface="Calibri"/>
              <a:sym typeface="Calibri"/>
            </a:endParaRPr>
          </a:p>
        </p:txBody>
      </p:sp>
      <p:sp>
        <p:nvSpPr>
          <p:cNvPr id="513" name="Google Shape;513;p39"/>
          <p:cNvSpPr/>
          <p:nvPr/>
        </p:nvSpPr>
        <p:spPr>
          <a:xfrm>
            <a:off x="6238355" y="4264475"/>
            <a:ext cx="495300" cy="495300"/>
          </a:xfrm>
          <a:prstGeom prst="rect">
            <a:avLst/>
          </a:prstGeom>
          <a:solidFill>
            <a:srgbClr val="0000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32</a:t>
            </a:r>
            <a:endParaRPr sz="1800">
              <a:solidFill>
                <a:srgbClr val="FFFFFF"/>
              </a:solidFill>
              <a:latin typeface="Calibri"/>
              <a:ea typeface="Calibri"/>
              <a:cs typeface="Calibri"/>
              <a:sym typeface="Calibri"/>
            </a:endParaRPr>
          </a:p>
        </p:txBody>
      </p:sp>
      <p:sp>
        <p:nvSpPr>
          <p:cNvPr id="514" name="Google Shape;514;p39"/>
          <p:cNvSpPr/>
          <p:nvPr/>
        </p:nvSpPr>
        <p:spPr>
          <a:xfrm>
            <a:off x="6727730"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515" name="Google Shape;515;p39"/>
          <p:cNvSpPr txBox="1"/>
          <p:nvPr/>
        </p:nvSpPr>
        <p:spPr>
          <a:xfrm>
            <a:off x="1300800" y="4244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516" name="Google Shape;516;p39"/>
          <p:cNvSpPr/>
          <p:nvPr/>
        </p:nvSpPr>
        <p:spPr>
          <a:xfrm rot="-5400000">
            <a:off x="3445914" y="3847148"/>
            <a:ext cx="260700" cy="4719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39"/>
          <p:cNvSpPr txBox="1"/>
          <p:nvPr/>
        </p:nvSpPr>
        <p:spPr>
          <a:xfrm>
            <a:off x="3271727" y="3365315"/>
            <a:ext cx="830700" cy="57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in its place</a:t>
            </a:r>
            <a:endParaRPr/>
          </a:p>
        </p:txBody>
      </p:sp>
      <p:sp>
        <p:nvSpPr>
          <p:cNvPr id="518" name="Google Shape;518;p39"/>
          <p:cNvSpPr/>
          <p:nvPr/>
        </p:nvSpPr>
        <p:spPr>
          <a:xfrm rot="-5400000">
            <a:off x="2940204" y="3847148"/>
            <a:ext cx="260700" cy="4719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39"/>
          <p:cNvSpPr txBox="1"/>
          <p:nvPr/>
        </p:nvSpPr>
        <p:spPr>
          <a:xfrm>
            <a:off x="2766018" y="3365315"/>
            <a:ext cx="830700" cy="57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in its place</a:t>
            </a:r>
            <a:endParaRPr/>
          </a:p>
        </p:txBody>
      </p:sp>
      <p:sp>
        <p:nvSpPr>
          <p:cNvPr id="520" name="Google Shape;520;p39"/>
          <p:cNvSpPr/>
          <p:nvPr/>
        </p:nvSpPr>
        <p:spPr>
          <a:xfrm rot="-5400000">
            <a:off x="3928350" y="3863500"/>
            <a:ext cx="260700" cy="4392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39"/>
          <p:cNvSpPr txBox="1"/>
          <p:nvPr/>
        </p:nvSpPr>
        <p:spPr>
          <a:xfrm>
            <a:off x="3770514" y="3365315"/>
            <a:ext cx="830700" cy="57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in its place</a:t>
            </a:r>
            <a:endParaRPr/>
          </a:p>
        </p:txBody>
      </p:sp>
      <p:sp>
        <p:nvSpPr>
          <p:cNvPr id="522" name="Google Shape;522;p39"/>
          <p:cNvSpPr/>
          <p:nvPr/>
        </p:nvSpPr>
        <p:spPr>
          <a:xfrm rot="-5400000">
            <a:off x="5383175" y="3863500"/>
            <a:ext cx="260700" cy="4392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39"/>
          <p:cNvSpPr txBox="1"/>
          <p:nvPr/>
        </p:nvSpPr>
        <p:spPr>
          <a:xfrm>
            <a:off x="5225340" y="3365315"/>
            <a:ext cx="830700" cy="57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in its place</a:t>
            </a:r>
            <a:endParaRPr/>
          </a:p>
        </p:txBody>
      </p:sp>
      <p:sp>
        <p:nvSpPr>
          <p:cNvPr id="524" name="Google Shape;524;p39"/>
          <p:cNvSpPr/>
          <p:nvPr/>
        </p:nvSpPr>
        <p:spPr>
          <a:xfrm rot="-5400000">
            <a:off x="6338712" y="3863500"/>
            <a:ext cx="260700" cy="4392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9"/>
          <p:cNvSpPr txBox="1"/>
          <p:nvPr/>
        </p:nvSpPr>
        <p:spPr>
          <a:xfrm>
            <a:off x="6180876" y="3365315"/>
            <a:ext cx="830700" cy="57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in its place</a:t>
            </a:r>
            <a:endParaRPr/>
          </a:p>
        </p:txBody>
      </p:sp>
      <p:sp>
        <p:nvSpPr>
          <p:cNvPr id="526" name="Google Shape;526;p39"/>
          <p:cNvSpPr/>
          <p:nvPr/>
        </p:nvSpPr>
        <p:spPr>
          <a:xfrm rot="-5400000">
            <a:off x="4399395" y="3863500"/>
            <a:ext cx="260700" cy="4392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39"/>
          <p:cNvSpPr txBox="1"/>
          <p:nvPr/>
        </p:nvSpPr>
        <p:spPr>
          <a:xfrm>
            <a:off x="4241560" y="3365315"/>
            <a:ext cx="830700" cy="57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in its place</a:t>
            </a:r>
            <a:endParaRPr/>
          </a:p>
        </p:txBody>
      </p:sp>
      <p:sp>
        <p:nvSpPr>
          <p:cNvPr id="528" name="Google Shape;528;p39"/>
          <p:cNvSpPr/>
          <p:nvPr/>
        </p:nvSpPr>
        <p:spPr>
          <a:xfrm rot="-5400000">
            <a:off x="4884337" y="3863500"/>
            <a:ext cx="260700" cy="4392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39"/>
          <p:cNvSpPr txBox="1"/>
          <p:nvPr/>
        </p:nvSpPr>
        <p:spPr>
          <a:xfrm>
            <a:off x="4726501" y="3365315"/>
            <a:ext cx="830700" cy="57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in its place</a:t>
            </a:r>
            <a:endParaRPr/>
          </a:p>
        </p:txBody>
      </p:sp>
      <p:sp>
        <p:nvSpPr>
          <p:cNvPr id="530" name="Google Shape;530;p39"/>
          <p:cNvSpPr/>
          <p:nvPr/>
        </p:nvSpPr>
        <p:spPr>
          <a:xfrm rot="-5400000">
            <a:off x="5868117" y="3863500"/>
            <a:ext cx="260700" cy="4392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39"/>
          <p:cNvSpPr txBox="1"/>
          <p:nvPr/>
        </p:nvSpPr>
        <p:spPr>
          <a:xfrm>
            <a:off x="5710281" y="3365315"/>
            <a:ext cx="830700" cy="57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in its place</a:t>
            </a:r>
            <a:endParaRPr/>
          </a:p>
        </p:txBody>
      </p:sp>
      <p:sp>
        <p:nvSpPr>
          <p:cNvPr id="532" name="Google Shape;532;p39"/>
          <p:cNvSpPr txBox="1"/>
          <p:nvPr/>
        </p:nvSpPr>
        <p:spPr>
          <a:xfrm>
            <a:off x="6860539" y="2988115"/>
            <a:ext cx="454800" cy="38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x</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40"/>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Quick sorting N items: </a:t>
            </a:r>
            <a:endParaRPr/>
          </a:p>
          <a:p>
            <a:pPr indent="-342900" lvl="0" marL="457200" rtl="0" algn="l">
              <a:spcBef>
                <a:spcPts val="600"/>
              </a:spcBef>
              <a:spcAft>
                <a:spcPts val="0"/>
              </a:spcAft>
              <a:buSzPts val="1800"/>
              <a:buChar char="●"/>
            </a:pPr>
            <a:r>
              <a:rPr lang="en"/>
              <a:t>Partition on leftmost item (32) (done). </a:t>
            </a:r>
            <a:endParaRPr/>
          </a:p>
          <a:p>
            <a:pPr indent="-342900" lvl="0" marL="457200" rtl="0" algn="l">
              <a:spcBef>
                <a:spcPts val="600"/>
              </a:spcBef>
              <a:spcAft>
                <a:spcPts val="0"/>
              </a:spcAft>
              <a:buSzPts val="1800"/>
              <a:buChar char="●"/>
            </a:pPr>
            <a:r>
              <a:rPr lang="en"/>
              <a:t>Quicksort left half (details not shown).</a:t>
            </a:r>
            <a:endParaRPr/>
          </a:p>
          <a:p>
            <a:pPr indent="-342900" lvl="0" marL="457200" rtl="0" algn="l">
              <a:spcBef>
                <a:spcPts val="600"/>
              </a:spcBef>
              <a:spcAft>
                <a:spcPts val="0"/>
              </a:spcAft>
              <a:buSzPts val="1800"/>
              <a:buChar char="●"/>
            </a:pPr>
            <a:r>
              <a:rPr b="1" lang="en"/>
              <a:t>Quicksort right half (details not shown).</a:t>
            </a:r>
            <a:endParaRPr b="1"/>
          </a:p>
          <a:p>
            <a:pPr indent="0" lvl="0" marL="0" rtl="0" algn="l">
              <a:spcBef>
                <a:spcPts val="600"/>
              </a:spcBef>
              <a:spcAft>
                <a:spcPts val="0"/>
              </a:spcAft>
              <a:buNone/>
            </a:pPr>
            <a:r>
              <a:t/>
            </a:r>
            <a:endParaRPr sz="1600"/>
          </a:p>
          <a:p>
            <a:pPr indent="0" lvl="0" marL="0" rtl="0" algn="l">
              <a:spcBef>
                <a:spcPts val="600"/>
              </a:spcBef>
              <a:spcAft>
                <a:spcPts val="0"/>
              </a:spcAft>
              <a:buNone/>
            </a:pPr>
            <a:r>
              <a:t/>
            </a:r>
            <a:endParaRPr sz="1600"/>
          </a:p>
        </p:txBody>
      </p:sp>
      <p:sp>
        <p:nvSpPr>
          <p:cNvPr id="538" name="Google Shape;538;p4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Quick Sort</a:t>
            </a:r>
            <a:endParaRPr/>
          </a:p>
        </p:txBody>
      </p:sp>
      <p:sp>
        <p:nvSpPr>
          <p:cNvPr id="539" name="Google Shape;539;p40"/>
          <p:cNvSpPr txBox="1"/>
          <p:nvPr/>
        </p:nvSpPr>
        <p:spPr>
          <a:xfrm>
            <a:off x="6721700" y="574525"/>
            <a:ext cx="11424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partition(32)</a:t>
            </a:r>
            <a:endParaRPr/>
          </a:p>
        </p:txBody>
      </p:sp>
      <p:cxnSp>
        <p:nvCxnSpPr>
          <p:cNvPr id="540" name="Google Shape;540;p40"/>
          <p:cNvCxnSpPr/>
          <p:nvPr/>
        </p:nvCxnSpPr>
        <p:spPr>
          <a:xfrm flipH="1">
            <a:off x="7026450" y="934550"/>
            <a:ext cx="186900" cy="131400"/>
          </a:xfrm>
          <a:prstGeom prst="straightConnector1">
            <a:avLst/>
          </a:prstGeom>
          <a:noFill/>
          <a:ln cap="flat" cmpd="sng" w="9525">
            <a:solidFill>
              <a:schemeClr val="dk2"/>
            </a:solidFill>
            <a:prstDash val="solid"/>
            <a:round/>
            <a:headEnd len="med" w="med" type="none"/>
            <a:tailEnd len="med" w="med" type="none"/>
          </a:ln>
        </p:spPr>
      </p:cxnSp>
      <p:sp>
        <p:nvSpPr>
          <p:cNvPr id="541" name="Google Shape;541;p40"/>
          <p:cNvSpPr txBox="1"/>
          <p:nvPr/>
        </p:nvSpPr>
        <p:spPr>
          <a:xfrm>
            <a:off x="5946525" y="1003400"/>
            <a:ext cx="12627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partition(15)</a:t>
            </a:r>
            <a:endParaRPr/>
          </a:p>
        </p:txBody>
      </p:sp>
      <p:sp>
        <p:nvSpPr>
          <p:cNvPr id="542" name="Google Shape;542;p40"/>
          <p:cNvSpPr txBox="1"/>
          <p:nvPr/>
        </p:nvSpPr>
        <p:spPr>
          <a:xfrm>
            <a:off x="5115879" y="1453400"/>
            <a:ext cx="12627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partition(2)</a:t>
            </a:r>
            <a:endParaRPr/>
          </a:p>
        </p:txBody>
      </p:sp>
      <p:cxnSp>
        <p:nvCxnSpPr>
          <p:cNvPr id="543" name="Google Shape;543;p40"/>
          <p:cNvCxnSpPr/>
          <p:nvPr/>
        </p:nvCxnSpPr>
        <p:spPr>
          <a:xfrm flipH="1">
            <a:off x="6181276" y="1377905"/>
            <a:ext cx="186900" cy="131400"/>
          </a:xfrm>
          <a:prstGeom prst="straightConnector1">
            <a:avLst/>
          </a:prstGeom>
          <a:noFill/>
          <a:ln cap="flat" cmpd="sng" w="9525">
            <a:solidFill>
              <a:schemeClr val="dk2"/>
            </a:solidFill>
            <a:prstDash val="solid"/>
            <a:round/>
            <a:headEnd len="med" w="med" type="none"/>
            <a:tailEnd len="med" w="med" type="none"/>
          </a:ln>
        </p:spPr>
      </p:cxnSp>
      <p:sp>
        <p:nvSpPr>
          <p:cNvPr id="544" name="Google Shape;544;p40"/>
          <p:cNvSpPr txBox="1"/>
          <p:nvPr/>
        </p:nvSpPr>
        <p:spPr>
          <a:xfrm>
            <a:off x="6708525" y="1460600"/>
            <a:ext cx="12627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partition(17)</a:t>
            </a:r>
            <a:endParaRPr/>
          </a:p>
        </p:txBody>
      </p:sp>
      <p:cxnSp>
        <p:nvCxnSpPr>
          <p:cNvPr id="545" name="Google Shape;545;p40"/>
          <p:cNvCxnSpPr/>
          <p:nvPr/>
        </p:nvCxnSpPr>
        <p:spPr>
          <a:xfrm>
            <a:off x="6737450" y="1379625"/>
            <a:ext cx="260400" cy="150300"/>
          </a:xfrm>
          <a:prstGeom prst="straightConnector1">
            <a:avLst/>
          </a:prstGeom>
          <a:noFill/>
          <a:ln cap="flat" cmpd="sng" w="9525">
            <a:solidFill>
              <a:schemeClr val="dk2"/>
            </a:solidFill>
            <a:prstDash val="solid"/>
            <a:round/>
            <a:headEnd len="med" w="med" type="none"/>
            <a:tailEnd len="med" w="med" type="none"/>
          </a:ln>
        </p:spPr>
      </p:cxnSp>
      <p:sp>
        <p:nvSpPr>
          <p:cNvPr id="546" name="Google Shape;546;p40"/>
          <p:cNvSpPr txBox="1"/>
          <p:nvPr/>
        </p:nvSpPr>
        <p:spPr>
          <a:xfrm>
            <a:off x="7165725" y="1841600"/>
            <a:ext cx="12627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partition(19)</a:t>
            </a:r>
            <a:endParaRPr/>
          </a:p>
        </p:txBody>
      </p:sp>
      <p:cxnSp>
        <p:nvCxnSpPr>
          <p:cNvPr id="547" name="Google Shape;547;p40"/>
          <p:cNvCxnSpPr/>
          <p:nvPr/>
        </p:nvCxnSpPr>
        <p:spPr>
          <a:xfrm>
            <a:off x="7244061" y="1783247"/>
            <a:ext cx="260400" cy="150300"/>
          </a:xfrm>
          <a:prstGeom prst="straightConnector1">
            <a:avLst/>
          </a:prstGeom>
          <a:noFill/>
          <a:ln cap="flat" cmpd="sng" w="9525">
            <a:solidFill>
              <a:schemeClr val="dk2"/>
            </a:solidFill>
            <a:prstDash val="solid"/>
            <a:round/>
            <a:headEnd len="med" w="med" type="none"/>
            <a:tailEnd len="med" w="med" type="none"/>
          </a:ln>
        </p:spPr>
      </p:cxnSp>
      <p:sp>
        <p:nvSpPr>
          <p:cNvPr id="548" name="Google Shape;548;p40"/>
          <p:cNvSpPr txBox="1"/>
          <p:nvPr/>
        </p:nvSpPr>
        <p:spPr>
          <a:xfrm>
            <a:off x="6360108" y="2266571"/>
            <a:ext cx="12627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partition(17)</a:t>
            </a:r>
            <a:endParaRPr/>
          </a:p>
        </p:txBody>
      </p:sp>
      <p:cxnSp>
        <p:nvCxnSpPr>
          <p:cNvPr id="549" name="Google Shape;549;p40"/>
          <p:cNvCxnSpPr/>
          <p:nvPr/>
        </p:nvCxnSpPr>
        <p:spPr>
          <a:xfrm flipH="1">
            <a:off x="7425505" y="2191076"/>
            <a:ext cx="186900" cy="131400"/>
          </a:xfrm>
          <a:prstGeom prst="straightConnector1">
            <a:avLst/>
          </a:prstGeom>
          <a:noFill/>
          <a:ln cap="flat" cmpd="sng" w="9525">
            <a:solidFill>
              <a:schemeClr val="dk2"/>
            </a:solidFill>
            <a:prstDash val="solid"/>
            <a:round/>
            <a:headEnd len="med" w="med" type="none"/>
            <a:tailEnd len="med" w="med" type="none"/>
          </a:ln>
        </p:spPr>
      </p:cxnSp>
      <p:cxnSp>
        <p:nvCxnSpPr>
          <p:cNvPr id="550" name="Google Shape;550;p40"/>
          <p:cNvCxnSpPr/>
          <p:nvPr/>
        </p:nvCxnSpPr>
        <p:spPr>
          <a:xfrm>
            <a:off x="6851659" y="2635074"/>
            <a:ext cx="260400" cy="150300"/>
          </a:xfrm>
          <a:prstGeom prst="straightConnector1">
            <a:avLst/>
          </a:prstGeom>
          <a:noFill/>
          <a:ln cap="flat" cmpd="sng" w="9525">
            <a:solidFill>
              <a:schemeClr val="dk2"/>
            </a:solidFill>
            <a:prstDash val="solid"/>
            <a:round/>
            <a:headEnd len="med" w="med" type="none"/>
            <a:tailEnd len="med" w="med" type="none"/>
          </a:ln>
        </p:spPr>
      </p:cxnSp>
      <p:sp>
        <p:nvSpPr>
          <p:cNvPr id="551" name="Google Shape;551;p40"/>
          <p:cNvSpPr txBox="1"/>
          <p:nvPr/>
        </p:nvSpPr>
        <p:spPr>
          <a:xfrm>
            <a:off x="6860925" y="2744598"/>
            <a:ext cx="12627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partition(17)</a:t>
            </a:r>
            <a:endParaRPr/>
          </a:p>
        </p:txBody>
      </p:sp>
      <p:cxnSp>
        <p:nvCxnSpPr>
          <p:cNvPr id="552" name="Google Shape;552;p40"/>
          <p:cNvCxnSpPr/>
          <p:nvPr/>
        </p:nvCxnSpPr>
        <p:spPr>
          <a:xfrm>
            <a:off x="7825294" y="2189276"/>
            <a:ext cx="260400" cy="150300"/>
          </a:xfrm>
          <a:prstGeom prst="straightConnector1">
            <a:avLst/>
          </a:prstGeom>
          <a:noFill/>
          <a:ln cap="flat" cmpd="sng" w="9525">
            <a:solidFill>
              <a:schemeClr val="dk2"/>
            </a:solidFill>
            <a:prstDash val="solid"/>
            <a:round/>
            <a:headEnd len="med" w="med" type="none"/>
            <a:tailEnd len="med" w="med" type="none"/>
          </a:ln>
        </p:spPr>
      </p:cxnSp>
      <p:sp>
        <p:nvSpPr>
          <p:cNvPr id="553" name="Google Shape;553;p40"/>
          <p:cNvSpPr txBox="1"/>
          <p:nvPr/>
        </p:nvSpPr>
        <p:spPr>
          <a:xfrm>
            <a:off x="7826556" y="2253646"/>
            <a:ext cx="12627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partition(26)</a:t>
            </a:r>
            <a:endParaRPr/>
          </a:p>
        </p:txBody>
      </p:sp>
      <p:sp>
        <p:nvSpPr>
          <p:cNvPr id="554" name="Google Shape;554;p40"/>
          <p:cNvSpPr txBox="1"/>
          <p:nvPr/>
        </p:nvSpPr>
        <p:spPr>
          <a:xfrm>
            <a:off x="5096125" y="1721325"/>
            <a:ext cx="454800" cy="38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x</a:t>
            </a:r>
            <a:endParaRPr/>
          </a:p>
        </p:txBody>
      </p:sp>
      <p:sp>
        <p:nvSpPr>
          <p:cNvPr id="555" name="Google Shape;555;p40"/>
          <p:cNvSpPr txBox="1"/>
          <p:nvPr/>
        </p:nvSpPr>
        <p:spPr>
          <a:xfrm>
            <a:off x="5858125" y="1721325"/>
            <a:ext cx="454800" cy="38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x</a:t>
            </a:r>
            <a:endParaRPr/>
          </a:p>
        </p:txBody>
      </p:sp>
      <p:sp>
        <p:nvSpPr>
          <p:cNvPr id="556" name="Google Shape;556;p40"/>
          <p:cNvSpPr txBox="1"/>
          <p:nvPr/>
        </p:nvSpPr>
        <p:spPr>
          <a:xfrm>
            <a:off x="6747975" y="1721325"/>
            <a:ext cx="454800" cy="38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x</a:t>
            </a:r>
            <a:endParaRPr/>
          </a:p>
        </p:txBody>
      </p:sp>
      <p:sp>
        <p:nvSpPr>
          <p:cNvPr id="557" name="Google Shape;557;p40"/>
          <p:cNvSpPr txBox="1"/>
          <p:nvPr/>
        </p:nvSpPr>
        <p:spPr>
          <a:xfrm>
            <a:off x="6419848" y="2529978"/>
            <a:ext cx="454800" cy="38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x</a:t>
            </a:r>
            <a:endParaRPr/>
          </a:p>
        </p:txBody>
      </p:sp>
      <p:sp>
        <p:nvSpPr>
          <p:cNvPr id="558" name="Google Shape;558;p40"/>
          <p:cNvSpPr txBox="1"/>
          <p:nvPr/>
        </p:nvSpPr>
        <p:spPr>
          <a:xfrm>
            <a:off x="7695293" y="2992900"/>
            <a:ext cx="454800" cy="38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x</a:t>
            </a:r>
            <a:endParaRPr/>
          </a:p>
        </p:txBody>
      </p:sp>
      <p:sp>
        <p:nvSpPr>
          <p:cNvPr id="559" name="Google Shape;559;p40"/>
          <p:cNvSpPr txBox="1"/>
          <p:nvPr/>
        </p:nvSpPr>
        <p:spPr>
          <a:xfrm>
            <a:off x="7882683" y="2512373"/>
            <a:ext cx="454800" cy="38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x</a:t>
            </a:r>
            <a:endParaRPr/>
          </a:p>
        </p:txBody>
      </p:sp>
      <p:sp>
        <p:nvSpPr>
          <p:cNvPr id="560" name="Google Shape;560;p40"/>
          <p:cNvSpPr txBox="1"/>
          <p:nvPr/>
        </p:nvSpPr>
        <p:spPr>
          <a:xfrm>
            <a:off x="8644683" y="2512373"/>
            <a:ext cx="454800" cy="38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x</a:t>
            </a:r>
            <a:endParaRPr/>
          </a:p>
        </p:txBody>
      </p:sp>
      <p:sp>
        <p:nvSpPr>
          <p:cNvPr id="561" name="Google Shape;561;p40"/>
          <p:cNvSpPr/>
          <p:nvPr/>
        </p:nvSpPr>
        <p:spPr>
          <a:xfrm>
            <a:off x="2834175" y="4264475"/>
            <a:ext cx="495300" cy="495300"/>
          </a:xfrm>
          <a:prstGeom prst="rect">
            <a:avLst/>
          </a:prstGeom>
          <a:solidFill>
            <a:srgbClr val="0000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2</a:t>
            </a:r>
            <a:endParaRPr sz="1800">
              <a:solidFill>
                <a:srgbClr val="FFFFFF"/>
              </a:solidFill>
              <a:latin typeface="Calibri"/>
              <a:ea typeface="Calibri"/>
              <a:cs typeface="Calibri"/>
              <a:sym typeface="Calibri"/>
            </a:endParaRPr>
          </a:p>
        </p:txBody>
      </p:sp>
      <p:sp>
        <p:nvSpPr>
          <p:cNvPr id="562" name="Google Shape;562;p40"/>
          <p:cNvSpPr/>
          <p:nvPr/>
        </p:nvSpPr>
        <p:spPr>
          <a:xfrm>
            <a:off x="3319364" y="4264475"/>
            <a:ext cx="495300" cy="495300"/>
          </a:xfrm>
          <a:prstGeom prst="rect">
            <a:avLst/>
          </a:prstGeom>
          <a:solidFill>
            <a:srgbClr val="0000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15</a:t>
            </a:r>
            <a:endParaRPr sz="1800">
              <a:solidFill>
                <a:srgbClr val="FFFFFF"/>
              </a:solidFill>
              <a:latin typeface="Calibri"/>
              <a:ea typeface="Calibri"/>
              <a:cs typeface="Calibri"/>
              <a:sym typeface="Calibri"/>
            </a:endParaRPr>
          </a:p>
        </p:txBody>
      </p:sp>
      <p:sp>
        <p:nvSpPr>
          <p:cNvPr id="563" name="Google Shape;563;p40"/>
          <p:cNvSpPr/>
          <p:nvPr/>
        </p:nvSpPr>
        <p:spPr>
          <a:xfrm>
            <a:off x="3808705" y="4264475"/>
            <a:ext cx="495300" cy="495300"/>
          </a:xfrm>
          <a:prstGeom prst="rect">
            <a:avLst/>
          </a:prstGeom>
          <a:solidFill>
            <a:srgbClr val="0000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17</a:t>
            </a:r>
            <a:endParaRPr sz="1800">
              <a:solidFill>
                <a:srgbClr val="FFFFFF"/>
              </a:solidFill>
              <a:latin typeface="Calibri"/>
              <a:ea typeface="Calibri"/>
              <a:cs typeface="Calibri"/>
              <a:sym typeface="Calibri"/>
            </a:endParaRPr>
          </a:p>
        </p:txBody>
      </p:sp>
      <p:sp>
        <p:nvSpPr>
          <p:cNvPr id="564" name="Google Shape;564;p40"/>
          <p:cNvSpPr/>
          <p:nvPr/>
        </p:nvSpPr>
        <p:spPr>
          <a:xfrm>
            <a:off x="4293894" y="4264475"/>
            <a:ext cx="495300" cy="495300"/>
          </a:xfrm>
          <a:prstGeom prst="rect">
            <a:avLst/>
          </a:prstGeom>
          <a:solidFill>
            <a:srgbClr val="0000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17</a:t>
            </a:r>
            <a:endParaRPr sz="1800">
              <a:solidFill>
                <a:srgbClr val="FFFFFF"/>
              </a:solidFill>
              <a:latin typeface="Calibri"/>
              <a:ea typeface="Calibri"/>
              <a:cs typeface="Calibri"/>
              <a:sym typeface="Calibri"/>
            </a:endParaRPr>
          </a:p>
        </p:txBody>
      </p:sp>
      <p:sp>
        <p:nvSpPr>
          <p:cNvPr id="565" name="Google Shape;565;p40"/>
          <p:cNvSpPr/>
          <p:nvPr/>
        </p:nvSpPr>
        <p:spPr>
          <a:xfrm>
            <a:off x="4778636" y="4264475"/>
            <a:ext cx="495300" cy="495300"/>
          </a:xfrm>
          <a:prstGeom prst="rect">
            <a:avLst/>
          </a:prstGeom>
          <a:solidFill>
            <a:srgbClr val="0000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17</a:t>
            </a:r>
            <a:endParaRPr sz="1800">
              <a:solidFill>
                <a:srgbClr val="FFFFFF"/>
              </a:solidFill>
              <a:latin typeface="Calibri"/>
              <a:ea typeface="Calibri"/>
              <a:cs typeface="Calibri"/>
              <a:sym typeface="Calibri"/>
            </a:endParaRPr>
          </a:p>
        </p:txBody>
      </p:sp>
      <p:sp>
        <p:nvSpPr>
          <p:cNvPr id="566" name="Google Shape;566;p40"/>
          <p:cNvSpPr/>
          <p:nvPr/>
        </p:nvSpPr>
        <p:spPr>
          <a:xfrm>
            <a:off x="5263825" y="4264475"/>
            <a:ext cx="495300" cy="495300"/>
          </a:xfrm>
          <a:prstGeom prst="rect">
            <a:avLst/>
          </a:prstGeom>
          <a:solidFill>
            <a:srgbClr val="0000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19</a:t>
            </a:r>
            <a:endParaRPr sz="1800">
              <a:solidFill>
                <a:srgbClr val="FFFFFF"/>
              </a:solidFill>
              <a:latin typeface="Calibri"/>
              <a:ea typeface="Calibri"/>
              <a:cs typeface="Calibri"/>
              <a:sym typeface="Calibri"/>
            </a:endParaRPr>
          </a:p>
        </p:txBody>
      </p:sp>
      <p:sp>
        <p:nvSpPr>
          <p:cNvPr id="567" name="Google Shape;567;p40"/>
          <p:cNvSpPr/>
          <p:nvPr/>
        </p:nvSpPr>
        <p:spPr>
          <a:xfrm>
            <a:off x="5753166" y="4264475"/>
            <a:ext cx="495300" cy="495300"/>
          </a:xfrm>
          <a:prstGeom prst="rect">
            <a:avLst/>
          </a:prstGeom>
          <a:solidFill>
            <a:srgbClr val="0000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26</a:t>
            </a:r>
            <a:endParaRPr sz="1800">
              <a:solidFill>
                <a:srgbClr val="FFFFFF"/>
              </a:solidFill>
              <a:latin typeface="Calibri"/>
              <a:ea typeface="Calibri"/>
              <a:cs typeface="Calibri"/>
              <a:sym typeface="Calibri"/>
            </a:endParaRPr>
          </a:p>
        </p:txBody>
      </p:sp>
      <p:sp>
        <p:nvSpPr>
          <p:cNvPr id="568" name="Google Shape;568;p40"/>
          <p:cNvSpPr/>
          <p:nvPr/>
        </p:nvSpPr>
        <p:spPr>
          <a:xfrm>
            <a:off x="6238355" y="4264475"/>
            <a:ext cx="495300" cy="495300"/>
          </a:xfrm>
          <a:prstGeom prst="rect">
            <a:avLst/>
          </a:prstGeom>
          <a:solidFill>
            <a:srgbClr val="0000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32</a:t>
            </a:r>
            <a:endParaRPr sz="1800">
              <a:solidFill>
                <a:srgbClr val="FFFFFF"/>
              </a:solidFill>
              <a:latin typeface="Calibri"/>
              <a:ea typeface="Calibri"/>
              <a:cs typeface="Calibri"/>
              <a:sym typeface="Calibri"/>
            </a:endParaRPr>
          </a:p>
        </p:txBody>
      </p:sp>
      <p:sp>
        <p:nvSpPr>
          <p:cNvPr id="569" name="Google Shape;569;p40"/>
          <p:cNvSpPr/>
          <p:nvPr/>
        </p:nvSpPr>
        <p:spPr>
          <a:xfrm>
            <a:off x="6727730" y="4264475"/>
            <a:ext cx="495300" cy="495300"/>
          </a:xfrm>
          <a:prstGeom prst="rect">
            <a:avLst/>
          </a:prstGeom>
          <a:solidFill>
            <a:srgbClr val="0000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41</a:t>
            </a:r>
            <a:endParaRPr sz="1800">
              <a:solidFill>
                <a:srgbClr val="FFFFFF"/>
              </a:solidFill>
              <a:latin typeface="Calibri"/>
              <a:ea typeface="Calibri"/>
              <a:cs typeface="Calibri"/>
              <a:sym typeface="Calibri"/>
            </a:endParaRPr>
          </a:p>
        </p:txBody>
      </p:sp>
      <p:sp>
        <p:nvSpPr>
          <p:cNvPr id="570" name="Google Shape;570;p40"/>
          <p:cNvSpPr txBox="1"/>
          <p:nvPr/>
        </p:nvSpPr>
        <p:spPr>
          <a:xfrm>
            <a:off x="1300800" y="4244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571" name="Google Shape;571;p40"/>
          <p:cNvSpPr/>
          <p:nvPr/>
        </p:nvSpPr>
        <p:spPr>
          <a:xfrm rot="-5400000">
            <a:off x="3445914" y="3847148"/>
            <a:ext cx="260700" cy="4719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40"/>
          <p:cNvSpPr txBox="1"/>
          <p:nvPr/>
        </p:nvSpPr>
        <p:spPr>
          <a:xfrm>
            <a:off x="3271727" y="3365315"/>
            <a:ext cx="830700" cy="57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in its place</a:t>
            </a:r>
            <a:endParaRPr/>
          </a:p>
        </p:txBody>
      </p:sp>
      <p:sp>
        <p:nvSpPr>
          <p:cNvPr id="573" name="Google Shape;573;p40"/>
          <p:cNvSpPr/>
          <p:nvPr/>
        </p:nvSpPr>
        <p:spPr>
          <a:xfrm rot="-5400000">
            <a:off x="2940204" y="3847148"/>
            <a:ext cx="260700" cy="4719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40"/>
          <p:cNvSpPr txBox="1"/>
          <p:nvPr/>
        </p:nvSpPr>
        <p:spPr>
          <a:xfrm>
            <a:off x="2766018" y="3365315"/>
            <a:ext cx="830700" cy="57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in its place</a:t>
            </a:r>
            <a:endParaRPr/>
          </a:p>
        </p:txBody>
      </p:sp>
      <p:sp>
        <p:nvSpPr>
          <p:cNvPr id="575" name="Google Shape;575;p40"/>
          <p:cNvSpPr/>
          <p:nvPr/>
        </p:nvSpPr>
        <p:spPr>
          <a:xfrm rot="-5400000">
            <a:off x="3928350" y="3863500"/>
            <a:ext cx="260700" cy="4392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0"/>
          <p:cNvSpPr txBox="1"/>
          <p:nvPr/>
        </p:nvSpPr>
        <p:spPr>
          <a:xfrm>
            <a:off x="3770514" y="3365315"/>
            <a:ext cx="830700" cy="57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in its place</a:t>
            </a:r>
            <a:endParaRPr/>
          </a:p>
        </p:txBody>
      </p:sp>
      <p:sp>
        <p:nvSpPr>
          <p:cNvPr id="577" name="Google Shape;577;p40"/>
          <p:cNvSpPr/>
          <p:nvPr/>
        </p:nvSpPr>
        <p:spPr>
          <a:xfrm rot="-5400000">
            <a:off x="5383175" y="3863500"/>
            <a:ext cx="260700" cy="4392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40"/>
          <p:cNvSpPr txBox="1"/>
          <p:nvPr/>
        </p:nvSpPr>
        <p:spPr>
          <a:xfrm>
            <a:off x="5225340" y="3365315"/>
            <a:ext cx="830700" cy="57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in its place</a:t>
            </a:r>
            <a:endParaRPr/>
          </a:p>
        </p:txBody>
      </p:sp>
      <p:sp>
        <p:nvSpPr>
          <p:cNvPr id="579" name="Google Shape;579;p40"/>
          <p:cNvSpPr/>
          <p:nvPr/>
        </p:nvSpPr>
        <p:spPr>
          <a:xfrm rot="-5400000">
            <a:off x="6338712" y="3863500"/>
            <a:ext cx="260700" cy="4392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40"/>
          <p:cNvSpPr txBox="1"/>
          <p:nvPr/>
        </p:nvSpPr>
        <p:spPr>
          <a:xfrm>
            <a:off x="6180876" y="3365315"/>
            <a:ext cx="830700" cy="57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in its place</a:t>
            </a:r>
            <a:endParaRPr/>
          </a:p>
        </p:txBody>
      </p:sp>
      <p:sp>
        <p:nvSpPr>
          <p:cNvPr id="581" name="Google Shape;581;p40"/>
          <p:cNvSpPr/>
          <p:nvPr/>
        </p:nvSpPr>
        <p:spPr>
          <a:xfrm rot="-5400000">
            <a:off x="4399395" y="3863500"/>
            <a:ext cx="260700" cy="4392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40"/>
          <p:cNvSpPr txBox="1"/>
          <p:nvPr/>
        </p:nvSpPr>
        <p:spPr>
          <a:xfrm>
            <a:off x="4241560" y="3365315"/>
            <a:ext cx="830700" cy="57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in its place</a:t>
            </a:r>
            <a:endParaRPr/>
          </a:p>
        </p:txBody>
      </p:sp>
      <p:sp>
        <p:nvSpPr>
          <p:cNvPr id="583" name="Google Shape;583;p40"/>
          <p:cNvSpPr/>
          <p:nvPr/>
        </p:nvSpPr>
        <p:spPr>
          <a:xfrm rot="-5400000">
            <a:off x="4884337" y="3863500"/>
            <a:ext cx="260700" cy="4392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40"/>
          <p:cNvSpPr txBox="1"/>
          <p:nvPr/>
        </p:nvSpPr>
        <p:spPr>
          <a:xfrm>
            <a:off x="4726501" y="3365315"/>
            <a:ext cx="830700" cy="57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in its place</a:t>
            </a:r>
            <a:endParaRPr/>
          </a:p>
        </p:txBody>
      </p:sp>
      <p:sp>
        <p:nvSpPr>
          <p:cNvPr id="585" name="Google Shape;585;p40"/>
          <p:cNvSpPr/>
          <p:nvPr/>
        </p:nvSpPr>
        <p:spPr>
          <a:xfrm rot="-5400000">
            <a:off x="5868117" y="3863500"/>
            <a:ext cx="260700" cy="4392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40"/>
          <p:cNvSpPr txBox="1"/>
          <p:nvPr/>
        </p:nvSpPr>
        <p:spPr>
          <a:xfrm>
            <a:off x="5710281" y="3365315"/>
            <a:ext cx="830700" cy="57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in its place</a:t>
            </a:r>
            <a:endParaRPr/>
          </a:p>
        </p:txBody>
      </p:sp>
      <p:sp>
        <p:nvSpPr>
          <p:cNvPr id="587" name="Google Shape;587;p40"/>
          <p:cNvSpPr/>
          <p:nvPr/>
        </p:nvSpPr>
        <p:spPr>
          <a:xfrm rot="-5400000">
            <a:off x="6831928" y="3863500"/>
            <a:ext cx="260700" cy="4392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40"/>
          <p:cNvSpPr txBox="1"/>
          <p:nvPr/>
        </p:nvSpPr>
        <p:spPr>
          <a:xfrm>
            <a:off x="6674092" y="3365315"/>
            <a:ext cx="830700" cy="57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in its place</a:t>
            </a:r>
            <a:endParaRPr/>
          </a:p>
        </p:txBody>
      </p:sp>
      <p:sp>
        <p:nvSpPr>
          <p:cNvPr id="589" name="Google Shape;589;p40"/>
          <p:cNvSpPr txBox="1"/>
          <p:nvPr/>
        </p:nvSpPr>
        <p:spPr>
          <a:xfrm>
            <a:off x="357275" y="2253650"/>
            <a:ext cx="1925400" cy="103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If you don't fully trust the recursion, see </a:t>
            </a:r>
            <a:r>
              <a:rPr lang="en" u="sng">
                <a:solidFill>
                  <a:schemeClr val="hlink"/>
                </a:solidFill>
                <a:latin typeface="Roboto"/>
                <a:ea typeface="Roboto"/>
                <a:cs typeface="Roboto"/>
                <a:sym typeface="Roboto"/>
                <a:hlinkClick r:id="rId3"/>
              </a:rPr>
              <a:t>these extra slides</a:t>
            </a:r>
            <a:r>
              <a:rPr lang="en">
                <a:latin typeface="Roboto"/>
                <a:ea typeface="Roboto"/>
                <a:cs typeface="Roboto"/>
                <a:sym typeface="Roboto"/>
              </a:rPr>
              <a:t> for a complete demo. </a:t>
            </a:r>
            <a:endParaRPr>
              <a:latin typeface="Roboto"/>
              <a:ea typeface="Roboto"/>
              <a:cs typeface="Roboto"/>
              <a:sym typeface="Roboto"/>
            </a:endParaRPr>
          </a:p>
        </p:txBody>
      </p:sp>
      <p:sp>
        <p:nvSpPr>
          <p:cNvPr id="590" name="Google Shape;590;p40"/>
          <p:cNvSpPr txBox="1"/>
          <p:nvPr/>
        </p:nvSpPr>
        <p:spPr>
          <a:xfrm>
            <a:off x="6860539" y="2988115"/>
            <a:ext cx="454800" cy="38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x</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4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Partition Sort, a.k.a. Quicksort</a:t>
            </a:r>
            <a:endParaRPr/>
          </a:p>
        </p:txBody>
      </p:sp>
      <p:sp>
        <p:nvSpPr>
          <p:cNvPr id="596" name="Google Shape;596;p41"/>
          <p:cNvSpPr/>
          <p:nvPr/>
        </p:nvSpPr>
        <p:spPr>
          <a:xfrm>
            <a:off x="2377588" y="2121625"/>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597" name="Google Shape;597;p41"/>
          <p:cNvSpPr/>
          <p:nvPr/>
        </p:nvSpPr>
        <p:spPr>
          <a:xfrm>
            <a:off x="2862777" y="2121625"/>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598" name="Google Shape;598;p41"/>
          <p:cNvSpPr/>
          <p:nvPr/>
        </p:nvSpPr>
        <p:spPr>
          <a:xfrm>
            <a:off x="3352117" y="2121625"/>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599" name="Google Shape;599;p41"/>
          <p:cNvSpPr/>
          <p:nvPr/>
        </p:nvSpPr>
        <p:spPr>
          <a:xfrm>
            <a:off x="3837306" y="2121625"/>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600" name="Google Shape;600;p41"/>
          <p:cNvSpPr/>
          <p:nvPr/>
        </p:nvSpPr>
        <p:spPr>
          <a:xfrm>
            <a:off x="4322048" y="2121625"/>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601" name="Google Shape;601;p41"/>
          <p:cNvSpPr/>
          <p:nvPr/>
        </p:nvSpPr>
        <p:spPr>
          <a:xfrm>
            <a:off x="4807238" y="2121625"/>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602" name="Google Shape;602;p41"/>
          <p:cNvSpPr/>
          <p:nvPr/>
        </p:nvSpPr>
        <p:spPr>
          <a:xfrm>
            <a:off x="5296578" y="2121625"/>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603" name="Google Shape;603;p41"/>
          <p:cNvSpPr/>
          <p:nvPr/>
        </p:nvSpPr>
        <p:spPr>
          <a:xfrm>
            <a:off x="5781767" y="2121625"/>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604" name="Google Shape;604;p41"/>
          <p:cNvSpPr/>
          <p:nvPr/>
        </p:nvSpPr>
        <p:spPr>
          <a:xfrm>
            <a:off x="6271142" y="2121625"/>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605" name="Google Shape;605;p41"/>
          <p:cNvSpPr txBox="1"/>
          <p:nvPr/>
        </p:nvSpPr>
        <p:spPr>
          <a:xfrm>
            <a:off x="862300" y="3114125"/>
            <a:ext cx="1781400" cy="36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partition(32)</a:t>
            </a:r>
            <a:endParaRPr/>
          </a:p>
        </p:txBody>
      </p:sp>
      <p:sp>
        <p:nvSpPr>
          <p:cNvPr id="606" name="Google Shape;606;p41"/>
          <p:cNvSpPr/>
          <p:nvPr/>
        </p:nvSpPr>
        <p:spPr>
          <a:xfrm>
            <a:off x="2377588" y="4026625"/>
            <a:ext cx="495300" cy="495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607" name="Google Shape;607;p41"/>
          <p:cNvSpPr/>
          <p:nvPr/>
        </p:nvSpPr>
        <p:spPr>
          <a:xfrm>
            <a:off x="2862777" y="4026625"/>
            <a:ext cx="495300" cy="495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608" name="Google Shape;608;p41"/>
          <p:cNvSpPr/>
          <p:nvPr/>
        </p:nvSpPr>
        <p:spPr>
          <a:xfrm>
            <a:off x="3352117" y="4026625"/>
            <a:ext cx="495300" cy="495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609" name="Google Shape;609;p41"/>
          <p:cNvSpPr/>
          <p:nvPr/>
        </p:nvSpPr>
        <p:spPr>
          <a:xfrm>
            <a:off x="3837306" y="4026625"/>
            <a:ext cx="495300" cy="495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610" name="Google Shape;610;p41"/>
          <p:cNvSpPr/>
          <p:nvPr/>
        </p:nvSpPr>
        <p:spPr>
          <a:xfrm>
            <a:off x="4322048" y="4026625"/>
            <a:ext cx="495300" cy="495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611" name="Google Shape;611;p41"/>
          <p:cNvSpPr/>
          <p:nvPr/>
        </p:nvSpPr>
        <p:spPr>
          <a:xfrm>
            <a:off x="4807238" y="4026625"/>
            <a:ext cx="495300" cy="495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612" name="Google Shape;612;p41"/>
          <p:cNvSpPr/>
          <p:nvPr/>
        </p:nvSpPr>
        <p:spPr>
          <a:xfrm>
            <a:off x="5296578" y="4026625"/>
            <a:ext cx="495300" cy="495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613" name="Google Shape;613;p41"/>
          <p:cNvSpPr/>
          <p:nvPr/>
        </p:nvSpPr>
        <p:spPr>
          <a:xfrm>
            <a:off x="5781767" y="4026625"/>
            <a:ext cx="495300" cy="4953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614" name="Google Shape;614;p41"/>
          <p:cNvSpPr/>
          <p:nvPr/>
        </p:nvSpPr>
        <p:spPr>
          <a:xfrm>
            <a:off x="6271142" y="4026625"/>
            <a:ext cx="495300" cy="495300"/>
          </a:xfrm>
          <a:prstGeom prst="rect">
            <a:avLst/>
          </a:prstGeom>
          <a:solidFill>
            <a:srgbClr val="A4C2F4"/>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615" name="Google Shape;615;p41"/>
          <p:cNvSpPr/>
          <p:nvPr/>
        </p:nvSpPr>
        <p:spPr>
          <a:xfrm rot="-5400000">
            <a:off x="3938777" y="2157525"/>
            <a:ext cx="260700" cy="33801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41"/>
          <p:cNvSpPr/>
          <p:nvPr/>
        </p:nvSpPr>
        <p:spPr>
          <a:xfrm rot="-5400000">
            <a:off x="6376127" y="3611625"/>
            <a:ext cx="260700" cy="47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41"/>
          <p:cNvSpPr txBox="1"/>
          <p:nvPr/>
        </p:nvSpPr>
        <p:spPr>
          <a:xfrm>
            <a:off x="4160175" y="3475925"/>
            <a:ext cx="830700" cy="33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&lt;= 32</a:t>
            </a:r>
            <a:endParaRPr/>
          </a:p>
        </p:txBody>
      </p:sp>
      <p:sp>
        <p:nvSpPr>
          <p:cNvPr id="618" name="Google Shape;618;p41"/>
          <p:cNvSpPr txBox="1"/>
          <p:nvPr/>
        </p:nvSpPr>
        <p:spPr>
          <a:xfrm>
            <a:off x="6555525" y="3510650"/>
            <a:ext cx="830700" cy="33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&gt;= 32</a:t>
            </a:r>
            <a:endParaRPr/>
          </a:p>
        </p:txBody>
      </p:sp>
      <p:sp>
        <p:nvSpPr>
          <p:cNvPr id="619" name="Google Shape;619;p41"/>
          <p:cNvSpPr/>
          <p:nvPr/>
        </p:nvSpPr>
        <p:spPr>
          <a:xfrm rot="-5400000">
            <a:off x="5881512" y="3634900"/>
            <a:ext cx="260700" cy="4392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41"/>
          <p:cNvSpPr txBox="1"/>
          <p:nvPr/>
        </p:nvSpPr>
        <p:spPr>
          <a:xfrm>
            <a:off x="5723676" y="3136715"/>
            <a:ext cx="830700" cy="57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in its place</a:t>
            </a:r>
            <a:endParaRPr/>
          </a:p>
        </p:txBody>
      </p:sp>
      <p:cxnSp>
        <p:nvCxnSpPr>
          <p:cNvPr id="621" name="Google Shape;621;p41"/>
          <p:cNvCxnSpPr>
            <a:stCxn id="596" idx="1"/>
            <a:endCxn id="606" idx="1"/>
          </p:cNvCxnSpPr>
          <p:nvPr/>
        </p:nvCxnSpPr>
        <p:spPr>
          <a:xfrm>
            <a:off x="2377588" y="2369275"/>
            <a:ext cx="600" cy="1905000"/>
          </a:xfrm>
          <a:prstGeom prst="bentConnector3">
            <a:avLst>
              <a:gd fmla="val -39687500" name="adj1"/>
            </a:avLst>
          </a:prstGeom>
          <a:noFill/>
          <a:ln cap="flat" cmpd="sng" w="19050">
            <a:solidFill>
              <a:schemeClr val="dk2"/>
            </a:solidFill>
            <a:prstDash val="solid"/>
            <a:round/>
            <a:headEnd len="med" w="med" type="none"/>
            <a:tailEnd len="med" w="med" type="triangle"/>
          </a:ln>
        </p:spPr>
      </p:cxnSp>
      <p:sp>
        <p:nvSpPr>
          <p:cNvPr id="622" name="Google Shape;622;p41"/>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Quick sorting N items: </a:t>
            </a:r>
            <a:endParaRPr/>
          </a:p>
          <a:p>
            <a:pPr indent="-342900" lvl="0" marL="457200" rtl="0" algn="l">
              <a:spcBef>
                <a:spcPts val="600"/>
              </a:spcBef>
              <a:spcAft>
                <a:spcPts val="0"/>
              </a:spcAft>
              <a:buSzPts val="1800"/>
              <a:buChar char="●"/>
            </a:pPr>
            <a:r>
              <a:rPr lang="en"/>
              <a:t>Partition on leftmost item. </a:t>
            </a:r>
            <a:endParaRPr/>
          </a:p>
          <a:p>
            <a:pPr indent="-342900" lvl="0" marL="457200" rtl="0" algn="l">
              <a:spcBef>
                <a:spcPts val="600"/>
              </a:spcBef>
              <a:spcAft>
                <a:spcPts val="0"/>
              </a:spcAft>
              <a:buSzPts val="1800"/>
              <a:buChar char="●"/>
            </a:pPr>
            <a:r>
              <a:rPr lang="en"/>
              <a:t>Quicksort left half.</a:t>
            </a:r>
            <a:endParaRPr/>
          </a:p>
          <a:p>
            <a:pPr indent="-342900" lvl="0" marL="457200" rtl="0" algn="l">
              <a:spcBef>
                <a:spcPts val="600"/>
              </a:spcBef>
              <a:spcAft>
                <a:spcPts val="0"/>
              </a:spcAft>
              <a:buSzPts val="1800"/>
              <a:buChar char="●"/>
            </a:pPr>
            <a:r>
              <a:rPr lang="en"/>
              <a:t>Quicksort right half.</a:t>
            </a:r>
            <a:endParaRPr/>
          </a:p>
          <a:p>
            <a:pPr indent="0" lvl="0" marL="0" rtl="0" algn="l">
              <a:spcBef>
                <a:spcPts val="600"/>
              </a:spcBef>
              <a:spcAft>
                <a:spcPts val="0"/>
              </a:spcAft>
              <a:buNone/>
            </a:pPr>
            <a:r>
              <a:t/>
            </a:r>
            <a:endParaRPr sz="1600"/>
          </a:p>
          <a:p>
            <a:pPr indent="0" lvl="0" marL="0" rtl="0" algn="l">
              <a:spcBef>
                <a:spcPts val="600"/>
              </a:spcBef>
              <a:spcAft>
                <a:spcPts val="0"/>
              </a:spcAft>
              <a:buNone/>
            </a:pPr>
            <a:r>
              <a:t/>
            </a:r>
            <a:endParaRPr sz="16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4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Quicksort</a:t>
            </a:r>
            <a:endParaRPr/>
          </a:p>
        </p:txBody>
      </p:sp>
      <p:sp>
        <p:nvSpPr>
          <p:cNvPr id="628" name="Google Shape;628;p42"/>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Quicksort was the name chosen by Tony Hoare for partition sort.</a:t>
            </a:r>
            <a:endParaRPr/>
          </a:p>
          <a:p>
            <a:pPr indent="-342900" lvl="0" marL="457200" rtl="0" algn="l">
              <a:spcBef>
                <a:spcPts val="600"/>
              </a:spcBef>
              <a:spcAft>
                <a:spcPts val="0"/>
              </a:spcAft>
              <a:buSzPts val="1800"/>
              <a:buChar char="●"/>
            </a:pPr>
            <a:r>
              <a:rPr lang="en"/>
              <a:t>For most common situations, it is empirically the fastest sort.</a:t>
            </a:r>
            <a:endParaRPr/>
          </a:p>
          <a:p>
            <a:pPr indent="-342900" lvl="1" marL="914400" rtl="0" algn="l">
              <a:spcBef>
                <a:spcPts val="0"/>
              </a:spcBef>
              <a:spcAft>
                <a:spcPts val="0"/>
              </a:spcAft>
              <a:buSzPts val="1800"/>
              <a:buChar char="○"/>
            </a:pPr>
            <a:r>
              <a:rPr lang="en"/>
              <a:t>Tony was lucky that the name was correct.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How fast is Quicksort? Need to count number and difficulty of partition operations.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Theoretical analysis:</a:t>
            </a:r>
            <a:endParaRPr/>
          </a:p>
          <a:p>
            <a:pPr indent="-342900" lvl="0" marL="457200" rtl="0" algn="l">
              <a:spcBef>
                <a:spcPts val="600"/>
              </a:spcBef>
              <a:spcAft>
                <a:spcPts val="0"/>
              </a:spcAft>
              <a:buSzPts val="1800"/>
              <a:buChar char="●"/>
            </a:pPr>
            <a:r>
              <a:rPr lang="en"/>
              <a:t>Partitioning costs Θ(K) time, where Θ(K) is the number of elements being partitioned (as we saw in our earlier “interview question”).</a:t>
            </a:r>
            <a:endParaRPr/>
          </a:p>
          <a:p>
            <a:pPr indent="-342900" lvl="0" marL="457200" rtl="0" algn="l">
              <a:spcBef>
                <a:spcPts val="0"/>
              </a:spcBef>
              <a:spcAft>
                <a:spcPts val="0"/>
              </a:spcAft>
              <a:buSzPts val="1800"/>
              <a:buChar char="●"/>
            </a:pPr>
            <a:r>
              <a:rPr lang="en"/>
              <a:t>The interesting twist: Overall runtime will depend crucially on where pivot ends up.</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43"/>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32, </a:t>
            </a:r>
            <a:r>
              <a:rPr lang="en"/>
              <a:t>CS61B, Spring 2024</a:t>
            </a:r>
            <a:endParaRPr/>
          </a:p>
        </p:txBody>
      </p:sp>
      <p:sp>
        <p:nvSpPr>
          <p:cNvPr id="634" name="Google Shape;634;p43"/>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Quicksort</a:t>
            </a:r>
            <a:endParaRPr b="1">
              <a:solidFill>
                <a:schemeClr val="accent3"/>
              </a:solidFill>
              <a:latin typeface="Roboto"/>
              <a:ea typeface="Roboto"/>
              <a:cs typeface="Roboto"/>
              <a:sym typeface="Roboto"/>
            </a:endParaRPr>
          </a:p>
          <a:p>
            <a:pPr indent="-342900" lvl="0" marL="457200" rtl="0" algn="l">
              <a:spcBef>
                <a:spcPts val="600"/>
              </a:spcBef>
              <a:spcAft>
                <a:spcPts val="0"/>
              </a:spcAft>
              <a:buSzPts val="1800"/>
              <a:buChar char="•"/>
            </a:pPr>
            <a:r>
              <a:rPr lang="en"/>
              <a:t>Quicksort Backstory,</a:t>
            </a:r>
            <a:br>
              <a:rPr lang="en"/>
            </a:br>
            <a:r>
              <a:rPr lang="en"/>
              <a:t>Partitioning</a:t>
            </a:r>
            <a:endParaRPr/>
          </a:p>
          <a:p>
            <a:pPr indent="-342900" lvl="0" marL="457200" rtl="0" algn="l">
              <a:spcBef>
                <a:spcPts val="0"/>
              </a:spcBef>
              <a:spcAft>
                <a:spcPts val="0"/>
              </a:spcAft>
              <a:buSzPts val="1800"/>
              <a:buChar char="•"/>
            </a:pPr>
            <a:r>
              <a:rPr lang="en"/>
              <a:t>Quicksort</a:t>
            </a:r>
            <a:endParaRPr b="1">
              <a:solidFill>
                <a:schemeClr val="accent3"/>
              </a:solidFill>
              <a:latin typeface="Roboto"/>
              <a:ea typeface="Roboto"/>
              <a:cs typeface="Roboto"/>
              <a:sym typeface="Roboto"/>
            </a:endParaRPr>
          </a:p>
          <a:p>
            <a:pPr indent="0" lvl="0" marL="0" rtl="0" algn="l">
              <a:spcBef>
                <a:spcPts val="600"/>
              </a:spcBef>
              <a:spcAft>
                <a:spcPts val="0"/>
              </a:spcAft>
              <a:buNone/>
            </a:pPr>
            <a:r>
              <a:rPr b="1" lang="en">
                <a:solidFill>
                  <a:schemeClr val="accent3"/>
                </a:solidFill>
                <a:latin typeface="Roboto"/>
                <a:ea typeface="Roboto"/>
                <a:cs typeface="Roboto"/>
                <a:sym typeface="Roboto"/>
              </a:rPr>
              <a:t>Quicksort Runtime Analysis</a:t>
            </a:r>
            <a:endParaRPr b="1">
              <a:solidFill>
                <a:schemeClr val="accent3"/>
              </a:solidFill>
              <a:latin typeface="Roboto"/>
              <a:ea typeface="Roboto"/>
              <a:cs typeface="Roboto"/>
              <a:sym typeface="Roboto"/>
            </a:endParaRPr>
          </a:p>
          <a:p>
            <a:pPr indent="-342900" lvl="0" marL="457200" rtl="0" algn="l">
              <a:spcBef>
                <a:spcPts val="600"/>
              </a:spcBef>
              <a:spcAft>
                <a:spcPts val="0"/>
              </a:spcAft>
              <a:buClr>
                <a:schemeClr val="accent3"/>
              </a:buClr>
              <a:buSzPts val="1800"/>
              <a:buFont typeface="Roboto"/>
              <a:buChar char="•"/>
            </a:pPr>
            <a:r>
              <a:rPr b="1" lang="en">
                <a:solidFill>
                  <a:schemeClr val="accent3"/>
                </a:solidFill>
                <a:latin typeface="Roboto"/>
                <a:ea typeface="Roboto"/>
                <a:cs typeface="Roboto"/>
                <a:sym typeface="Roboto"/>
              </a:rPr>
              <a:t>Quicksort Runtime Analysis</a:t>
            </a:r>
            <a:endParaRPr b="1">
              <a:solidFill>
                <a:schemeClr val="accent3"/>
              </a:solidFill>
              <a:latin typeface="Roboto"/>
              <a:ea typeface="Roboto"/>
              <a:cs typeface="Roboto"/>
              <a:sym typeface="Roboto"/>
            </a:endParaRPr>
          </a:p>
          <a:p>
            <a:pPr indent="-342900" lvl="0" marL="457200" rtl="0" algn="l">
              <a:spcBef>
                <a:spcPts val="0"/>
              </a:spcBef>
              <a:spcAft>
                <a:spcPts val="0"/>
              </a:spcAft>
              <a:buSzPts val="1800"/>
              <a:buChar char="•"/>
            </a:pPr>
            <a:r>
              <a:rPr lang="en"/>
              <a:t>Avoiding Quicksort Worst Case</a:t>
            </a:r>
            <a:endParaRPr/>
          </a:p>
          <a:p>
            <a:pPr indent="0" lvl="0" marL="0" rtl="0" algn="l">
              <a:spcBef>
                <a:spcPts val="600"/>
              </a:spcBef>
              <a:spcAft>
                <a:spcPts val="0"/>
              </a:spcAft>
              <a:buNone/>
            </a:pPr>
            <a:r>
              <a:rPr lang="en"/>
              <a:t>Quicksort Variants</a:t>
            </a:r>
            <a:endParaRPr/>
          </a:p>
          <a:p>
            <a:pPr indent="-342900" lvl="0" marL="457200" rtl="0" algn="l">
              <a:spcBef>
                <a:spcPts val="600"/>
              </a:spcBef>
              <a:spcAft>
                <a:spcPts val="0"/>
              </a:spcAft>
              <a:buSzPts val="1800"/>
              <a:buChar char="•"/>
            </a:pPr>
            <a:r>
              <a:rPr lang="en"/>
              <a:t>Philosophies for Avoiding Worst Case Behavior</a:t>
            </a:r>
            <a:endParaRPr/>
          </a:p>
          <a:p>
            <a:pPr indent="-342900" lvl="0" marL="457200" rtl="0" algn="l">
              <a:spcBef>
                <a:spcPts val="0"/>
              </a:spcBef>
              <a:spcAft>
                <a:spcPts val="0"/>
              </a:spcAft>
              <a:buSzPts val="1800"/>
              <a:buChar char="•"/>
            </a:pPr>
            <a:r>
              <a:rPr lang="en"/>
              <a:t>Quicksort Variant Experiments</a:t>
            </a:r>
            <a:endParaRPr/>
          </a:p>
          <a:p>
            <a:pPr indent="0" lvl="0" marL="0" rtl="0" algn="l">
              <a:spcBef>
                <a:spcPts val="600"/>
              </a:spcBef>
              <a:spcAft>
                <a:spcPts val="0"/>
              </a:spcAft>
              <a:buNone/>
            </a:pPr>
            <a:r>
              <a:rPr lang="en"/>
              <a:t>Quick Select (median finding)</a:t>
            </a:r>
            <a:endParaRPr/>
          </a:p>
        </p:txBody>
      </p:sp>
      <p:sp>
        <p:nvSpPr>
          <p:cNvPr id="635" name="Google Shape;635;p43"/>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Quicksort Runtime Analysis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4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Best Case: Pivot Always Lands in the Middle </a:t>
            </a:r>
            <a:endParaRPr/>
          </a:p>
        </p:txBody>
      </p:sp>
      <p:sp>
        <p:nvSpPr>
          <p:cNvPr id="641" name="Google Shape;641;p44"/>
          <p:cNvSpPr/>
          <p:nvPr/>
        </p:nvSpPr>
        <p:spPr>
          <a:xfrm>
            <a:off x="1779763" y="7857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42" name="Google Shape;642;p44"/>
          <p:cNvSpPr/>
          <p:nvPr/>
        </p:nvSpPr>
        <p:spPr>
          <a:xfrm>
            <a:off x="2151476"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43" name="Google Shape;643;p44"/>
          <p:cNvSpPr/>
          <p:nvPr/>
        </p:nvSpPr>
        <p:spPr>
          <a:xfrm>
            <a:off x="2894904"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44" name="Google Shape;644;p44"/>
          <p:cNvSpPr/>
          <p:nvPr/>
        </p:nvSpPr>
        <p:spPr>
          <a:xfrm>
            <a:off x="3638332"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45" name="Google Shape;645;p44"/>
          <p:cNvSpPr/>
          <p:nvPr/>
        </p:nvSpPr>
        <p:spPr>
          <a:xfrm>
            <a:off x="4010045"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46" name="Google Shape;646;p44"/>
          <p:cNvSpPr/>
          <p:nvPr/>
        </p:nvSpPr>
        <p:spPr>
          <a:xfrm>
            <a:off x="3266618"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47" name="Google Shape;647;p44"/>
          <p:cNvSpPr/>
          <p:nvPr/>
        </p:nvSpPr>
        <p:spPr>
          <a:xfrm>
            <a:off x="2523190"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48" name="Google Shape;648;p44"/>
          <p:cNvSpPr/>
          <p:nvPr/>
        </p:nvSpPr>
        <p:spPr>
          <a:xfrm>
            <a:off x="4381763"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49" name="Google Shape;649;p44"/>
          <p:cNvSpPr/>
          <p:nvPr/>
        </p:nvSpPr>
        <p:spPr>
          <a:xfrm>
            <a:off x="4753476"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50" name="Google Shape;650;p44"/>
          <p:cNvSpPr/>
          <p:nvPr/>
        </p:nvSpPr>
        <p:spPr>
          <a:xfrm>
            <a:off x="5496904"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51" name="Google Shape;651;p44"/>
          <p:cNvSpPr/>
          <p:nvPr/>
        </p:nvSpPr>
        <p:spPr>
          <a:xfrm>
            <a:off x="6240332"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52" name="Google Shape;652;p44"/>
          <p:cNvSpPr/>
          <p:nvPr/>
        </p:nvSpPr>
        <p:spPr>
          <a:xfrm>
            <a:off x="6612045"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53" name="Google Shape;653;p44"/>
          <p:cNvSpPr/>
          <p:nvPr/>
        </p:nvSpPr>
        <p:spPr>
          <a:xfrm>
            <a:off x="6983759"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54" name="Google Shape;654;p44"/>
          <p:cNvSpPr/>
          <p:nvPr/>
        </p:nvSpPr>
        <p:spPr>
          <a:xfrm>
            <a:off x="5868618"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55" name="Google Shape;655;p44"/>
          <p:cNvSpPr/>
          <p:nvPr/>
        </p:nvSpPr>
        <p:spPr>
          <a:xfrm>
            <a:off x="5125190"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nvGrpSpPr>
          <p:cNvPr id="656" name="Google Shape;656;p44"/>
          <p:cNvGrpSpPr/>
          <p:nvPr/>
        </p:nvGrpSpPr>
        <p:grpSpPr>
          <a:xfrm>
            <a:off x="1779763" y="1131325"/>
            <a:ext cx="5585872" cy="609600"/>
            <a:chOff x="1675900" y="1131325"/>
            <a:chExt cx="5585872" cy="609600"/>
          </a:xfrm>
        </p:grpSpPr>
        <p:sp>
          <p:nvSpPr>
            <p:cNvPr id="657" name="Google Shape;657;p44"/>
            <p:cNvSpPr/>
            <p:nvPr/>
          </p:nvSpPr>
          <p:spPr>
            <a:xfrm>
              <a:off x="1675900" y="13953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58" name="Google Shape;658;p44"/>
            <p:cNvSpPr/>
            <p:nvPr/>
          </p:nvSpPr>
          <p:spPr>
            <a:xfrm>
              <a:off x="2047614"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59" name="Google Shape;659;p44"/>
            <p:cNvSpPr/>
            <p:nvPr/>
          </p:nvSpPr>
          <p:spPr>
            <a:xfrm>
              <a:off x="2791041"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60" name="Google Shape;660;p44"/>
            <p:cNvSpPr/>
            <p:nvPr/>
          </p:nvSpPr>
          <p:spPr>
            <a:xfrm>
              <a:off x="3534469"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61" name="Google Shape;661;p44"/>
            <p:cNvSpPr/>
            <p:nvPr/>
          </p:nvSpPr>
          <p:spPr>
            <a:xfrm>
              <a:off x="3906183"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62" name="Google Shape;662;p44"/>
            <p:cNvSpPr/>
            <p:nvPr/>
          </p:nvSpPr>
          <p:spPr>
            <a:xfrm>
              <a:off x="3162755"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63" name="Google Shape;663;p44"/>
            <p:cNvSpPr/>
            <p:nvPr/>
          </p:nvSpPr>
          <p:spPr>
            <a:xfrm>
              <a:off x="2419328"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64" name="Google Shape;664;p44"/>
            <p:cNvSpPr/>
            <p:nvPr/>
          </p:nvSpPr>
          <p:spPr>
            <a:xfrm>
              <a:off x="4282975" y="13953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65" name="Google Shape;665;p44"/>
            <p:cNvSpPr/>
            <p:nvPr/>
          </p:nvSpPr>
          <p:spPr>
            <a:xfrm>
              <a:off x="4654689" y="13953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66" name="Google Shape;666;p44"/>
            <p:cNvSpPr/>
            <p:nvPr/>
          </p:nvSpPr>
          <p:spPr>
            <a:xfrm>
              <a:off x="5398116"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67" name="Google Shape;667;p44"/>
            <p:cNvSpPr/>
            <p:nvPr/>
          </p:nvSpPr>
          <p:spPr>
            <a:xfrm>
              <a:off x="6141544"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68" name="Google Shape;668;p44"/>
            <p:cNvSpPr/>
            <p:nvPr/>
          </p:nvSpPr>
          <p:spPr>
            <a:xfrm>
              <a:off x="6513258"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69" name="Google Shape;669;p44"/>
            <p:cNvSpPr/>
            <p:nvPr/>
          </p:nvSpPr>
          <p:spPr>
            <a:xfrm>
              <a:off x="6884972"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70" name="Google Shape;670;p44"/>
            <p:cNvSpPr/>
            <p:nvPr/>
          </p:nvSpPr>
          <p:spPr>
            <a:xfrm>
              <a:off x="5769830"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71" name="Google Shape;671;p44"/>
            <p:cNvSpPr/>
            <p:nvPr/>
          </p:nvSpPr>
          <p:spPr>
            <a:xfrm>
              <a:off x="5026403"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cxnSp>
          <p:nvCxnSpPr>
            <p:cNvPr id="672" name="Google Shape;672;p44"/>
            <p:cNvCxnSpPr>
              <a:stCxn id="641" idx="2"/>
              <a:endCxn id="664" idx="0"/>
            </p:cNvCxnSpPr>
            <p:nvPr/>
          </p:nvCxnSpPr>
          <p:spPr>
            <a:xfrm flipH="1" rot="-5400000">
              <a:off x="3035800" y="-40175"/>
              <a:ext cx="264000" cy="2607000"/>
            </a:xfrm>
            <a:prstGeom prst="curvedConnector3">
              <a:avLst>
                <a:gd fmla="val 50000" name="adj1"/>
              </a:avLst>
            </a:prstGeom>
            <a:noFill/>
            <a:ln cap="flat" cmpd="sng" w="19050">
              <a:solidFill>
                <a:schemeClr val="dk2"/>
              </a:solidFill>
              <a:prstDash val="solid"/>
              <a:round/>
              <a:headEnd len="med" w="med" type="none"/>
              <a:tailEnd len="med" w="med" type="triangle"/>
            </a:ln>
          </p:spPr>
        </p:cxnSp>
      </p:grpSp>
      <p:grpSp>
        <p:nvGrpSpPr>
          <p:cNvPr id="673" name="Google Shape;673;p44"/>
          <p:cNvGrpSpPr/>
          <p:nvPr/>
        </p:nvGrpSpPr>
        <p:grpSpPr>
          <a:xfrm>
            <a:off x="1779763" y="1740925"/>
            <a:ext cx="5580797" cy="609600"/>
            <a:chOff x="1675900" y="1740925"/>
            <a:chExt cx="5580797" cy="609600"/>
          </a:xfrm>
        </p:grpSpPr>
        <p:sp>
          <p:nvSpPr>
            <p:cNvPr id="674" name="Google Shape;674;p44"/>
            <p:cNvSpPr/>
            <p:nvPr/>
          </p:nvSpPr>
          <p:spPr>
            <a:xfrm>
              <a:off x="1675900" y="20049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75" name="Google Shape;675;p44"/>
            <p:cNvSpPr/>
            <p:nvPr/>
          </p:nvSpPr>
          <p:spPr>
            <a:xfrm>
              <a:off x="2047614" y="20049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76" name="Google Shape;676;p44"/>
            <p:cNvSpPr/>
            <p:nvPr/>
          </p:nvSpPr>
          <p:spPr>
            <a:xfrm>
              <a:off x="3162769" y="20049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77" name="Google Shape;677;p44"/>
            <p:cNvSpPr/>
            <p:nvPr/>
          </p:nvSpPr>
          <p:spPr>
            <a:xfrm>
              <a:off x="3534483" y="20049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78" name="Google Shape;678;p44"/>
            <p:cNvSpPr/>
            <p:nvPr/>
          </p:nvSpPr>
          <p:spPr>
            <a:xfrm>
              <a:off x="3906197" y="20049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79" name="Google Shape;679;p44"/>
            <p:cNvSpPr/>
            <p:nvPr/>
          </p:nvSpPr>
          <p:spPr>
            <a:xfrm>
              <a:off x="2791055" y="20049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80" name="Google Shape;680;p44"/>
            <p:cNvSpPr/>
            <p:nvPr/>
          </p:nvSpPr>
          <p:spPr>
            <a:xfrm>
              <a:off x="2419328" y="20049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81" name="Google Shape;681;p44"/>
            <p:cNvSpPr/>
            <p:nvPr/>
          </p:nvSpPr>
          <p:spPr>
            <a:xfrm>
              <a:off x="4277900" y="20049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82" name="Google Shape;682;p44"/>
            <p:cNvSpPr/>
            <p:nvPr/>
          </p:nvSpPr>
          <p:spPr>
            <a:xfrm>
              <a:off x="4649614" y="20049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83" name="Google Shape;683;p44"/>
            <p:cNvSpPr/>
            <p:nvPr/>
          </p:nvSpPr>
          <p:spPr>
            <a:xfrm>
              <a:off x="5393041" y="20049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84" name="Google Shape;684;p44"/>
            <p:cNvSpPr/>
            <p:nvPr/>
          </p:nvSpPr>
          <p:spPr>
            <a:xfrm>
              <a:off x="6136469" y="20049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85" name="Google Shape;685;p44"/>
            <p:cNvSpPr/>
            <p:nvPr/>
          </p:nvSpPr>
          <p:spPr>
            <a:xfrm>
              <a:off x="6508183" y="20049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86" name="Google Shape;686;p44"/>
            <p:cNvSpPr/>
            <p:nvPr/>
          </p:nvSpPr>
          <p:spPr>
            <a:xfrm>
              <a:off x="6879897" y="20049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87" name="Google Shape;687;p44"/>
            <p:cNvSpPr/>
            <p:nvPr/>
          </p:nvSpPr>
          <p:spPr>
            <a:xfrm>
              <a:off x="5764755" y="20049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88" name="Google Shape;688;p44"/>
            <p:cNvSpPr/>
            <p:nvPr/>
          </p:nvSpPr>
          <p:spPr>
            <a:xfrm>
              <a:off x="5021328" y="20049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cxnSp>
          <p:nvCxnSpPr>
            <p:cNvPr id="689" name="Google Shape;689;p44"/>
            <p:cNvCxnSpPr>
              <a:stCxn id="657" idx="2"/>
              <a:endCxn id="679" idx="0"/>
            </p:cNvCxnSpPr>
            <p:nvPr/>
          </p:nvCxnSpPr>
          <p:spPr>
            <a:xfrm flipH="1" rot="-5400000">
              <a:off x="2289850" y="1315375"/>
              <a:ext cx="264000" cy="1115100"/>
            </a:xfrm>
            <a:prstGeom prst="curvedConnector3">
              <a:avLst>
                <a:gd fmla="val 50000" name="adj1"/>
              </a:avLst>
            </a:prstGeom>
            <a:noFill/>
            <a:ln cap="flat" cmpd="sng" w="19050">
              <a:solidFill>
                <a:schemeClr val="dk2"/>
              </a:solidFill>
              <a:prstDash val="solid"/>
              <a:round/>
              <a:headEnd len="med" w="med" type="none"/>
              <a:tailEnd len="med" w="med" type="triangle"/>
            </a:ln>
          </p:spPr>
        </p:cxnSp>
        <p:cxnSp>
          <p:nvCxnSpPr>
            <p:cNvPr id="690" name="Google Shape;690;p44"/>
            <p:cNvCxnSpPr>
              <a:stCxn id="665" idx="2"/>
              <a:endCxn id="687" idx="0"/>
            </p:cNvCxnSpPr>
            <p:nvPr/>
          </p:nvCxnSpPr>
          <p:spPr>
            <a:xfrm flipH="1" rot="-5400000">
              <a:off x="5266089" y="1317925"/>
              <a:ext cx="264000" cy="1110000"/>
            </a:xfrm>
            <a:prstGeom prst="curvedConnector3">
              <a:avLst>
                <a:gd fmla="val 50000" name="adj1"/>
              </a:avLst>
            </a:prstGeom>
            <a:noFill/>
            <a:ln cap="flat" cmpd="sng" w="19050">
              <a:solidFill>
                <a:schemeClr val="dk2"/>
              </a:solidFill>
              <a:prstDash val="solid"/>
              <a:round/>
              <a:headEnd len="med" w="med" type="none"/>
              <a:tailEnd len="med" w="med" type="triangle"/>
            </a:ln>
          </p:spPr>
        </p:cxnSp>
      </p:grpSp>
      <p:grpSp>
        <p:nvGrpSpPr>
          <p:cNvPr id="691" name="Google Shape;691;p44"/>
          <p:cNvGrpSpPr/>
          <p:nvPr/>
        </p:nvGrpSpPr>
        <p:grpSpPr>
          <a:xfrm>
            <a:off x="1778364" y="2350525"/>
            <a:ext cx="5580796" cy="696300"/>
            <a:chOff x="1674501" y="2350525"/>
            <a:chExt cx="5580796" cy="696300"/>
          </a:xfrm>
        </p:grpSpPr>
        <p:sp>
          <p:nvSpPr>
            <p:cNvPr id="692" name="Google Shape;692;p44"/>
            <p:cNvSpPr/>
            <p:nvPr/>
          </p:nvSpPr>
          <p:spPr>
            <a:xfrm>
              <a:off x="1674501" y="27012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93" name="Google Shape;693;p44"/>
            <p:cNvSpPr/>
            <p:nvPr/>
          </p:nvSpPr>
          <p:spPr>
            <a:xfrm>
              <a:off x="2046215" y="27012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94" name="Google Shape;694;p44"/>
            <p:cNvSpPr/>
            <p:nvPr/>
          </p:nvSpPr>
          <p:spPr>
            <a:xfrm>
              <a:off x="3161370" y="27012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95" name="Google Shape;695;p44"/>
            <p:cNvSpPr/>
            <p:nvPr/>
          </p:nvSpPr>
          <p:spPr>
            <a:xfrm>
              <a:off x="3533084" y="27012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96" name="Google Shape;696;p44"/>
            <p:cNvSpPr/>
            <p:nvPr/>
          </p:nvSpPr>
          <p:spPr>
            <a:xfrm>
              <a:off x="3904798" y="27012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97" name="Google Shape;697;p44"/>
            <p:cNvSpPr/>
            <p:nvPr/>
          </p:nvSpPr>
          <p:spPr>
            <a:xfrm>
              <a:off x="2789656" y="27012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98" name="Google Shape;698;p44"/>
            <p:cNvSpPr/>
            <p:nvPr/>
          </p:nvSpPr>
          <p:spPr>
            <a:xfrm>
              <a:off x="2417929" y="27012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699" name="Google Shape;699;p44"/>
            <p:cNvSpPr/>
            <p:nvPr/>
          </p:nvSpPr>
          <p:spPr>
            <a:xfrm>
              <a:off x="4276501" y="27012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00" name="Google Shape;700;p44"/>
            <p:cNvSpPr/>
            <p:nvPr/>
          </p:nvSpPr>
          <p:spPr>
            <a:xfrm>
              <a:off x="4648215" y="27012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01" name="Google Shape;701;p44"/>
            <p:cNvSpPr/>
            <p:nvPr/>
          </p:nvSpPr>
          <p:spPr>
            <a:xfrm>
              <a:off x="5391643" y="27012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02" name="Google Shape;702;p44"/>
            <p:cNvSpPr/>
            <p:nvPr/>
          </p:nvSpPr>
          <p:spPr>
            <a:xfrm>
              <a:off x="6135070" y="27012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03" name="Google Shape;703;p44"/>
            <p:cNvSpPr/>
            <p:nvPr/>
          </p:nvSpPr>
          <p:spPr>
            <a:xfrm>
              <a:off x="6506784" y="27012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04" name="Google Shape;704;p44"/>
            <p:cNvSpPr/>
            <p:nvPr/>
          </p:nvSpPr>
          <p:spPr>
            <a:xfrm>
              <a:off x="6878498" y="27012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05" name="Google Shape;705;p44"/>
            <p:cNvSpPr/>
            <p:nvPr/>
          </p:nvSpPr>
          <p:spPr>
            <a:xfrm>
              <a:off x="5763357" y="27012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06" name="Google Shape;706;p44"/>
            <p:cNvSpPr/>
            <p:nvPr/>
          </p:nvSpPr>
          <p:spPr>
            <a:xfrm>
              <a:off x="5019929" y="27012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cxnSp>
          <p:nvCxnSpPr>
            <p:cNvPr id="707" name="Google Shape;707;p44"/>
            <p:cNvCxnSpPr>
              <a:stCxn id="674" idx="2"/>
              <a:endCxn id="693" idx="0"/>
            </p:cNvCxnSpPr>
            <p:nvPr/>
          </p:nvCxnSpPr>
          <p:spPr>
            <a:xfrm flipH="1" rot="-5400000">
              <a:off x="1874050" y="2340775"/>
              <a:ext cx="350700" cy="370200"/>
            </a:xfrm>
            <a:prstGeom prst="curvedConnector3">
              <a:avLst>
                <a:gd fmla="val 50000" name="adj1"/>
              </a:avLst>
            </a:prstGeom>
            <a:noFill/>
            <a:ln cap="flat" cmpd="sng" w="19050">
              <a:solidFill>
                <a:schemeClr val="dk2"/>
              </a:solidFill>
              <a:prstDash val="solid"/>
              <a:round/>
              <a:headEnd len="med" w="med" type="none"/>
              <a:tailEnd len="med" w="med" type="triangle"/>
            </a:ln>
          </p:spPr>
        </p:cxnSp>
        <p:cxnSp>
          <p:nvCxnSpPr>
            <p:cNvPr id="708" name="Google Shape;708;p44"/>
            <p:cNvCxnSpPr>
              <a:stCxn id="676" idx="2"/>
              <a:endCxn id="695" idx="0"/>
            </p:cNvCxnSpPr>
            <p:nvPr/>
          </p:nvCxnSpPr>
          <p:spPr>
            <a:xfrm flipH="1" rot="-5400000">
              <a:off x="3360919" y="2340775"/>
              <a:ext cx="350700" cy="370200"/>
            </a:xfrm>
            <a:prstGeom prst="curvedConnector3">
              <a:avLst>
                <a:gd fmla="val 50000" name="adj1"/>
              </a:avLst>
            </a:prstGeom>
            <a:noFill/>
            <a:ln cap="flat" cmpd="sng" w="19050">
              <a:solidFill>
                <a:schemeClr val="dk2"/>
              </a:solidFill>
              <a:prstDash val="solid"/>
              <a:round/>
              <a:headEnd len="med" w="med" type="none"/>
              <a:tailEnd len="med" w="med" type="triangle"/>
            </a:ln>
          </p:spPr>
        </p:cxnSp>
        <p:cxnSp>
          <p:nvCxnSpPr>
            <p:cNvPr id="709" name="Google Shape;709;p44"/>
            <p:cNvCxnSpPr>
              <a:stCxn id="682" idx="2"/>
              <a:endCxn id="706" idx="0"/>
            </p:cNvCxnSpPr>
            <p:nvPr/>
          </p:nvCxnSpPr>
          <p:spPr>
            <a:xfrm flipH="1" rot="-5400000">
              <a:off x="4847764" y="2340775"/>
              <a:ext cx="350700" cy="370200"/>
            </a:xfrm>
            <a:prstGeom prst="curvedConnector3">
              <a:avLst>
                <a:gd fmla="val 50000" name="adj1"/>
              </a:avLst>
            </a:prstGeom>
            <a:noFill/>
            <a:ln cap="flat" cmpd="sng" w="19050">
              <a:solidFill>
                <a:schemeClr val="dk2"/>
              </a:solidFill>
              <a:prstDash val="solid"/>
              <a:round/>
              <a:headEnd len="med" w="med" type="none"/>
              <a:tailEnd len="med" w="med" type="triangle"/>
            </a:ln>
          </p:spPr>
        </p:cxnSp>
        <p:cxnSp>
          <p:nvCxnSpPr>
            <p:cNvPr id="710" name="Google Shape;710;p44"/>
            <p:cNvCxnSpPr>
              <a:stCxn id="684" idx="2"/>
              <a:endCxn id="703" idx="0"/>
            </p:cNvCxnSpPr>
            <p:nvPr/>
          </p:nvCxnSpPr>
          <p:spPr>
            <a:xfrm flipH="1" rot="-5400000">
              <a:off x="6334619" y="2340775"/>
              <a:ext cx="350700" cy="370200"/>
            </a:xfrm>
            <a:prstGeom prst="curvedConnector3">
              <a:avLst>
                <a:gd fmla="val 50000" name="adj1"/>
              </a:avLst>
            </a:prstGeom>
            <a:noFill/>
            <a:ln cap="flat" cmpd="sng" w="19050">
              <a:solidFill>
                <a:schemeClr val="dk2"/>
              </a:solidFill>
              <a:prstDash val="solid"/>
              <a:round/>
              <a:headEnd len="med" w="med" type="none"/>
              <a:tailEnd len="med" w="med" type="triangle"/>
            </a:ln>
          </p:spPr>
        </p:cxnSp>
      </p:grpSp>
      <p:grpSp>
        <p:nvGrpSpPr>
          <p:cNvPr id="711" name="Google Shape;711;p44"/>
          <p:cNvGrpSpPr/>
          <p:nvPr/>
        </p:nvGrpSpPr>
        <p:grpSpPr>
          <a:xfrm>
            <a:off x="1778364" y="3615625"/>
            <a:ext cx="5580796" cy="345600"/>
            <a:chOff x="1674501" y="3615625"/>
            <a:chExt cx="5580796" cy="345600"/>
          </a:xfrm>
        </p:grpSpPr>
        <p:sp>
          <p:nvSpPr>
            <p:cNvPr id="712" name="Google Shape;712;p44"/>
            <p:cNvSpPr/>
            <p:nvPr/>
          </p:nvSpPr>
          <p:spPr>
            <a:xfrm>
              <a:off x="1674501"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13" name="Google Shape;713;p44"/>
            <p:cNvSpPr/>
            <p:nvPr/>
          </p:nvSpPr>
          <p:spPr>
            <a:xfrm>
              <a:off x="2046215"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14" name="Google Shape;714;p44"/>
            <p:cNvSpPr/>
            <p:nvPr/>
          </p:nvSpPr>
          <p:spPr>
            <a:xfrm>
              <a:off x="3161370"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15" name="Google Shape;715;p44"/>
            <p:cNvSpPr/>
            <p:nvPr/>
          </p:nvSpPr>
          <p:spPr>
            <a:xfrm>
              <a:off x="3533084"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16" name="Google Shape;716;p44"/>
            <p:cNvSpPr/>
            <p:nvPr/>
          </p:nvSpPr>
          <p:spPr>
            <a:xfrm>
              <a:off x="3904798"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17" name="Google Shape;717;p44"/>
            <p:cNvSpPr/>
            <p:nvPr/>
          </p:nvSpPr>
          <p:spPr>
            <a:xfrm>
              <a:off x="2789656"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18" name="Google Shape;718;p44"/>
            <p:cNvSpPr/>
            <p:nvPr/>
          </p:nvSpPr>
          <p:spPr>
            <a:xfrm>
              <a:off x="2417929"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19" name="Google Shape;719;p44"/>
            <p:cNvSpPr/>
            <p:nvPr/>
          </p:nvSpPr>
          <p:spPr>
            <a:xfrm>
              <a:off x="4276501"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20" name="Google Shape;720;p44"/>
            <p:cNvSpPr/>
            <p:nvPr/>
          </p:nvSpPr>
          <p:spPr>
            <a:xfrm>
              <a:off x="4648215"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21" name="Google Shape;721;p44"/>
            <p:cNvSpPr/>
            <p:nvPr/>
          </p:nvSpPr>
          <p:spPr>
            <a:xfrm>
              <a:off x="5391643"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22" name="Google Shape;722;p44"/>
            <p:cNvSpPr/>
            <p:nvPr/>
          </p:nvSpPr>
          <p:spPr>
            <a:xfrm>
              <a:off x="6135070"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23" name="Google Shape;723;p44"/>
            <p:cNvSpPr/>
            <p:nvPr/>
          </p:nvSpPr>
          <p:spPr>
            <a:xfrm>
              <a:off x="6506784"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24" name="Google Shape;724;p44"/>
            <p:cNvSpPr/>
            <p:nvPr/>
          </p:nvSpPr>
          <p:spPr>
            <a:xfrm>
              <a:off x="6878498"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25" name="Google Shape;725;p44"/>
            <p:cNvSpPr/>
            <p:nvPr/>
          </p:nvSpPr>
          <p:spPr>
            <a:xfrm>
              <a:off x="5763357"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26" name="Google Shape;726;p44"/>
            <p:cNvSpPr/>
            <p:nvPr/>
          </p:nvSpPr>
          <p:spPr>
            <a:xfrm>
              <a:off x="5019929"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sp>
        <p:nvSpPr>
          <p:cNvPr id="727" name="Google Shape;727;p44"/>
          <p:cNvSpPr txBox="1"/>
          <p:nvPr/>
        </p:nvSpPr>
        <p:spPr>
          <a:xfrm>
            <a:off x="3127363" y="3178775"/>
            <a:ext cx="4200300" cy="13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Only size 1 problems remain, so we’re done.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6"/>
                                        </p:tgtEl>
                                        <p:attrNameLst>
                                          <p:attrName>style.visibility</p:attrName>
                                        </p:attrNameLst>
                                      </p:cBhvr>
                                      <p:to>
                                        <p:strVal val="visible"/>
                                      </p:to>
                                    </p:set>
                                    <p:animEffect filter="fade" transition="in">
                                      <p:cBhvr>
                                        <p:cTn dur="1"/>
                                        <p:tgtEl>
                                          <p:spTgt spid="6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3"/>
                                        </p:tgtEl>
                                        <p:attrNameLst>
                                          <p:attrName>style.visibility</p:attrName>
                                        </p:attrNameLst>
                                      </p:cBhvr>
                                      <p:to>
                                        <p:strVal val="visible"/>
                                      </p:to>
                                    </p:set>
                                    <p:animEffect filter="fade" transition="in">
                                      <p:cBhvr>
                                        <p:cTn dur="1"/>
                                        <p:tgtEl>
                                          <p:spTgt spid="6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1"/>
                                        </p:tgtEl>
                                        <p:attrNameLst>
                                          <p:attrName>style.visibility</p:attrName>
                                        </p:attrNameLst>
                                      </p:cBhvr>
                                      <p:to>
                                        <p:strVal val="visible"/>
                                      </p:to>
                                    </p:set>
                                    <p:animEffect filter="fade" transition="in">
                                      <p:cBhvr>
                                        <p:cTn dur="1"/>
                                        <p:tgtEl>
                                          <p:spTgt spid="69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7"/>
                                        </p:tgtEl>
                                        <p:attrNameLst>
                                          <p:attrName>style.visibility</p:attrName>
                                        </p:attrNameLst>
                                      </p:cBhvr>
                                      <p:to>
                                        <p:strVal val="visible"/>
                                      </p:to>
                                    </p:set>
                                    <p:animEffect filter="fade" transition="in">
                                      <p:cBhvr>
                                        <p:cTn dur="1000"/>
                                        <p:tgtEl>
                                          <p:spTgt spid="7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1"/>
                                        </p:tgtEl>
                                        <p:attrNameLst>
                                          <p:attrName>style.visibility</p:attrName>
                                        </p:attrNameLst>
                                      </p:cBhvr>
                                      <p:to>
                                        <p:strVal val="visible"/>
                                      </p:to>
                                    </p:set>
                                    <p:animEffect filter="fade" transition="in">
                                      <p:cBhvr>
                                        <p:cTn dur="1"/>
                                        <p:tgtEl>
                                          <p:spTgt spid="7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731" name="Shape 731"/>
        <p:cNvGrpSpPr/>
        <p:nvPr/>
      </p:nvGrpSpPr>
      <p:grpSpPr>
        <a:xfrm>
          <a:off x="0" y="0"/>
          <a:ext cx="0" cy="0"/>
          <a:chOff x="0" y="0"/>
          <a:chExt cx="0" cy="0"/>
        </a:xfrm>
      </p:grpSpPr>
      <p:sp>
        <p:nvSpPr>
          <p:cNvPr id="732" name="Google Shape;732;p4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Best Case Runtime?</a:t>
            </a:r>
            <a:endParaRPr/>
          </a:p>
        </p:txBody>
      </p:sp>
      <p:sp>
        <p:nvSpPr>
          <p:cNvPr id="733" name="Google Shape;733;p45"/>
          <p:cNvSpPr/>
          <p:nvPr/>
        </p:nvSpPr>
        <p:spPr>
          <a:xfrm>
            <a:off x="1779763" y="7857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34" name="Google Shape;734;p45"/>
          <p:cNvSpPr/>
          <p:nvPr/>
        </p:nvSpPr>
        <p:spPr>
          <a:xfrm>
            <a:off x="2151476"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35" name="Google Shape;735;p45"/>
          <p:cNvSpPr/>
          <p:nvPr/>
        </p:nvSpPr>
        <p:spPr>
          <a:xfrm>
            <a:off x="2894904"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36" name="Google Shape;736;p45"/>
          <p:cNvSpPr/>
          <p:nvPr/>
        </p:nvSpPr>
        <p:spPr>
          <a:xfrm>
            <a:off x="3638332"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37" name="Google Shape;737;p45"/>
          <p:cNvSpPr/>
          <p:nvPr/>
        </p:nvSpPr>
        <p:spPr>
          <a:xfrm>
            <a:off x="4010045"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38" name="Google Shape;738;p45"/>
          <p:cNvSpPr/>
          <p:nvPr/>
        </p:nvSpPr>
        <p:spPr>
          <a:xfrm>
            <a:off x="3266618"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39" name="Google Shape;739;p45"/>
          <p:cNvSpPr/>
          <p:nvPr/>
        </p:nvSpPr>
        <p:spPr>
          <a:xfrm>
            <a:off x="2523190"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40" name="Google Shape;740;p45"/>
          <p:cNvSpPr/>
          <p:nvPr/>
        </p:nvSpPr>
        <p:spPr>
          <a:xfrm>
            <a:off x="4381763"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41" name="Google Shape;741;p45"/>
          <p:cNvSpPr/>
          <p:nvPr/>
        </p:nvSpPr>
        <p:spPr>
          <a:xfrm>
            <a:off x="4753476"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42" name="Google Shape;742;p45"/>
          <p:cNvSpPr/>
          <p:nvPr/>
        </p:nvSpPr>
        <p:spPr>
          <a:xfrm>
            <a:off x="5496904"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43" name="Google Shape;743;p45"/>
          <p:cNvSpPr/>
          <p:nvPr/>
        </p:nvSpPr>
        <p:spPr>
          <a:xfrm>
            <a:off x="6240332"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44" name="Google Shape;744;p45"/>
          <p:cNvSpPr/>
          <p:nvPr/>
        </p:nvSpPr>
        <p:spPr>
          <a:xfrm>
            <a:off x="6612045"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45" name="Google Shape;745;p45"/>
          <p:cNvSpPr/>
          <p:nvPr/>
        </p:nvSpPr>
        <p:spPr>
          <a:xfrm>
            <a:off x="6983759"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46" name="Google Shape;746;p45"/>
          <p:cNvSpPr/>
          <p:nvPr/>
        </p:nvSpPr>
        <p:spPr>
          <a:xfrm>
            <a:off x="5868618"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47" name="Google Shape;747;p45"/>
          <p:cNvSpPr/>
          <p:nvPr/>
        </p:nvSpPr>
        <p:spPr>
          <a:xfrm>
            <a:off x="5125190"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nvGrpSpPr>
          <p:cNvPr id="748" name="Google Shape;748;p45"/>
          <p:cNvGrpSpPr/>
          <p:nvPr/>
        </p:nvGrpSpPr>
        <p:grpSpPr>
          <a:xfrm>
            <a:off x="1779763" y="1131325"/>
            <a:ext cx="5585872" cy="609600"/>
            <a:chOff x="1675900" y="1131325"/>
            <a:chExt cx="5585872" cy="609600"/>
          </a:xfrm>
        </p:grpSpPr>
        <p:sp>
          <p:nvSpPr>
            <p:cNvPr id="749" name="Google Shape;749;p45"/>
            <p:cNvSpPr/>
            <p:nvPr/>
          </p:nvSpPr>
          <p:spPr>
            <a:xfrm>
              <a:off x="1675900" y="13953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50" name="Google Shape;750;p45"/>
            <p:cNvSpPr/>
            <p:nvPr/>
          </p:nvSpPr>
          <p:spPr>
            <a:xfrm>
              <a:off x="2047614"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51" name="Google Shape;751;p45"/>
            <p:cNvSpPr/>
            <p:nvPr/>
          </p:nvSpPr>
          <p:spPr>
            <a:xfrm>
              <a:off x="2791041"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52" name="Google Shape;752;p45"/>
            <p:cNvSpPr/>
            <p:nvPr/>
          </p:nvSpPr>
          <p:spPr>
            <a:xfrm>
              <a:off x="3534469"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53" name="Google Shape;753;p45"/>
            <p:cNvSpPr/>
            <p:nvPr/>
          </p:nvSpPr>
          <p:spPr>
            <a:xfrm>
              <a:off x="3906183"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54" name="Google Shape;754;p45"/>
            <p:cNvSpPr/>
            <p:nvPr/>
          </p:nvSpPr>
          <p:spPr>
            <a:xfrm>
              <a:off x="3162755"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55" name="Google Shape;755;p45"/>
            <p:cNvSpPr/>
            <p:nvPr/>
          </p:nvSpPr>
          <p:spPr>
            <a:xfrm>
              <a:off x="2419328"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56" name="Google Shape;756;p45"/>
            <p:cNvSpPr/>
            <p:nvPr/>
          </p:nvSpPr>
          <p:spPr>
            <a:xfrm>
              <a:off x="4282975" y="13953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57" name="Google Shape;757;p45"/>
            <p:cNvSpPr/>
            <p:nvPr/>
          </p:nvSpPr>
          <p:spPr>
            <a:xfrm>
              <a:off x="4654689" y="13953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58" name="Google Shape;758;p45"/>
            <p:cNvSpPr/>
            <p:nvPr/>
          </p:nvSpPr>
          <p:spPr>
            <a:xfrm>
              <a:off x="5398116"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59" name="Google Shape;759;p45"/>
            <p:cNvSpPr/>
            <p:nvPr/>
          </p:nvSpPr>
          <p:spPr>
            <a:xfrm>
              <a:off x="6141544"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60" name="Google Shape;760;p45"/>
            <p:cNvSpPr/>
            <p:nvPr/>
          </p:nvSpPr>
          <p:spPr>
            <a:xfrm>
              <a:off x="6513258"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61" name="Google Shape;761;p45"/>
            <p:cNvSpPr/>
            <p:nvPr/>
          </p:nvSpPr>
          <p:spPr>
            <a:xfrm>
              <a:off x="6884972"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62" name="Google Shape;762;p45"/>
            <p:cNvSpPr/>
            <p:nvPr/>
          </p:nvSpPr>
          <p:spPr>
            <a:xfrm>
              <a:off x="5769830"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63" name="Google Shape;763;p45"/>
            <p:cNvSpPr/>
            <p:nvPr/>
          </p:nvSpPr>
          <p:spPr>
            <a:xfrm>
              <a:off x="5026403"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cxnSp>
          <p:nvCxnSpPr>
            <p:cNvPr id="764" name="Google Shape;764;p45"/>
            <p:cNvCxnSpPr>
              <a:stCxn id="733" idx="2"/>
              <a:endCxn id="756" idx="0"/>
            </p:cNvCxnSpPr>
            <p:nvPr/>
          </p:nvCxnSpPr>
          <p:spPr>
            <a:xfrm flipH="1" rot="-5400000">
              <a:off x="3035800" y="-40175"/>
              <a:ext cx="264000" cy="2607000"/>
            </a:xfrm>
            <a:prstGeom prst="curvedConnector3">
              <a:avLst>
                <a:gd fmla="val 50000" name="adj1"/>
              </a:avLst>
            </a:prstGeom>
            <a:noFill/>
            <a:ln cap="flat" cmpd="sng" w="19050">
              <a:solidFill>
                <a:schemeClr val="dk2"/>
              </a:solidFill>
              <a:prstDash val="solid"/>
              <a:round/>
              <a:headEnd len="med" w="med" type="none"/>
              <a:tailEnd len="med" w="med" type="triangle"/>
            </a:ln>
          </p:spPr>
        </p:cxnSp>
      </p:grpSp>
      <p:grpSp>
        <p:nvGrpSpPr>
          <p:cNvPr id="765" name="Google Shape;765;p45"/>
          <p:cNvGrpSpPr/>
          <p:nvPr/>
        </p:nvGrpSpPr>
        <p:grpSpPr>
          <a:xfrm>
            <a:off x="1779763" y="1740925"/>
            <a:ext cx="5580797" cy="609600"/>
            <a:chOff x="1675900" y="1740925"/>
            <a:chExt cx="5580797" cy="609600"/>
          </a:xfrm>
        </p:grpSpPr>
        <p:sp>
          <p:nvSpPr>
            <p:cNvPr id="766" name="Google Shape;766;p45"/>
            <p:cNvSpPr/>
            <p:nvPr/>
          </p:nvSpPr>
          <p:spPr>
            <a:xfrm>
              <a:off x="1675900" y="20049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67" name="Google Shape;767;p45"/>
            <p:cNvSpPr/>
            <p:nvPr/>
          </p:nvSpPr>
          <p:spPr>
            <a:xfrm>
              <a:off x="2047614" y="20049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68" name="Google Shape;768;p45"/>
            <p:cNvSpPr/>
            <p:nvPr/>
          </p:nvSpPr>
          <p:spPr>
            <a:xfrm>
              <a:off x="3162769" y="20049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69" name="Google Shape;769;p45"/>
            <p:cNvSpPr/>
            <p:nvPr/>
          </p:nvSpPr>
          <p:spPr>
            <a:xfrm>
              <a:off x="3534483" y="20049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70" name="Google Shape;770;p45"/>
            <p:cNvSpPr/>
            <p:nvPr/>
          </p:nvSpPr>
          <p:spPr>
            <a:xfrm>
              <a:off x="3906197" y="20049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71" name="Google Shape;771;p45"/>
            <p:cNvSpPr/>
            <p:nvPr/>
          </p:nvSpPr>
          <p:spPr>
            <a:xfrm>
              <a:off x="2791055" y="20049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72" name="Google Shape;772;p45"/>
            <p:cNvSpPr/>
            <p:nvPr/>
          </p:nvSpPr>
          <p:spPr>
            <a:xfrm>
              <a:off x="2419328" y="20049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73" name="Google Shape;773;p45"/>
            <p:cNvSpPr/>
            <p:nvPr/>
          </p:nvSpPr>
          <p:spPr>
            <a:xfrm>
              <a:off x="4277900" y="20049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74" name="Google Shape;774;p45"/>
            <p:cNvSpPr/>
            <p:nvPr/>
          </p:nvSpPr>
          <p:spPr>
            <a:xfrm>
              <a:off x="4649614" y="20049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75" name="Google Shape;775;p45"/>
            <p:cNvSpPr/>
            <p:nvPr/>
          </p:nvSpPr>
          <p:spPr>
            <a:xfrm>
              <a:off x="5393041" y="20049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76" name="Google Shape;776;p45"/>
            <p:cNvSpPr/>
            <p:nvPr/>
          </p:nvSpPr>
          <p:spPr>
            <a:xfrm>
              <a:off x="6136469" y="20049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77" name="Google Shape;777;p45"/>
            <p:cNvSpPr/>
            <p:nvPr/>
          </p:nvSpPr>
          <p:spPr>
            <a:xfrm>
              <a:off x="6508183" y="20049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78" name="Google Shape;778;p45"/>
            <p:cNvSpPr/>
            <p:nvPr/>
          </p:nvSpPr>
          <p:spPr>
            <a:xfrm>
              <a:off x="6879897" y="20049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79" name="Google Shape;779;p45"/>
            <p:cNvSpPr/>
            <p:nvPr/>
          </p:nvSpPr>
          <p:spPr>
            <a:xfrm>
              <a:off x="5764755" y="20049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80" name="Google Shape;780;p45"/>
            <p:cNvSpPr/>
            <p:nvPr/>
          </p:nvSpPr>
          <p:spPr>
            <a:xfrm>
              <a:off x="5021328" y="20049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cxnSp>
          <p:nvCxnSpPr>
            <p:cNvPr id="781" name="Google Shape;781;p45"/>
            <p:cNvCxnSpPr>
              <a:stCxn id="749" idx="2"/>
              <a:endCxn id="771" idx="0"/>
            </p:cNvCxnSpPr>
            <p:nvPr/>
          </p:nvCxnSpPr>
          <p:spPr>
            <a:xfrm flipH="1" rot="-5400000">
              <a:off x="2289850" y="1315375"/>
              <a:ext cx="264000" cy="1115100"/>
            </a:xfrm>
            <a:prstGeom prst="curvedConnector3">
              <a:avLst>
                <a:gd fmla="val 50000" name="adj1"/>
              </a:avLst>
            </a:prstGeom>
            <a:noFill/>
            <a:ln cap="flat" cmpd="sng" w="19050">
              <a:solidFill>
                <a:schemeClr val="dk2"/>
              </a:solidFill>
              <a:prstDash val="solid"/>
              <a:round/>
              <a:headEnd len="med" w="med" type="none"/>
              <a:tailEnd len="med" w="med" type="triangle"/>
            </a:ln>
          </p:spPr>
        </p:cxnSp>
        <p:cxnSp>
          <p:nvCxnSpPr>
            <p:cNvPr id="782" name="Google Shape;782;p45"/>
            <p:cNvCxnSpPr>
              <a:stCxn id="757" idx="2"/>
              <a:endCxn id="779" idx="0"/>
            </p:cNvCxnSpPr>
            <p:nvPr/>
          </p:nvCxnSpPr>
          <p:spPr>
            <a:xfrm flipH="1" rot="-5400000">
              <a:off x="5266089" y="1317925"/>
              <a:ext cx="264000" cy="1110000"/>
            </a:xfrm>
            <a:prstGeom prst="curvedConnector3">
              <a:avLst>
                <a:gd fmla="val 50000" name="adj1"/>
              </a:avLst>
            </a:prstGeom>
            <a:noFill/>
            <a:ln cap="flat" cmpd="sng" w="19050">
              <a:solidFill>
                <a:schemeClr val="dk2"/>
              </a:solidFill>
              <a:prstDash val="solid"/>
              <a:round/>
              <a:headEnd len="med" w="med" type="none"/>
              <a:tailEnd len="med" w="med" type="triangle"/>
            </a:ln>
          </p:spPr>
        </p:cxnSp>
      </p:grpSp>
      <p:grpSp>
        <p:nvGrpSpPr>
          <p:cNvPr id="783" name="Google Shape;783;p45"/>
          <p:cNvGrpSpPr/>
          <p:nvPr/>
        </p:nvGrpSpPr>
        <p:grpSpPr>
          <a:xfrm>
            <a:off x="1778364" y="2350525"/>
            <a:ext cx="5580796" cy="696300"/>
            <a:chOff x="1674501" y="2350525"/>
            <a:chExt cx="5580796" cy="696300"/>
          </a:xfrm>
        </p:grpSpPr>
        <p:sp>
          <p:nvSpPr>
            <p:cNvPr id="784" name="Google Shape;784;p45"/>
            <p:cNvSpPr/>
            <p:nvPr/>
          </p:nvSpPr>
          <p:spPr>
            <a:xfrm>
              <a:off x="1674501" y="27012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85" name="Google Shape;785;p45"/>
            <p:cNvSpPr/>
            <p:nvPr/>
          </p:nvSpPr>
          <p:spPr>
            <a:xfrm>
              <a:off x="2046215" y="27012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86" name="Google Shape;786;p45"/>
            <p:cNvSpPr/>
            <p:nvPr/>
          </p:nvSpPr>
          <p:spPr>
            <a:xfrm>
              <a:off x="3161370" y="27012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87" name="Google Shape;787;p45"/>
            <p:cNvSpPr/>
            <p:nvPr/>
          </p:nvSpPr>
          <p:spPr>
            <a:xfrm>
              <a:off x="3533084" y="27012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88" name="Google Shape;788;p45"/>
            <p:cNvSpPr/>
            <p:nvPr/>
          </p:nvSpPr>
          <p:spPr>
            <a:xfrm>
              <a:off x="3904798" y="27012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89" name="Google Shape;789;p45"/>
            <p:cNvSpPr/>
            <p:nvPr/>
          </p:nvSpPr>
          <p:spPr>
            <a:xfrm>
              <a:off x="2789656" y="27012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90" name="Google Shape;790;p45"/>
            <p:cNvSpPr/>
            <p:nvPr/>
          </p:nvSpPr>
          <p:spPr>
            <a:xfrm>
              <a:off x="2417929" y="27012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91" name="Google Shape;791;p45"/>
            <p:cNvSpPr/>
            <p:nvPr/>
          </p:nvSpPr>
          <p:spPr>
            <a:xfrm>
              <a:off x="4276501" y="27012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92" name="Google Shape;792;p45"/>
            <p:cNvSpPr/>
            <p:nvPr/>
          </p:nvSpPr>
          <p:spPr>
            <a:xfrm>
              <a:off x="4648215" y="27012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93" name="Google Shape;793;p45"/>
            <p:cNvSpPr/>
            <p:nvPr/>
          </p:nvSpPr>
          <p:spPr>
            <a:xfrm>
              <a:off x="5391643" y="27012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94" name="Google Shape;794;p45"/>
            <p:cNvSpPr/>
            <p:nvPr/>
          </p:nvSpPr>
          <p:spPr>
            <a:xfrm>
              <a:off x="6135070" y="27012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95" name="Google Shape;795;p45"/>
            <p:cNvSpPr/>
            <p:nvPr/>
          </p:nvSpPr>
          <p:spPr>
            <a:xfrm>
              <a:off x="6506784" y="27012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96" name="Google Shape;796;p45"/>
            <p:cNvSpPr/>
            <p:nvPr/>
          </p:nvSpPr>
          <p:spPr>
            <a:xfrm>
              <a:off x="6878498" y="27012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97" name="Google Shape;797;p45"/>
            <p:cNvSpPr/>
            <p:nvPr/>
          </p:nvSpPr>
          <p:spPr>
            <a:xfrm>
              <a:off x="5763357" y="27012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798" name="Google Shape;798;p45"/>
            <p:cNvSpPr/>
            <p:nvPr/>
          </p:nvSpPr>
          <p:spPr>
            <a:xfrm>
              <a:off x="5019929" y="27012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cxnSp>
          <p:nvCxnSpPr>
            <p:cNvPr id="799" name="Google Shape;799;p45"/>
            <p:cNvCxnSpPr>
              <a:stCxn id="766" idx="2"/>
              <a:endCxn id="785" idx="0"/>
            </p:cNvCxnSpPr>
            <p:nvPr/>
          </p:nvCxnSpPr>
          <p:spPr>
            <a:xfrm flipH="1" rot="-5400000">
              <a:off x="1874050" y="2340775"/>
              <a:ext cx="350700" cy="370200"/>
            </a:xfrm>
            <a:prstGeom prst="curvedConnector3">
              <a:avLst>
                <a:gd fmla="val 50000" name="adj1"/>
              </a:avLst>
            </a:prstGeom>
            <a:noFill/>
            <a:ln cap="flat" cmpd="sng" w="19050">
              <a:solidFill>
                <a:schemeClr val="dk2"/>
              </a:solidFill>
              <a:prstDash val="solid"/>
              <a:round/>
              <a:headEnd len="med" w="med" type="none"/>
              <a:tailEnd len="med" w="med" type="triangle"/>
            </a:ln>
          </p:spPr>
        </p:cxnSp>
        <p:cxnSp>
          <p:nvCxnSpPr>
            <p:cNvPr id="800" name="Google Shape;800;p45"/>
            <p:cNvCxnSpPr>
              <a:stCxn id="768" idx="2"/>
              <a:endCxn id="787" idx="0"/>
            </p:cNvCxnSpPr>
            <p:nvPr/>
          </p:nvCxnSpPr>
          <p:spPr>
            <a:xfrm flipH="1" rot="-5400000">
              <a:off x="3360919" y="2340775"/>
              <a:ext cx="350700" cy="370200"/>
            </a:xfrm>
            <a:prstGeom prst="curvedConnector3">
              <a:avLst>
                <a:gd fmla="val 50000" name="adj1"/>
              </a:avLst>
            </a:prstGeom>
            <a:noFill/>
            <a:ln cap="flat" cmpd="sng" w="19050">
              <a:solidFill>
                <a:schemeClr val="dk2"/>
              </a:solidFill>
              <a:prstDash val="solid"/>
              <a:round/>
              <a:headEnd len="med" w="med" type="none"/>
              <a:tailEnd len="med" w="med" type="triangle"/>
            </a:ln>
          </p:spPr>
        </p:cxnSp>
        <p:cxnSp>
          <p:nvCxnSpPr>
            <p:cNvPr id="801" name="Google Shape;801;p45"/>
            <p:cNvCxnSpPr>
              <a:stCxn id="774" idx="2"/>
              <a:endCxn id="798" idx="0"/>
            </p:cNvCxnSpPr>
            <p:nvPr/>
          </p:nvCxnSpPr>
          <p:spPr>
            <a:xfrm flipH="1" rot="-5400000">
              <a:off x="4847764" y="2340775"/>
              <a:ext cx="350700" cy="370200"/>
            </a:xfrm>
            <a:prstGeom prst="curvedConnector3">
              <a:avLst>
                <a:gd fmla="val 50000" name="adj1"/>
              </a:avLst>
            </a:prstGeom>
            <a:noFill/>
            <a:ln cap="flat" cmpd="sng" w="19050">
              <a:solidFill>
                <a:schemeClr val="dk2"/>
              </a:solidFill>
              <a:prstDash val="solid"/>
              <a:round/>
              <a:headEnd len="med" w="med" type="none"/>
              <a:tailEnd len="med" w="med" type="triangle"/>
            </a:ln>
          </p:spPr>
        </p:cxnSp>
        <p:cxnSp>
          <p:nvCxnSpPr>
            <p:cNvPr id="802" name="Google Shape;802;p45"/>
            <p:cNvCxnSpPr>
              <a:stCxn id="776" idx="2"/>
              <a:endCxn id="795" idx="0"/>
            </p:cNvCxnSpPr>
            <p:nvPr/>
          </p:nvCxnSpPr>
          <p:spPr>
            <a:xfrm flipH="1" rot="-5400000">
              <a:off x="6334619" y="2340775"/>
              <a:ext cx="350700" cy="370200"/>
            </a:xfrm>
            <a:prstGeom prst="curvedConnector3">
              <a:avLst>
                <a:gd fmla="val 50000" name="adj1"/>
              </a:avLst>
            </a:prstGeom>
            <a:noFill/>
            <a:ln cap="flat" cmpd="sng" w="19050">
              <a:solidFill>
                <a:schemeClr val="dk2"/>
              </a:solidFill>
              <a:prstDash val="solid"/>
              <a:round/>
              <a:headEnd len="med" w="med" type="none"/>
              <a:tailEnd len="med" w="med" type="triangle"/>
            </a:ln>
          </p:spPr>
        </p:cxnSp>
      </p:grpSp>
      <p:grpSp>
        <p:nvGrpSpPr>
          <p:cNvPr id="803" name="Google Shape;803;p45"/>
          <p:cNvGrpSpPr/>
          <p:nvPr/>
        </p:nvGrpSpPr>
        <p:grpSpPr>
          <a:xfrm>
            <a:off x="1778364" y="3615625"/>
            <a:ext cx="5580796" cy="345600"/>
            <a:chOff x="1674501" y="3615625"/>
            <a:chExt cx="5580796" cy="345600"/>
          </a:xfrm>
        </p:grpSpPr>
        <p:sp>
          <p:nvSpPr>
            <p:cNvPr id="804" name="Google Shape;804;p45"/>
            <p:cNvSpPr/>
            <p:nvPr/>
          </p:nvSpPr>
          <p:spPr>
            <a:xfrm>
              <a:off x="1674501"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05" name="Google Shape;805;p45"/>
            <p:cNvSpPr/>
            <p:nvPr/>
          </p:nvSpPr>
          <p:spPr>
            <a:xfrm>
              <a:off x="2046215"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06" name="Google Shape;806;p45"/>
            <p:cNvSpPr/>
            <p:nvPr/>
          </p:nvSpPr>
          <p:spPr>
            <a:xfrm>
              <a:off x="3161370"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07" name="Google Shape;807;p45"/>
            <p:cNvSpPr/>
            <p:nvPr/>
          </p:nvSpPr>
          <p:spPr>
            <a:xfrm>
              <a:off x="3533084"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08" name="Google Shape;808;p45"/>
            <p:cNvSpPr/>
            <p:nvPr/>
          </p:nvSpPr>
          <p:spPr>
            <a:xfrm>
              <a:off x="3904798"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09" name="Google Shape;809;p45"/>
            <p:cNvSpPr/>
            <p:nvPr/>
          </p:nvSpPr>
          <p:spPr>
            <a:xfrm>
              <a:off x="2789656"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10" name="Google Shape;810;p45"/>
            <p:cNvSpPr/>
            <p:nvPr/>
          </p:nvSpPr>
          <p:spPr>
            <a:xfrm>
              <a:off x="2417929"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11" name="Google Shape;811;p45"/>
            <p:cNvSpPr/>
            <p:nvPr/>
          </p:nvSpPr>
          <p:spPr>
            <a:xfrm>
              <a:off x="4276501"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12" name="Google Shape;812;p45"/>
            <p:cNvSpPr/>
            <p:nvPr/>
          </p:nvSpPr>
          <p:spPr>
            <a:xfrm>
              <a:off x="4648215"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13" name="Google Shape;813;p45"/>
            <p:cNvSpPr/>
            <p:nvPr/>
          </p:nvSpPr>
          <p:spPr>
            <a:xfrm>
              <a:off x="5391643"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14" name="Google Shape;814;p45"/>
            <p:cNvSpPr/>
            <p:nvPr/>
          </p:nvSpPr>
          <p:spPr>
            <a:xfrm>
              <a:off x="6135070"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15" name="Google Shape;815;p45"/>
            <p:cNvSpPr/>
            <p:nvPr/>
          </p:nvSpPr>
          <p:spPr>
            <a:xfrm>
              <a:off x="6506784"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16" name="Google Shape;816;p45"/>
            <p:cNvSpPr/>
            <p:nvPr/>
          </p:nvSpPr>
          <p:spPr>
            <a:xfrm>
              <a:off x="6878498"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17" name="Google Shape;817;p45"/>
            <p:cNvSpPr/>
            <p:nvPr/>
          </p:nvSpPr>
          <p:spPr>
            <a:xfrm>
              <a:off x="5763357"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18" name="Google Shape;818;p45"/>
            <p:cNvSpPr/>
            <p:nvPr/>
          </p:nvSpPr>
          <p:spPr>
            <a:xfrm>
              <a:off x="5019929"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sp>
        <p:nvSpPr>
          <p:cNvPr id="819" name="Google Shape;819;p45"/>
          <p:cNvSpPr txBox="1"/>
          <p:nvPr/>
        </p:nvSpPr>
        <p:spPr>
          <a:xfrm>
            <a:off x="3127363" y="3178775"/>
            <a:ext cx="4200300" cy="13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Only size 1 problems remain, so we’re done.</a:t>
            </a:r>
            <a:endParaRPr/>
          </a:p>
        </p:txBody>
      </p:sp>
      <p:sp>
        <p:nvSpPr>
          <p:cNvPr id="820" name="Google Shape;820;p45"/>
          <p:cNvSpPr txBox="1"/>
          <p:nvPr>
            <p:ph idx="1" type="body"/>
          </p:nvPr>
        </p:nvSpPr>
        <p:spPr>
          <a:xfrm>
            <a:off x="243000" y="4100700"/>
            <a:ext cx="8443800" cy="609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is the best case runtime?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24" name="Shape 824"/>
        <p:cNvGrpSpPr/>
        <p:nvPr/>
      </p:nvGrpSpPr>
      <p:grpSpPr>
        <a:xfrm>
          <a:off x="0" y="0"/>
          <a:ext cx="0" cy="0"/>
          <a:chOff x="0" y="0"/>
          <a:chExt cx="0" cy="0"/>
        </a:xfrm>
      </p:grpSpPr>
      <p:sp>
        <p:nvSpPr>
          <p:cNvPr id="825" name="Google Shape;825;p4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Best Case Runtime?</a:t>
            </a:r>
            <a:endParaRPr/>
          </a:p>
        </p:txBody>
      </p:sp>
      <p:sp>
        <p:nvSpPr>
          <p:cNvPr id="826" name="Google Shape;826;p46"/>
          <p:cNvSpPr/>
          <p:nvPr/>
        </p:nvSpPr>
        <p:spPr>
          <a:xfrm>
            <a:off x="408163" y="13191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27" name="Google Shape;827;p46"/>
          <p:cNvSpPr/>
          <p:nvPr/>
        </p:nvSpPr>
        <p:spPr>
          <a:xfrm>
            <a:off x="779876" y="13191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28" name="Google Shape;828;p46"/>
          <p:cNvSpPr/>
          <p:nvPr/>
        </p:nvSpPr>
        <p:spPr>
          <a:xfrm>
            <a:off x="1523304" y="13191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29" name="Google Shape;829;p46"/>
          <p:cNvSpPr/>
          <p:nvPr/>
        </p:nvSpPr>
        <p:spPr>
          <a:xfrm>
            <a:off x="2266732" y="13191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30" name="Google Shape;830;p46"/>
          <p:cNvSpPr/>
          <p:nvPr/>
        </p:nvSpPr>
        <p:spPr>
          <a:xfrm>
            <a:off x="2638445" y="13191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31" name="Google Shape;831;p46"/>
          <p:cNvSpPr/>
          <p:nvPr/>
        </p:nvSpPr>
        <p:spPr>
          <a:xfrm>
            <a:off x="1895018" y="13191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32" name="Google Shape;832;p46"/>
          <p:cNvSpPr/>
          <p:nvPr/>
        </p:nvSpPr>
        <p:spPr>
          <a:xfrm>
            <a:off x="1151590" y="13191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33" name="Google Shape;833;p46"/>
          <p:cNvSpPr/>
          <p:nvPr/>
        </p:nvSpPr>
        <p:spPr>
          <a:xfrm>
            <a:off x="3010163" y="13191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34" name="Google Shape;834;p46"/>
          <p:cNvSpPr/>
          <p:nvPr/>
        </p:nvSpPr>
        <p:spPr>
          <a:xfrm>
            <a:off x="3381876" y="13191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35" name="Google Shape;835;p46"/>
          <p:cNvSpPr/>
          <p:nvPr/>
        </p:nvSpPr>
        <p:spPr>
          <a:xfrm>
            <a:off x="4125304" y="13191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36" name="Google Shape;836;p46"/>
          <p:cNvSpPr/>
          <p:nvPr/>
        </p:nvSpPr>
        <p:spPr>
          <a:xfrm>
            <a:off x="4868732" y="13191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37" name="Google Shape;837;p46"/>
          <p:cNvSpPr/>
          <p:nvPr/>
        </p:nvSpPr>
        <p:spPr>
          <a:xfrm>
            <a:off x="5240445" y="13191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38" name="Google Shape;838;p46"/>
          <p:cNvSpPr/>
          <p:nvPr/>
        </p:nvSpPr>
        <p:spPr>
          <a:xfrm>
            <a:off x="5612159" y="13191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39" name="Google Shape;839;p46"/>
          <p:cNvSpPr/>
          <p:nvPr/>
        </p:nvSpPr>
        <p:spPr>
          <a:xfrm>
            <a:off x="4497018" y="13191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40" name="Google Shape;840;p46"/>
          <p:cNvSpPr/>
          <p:nvPr/>
        </p:nvSpPr>
        <p:spPr>
          <a:xfrm>
            <a:off x="3753590" y="13191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nvGrpSpPr>
          <p:cNvPr id="841" name="Google Shape;841;p46"/>
          <p:cNvGrpSpPr/>
          <p:nvPr/>
        </p:nvGrpSpPr>
        <p:grpSpPr>
          <a:xfrm>
            <a:off x="408163" y="1664725"/>
            <a:ext cx="5585872" cy="609600"/>
            <a:chOff x="1675900" y="1131325"/>
            <a:chExt cx="5585872" cy="609600"/>
          </a:xfrm>
        </p:grpSpPr>
        <p:sp>
          <p:nvSpPr>
            <p:cNvPr id="842" name="Google Shape;842;p46"/>
            <p:cNvSpPr/>
            <p:nvPr/>
          </p:nvSpPr>
          <p:spPr>
            <a:xfrm>
              <a:off x="1675900" y="13953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43" name="Google Shape;843;p46"/>
            <p:cNvSpPr/>
            <p:nvPr/>
          </p:nvSpPr>
          <p:spPr>
            <a:xfrm>
              <a:off x="2047614"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44" name="Google Shape;844;p46"/>
            <p:cNvSpPr/>
            <p:nvPr/>
          </p:nvSpPr>
          <p:spPr>
            <a:xfrm>
              <a:off x="2791041"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45" name="Google Shape;845;p46"/>
            <p:cNvSpPr/>
            <p:nvPr/>
          </p:nvSpPr>
          <p:spPr>
            <a:xfrm>
              <a:off x="3534469"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46" name="Google Shape;846;p46"/>
            <p:cNvSpPr/>
            <p:nvPr/>
          </p:nvSpPr>
          <p:spPr>
            <a:xfrm>
              <a:off x="3906183"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47" name="Google Shape;847;p46"/>
            <p:cNvSpPr/>
            <p:nvPr/>
          </p:nvSpPr>
          <p:spPr>
            <a:xfrm>
              <a:off x="3162755"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48" name="Google Shape;848;p46"/>
            <p:cNvSpPr/>
            <p:nvPr/>
          </p:nvSpPr>
          <p:spPr>
            <a:xfrm>
              <a:off x="2419328"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49" name="Google Shape;849;p46"/>
            <p:cNvSpPr/>
            <p:nvPr/>
          </p:nvSpPr>
          <p:spPr>
            <a:xfrm>
              <a:off x="4282975" y="13953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50" name="Google Shape;850;p46"/>
            <p:cNvSpPr/>
            <p:nvPr/>
          </p:nvSpPr>
          <p:spPr>
            <a:xfrm>
              <a:off x="4654689" y="13953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51" name="Google Shape;851;p46"/>
            <p:cNvSpPr/>
            <p:nvPr/>
          </p:nvSpPr>
          <p:spPr>
            <a:xfrm>
              <a:off x="5398116"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52" name="Google Shape;852;p46"/>
            <p:cNvSpPr/>
            <p:nvPr/>
          </p:nvSpPr>
          <p:spPr>
            <a:xfrm>
              <a:off x="6141544"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53" name="Google Shape;853;p46"/>
            <p:cNvSpPr/>
            <p:nvPr/>
          </p:nvSpPr>
          <p:spPr>
            <a:xfrm>
              <a:off x="6513258"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54" name="Google Shape;854;p46"/>
            <p:cNvSpPr/>
            <p:nvPr/>
          </p:nvSpPr>
          <p:spPr>
            <a:xfrm>
              <a:off x="6884972"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55" name="Google Shape;855;p46"/>
            <p:cNvSpPr/>
            <p:nvPr/>
          </p:nvSpPr>
          <p:spPr>
            <a:xfrm>
              <a:off x="5769830"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56" name="Google Shape;856;p46"/>
            <p:cNvSpPr/>
            <p:nvPr/>
          </p:nvSpPr>
          <p:spPr>
            <a:xfrm>
              <a:off x="5026403" y="13953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cxnSp>
          <p:nvCxnSpPr>
            <p:cNvPr id="857" name="Google Shape;857;p46"/>
            <p:cNvCxnSpPr>
              <a:stCxn id="826" idx="2"/>
              <a:endCxn id="849" idx="0"/>
            </p:cNvCxnSpPr>
            <p:nvPr/>
          </p:nvCxnSpPr>
          <p:spPr>
            <a:xfrm flipH="1" rot="-5400000">
              <a:off x="3035800" y="-40175"/>
              <a:ext cx="264000" cy="2607000"/>
            </a:xfrm>
            <a:prstGeom prst="curvedConnector3">
              <a:avLst>
                <a:gd fmla="val 50000" name="adj1"/>
              </a:avLst>
            </a:prstGeom>
            <a:noFill/>
            <a:ln cap="flat" cmpd="sng" w="19050">
              <a:solidFill>
                <a:schemeClr val="dk2"/>
              </a:solidFill>
              <a:prstDash val="solid"/>
              <a:round/>
              <a:headEnd len="med" w="med" type="none"/>
              <a:tailEnd len="med" w="med" type="triangle"/>
            </a:ln>
          </p:spPr>
        </p:cxnSp>
      </p:grpSp>
      <p:grpSp>
        <p:nvGrpSpPr>
          <p:cNvPr id="858" name="Google Shape;858;p46"/>
          <p:cNvGrpSpPr/>
          <p:nvPr/>
        </p:nvGrpSpPr>
        <p:grpSpPr>
          <a:xfrm>
            <a:off x="408163" y="2274325"/>
            <a:ext cx="5580797" cy="609600"/>
            <a:chOff x="1675900" y="1740925"/>
            <a:chExt cx="5580797" cy="609600"/>
          </a:xfrm>
        </p:grpSpPr>
        <p:sp>
          <p:nvSpPr>
            <p:cNvPr id="859" name="Google Shape;859;p46"/>
            <p:cNvSpPr/>
            <p:nvPr/>
          </p:nvSpPr>
          <p:spPr>
            <a:xfrm>
              <a:off x="1675900" y="20049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60" name="Google Shape;860;p46"/>
            <p:cNvSpPr/>
            <p:nvPr/>
          </p:nvSpPr>
          <p:spPr>
            <a:xfrm>
              <a:off x="2047614" y="20049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61" name="Google Shape;861;p46"/>
            <p:cNvSpPr/>
            <p:nvPr/>
          </p:nvSpPr>
          <p:spPr>
            <a:xfrm>
              <a:off x="3162769" y="20049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62" name="Google Shape;862;p46"/>
            <p:cNvSpPr/>
            <p:nvPr/>
          </p:nvSpPr>
          <p:spPr>
            <a:xfrm>
              <a:off x="3534483" y="20049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63" name="Google Shape;863;p46"/>
            <p:cNvSpPr/>
            <p:nvPr/>
          </p:nvSpPr>
          <p:spPr>
            <a:xfrm>
              <a:off x="3906197" y="20049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64" name="Google Shape;864;p46"/>
            <p:cNvSpPr/>
            <p:nvPr/>
          </p:nvSpPr>
          <p:spPr>
            <a:xfrm>
              <a:off x="2791055" y="20049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65" name="Google Shape;865;p46"/>
            <p:cNvSpPr/>
            <p:nvPr/>
          </p:nvSpPr>
          <p:spPr>
            <a:xfrm>
              <a:off x="2419328" y="20049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66" name="Google Shape;866;p46"/>
            <p:cNvSpPr/>
            <p:nvPr/>
          </p:nvSpPr>
          <p:spPr>
            <a:xfrm>
              <a:off x="4277900" y="20049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67" name="Google Shape;867;p46"/>
            <p:cNvSpPr/>
            <p:nvPr/>
          </p:nvSpPr>
          <p:spPr>
            <a:xfrm>
              <a:off x="4649614" y="20049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68" name="Google Shape;868;p46"/>
            <p:cNvSpPr/>
            <p:nvPr/>
          </p:nvSpPr>
          <p:spPr>
            <a:xfrm>
              <a:off x="5393041" y="20049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69" name="Google Shape;869;p46"/>
            <p:cNvSpPr/>
            <p:nvPr/>
          </p:nvSpPr>
          <p:spPr>
            <a:xfrm>
              <a:off x="6136469" y="20049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70" name="Google Shape;870;p46"/>
            <p:cNvSpPr/>
            <p:nvPr/>
          </p:nvSpPr>
          <p:spPr>
            <a:xfrm>
              <a:off x="6508183" y="20049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71" name="Google Shape;871;p46"/>
            <p:cNvSpPr/>
            <p:nvPr/>
          </p:nvSpPr>
          <p:spPr>
            <a:xfrm>
              <a:off x="6879897" y="20049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72" name="Google Shape;872;p46"/>
            <p:cNvSpPr/>
            <p:nvPr/>
          </p:nvSpPr>
          <p:spPr>
            <a:xfrm>
              <a:off x="5764755" y="20049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73" name="Google Shape;873;p46"/>
            <p:cNvSpPr/>
            <p:nvPr/>
          </p:nvSpPr>
          <p:spPr>
            <a:xfrm>
              <a:off x="5021328" y="20049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cxnSp>
          <p:nvCxnSpPr>
            <p:cNvPr id="874" name="Google Shape;874;p46"/>
            <p:cNvCxnSpPr>
              <a:stCxn id="842" idx="2"/>
              <a:endCxn id="864" idx="0"/>
            </p:cNvCxnSpPr>
            <p:nvPr/>
          </p:nvCxnSpPr>
          <p:spPr>
            <a:xfrm flipH="1" rot="-5400000">
              <a:off x="2289850" y="1315375"/>
              <a:ext cx="264000" cy="1115100"/>
            </a:xfrm>
            <a:prstGeom prst="curvedConnector3">
              <a:avLst>
                <a:gd fmla="val 50000" name="adj1"/>
              </a:avLst>
            </a:prstGeom>
            <a:noFill/>
            <a:ln cap="flat" cmpd="sng" w="19050">
              <a:solidFill>
                <a:schemeClr val="dk2"/>
              </a:solidFill>
              <a:prstDash val="solid"/>
              <a:round/>
              <a:headEnd len="med" w="med" type="none"/>
              <a:tailEnd len="med" w="med" type="triangle"/>
            </a:ln>
          </p:spPr>
        </p:cxnSp>
        <p:cxnSp>
          <p:nvCxnSpPr>
            <p:cNvPr id="875" name="Google Shape;875;p46"/>
            <p:cNvCxnSpPr>
              <a:stCxn id="850" idx="2"/>
              <a:endCxn id="872" idx="0"/>
            </p:cNvCxnSpPr>
            <p:nvPr/>
          </p:nvCxnSpPr>
          <p:spPr>
            <a:xfrm flipH="1" rot="-5400000">
              <a:off x="5266089" y="1317925"/>
              <a:ext cx="264000" cy="1110000"/>
            </a:xfrm>
            <a:prstGeom prst="curvedConnector3">
              <a:avLst>
                <a:gd fmla="val 50000" name="adj1"/>
              </a:avLst>
            </a:prstGeom>
            <a:noFill/>
            <a:ln cap="flat" cmpd="sng" w="19050">
              <a:solidFill>
                <a:schemeClr val="dk2"/>
              </a:solidFill>
              <a:prstDash val="solid"/>
              <a:round/>
              <a:headEnd len="med" w="med" type="none"/>
              <a:tailEnd len="med" w="med" type="triangle"/>
            </a:ln>
          </p:spPr>
        </p:cxnSp>
      </p:grpSp>
      <p:grpSp>
        <p:nvGrpSpPr>
          <p:cNvPr id="876" name="Google Shape;876;p46"/>
          <p:cNvGrpSpPr/>
          <p:nvPr/>
        </p:nvGrpSpPr>
        <p:grpSpPr>
          <a:xfrm>
            <a:off x="406764" y="2883925"/>
            <a:ext cx="5580796" cy="696300"/>
            <a:chOff x="1674501" y="2350525"/>
            <a:chExt cx="5580796" cy="696300"/>
          </a:xfrm>
        </p:grpSpPr>
        <p:sp>
          <p:nvSpPr>
            <p:cNvPr id="877" name="Google Shape;877;p46"/>
            <p:cNvSpPr/>
            <p:nvPr/>
          </p:nvSpPr>
          <p:spPr>
            <a:xfrm>
              <a:off x="1674501" y="27012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78" name="Google Shape;878;p46"/>
            <p:cNvSpPr/>
            <p:nvPr/>
          </p:nvSpPr>
          <p:spPr>
            <a:xfrm>
              <a:off x="2046215" y="27012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79" name="Google Shape;879;p46"/>
            <p:cNvSpPr/>
            <p:nvPr/>
          </p:nvSpPr>
          <p:spPr>
            <a:xfrm>
              <a:off x="3161370" y="27012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80" name="Google Shape;880;p46"/>
            <p:cNvSpPr/>
            <p:nvPr/>
          </p:nvSpPr>
          <p:spPr>
            <a:xfrm>
              <a:off x="3533084" y="27012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81" name="Google Shape;881;p46"/>
            <p:cNvSpPr/>
            <p:nvPr/>
          </p:nvSpPr>
          <p:spPr>
            <a:xfrm>
              <a:off x="3904798" y="27012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82" name="Google Shape;882;p46"/>
            <p:cNvSpPr/>
            <p:nvPr/>
          </p:nvSpPr>
          <p:spPr>
            <a:xfrm>
              <a:off x="2789656" y="27012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83" name="Google Shape;883;p46"/>
            <p:cNvSpPr/>
            <p:nvPr/>
          </p:nvSpPr>
          <p:spPr>
            <a:xfrm>
              <a:off x="2417929" y="27012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84" name="Google Shape;884;p46"/>
            <p:cNvSpPr/>
            <p:nvPr/>
          </p:nvSpPr>
          <p:spPr>
            <a:xfrm>
              <a:off x="4276501" y="27012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85" name="Google Shape;885;p46"/>
            <p:cNvSpPr/>
            <p:nvPr/>
          </p:nvSpPr>
          <p:spPr>
            <a:xfrm>
              <a:off x="4648215" y="27012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86" name="Google Shape;886;p46"/>
            <p:cNvSpPr/>
            <p:nvPr/>
          </p:nvSpPr>
          <p:spPr>
            <a:xfrm>
              <a:off x="5391643" y="27012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87" name="Google Shape;887;p46"/>
            <p:cNvSpPr/>
            <p:nvPr/>
          </p:nvSpPr>
          <p:spPr>
            <a:xfrm>
              <a:off x="6135070" y="27012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88" name="Google Shape;888;p46"/>
            <p:cNvSpPr/>
            <p:nvPr/>
          </p:nvSpPr>
          <p:spPr>
            <a:xfrm>
              <a:off x="6506784" y="27012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89" name="Google Shape;889;p46"/>
            <p:cNvSpPr/>
            <p:nvPr/>
          </p:nvSpPr>
          <p:spPr>
            <a:xfrm>
              <a:off x="6878498" y="27012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90" name="Google Shape;890;p46"/>
            <p:cNvSpPr/>
            <p:nvPr/>
          </p:nvSpPr>
          <p:spPr>
            <a:xfrm>
              <a:off x="5763357" y="27012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91" name="Google Shape;891;p46"/>
            <p:cNvSpPr/>
            <p:nvPr/>
          </p:nvSpPr>
          <p:spPr>
            <a:xfrm>
              <a:off x="5019929" y="27012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cxnSp>
          <p:nvCxnSpPr>
            <p:cNvPr id="892" name="Google Shape;892;p46"/>
            <p:cNvCxnSpPr>
              <a:stCxn id="859" idx="2"/>
              <a:endCxn id="878" idx="0"/>
            </p:cNvCxnSpPr>
            <p:nvPr/>
          </p:nvCxnSpPr>
          <p:spPr>
            <a:xfrm flipH="1" rot="-5400000">
              <a:off x="1874050" y="2340775"/>
              <a:ext cx="350700" cy="370200"/>
            </a:xfrm>
            <a:prstGeom prst="curvedConnector3">
              <a:avLst>
                <a:gd fmla="val 50000" name="adj1"/>
              </a:avLst>
            </a:prstGeom>
            <a:noFill/>
            <a:ln cap="flat" cmpd="sng" w="19050">
              <a:solidFill>
                <a:schemeClr val="dk2"/>
              </a:solidFill>
              <a:prstDash val="solid"/>
              <a:round/>
              <a:headEnd len="med" w="med" type="none"/>
              <a:tailEnd len="med" w="med" type="triangle"/>
            </a:ln>
          </p:spPr>
        </p:cxnSp>
        <p:cxnSp>
          <p:nvCxnSpPr>
            <p:cNvPr id="893" name="Google Shape;893;p46"/>
            <p:cNvCxnSpPr>
              <a:stCxn id="861" idx="2"/>
              <a:endCxn id="880" idx="0"/>
            </p:cNvCxnSpPr>
            <p:nvPr/>
          </p:nvCxnSpPr>
          <p:spPr>
            <a:xfrm flipH="1" rot="-5400000">
              <a:off x="3360919" y="2340775"/>
              <a:ext cx="350700" cy="370200"/>
            </a:xfrm>
            <a:prstGeom prst="curvedConnector3">
              <a:avLst>
                <a:gd fmla="val 50000" name="adj1"/>
              </a:avLst>
            </a:prstGeom>
            <a:noFill/>
            <a:ln cap="flat" cmpd="sng" w="19050">
              <a:solidFill>
                <a:schemeClr val="dk2"/>
              </a:solidFill>
              <a:prstDash val="solid"/>
              <a:round/>
              <a:headEnd len="med" w="med" type="none"/>
              <a:tailEnd len="med" w="med" type="triangle"/>
            </a:ln>
          </p:spPr>
        </p:cxnSp>
        <p:cxnSp>
          <p:nvCxnSpPr>
            <p:cNvPr id="894" name="Google Shape;894;p46"/>
            <p:cNvCxnSpPr>
              <a:stCxn id="867" idx="2"/>
              <a:endCxn id="891" idx="0"/>
            </p:cNvCxnSpPr>
            <p:nvPr/>
          </p:nvCxnSpPr>
          <p:spPr>
            <a:xfrm flipH="1" rot="-5400000">
              <a:off x="4847764" y="2340775"/>
              <a:ext cx="350700" cy="370200"/>
            </a:xfrm>
            <a:prstGeom prst="curvedConnector3">
              <a:avLst>
                <a:gd fmla="val 50000" name="adj1"/>
              </a:avLst>
            </a:prstGeom>
            <a:noFill/>
            <a:ln cap="flat" cmpd="sng" w="19050">
              <a:solidFill>
                <a:schemeClr val="dk2"/>
              </a:solidFill>
              <a:prstDash val="solid"/>
              <a:round/>
              <a:headEnd len="med" w="med" type="none"/>
              <a:tailEnd len="med" w="med" type="triangle"/>
            </a:ln>
          </p:spPr>
        </p:cxnSp>
        <p:cxnSp>
          <p:nvCxnSpPr>
            <p:cNvPr id="895" name="Google Shape;895;p46"/>
            <p:cNvCxnSpPr>
              <a:stCxn id="869" idx="2"/>
              <a:endCxn id="888" idx="0"/>
            </p:cNvCxnSpPr>
            <p:nvPr/>
          </p:nvCxnSpPr>
          <p:spPr>
            <a:xfrm flipH="1" rot="-5400000">
              <a:off x="6334619" y="2340775"/>
              <a:ext cx="350700" cy="370200"/>
            </a:xfrm>
            <a:prstGeom prst="curvedConnector3">
              <a:avLst>
                <a:gd fmla="val 50000" name="adj1"/>
              </a:avLst>
            </a:prstGeom>
            <a:noFill/>
            <a:ln cap="flat" cmpd="sng" w="19050">
              <a:solidFill>
                <a:schemeClr val="dk2"/>
              </a:solidFill>
              <a:prstDash val="solid"/>
              <a:round/>
              <a:headEnd len="med" w="med" type="none"/>
              <a:tailEnd len="med" w="med" type="triangle"/>
            </a:ln>
          </p:spPr>
        </p:cxnSp>
      </p:grpSp>
      <p:grpSp>
        <p:nvGrpSpPr>
          <p:cNvPr id="896" name="Google Shape;896;p46"/>
          <p:cNvGrpSpPr/>
          <p:nvPr/>
        </p:nvGrpSpPr>
        <p:grpSpPr>
          <a:xfrm>
            <a:off x="406764" y="4149025"/>
            <a:ext cx="5580796" cy="345600"/>
            <a:chOff x="1674501" y="3615625"/>
            <a:chExt cx="5580796" cy="345600"/>
          </a:xfrm>
        </p:grpSpPr>
        <p:sp>
          <p:nvSpPr>
            <p:cNvPr id="897" name="Google Shape;897;p46"/>
            <p:cNvSpPr/>
            <p:nvPr/>
          </p:nvSpPr>
          <p:spPr>
            <a:xfrm>
              <a:off x="1674501"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98" name="Google Shape;898;p46"/>
            <p:cNvSpPr/>
            <p:nvPr/>
          </p:nvSpPr>
          <p:spPr>
            <a:xfrm>
              <a:off x="2046215"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899" name="Google Shape;899;p46"/>
            <p:cNvSpPr/>
            <p:nvPr/>
          </p:nvSpPr>
          <p:spPr>
            <a:xfrm>
              <a:off x="3161370"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00" name="Google Shape;900;p46"/>
            <p:cNvSpPr/>
            <p:nvPr/>
          </p:nvSpPr>
          <p:spPr>
            <a:xfrm>
              <a:off x="3533084"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01" name="Google Shape;901;p46"/>
            <p:cNvSpPr/>
            <p:nvPr/>
          </p:nvSpPr>
          <p:spPr>
            <a:xfrm>
              <a:off x="3904798"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02" name="Google Shape;902;p46"/>
            <p:cNvSpPr/>
            <p:nvPr/>
          </p:nvSpPr>
          <p:spPr>
            <a:xfrm>
              <a:off x="2789656"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03" name="Google Shape;903;p46"/>
            <p:cNvSpPr/>
            <p:nvPr/>
          </p:nvSpPr>
          <p:spPr>
            <a:xfrm>
              <a:off x="2417929"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04" name="Google Shape;904;p46"/>
            <p:cNvSpPr/>
            <p:nvPr/>
          </p:nvSpPr>
          <p:spPr>
            <a:xfrm>
              <a:off x="4276501"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05" name="Google Shape;905;p46"/>
            <p:cNvSpPr/>
            <p:nvPr/>
          </p:nvSpPr>
          <p:spPr>
            <a:xfrm>
              <a:off x="4648215"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06" name="Google Shape;906;p46"/>
            <p:cNvSpPr/>
            <p:nvPr/>
          </p:nvSpPr>
          <p:spPr>
            <a:xfrm>
              <a:off x="5391643"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07" name="Google Shape;907;p46"/>
            <p:cNvSpPr/>
            <p:nvPr/>
          </p:nvSpPr>
          <p:spPr>
            <a:xfrm>
              <a:off x="6135070"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08" name="Google Shape;908;p46"/>
            <p:cNvSpPr/>
            <p:nvPr/>
          </p:nvSpPr>
          <p:spPr>
            <a:xfrm>
              <a:off x="6506784"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09" name="Google Shape;909;p46"/>
            <p:cNvSpPr/>
            <p:nvPr/>
          </p:nvSpPr>
          <p:spPr>
            <a:xfrm>
              <a:off x="6878498"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10" name="Google Shape;910;p46"/>
            <p:cNvSpPr/>
            <p:nvPr/>
          </p:nvSpPr>
          <p:spPr>
            <a:xfrm>
              <a:off x="5763357"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11" name="Google Shape;911;p46"/>
            <p:cNvSpPr/>
            <p:nvPr/>
          </p:nvSpPr>
          <p:spPr>
            <a:xfrm>
              <a:off x="5019929" y="36156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sp>
        <p:nvSpPr>
          <p:cNvPr id="912" name="Google Shape;912;p46"/>
          <p:cNvSpPr txBox="1"/>
          <p:nvPr/>
        </p:nvSpPr>
        <p:spPr>
          <a:xfrm>
            <a:off x="1755763" y="3712175"/>
            <a:ext cx="4200300" cy="13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Only size 1 problems remain, so we’re done.</a:t>
            </a:r>
            <a:endParaRPr/>
          </a:p>
        </p:txBody>
      </p:sp>
      <p:sp>
        <p:nvSpPr>
          <p:cNvPr id="913" name="Google Shape;913;p46"/>
          <p:cNvSpPr txBox="1"/>
          <p:nvPr/>
        </p:nvSpPr>
        <p:spPr>
          <a:xfrm>
            <a:off x="6324650" y="773950"/>
            <a:ext cx="2535600" cy="34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Roboto"/>
                <a:ea typeface="Roboto"/>
                <a:cs typeface="Roboto"/>
                <a:sym typeface="Roboto"/>
              </a:rPr>
              <a:t>Total work at each level:</a:t>
            </a:r>
            <a:endParaRPr sz="1600">
              <a:latin typeface="Roboto"/>
              <a:ea typeface="Roboto"/>
              <a:cs typeface="Roboto"/>
              <a:sym typeface="Roboto"/>
            </a:endParaRPr>
          </a:p>
        </p:txBody>
      </p:sp>
      <p:sp>
        <p:nvSpPr>
          <p:cNvPr id="914" name="Google Shape;914;p46"/>
          <p:cNvSpPr txBox="1"/>
          <p:nvPr/>
        </p:nvSpPr>
        <p:spPr>
          <a:xfrm>
            <a:off x="7434425" y="1184025"/>
            <a:ext cx="7476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rgbClr val="545454"/>
                </a:solidFill>
                <a:highlight>
                  <a:srgbClr val="FFFFFF"/>
                </a:highlight>
                <a:latin typeface="Roboto"/>
                <a:ea typeface="Roboto"/>
                <a:cs typeface="Roboto"/>
                <a:sym typeface="Roboto"/>
              </a:rPr>
              <a:t>≈ </a:t>
            </a:r>
            <a:r>
              <a:rPr lang="en" sz="1600">
                <a:latin typeface="Roboto"/>
                <a:ea typeface="Roboto"/>
                <a:cs typeface="Roboto"/>
                <a:sym typeface="Roboto"/>
              </a:rPr>
              <a:t>N</a:t>
            </a:r>
            <a:endParaRPr sz="1600">
              <a:latin typeface="Roboto"/>
              <a:ea typeface="Roboto"/>
              <a:cs typeface="Roboto"/>
              <a:sym typeface="Roboto"/>
            </a:endParaRPr>
          </a:p>
        </p:txBody>
      </p:sp>
      <p:sp>
        <p:nvSpPr>
          <p:cNvPr id="915" name="Google Shape;915;p46"/>
          <p:cNvSpPr txBox="1"/>
          <p:nvPr/>
        </p:nvSpPr>
        <p:spPr>
          <a:xfrm>
            <a:off x="6824825" y="1869825"/>
            <a:ext cx="18726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rgbClr val="545454"/>
                </a:solidFill>
                <a:highlight>
                  <a:srgbClr val="FFFFFF"/>
                </a:highlight>
                <a:latin typeface="Roboto"/>
                <a:ea typeface="Roboto"/>
                <a:cs typeface="Roboto"/>
                <a:sym typeface="Roboto"/>
              </a:rPr>
              <a:t>≈</a:t>
            </a:r>
            <a:r>
              <a:rPr lang="en" sz="1600">
                <a:latin typeface="Roboto"/>
                <a:ea typeface="Roboto"/>
                <a:cs typeface="Roboto"/>
                <a:sym typeface="Roboto"/>
              </a:rPr>
              <a:t>N/2 + </a:t>
            </a:r>
            <a:r>
              <a:rPr lang="en" sz="900">
                <a:solidFill>
                  <a:srgbClr val="545454"/>
                </a:solidFill>
                <a:highlight>
                  <a:srgbClr val="FFFFFF"/>
                </a:highlight>
                <a:latin typeface="Roboto"/>
                <a:ea typeface="Roboto"/>
                <a:cs typeface="Roboto"/>
                <a:sym typeface="Roboto"/>
              </a:rPr>
              <a:t>≈</a:t>
            </a:r>
            <a:r>
              <a:rPr lang="en" sz="1600">
                <a:latin typeface="Roboto"/>
                <a:ea typeface="Roboto"/>
                <a:cs typeface="Roboto"/>
                <a:sym typeface="Roboto"/>
              </a:rPr>
              <a:t>N/2 = </a:t>
            </a:r>
            <a:r>
              <a:rPr lang="en" sz="900">
                <a:solidFill>
                  <a:srgbClr val="545454"/>
                </a:solidFill>
                <a:highlight>
                  <a:srgbClr val="FFFFFF"/>
                </a:highlight>
                <a:latin typeface="Roboto"/>
                <a:ea typeface="Roboto"/>
                <a:cs typeface="Roboto"/>
                <a:sym typeface="Roboto"/>
              </a:rPr>
              <a:t>≈</a:t>
            </a:r>
            <a:r>
              <a:rPr lang="en" sz="1600">
                <a:latin typeface="Roboto"/>
                <a:ea typeface="Roboto"/>
                <a:cs typeface="Roboto"/>
                <a:sym typeface="Roboto"/>
              </a:rPr>
              <a:t>N</a:t>
            </a:r>
            <a:endParaRPr sz="1600">
              <a:latin typeface="Roboto"/>
              <a:ea typeface="Roboto"/>
              <a:cs typeface="Roboto"/>
              <a:sym typeface="Roboto"/>
            </a:endParaRPr>
          </a:p>
        </p:txBody>
      </p:sp>
      <p:sp>
        <p:nvSpPr>
          <p:cNvPr id="916" name="Google Shape;916;p46"/>
          <p:cNvSpPr txBox="1"/>
          <p:nvPr/>
        </p:nvSpPr>
        <p:spPr>
          <a:xfrm>
            <a:off x="6977225" y="2479425"/>
            <a:ext cx="18726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rgbClr val="545454"/>
                </a:solidFill>
                <a:highlight>
                  <a:srgbClr val="FFFFFF"/>
                </a:highlight>
                <a:latin typeface="Roboto"/>
                <a:ea typeface="Roboto"/>
                <a:cs typeface="Roboto"/>
                <a:sym typeface="Roboto"/>
              </a:rPr>
              <a:t>≈</a:t>
            </a:r>
            <a:r>
              <a:rPr lang="en" sz="1600">
                <a:latin typeface="Roboto"/>
                <a:ea typeface="Roboto"/>
                <a:cs typeface="Roboto"/>
                <a:sym typeface="Roboto"/>
              </a:rPr>
              <a:t>N/4 * 4 = </a:t>
            </a:r>
            <a:r>
              <a:rPr lang="en" sz="900">
                <a:solidFill>
                  <a:srgbClr val="545454"/>
                </a:solidFill>
                <a:highlight>
                  <a:srgbClr val="FFFFFF"/>
                </a:highlight>
                <a:latin typeface="Roboto"/>
                <a:ea typeface="Roboto"/>
                <a:cs typeface="Roboto"/>
                <a:sym typeface="Roboto"/>
              </a:rPr>
              <a:t>≈</a:t>
            </a:r>
            <a:r>
              <a:rPr lang="en" sz="1600">
                <a:latin typeface="Roboto"/>
                <a:ea typeface="Roboto"/>
                <a:cs typeface="Roboto"/>
                <a:sym typeface="Roboto"/>
              </a:rPr>
              <a:t>N</a:t>
            </a:r>
            <a:endParaRPr sz="1600">
              <a:latin typeface="Roboto"/>
              <a:ea typeface="Roboto"/>
              <a:cs typeface="Roboto"/>
              <a:sym typeface="Roboto"/>
            </a:endParaRPr>
          </a:p>
        </p:txBody>
      </p:sp>
      <p:sp>
        <p:nvSpPr>
          <p:cNvPr id="917" name="Google Shape;917;p46"/>
          <p:cNvSpPr txBox="1"/>
          <p:nvPr/>
        </p:nvSpPr>
        <p:spPr>
          <a:xfrm>
            <a:off x="6284675" y="3749400"/>
            <a:ext cx="2859300" cy="123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Roboto"/>
                <a:ea typeface="Roboto"/>
                <a:cs typeface="Roboto"/>
                <a:sym typeface="Roboto"/>
              </a:rPr>
              <a:t>Overall runtime:</a:t>
            </a:r>
            <a:endParaRPr sz="1600">
              <a:latin typeface="Roboto"/>
              <a:ea typeface="Roboto"/>
              <a:cs typeface="Roboto"/>
              <a:sym typeface="Roboto"/>
            </a:endParaRPr>
          </a:p>
          <a:p>
            <a:pPr indent="0" lvl="0" marL="0" rtl="0" algn="l">
              <a:spcBef>
                <a:spcPts val="0"/>
              </a:spcBef>
              <a:spcAft>
                <a:spcPts val="0"/>
              </a:spcAft>
              <a:buNone/>
            </a:pPr>
            <a:r>
              <a:rPr lang="en" sz="1600">
                <a:latin typeface="Roboto"/>
                <a:ea typeface="Roboto"/>
                <a:cs typeface="Roboto"/>
                <a:sym typeface="Roboto"/>
              </a:rPr>
              <a:t>Θ(NH) where H = </a:t>
            </a:r>
            <a:r>
              <a:rPr lang="en" sz="1600">
                <a:solidFill>
                  <a:schemeClr val="dk1"/>
                </a:solidFill>
                <a:latin typeface="Roboto"/>
                <a:ea typeface="Roboto"/>
                <a:cs typeface="Roboto"/>
                <a:sym typeface="Roboto"/>
              </a:rPr>
              <a:t>Θ(</a:t>
            </a:r>
            <a:r>
              <a:rPr lang="en" sz="1600">
                <a:latin typeface="Roboto"/>
                <a:ea typeface="Roboto"/>
                <a:cs typeface="Roboto"/>
                <a:sym typeface="Roboto"/>
              </a:rPr>
              <a:t>log N)</a:t>
            </a:r>
            <a:endParaRPr sz="1600">
              <a:latin typeface="Roboto"/>
              <a:ea typeface="Roboto"/>
              <a:cs typeface="Roboto"/>
              <a:sym typeface="Roboto"/>
            </a:endParaRPr>
          </a:p>
          <a:p>
            <a:pPr indent="0" lvl="0" marL="0" rtl="0" algn="l">
              <a:spcBef>
                <a:spcPts val="0"/>
              </a:spcBef>
              <a:spcAft>
                <a:spcPts val="0"/>
              </a:spcAft>
              <a:buNone/>
            </a:pPr>
            <a:r>
              <a:t/>
            </a:r>
            <a:endParaRPr sz="1600">
              <a:latin typeface="Roboto"/>
              <a:ea typeface="Roboto"/>
              <a:cs typeface="Roboto"/>
              <a:sym typeface="Roboto"/>
            </a:endParaRPr>
          </a:p>
          <a:p>
            <a:pPr indent="0" lvl="0" marL="0" rtl="0" algn="l">
              <a:spcBef>
                <a:spcPts val="0"/>
              </a:spcBef>
              <a:spcAft>
                <a:spcPts val="0"/>
              </a:spcAft>
              <a:buNone/>
            </a:pPr>
            <a:r>
              <a:rPr lang="en" sz="1600">
                <a:latin typeface="Roboto"/>
                <a:ea typeface="Roboto"/>
                <a:cs typeface="Roboto"/>
                <a:sym typeface="Roboto"/>
              </a:rPr>
              <a:t>so: Θ(N log N)</a:t>
            </a:r>
            <a:endParaRPr sz="1600">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3"/>
                                        </p:tgtEl>
                                        <p:attrNameLst>
                                          <p:attrName>style.visibility</p:attrName>
                                        </p:attrNameLst>
                                      </p:cBhvr>
                                      <p:to>
                                        <p:strVal val="visible"/>
                                      </p:to>
                                    </p:set>
                                    <p:animEffect filter="fade" transition="in">
                                      <p:cBhvr>
                                        <p:cTn dur="1"/>
                                        <p:tgtEl>
                                          <p:spTgt spid="9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4"/>
                                        </p:tgtEl>
                                        <p:attrNameLst>
                                          <p:attrName>style.visibility</p:attrName>
                                        </p:attrNameLst>
                                      </p:cBhvr>
                                      <p:to>
                                        <p:strVal val="visible"/>
                                      </p:to>
                                    </p:set>
                                    <p:animEffect filter="fade" transition="in">
                                      <p:cBhvr>
                                        <p:cTn dur="1"/>
                                        <p:tgtEl>
                                          <p:spTgt spid="91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5"/>
                                        </p:tgtEl>
                                        <p:attrNameLst>
                                          <p:attrName>style.visibility</p:attrName>
                                        </p:attrNameLst>
                                      </p:cBhvr>
                                      <p:to>
                                        <p:strVal val="visible"/>
                                      </p:to>
                                    </p:set>
                                    <p:animEffect filter="fade" transition="in">
                                      <p:cBhvr>
                                        <p:cTn dur="1"/>
                                        <p:tgtEl>
                                          <p:spTgt spid="91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6"/>
                                        </p:tgtEl>
                                        <p:attrNameLst>
                                          <p:attrName>style.visibility</p:attrName>
                                        </p:attrNameLst>
                                      </p:cBhvr>
                                      <p:to>
                                        <p:strVal val="visible"/>
                                      </p:to>
                                    </p:set>
                                    <p:animEffect filter="fade" transition="in">
                                      <p:cBhvr>
                                        <p:cTn dur="1"/>
                                        <p:tgtEl>
                                          <p:spTgt spid="9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7"/>
                                        </p:tgtEl>
                                        <p:attrNameLst>
                                          <p:attrName>style.visibility</p:attrName>
                                        </p:attrNameLst>
                                      </p:cBhvr>
                                      <p:to>
                                        <p:strVal val="visible"/>
                                      </p:to>
                                    </p:set>
                                    <p:animEffect filter="fade" transition="in">
                                      <p:cBhvr>
                                        <p:cTn dur="1"/>
                                        <p:tgtEl>
                                          <p:spTgt spid="9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921" name="Shape 921"/>
        <p:cNvGrpSpPr/>
        <p:nvPr/>
      </p:nvGrpSpPr>
      <p:grpSpPr>
        <a:xfrm>
          <a:off x="0" y="0"/>
          <a:ext cx="0" cy="0"/>
          <a:chOff x="0" y="0"/>
          <a:chExt cx="0" cy="0"/>
        </a:xfrm>
      </p:grpSpPr>
      <p:sp>
        <p:nvSpPr>
          <p:cNvPr id="922" name="Google Shape;922;p4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Worst Case: Pivot Always Lands at Beginning of Array</a:t>
            </a:r>
            <a:endParaRPr/>
          </a:p>
        </p:txBody>
      </p:sp>
      <p:grpSp>
        <p:nvGrpSpPr>
          <p:cNvPr id="923" name="Google Shape;923;p47"/>
          <p:cNvGrpSpPr/>
          <p:nvPr/>
        </p:nvGrpSpPr>
        <p:grpSpPr>
          <a:xfrm>
            <a:off x="4599288" y="799625"/>
            <a:ext cx="2235369" cy="345600"/>
            <a:chOff x="1779763" y="785725"/>
            <a:chExt cx="2235369" cy="345600"/>
          </a:xfrm>
        </p:grpSpPr>
        <p:sp>
          <p:nvSpPr>
            <p:cNvPr id="924" name="Google Shape;924;p47"/>
            <p:cNvSpPr/>
            <p:nvPr/>
          </p:nvSpPr>
          <p:spPr>
            <a:xfrm>
              <a:off x="1779763" y="7857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25" name="Google Shape;925;p47"/>
            <p:cNvSpPr/>
            <p:nvPr/>
          </p:nvSpPr>
          <p:spPr>
            <a:xfrm>
              <a:off x="2151476"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26" name="Google Shape;926;p47"/>
            <p:cNvSpPr/>
            <p:nvPr/>
          </p:nvSpPr>
          <p:spPr>
            <a:xfrm>
              <a:off x="2894904"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27" name="Google Shape;927;p47"/>
            <p:cNvSpPr/>
            <p:nvPr/>
          </p:nvSpPr>
          <p:spPr>
            <a:xfrm>
              <a:off x="3638332"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28" name="Google Shape;928;p47"/>
            <p:cNvSpPr/>
            <p:nvPr/>
          </p:nvSpPr>
          <p:spPr>
            <a:xfrm>
              <a:off x="3266618"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29" name="Google Shape;929;p47"/>
            <p:cNvSpPr/>
            <p:nvPr/>
          </p:nvSpPr>
          <p:spPr>
            <a:xfrm>
              <a:off x="2523190"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grpSp>
        <p:nvGrpSpPr>
          <p:cNvPr id="930" name="Google Shape;930;p47"/>
          <p:cNvGrpSpPr/>
          <p:nvPr/>
        </p:nvGrpSpPr>
        <p:grpSpPr>
          <a:xfrm>
            <a:off x="4599288" y="1422792"/>
            <a:ext cx="2235369" cy="345600"/>
            <a:chOff x="1779763" y="1344828"/>
            <a:chExt cx="2235369" cy="345600"/>
          </a:xfrm>
        </p:grpSpPr>
        <p:sp>
          <p:nvSpPr>
            <p:cNvPr id="931" name="Google Shape;931;p47"/>
            <p:cNvSpPr/>
            <p:nvPr/>
          </p:nvSpPr>
          <p:spPr>
            <a:xfrm>
              <a:off x="1779763" y="1344828"/>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32" name="Google Shape;932;p47"/>
            <p:cNvSpPr/>
            <p:nvPr/>
          </p:nvSpPr>
          <p:spPr>
            <a:xfrm>
              <a:off x="2151476" y="1344828"/>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33" name="Google Shape;933;p47"/>
            <p:cNvSpPr/>
            <p:nvPr/>
          </p:nvSpPr>
          <p:spPr>
            <a:xfrm>
              <a:off x="2894904" y="1344828"/>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34" name="Google Shape;934;p47"/>
            <p:cNvSpPr/>
            <p:nvPr/>
          </p:nvSpPr>
          <p:spPr>
            <a:xfrm>
              <a:off x="3638332" y="1344828"/>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35" name="Google Shape;935;p47"/>
            <p:cNvSpPr/>
            <p:nvPr/>
          </p:nvSpPr>
          <p:spPr>
            <a:xfrm>
              <a:off x="3266618" y="1344828"/>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36" name="Google Shape;936;p47"/>
            <p:cNvSpPr/>
            <p:nvPr/>
          </p:nvSpPr>
          <p:spPr>
            <a:xfrm>
              <a:off x="2523190" y="1344828"/>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grpSp>
        <p:nvGrpSpPr>
          <p:cNvPr id="937" name="Google Shape;937;p47"/>
          <p:cNvGrpSpPr/>
          <p:nvPr/>
        </p:nvGrpSpPr>
        <p:grpSpPr>
          <a:xfrm>
            <a:off x="4599288" y="2045958"/>
            <a:ext cx="2235369" cy="345600"/>
            <a:chOff x="1779763" y="2089175"/>
            <a:chExt cx="2235369" cy="345600"/>
          </a:xfrm>
        </p:grpSpPr>
        <p:sp>
          <p:nvSpPr>
            <p:cNvPr id="938" name="Google Shape;938;p47"/>
            <p:cNvSpPr/>
            <p:nvPr/>
          </p:nvSpPr>
          <p:spPr>
            <a:xfrm>
              <a:off x="1779763" y="208917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39" name="Google Shape;939;p47"/>
            <p:cNvSpPr/>
            <p:nvPr/>
          </p:nvSpPr>
          <p:spPr>
            <a:xfrm>
              <a:off x="2151476" y="208917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40" name="Google Shape;940;p47"/>
            <p:cNvSpPr/>
            <p:nvPr/>
          </p:nvSpPr>
          <p:spPr>
            <a:xfrm>
              <a:off x="2894904" y="208917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41" name="Google Shape;941;p47"/>
            <p:cNvSpPr/>
            <p:nvPr/>
          </p:nvSpPr>
          <p:spPr>
            <a:xfrm>
              <a:off x="3638332" y="208917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42" name="Google Shape;942;p47"/>
            <p:cNvSpPr/>
            <p:nvPr/>
          </p:nvSpPr>
          <p:spPr>
            <a:xfrm>
              <a:off x="3266618" y="208917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43" name="Google Shape;943;p47"/>
            <p:cNvSpPr/>
            <p:nvPr/>
          </p:nvSpPr>
          <p:spPr>
            <a:xfrm>
              <a:off x="2523190" y="208917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grpSp>
        <p:nvGrpSpPr>
          <p:cNvPr id="944" name="Google Shape;944;p47"/>
          <p:cNvGrpSpPr/>
          <p:nvPr/>
        </p:nvGrpSpPr>
        <p:grpSpPr>
          <a:xfrm>
            <a:off x="4599288" y="2669125"/>
            <a:ext cx="2235369" cy="345600"/>
            <a:chOff x="1779763" y="2764075"/>
            <a:chExt cx="2235369" cy="345600"/>
          </a:xfrm>
        </p:grpSpPr>
        <p:sp>
          <p:nvSpPr>
            <p:cNvPr id="945" name="Google Shape;945;p47"/>
            <p:cNvSpPr/>
            <p:nvPr/>
          </p:nvSpPr>
          <p:spPr>
            <a:xfrm>
              <a:off x="1779763" y="276407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46" name="Google Shape;946;p47"/>
            <p:cNvSpPr/>
            <p:nvPr/>
          </p:nvSpPr>
          <p:spPr>
            <a:xfrm>
              <a:off x="2151476" y="276407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47" name="Google Shape;947;p47"/>
            <p:cNvSpPr/>
            <p:nvPr/>
          </p:nvSpPr>
          <p:spPr>
            <a:xfrm>
              <a:off x="2894904" y="276407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48" name="Google Shape;948;p47"/>
            <p:cNvSpPr/>
            <p:nvPr/>
          </p:nvSpPr>
          <p:spPr>
            <a:xfrm>
              <a:off x="3638332" y="276407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49" name="Google Shape;949;p47"/>
            <p:cNvSpPr/>
            <p:nvPr/>
          </p:nvSpPr>
          <p:spPr>
            <a:xfrm>
              <a:off x="3266618" y="276407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50" name="Google Shape;950;p47"/>
            <p:cNvSpPr/>
            <p:nvPr/>
          </p:nvSpPr>
          <p:spPr>
            <a:xfrm>
              <a:off x="2523190" y="276407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grpSp>
        <p:nvGrpSpPr>
          <p:cNvPr id="951" name="Google Shape;951;p47"/>
          <p:cNvGrpSpPr/>
          <p:nvPr/>
        </p:nvGrpSpPr>
        <p:grpSpPr>
          <a:xfrm>
            <a:off x="4599288" y="3292292"/>
            <a:ext cx="2235369" cy="345600"/>
            <a:chOff x="1779763" y="3475577"/>
            <a:chExt cx="2235369" cy="345600"/>
          </a:xfrm>
        </p:grpSpPr>
        <p:sp>
          <p:nvSpPr>
            <p:cNvPr id="952" name="Google Shape;952;p47"/>
            <p:cNvSpPr/>
            <p:nvPr/>
          </p:nvSpPr>
          <p:spPr>
            <a:xfrm>
              <a:off x="1779763" y="3475577"/>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53" name="Google Shape;953;p47"/>
            <p:cNvSpPr/>
            <p:nvPr/>
          </p:nvSpPr>
          <p:spPr>
            <a:xfrm>
              <a:off x="2151476" y="3475577"/>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54" name="Google Shape;954;p47"/>
            <p:cNvSpPr/>
            <p:nvPr/>
          </p:nvSpPr>
          <p:spPr>
            <a:xfrm>
              <a:off x="2894904" y="3475577"/>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55" name="Google Shape;955;p47"/>
            <p:cNvSpPr/>
            <p:nvPr/>
          </p:nvSpPr>
          <p:spPr>
            <a:xfrm>
              <a:off x="3638332" y="3475577"/>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56" name="Google Shape;956;p47"/>
            <p:cNvSpPr/>
            <p:nvPr/>
          </p:nvSpPr>
          <p:spPr>
            <a:xfrm>
              <a:off x="3266618" y="3475577"/>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57" name="Google Shape;957;p47"/>
            <p:cNvSpPr/>
            <p:nvPr/>
          </p:nvSpPr>
          <p:spPr>
            <a:xfrm>
              <a:off x="2523190" y="3475577"/>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grpSp>
        <p:nvGrpSpPr>
          <p:cNvPr id="958" name="Google Shape;958;p47"/>
          <p:cNvGrpSpPr/>
          <p:nvPr/>
        </p:nvGrpSpPr>
        <p:grpSpPr>
          <a:xfrm>
            <a:off x="4599288" y="3915458"/>
            <a:ext cx="2235369" cy="345600"/>
            <a:chOff x="1779763" y="4067525"/>
            <a:chExt cx="2235369" cy="345600"/>
          </a:xfrm>
        </p:grpSpPr>
        <p:sp>
          <p:nvSpPr>
            <p:cNvPr id="959" name="Google Shape;959;p47"/>
            <p:cNvSpPr/>
            <p:nvPr/>
          </p:nvSpPr>
          <p:spPr>
            <a:xfrm>
              <a:off x="1779763" y="40675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60" name="Google Shape;960;p47"/>
            <p:cNvSpPr/>
            <p:nvPr/>
          </p:nvSpPr>
          <p:spPr>
            <a:xfrm>
              <a:off x="2151476" y="40675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61" name="Google Shape;961;p47"/>
            <p:cNvSpPr/>
            <p:nvPr/>
          </p:nvSpPr>
          <p:spPr>
            <a:xfrm>
              <a:off x="2894904" y="40675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62" name="Google Shape;962;p47"/>
            <p:cNvSpPr/>
            <p:nvPr/>
          </p:nvSpPr>
          <p:spPr>
            <a:xfrm>
              <a:off x="3638332" y="40675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63" name="Google Shape;963;p47"/>
            <p:cNvSpPr/>
            <p:nvPr/>
          </p:nvSpPr>
          <p:spPr>
            <a:xfrm>
              <a:off x="3266618" y="40675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64" name="Google Shape;964;p47"/>
            <p:cNvSpPr/>
            <p:nvPr/>
          </p:nvSpPr>
          <p:spPr>
            <a:xfrm>
              <a:off x="2523190" y="40675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grpSp>
        <p:nvGrpSpPr>
          <p:cNvPr id="965" name="Google Shape;965;p47"/>
          <p:cNvGrpSpPr/>
          <p:nvPr/>
        </p:nvGrpSpPr>
        <p:grpSpPr>
          <a:xfrm>
            <a:off x="4599288" y="4538625"/>
            <a:ext cx="2235369" cy="345600"/>
            <a:chOff x="1779763" y="4677125"/>
            <a:chExt cx="2235369" cy="345600"/>
          </a:xfrm>
        </p:grpSpPr>
        <p:sp>
          <p:nvSpPr>
            <p:cNvPr id="966" name="Google Shape;966;p47"/>
            <p:cNvSpPr/>
            <p:nvPr/>
          </p:nvSpPr>
          <p:spPr>
            <a:xfrm>
              <a:off x="1779763" y="46771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67" name="Google Shape;967;p47"/>
            <p:cNvSpPr/>
            <p:nvPr/>
          </p:nvSpPr>
          <p:spPr>
            <a:xfrm>
              <a:off x="2151476" y="46771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68" name="Google Shape;968;p47"/>
            <p:cNvSpPr/>
            <p:nvPr/>
          </p:nvSpPr>
          <p:spPr>
            <a:xfrm>
              <a:off x="2894904" y="46771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69" name="Google Shape;969;p47"/>
            <p:cNvSpPr/>
            <p:nvPr/>
          </p:nvSpPr>
          <p:spPr>
            <a:xfrm>
              <a:off x="3638332" y="46771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70" name="Google Shape;970;p47"/>
            <p:cNvSpPr/>
            <p:nvPr/>
          </p:nvSpPr>
          <p:spPr>
            <a:xfrm>
              <a:off x="3266618" y="46771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71" name="Google Shape;971;p47"/>
            <p:cNvSpPr/>
            <p:nvPr/>
          </p:nvSpPr>
          <p:spPr>
            <a:xfrm>
              <a:off x="2523190" y="46771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cxnSp>
        <p:nvCxnSpPr>
          <p:cNvPr id="972" name="Google Shape;972;p47"/>
          <p:cNvCxnSpPr>
            <a:stCxn id="924" idx="2"/>
            <a:endCxn id="931" idx="0"/>
          </p:cNvCxnSpPr>
          <p:nvPr/>
        </p:nvCxnSpPr>
        <p:spPr>
          <a:xfrm>
            <a:off x="4787688" y="1145225"/>
            <a:ext cx="0" cy="277500"/>
          </a:xfrm>
          <a:prstGeom prst="straightConnector1">
            <a:avLst/>
          </a:prstGeom>
          <a:noFill/>
          <a:ln cap="flat" cmpd="sng" w="19050">
            <a:solidFill>
              <a:schemeClr val="dk2"/>
            </a:solidFill>
            <a:prstDash val="solid"/>
            <a:round/>
            <a:headEnd len="med" w="med" type="none"/>
            <a:tailEnd len="med" w="med" type="triangle"/>
          </a:ln>
        </p:spPr>
      </p:cxnSp>
      <p:cxnSp>
        <p:nvCxnSpPr>
          <p:cNvPr id="973" name="Google Shape;973;p47"/>
          <p:cNvCxnSpPr>
            <a:endCxn id="939" idx="0"/>
          </p:cNvCxnSpPr>
          <p:nvPr/>
        </p:nvCxnSpPr>
        <p:spPr>
          <a:xfrm>
            <a:off x="5159401" y="1768458"/>
            <a:ext cx="0" cy="277500"/>
          </a:xfrm>
          <a:prstGeom prst="straightConnector1">
            <a:avLst/>
          </a:prstGeom>
          <a:noFill/>
          <a:ln cap="flat" cmpd="sng" w="19050">
            <a:solidFill>
              <a:schemeClr val="dk2"/>
            </a:solidFill>
            <a:prstDash val="solid"/>
            <a:round/>
            <a:headEnd len="med" w="med" type="none"/>
            <a:tailEnd len="med" w="med" type="triangle"/>
          </a:ln>
        </p:spPr>
      </p:cxnSp>
      <p:cxnSp>
        <p:nvCxnSpPr>
          <p:cNvPr id="974" name="Google Shape;974;p47"/>
          <p:cNvCxnSpPr>
            <a:stCxn id="943" idx="2"/>
            <a:endCxn id="950" idx="0"/>
          </p:cNvCxnSpPr>
          <p:nvPr/>
        </p:nvCxnSpPr>
        <p:spPr>
          <a:xfrm>
            <a:off x="5531115" y="2391558"/>
            <a:ext cx="0" cy="277500"/>
          </a:xfrm>
          <a:prstGeom prst="straightConnector1">
            <a:avLst/>
          </a:prstGeom>
          <a:noFill/>
          <a:ln cap="flat" cmpd="sng" w="19050">
            <a:solidFill>
              <a:schemeClr val="dk2"/>
            </a:solidFill>
            <a:prstDash val="solid"/>
            <a:round/>
            <a:headEnd len="med" w="med" type="none"/>
            <a:tailEnd len="med" w="med" type="triangle"/>
          </a:ln>
        </p:spPr>
      </p:cxnSp>
      <p:cxnSp>
        <p:nvCxnSpPr>
          <p:cNvPr id="975" name="Google Shape;975;p47"/>
          <p:cNvCxnSpPr>
            <a:endCxn id="954" idx="0"/>
          </p:cNvCxnSpPr>
          <p:nvPr/>
        </p:nvCxnSpPr>
        <p:spPr>
          <a:xfrm>
            <a:off x="5902829" y="3014792"/>
            <a:ext cx="0" cy="277500"/>
          </a:xfrm>
          <a:prstGeom prst="straightConnector1">
            <a:avLst/>
          </a:prstGeom>
          <a:noFill/>
          <a:ln cap="flat" cmpd="sng" w="19050">
            <a:solidFill>
              <a:schemeClr val="dk2"/>
            </a:solidFill>
            <a:prstDash val="solid"/>
            <a:round/>
            <a:headEnd len="med" w="med" type="none"/>
            <a:tailEnd len="med" w="med" type="triangle"/>
          </a:ln>
        </p:spPr>
      </p:cxnSp>
      <p:cxnSp>
        <p:nvCxnSpPr>
          <p:cNvPr id="976" name="Google Shape;976;p47"/>
          <p:cNvCxnSpPr>
            <a:endCxn id="963" idx="0"/>
          </p:cNvCxnSpPr>
          <p:nvPr/>
        </p:nvCxnSpPr>
        <p:spPr>
          <a:xfrm>
            <a:off x="6274543" y="3637958"/>
            <a:ext cx="0" cy="277500"/>
          </a:xfrm>
          <a:prstGeom prst="straightConnector1">
            <a:avLst/>
          </a:prstGeom>
          <a:noFill/>
          <a:ln cap="flat" cmpd="sng" w="19050">
            <a:solidFill>
              <a:schemeClr val="dk2"/>
            </a:solidFill>
            <a:prstDash val="solid"/>
            <a:round/>
            <a:headEnd len="med" w="med" type="none"/>
            <a:tailEnd len="med" w="med" type="triangle"/>
          </a:ln>
        </p:spPr>
      </p:cxnSp>
      <p:cxnSp>
        <p:nvCxnSpPr>
          <p:cNvPr id="977" name="Google Shape;977;p47"/>
          <p:cNvCxnSpPr>
            <a:endCxn id="969" idx="0"/>
          </p:cNvCxnSpPr>
          <p:nvPr/>
        </p:nvCxnSpPr>
        <p:spPr>
          <a:xfrm>
            <a:off x="6646257" y="4261125"/>
            <a:ext cx="0" cy="277500"/>
          </a:xfrm>
          <a:prstGeom prst="straightConnector1">
            <a:avLst/>
          </a:prstGeom>
          <a:noFill/>
          <a:ln cap="flat" cmpd="sng" w="19050">
            <a:solidFill>
              <a:schemeClr val="dk2"/>
            </a:solidFill>
            <a:prstDash val="solid"/>
            <a:round/>
            <a:headEnd len="med" w="med" type="none"/>
            <a:tailEnd len="med" w="med" type="triangle"/>
          </a:ln>
        </p:spPr>
      </p:cxnSp>
      <p:sp>
        <p:nvSpPr>
          <p:cNvPr id="978" name="Google Shape;978;p47"/>
          <p:cNvSpPr txBox="1"/>
          <p:nvPr>
            <p:ph idx="1" type="body"/>
          </p:nvPr>
        </p:nvSpPr>
        <p:spPr>
          <a:xfrm>
            <a:off x="243000" y="556500"/>
            <a:ext cx="4103400" cy="4153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Give an example of an array that would follow the pattern to the right.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is the runtime Θ(∙)?</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82" name="Shape 982"/>
        <p:cNvGrpSpPr/>
        <p:nvPr/>
      </p:nvGrpSpPr>
      <p:grpSpPr>
        <a:xfrm>
          <a:off x="0" y="0"/>
          <a:ext cx="0" cy="0"/>
          <a:chOff x="0" y="0"/>
          <a:chExt cx="0" cy="0"/>
        </a:xfrm>
      </p:grpSpPr>
      <p:sp>
        <p:nvSpPr>
          <p:cNvPr id="983" name="Google Shape;983;p4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Worst Case: Pivot Always Lands at Beginning of Array</a:t>
            </a:r>
            <a:endParaRPr/>
          </a:p>
        </p:txBody>
      </p:sp>
      <p:grpSp>
        <p:nvGrpSpPr>
          <p:cNvPr id="984" name="Google Shape;984;p48"/>
          <p:cNvGrpSpPr/>
          <p:nvPr/>
        </p:nvGrpSpPr>
        <p:grpSpPr>
          <a:xfrm>
            <a:off x="4599288" y="799625"/>
            <a:ext cx="2235369" cy="345600"/>
            <a:chOff x="1779763" y="785725"/>
            <a:chExt cx="2235369" cy="345600"/>
          </a:xfrm>
        </p:grpSpPr>
        <p:sp>
          <p:nvSpPr>
            <p:cNvPr id="985" name="Google Shape;985;p48"/>
            <p:cNvSpPr/>
            <p:nvPr/>
          </p:nvSpPr>
          <p:spPr>
            <a:xfrm>
              <a:off x="1779763" y="7857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86" name="Google Shape;986;p48"/>
            <p:cNvSpPr/>
            <p:nvPr/>
          </p:nvSpPr>
          <p:spPr>
            <a:xfrm>
              <a:off x="2151476"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87" name="Google Shape;987;p48"/>
            <p:cNvSpPr/>
            <p:nvPr/>
          </p:nvSpPr>
          <p:spPr>
            <a:xfrm>
              <a:off x="2894904"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88" name="Google Shape;988;p48"/>
            <p:cNvSpPr/>
            <p:nvPr/>
          </p:nvSpPr>
          <p:spPr>
            <a:xfrm>
              <a:off x="3638332"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89" name="Google Shape;989;p48"/>
            <p:cNvSpPr/>
            <p:nvPr/>
          </p:nvSpPr>
          <p:spPr>
            <a:xfrm>
              <a:off x="3266618"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90" name="Google Shape;990;p48"/>
            <p:cNvSpPr/>
            <p:nvPr/>
          </p:nvSpPr>
          <p:spPr>
            <a:xfrm>
              <a:off x="2523190" y="78572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grpSp>
        <p:nvGrpSpPr>
          <p:cNvPr id="991" name="Google Shape;991;p48"/>
          <p:cNvGrpSpPr/>
          <p:nvPr/>
        </p:nvGrpSpPr>
        <p:grpSpPr>
          <a:xfrm>
            <a:off x="4599288" y="1422792"/>
            <a:ext cx="2235369" cy="345600"/>
            <a:chOff x="1779763" y="1344828"/>
            <a:chExt cx="2235369" cy="345600"/>
          </a:xfrm>
        </p:grpSpPr>
        <p:sp>
          <p:nvSpPr>
            <p:cNvPr id="992" name="Google Shape;992;p48"/>
            <p:cNvSpPr/>
            <p:nvPr/>
          </p:nvSpPr>
          <p:spPr>
            <a:xfrm>
              <a:off x="1779763" y="1344828"/>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93" name="Google Shape;993;p48"/>
            <p:cNvSpPr/>
            <p:nvPr/>
          </p:nvSpPr>
          <p:spPr>
            <a:xfrm>
              <a:off x="2151476" y="1344828"/>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94" name="Google Shape;994;p48"/>
            <p:cNvSpPr/>
            <p:nvPr/>
          </p:nvSpPr>
          <p:spPr>
            <a:xfrm>
              <a:off x="2894904" y="1344828"/>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95" name="Google Shape;995;p48"/>
            <p:cNvSpPr/>
            <p:nvPr/>
          </p:nvSpPr>
          <p:spPr>
            <a:xfrm>
              <a:off x="3638332" y="1344828"/>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96" name="Google Shape;996;p48"/>
            <p:cNvSpPr/>
            <p:nvPr/>
          </p:nvSpPr>
          <p:spPr>
            <a:xfrm>
              <a:off x="3266618" y="1344828"/>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997" name="Google Shape;997;p48"/>
            <p:cNvSpPr/>
            <p:nvPr/>
          </p:nvSpPr>
          <p:spPr>
            <a:xfrm>
              <a:off x="2523190" y="1344828"/>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grpSp>
        <p:nvGrpSpPr>
          <p:cNvPr id="998" name="Google Shape;998;p48"/>
          <p:cNvGrpSpPr/>
          <p:nvPr/>
        </p:nvGrpSpPr>
        <p:grpSpPr>
          <a:xfrm>
            <a:off x="4599288" y="2045958"/>
            <a:ext cx="2235369" cy="345600"/>
            <a:chOff x="1779763" y="2089175"/>
            <a:chExt cx="2235369" cy="345600"/>
          </a:xfrm>
        </p:grpSpPr>
        <p:sp>
          <p:nvSpPr>
            <p:cNvPr id="999" name="Google Shape;999;p48"/>
            <p:cNvSpPr/>
            <p:nvPr/>
          </p:nvSpPr>
          <p:spPr>
            <a:xfrm>
              <a:off x="1779763" y="208917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00" name="Google Shape;1000;p48"/>
            <p:cNvSpPr/>
            <p:nvPr/>
          </p:nvSpPr>
          <p:spPr>
            <a:xfrm>
              <a:off x="2151476" y="208917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01" name="Google Shape;1001;p48"/>
            <p:cNvSpPr/>
            <p:nvPr/>
          </p:nvSpPr>
          <p:spPr>
            <a:xfrm>
              <a:off x="2894904" y="208917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02" name="Google Shape;1002;p48"/>
            <p:cNvSpPr/>
            <p:nvPr/>
          </p:nvSpPr>
          <p:spPr>
            <a:xfrm>
              <a:off x="3638332" y="208917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03" name="Google Shape;1003;p48"/>
            <p:cNvSpPr/>
            <p:nvPr/>
          </p:nvSpPr>
          <p:spPr>
            <a:xfrm>
              <a:off x="3266618" y="208917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04" name="Google Shape;1004;p48"/>
            <p:cNvSpPr/>
            <p:nvPr/>
          </p:nvSpPr>
          <p:spPr>
            <a:xfrm>
              <a:off x="2523190" y="208917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grpSp>
        <p:nvGrpSpPr>
          <p:cNvPr id="1005" name="Google Shape;1005;p48"/>
          <p:cNvGrpSpPr/>
          <p:nvPr/>
        </p:nvGrpSpPr>
        <p:grpSpPr>
          <a:xfrm>
            <a:off x="4599288" y="2669125"/>
            <a:ext cx="2235369" cy="345600"/>
            <a:chOff x="1779763" y="2764075"/>
            <a:chExt cx="2235369" cy="345600"/>
          </a:xfrm>
        </p:grpSpPr>
        <p:sp>
          <p:nvSpPr>
            <p:cNvPr id="1006" name="Google Shape;1006;p48"/>
            <p:cNvSpPr/>
            <p:nvPr/>
          </p:nvSpPr>
          <p:spPr>
            <a:xfrm>
              <a:off x="1779763" y="276407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07" name="Google Shape;1007;p48"/>
            <p:cNvSpPr/>
            <p:nvPr/>
          </p:nvSpPr>
          <p:spPr>
            <a:xfrm>
              <a:off x="2151476" y="276407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08" name="Google Shape;1008;p48"/>
            <p:cNvSpPr/>
            <p:nvPr/>
          </p:nvSpPr>
          <p:spPr>
            <a:xfrm>
              <a:off x="2894904" y="276407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09" name="Google Shape;1009;p48"/>
            <p:cNvSpPr/>
            <p:nvPr/>
          </p:nvSpPr>
          <p:spPr>
            <a:xfrm>
              <a:off x="3638332" y="276407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10" name="Google Shape;1010;p48"/>
            <p:cNvSpPr/>
            <p:nvPr/>
          </p:nvSpPr>
          <p:spPr>
            <a:xfrm>
              <a:off x="3266618" y="2764075"/>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11" name="Google Shape;1011;p48"/>
            <p:cNvSpPr/>
            <p:nvPr/>
          </p:nvSpPr>
          <p:spPr>
            <a:xfrm>
              <a:off x="2523190" y="276407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grpSp>
        <p:nvGrpSpPr>
          <p:cNvPr id="1012" name="Google Shape;1012;p48"/>
          <p:cNvGrpSpPr/>
          <p:nvPr/>
        </p:nvGrpSpPr>
        <p:grpSpPr>
          <a:xfrm>
            <a:off x="4599288" y="3292292"/>
            <a:ext cx="2235369" cy="345600"/>
            <a:chOff x="1779763" y="3475577"/>
            <a:chExt cx="2235369" cy="345600"/>
          </a:xfrm>
        </p:grpSpPr>
        <p:sp>
          <p:nvSpPr>
            <p:cNvPr id="1013" name="Google Shape;1013;p48"/>
            <p:cNvSpPr/>
            <p:nvPr/>
          </p:nvSpPr>
          <p:spPr>
            <a:xfrm>
              <a:off x="1779763" y="3475577"/>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14" name="Google Shape;1014;p48"/>
            <p:cNvSpPr/>
            <p:nvPr/>
          </p:nvSpPr>
          <p:spPr>
            <a:xfrm>
              <a:off x="2151476" y="3475577"/>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15" name="Google Shape;1015;p48"/>
            <p:cNvSpPr/>
            <p:nvPr/>
          </p:nvSpPr>
          <p:spPr>
            <a:xfrm>
              <a:off x="2894904" y="3475577"/>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16" name="Google Shape;1016;p48"/>
            <p:cNvSpPr/>
            <p:nvPr/>
          </p:nvSpPr>
          <p:spPr>
            <a:xfrm>
              <a:off x="3638332" y="3475577"/>
              <a:ext cx="3768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17" name="Google Shape;1017;p48"/>
            <p:cNvSpPr/>
            <p:nvPr/>
          </p:nvSpPr>
          <p:spPr>
            <a:xfrm>
              <a:off x="3266618" y="3475577"/>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18" name="Google Shape;1018;p48"/>
            <p:cNvSpPr/>
            <p:nvPr/>
          </p:nvSpPr>
          <p:spPr>
            <a:xfrm>
              <a:off x="2523190" y="3475577"/>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grpSp>
        <p:nvGrpSpPr>
          <p:cNvPr id="1019" name="Google Shape;1019;p48"/>
          <p:cNvGrpSpPr/>
          <p:nvPr/>
        </p:nvGrpSpPr>
        <p:grpSpPr>
          <a:xfrm>
            <a:off x="4599288" y="3915458"/>
            <a:ext cx="2235369" cy="345600"/>
            <a:chOff x="1779763" y="4067525"/>
            <a:chExt cx="2235369" cy="345600"/>
          </a:xfrm>
        </p:grpSpPr>
        <p:sp>
          <p:nvSpPr>
            <p:cNvPr id="1020" name="Google Shape;1020;p48"/>
            <p:cNvSpPr/>
            <p:nvPr/>
          </p:nvSpPr>
          <p:spPr>
            <a:xfrm>
              <a:off x="1779763" y="40675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21" name="Google Shape;1021;p48"/>
            <p:cNvSpPr/>
            <p:nvPr/>
          </p:nvSpPr>
          <p:spPr>
            <a:xfrm>
              <a:off x="2151476" y="40675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22" name="Google Shape;1022;p48"/>
            <p:cNvSpPr/>
            <p:nvPr/>
          </p:nvSpPr>
          <p:spPr>
            <a:xfrm>
              <a:off x="2894904" y="40675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23" name="Google Shape;1023;p48"/>
            <p:cNvSpPr/>
            <p:nvPr/>
          </p:nvSpPr>
          <p:spPr>
            <a:xfrm>
              <a:off x="3638332" y="4067525"/>
              <a:ext cx="376800" cy="3456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24" name="Google Shape;1024;p48"/>
            <p:cNvSpPr/>
            <p:nvPr/>
          </p:nvSpPr>
          <p:spPr>
            <a:xfrm>
              <a:off x="3266618" y="40675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25" name="Google Shape;1025;p48"/>
            <p:cNvSpPr/>
            <p:nvPr/>
          </p:nvSpPr>
          <p:spPr>
            <a:xfrm>
              <a:off x="2523190" y="40675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grpSp>
        <p:nvGrpSpPr>
          <p:cNvPr id="1026" name="Google Shape;1026;p48"/>
          <p:cNvGrpSpPr/>
          <p:nvPr/>
        </p:nvGrpSpPr>
        <p:grpSpPr>
          <a:xfrm>
            <a:off x="4599288" y="4538625"/>
            <a:ext cx="2235369" cy="345600"/>
            <a:chOff x="1779763" y="4677125"/>
            <a:chExt cx="2235369" cy="345600"/>
          </a:xfrm>
        </p:grpSpPr>
        <p:sp>
          <p:nvSpPr>
            <p:cNvPr id="1027" name="Google Shape;1027;p48"/>
            <p:cNvSpPr/>
            <p:nvPr/>
          </p:nvSpPr>
          <p:spPr>
            <a:xfrm>
              <a:off x="1779763" y="46771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28" name="Google Shape;1028;p48"/>
            <p:cNvSpPr/>
            <p:nvPr/>
          </p:nvSpPr>
          <p:spPr>
            <a:xfrm>
              <a:off x="2151476" y="46771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29" name="Google Shape;1029;p48"/>
            <p:cNvSpPr/>
            <p:nvPr/>
          </p:nvSpPr>
          <p:spPr>
            <a:xfrm>
              <a:off x="2894904" y="46771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30" name="Google Shape;1030;p48"/>
            <p:cNvSpPr/>
            <p:nvPr/>
          </p:nvSpPr>
          <p:spPr>
            <a:xfrm>
              <a:off x="3638332" y="46771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31" name="Google Shape;1031;p48"/>
            <p:cNvSpPr/>
            <p:nvPr/>
          </p:nvSpPr>
          <p:spPr>
            <a:xfrm>
              <a:off x="3266618" y="46771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32" name="Google Shape;1032;p48"/>
            <p:cNvSpPr/>
            <p:nvPr/>
          </p:nvSpPr>
          <p:spPr>
            <a:xfrm>
              <a:off x="2523190" y="4677125"/>
              <a:ext cx="376800" cy="3456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cxnSp>
        <p:nvCxnSpPr>
          <p:cNvPr id="1033" name="Google Shape;1033;p48"/>
          <p:cNvCxnSpPr>
            <a:stCxn id="985" idx="2"/>
            <a:endCxn id="992" idx="0"/>
          </p:cNvCxnSpPr>
          <p:nvPr/>
        </p:nvCxnSpPr>
        <p:spPr>
          <a:xfrm>
            <a:off x="4787688" y="1145225"/>
            <a:ext cx="0" cy="277500"/>
          </a:xfrm>
          <a:prstGeom prst="straightConnector1">
            <a:avLst/>
          </a:prstGeom>
          <a:noFill/>
          <a:ln cap="flat" cmpd="sng" w="19050">
            <a:solidFill>
              <a:schemeClr val="dk2"/>
            </a:solidFill>
            <a:prstDash val="solid"/>
            <a:round/>
            <a:headEnd len="med" w="med" type="none"/>
            <a:tailEnd len="med" w="med" type="triangle"/>
          </a:ln>
        </p:spPr>
      </p:cxnSp>
      <p:cxnSp>
        <p:nvCxnSpPr>
          <p:cNvPr id="1034" name="Google Shape;1034;p48"/>
          <p:cNvCxnSpPr>
            <a:endCxn id="1000" idx="0"/>
          </p:cNvCxnSpPr>
          <p:nvPr/>
        </p:nvCxnSpPr>
        <p:spPr>
          <a:xfrm>
            <a:off x="5159401" y="1768458"/>
            <a:ext cx="0" cy="277500"/>
          </a:xfrm>
          <a:prstGeom prst="straightConnector1">
            <a:avLst/>
          </a:prstGeom>
          <a:noFill/>
          <a:ln cap="flat" cmpd="sng" w="19050">
            <a:solidFill>
              <a:schemeClr val="dk2"/>
            </a:solidFill>
            <a:prstDash val="solid"/>
            <a:round/>
            <a:headEnd len="med" w="med" type="none"/>
            <a:tailEnd len="med" w="med" type="triangle"/>
          </a:ln>
        </p:spPr>
      </p:cxnSp>
      <p:cxnSp>
        <p:nvCxnSpPr>
          <p:cNvPr id="1035" name="Google Shape;1035;p48"/>
          <p:cNvCxnSpPr>
            <a:stCxn id="1004" idx="2"/>
            <a:endCxn id="1011" idx="0"/>
          </p:cNvCxnSpPr>
          <p:nvPr/>
        </p:nvCxnSpPr>
        <p:spPr>
          <a:xfrm>
            <a:off x="5531115" y="2391558"/>
            <a:ext cx="0" cy="277500"/>
          </a:xfrm>
          <a:prstGeom prst="straightConnector1">
            <a:avLst/>
          </a:prstGeom>
          <a:noFill/>
          <a:ln cap="flat" cmpd="sng" w="19050">
            <a:solidFill>
              <a:schemeClr val="dk2"/>
            </a:solidFill>
            <a:prstDash val="solid"/>
            <a:round/>
            <a:headEnd len="med" w="med" type="none"/>
            <a:tailEnd len="med" w="med" type="triangle"/>
          </a:ln>
        </p:spPr>
      </p:cxnSp>
      <p:cxnSp>
        <p:nvCxnSpPr>
          <p:cNvPr id="1036" name="Google Shape;1036;p48"/>
          <p:cNvCxnSpPr>
            <a:endCxn id="1015" idx="0"/>
          </p:cNvCxnSpPr>
          <p:nvPr/>
        </p:nvCxnSpPr>
        <p:spPr>
          <a:xfrm>
            <a:off x="5902829" y="3014792"/>
            <a:ext cx="0" cy="277500"/>
          </a:xfrm>
          <a:prstGeom prst="straightConnector1">
            <a:avLst/>
          </a:prstGeom>
          <a:noFill/>
          <a:ln cap="flat" cmpd="sng" w="19050">
            <a:solidFill>
              <a:schemeClr val="dk2"/>
            </a:solidFill>
            <a:prstDash val="solid"/>
            <a:round/>
            <a:headEnd len="med" w="med" type="none"/>
            <a:tailEnd len="med" w="med" type="triangle"/>
          </a:ln>
        </p:spPr>
      </p:cxnSp>
      <p:cxnSp>
        <p:nvCxnSpPr>
          <p:cNvPr id="1037" name="Google Shape;1037;p48"/>
          <p:cNvCxnSpPr>
            <a:endCxn id="1024" idx="0"/>
          </p:cNvCxnSpPr>
          <p:nvPr/>
        </p:nvCxnSpPr>
        <p:spPr>
          <a:xfrm>
            <a:off x="6274543" y="3637958"/>
            <a:ext cx="0" cy="277500"/>
          </a:xfrm>
          <a:prstGeom prst="straightConnector1">
            <a:avLst/>
          </a:prstGeom>
          <a:noFill/>
          <a:ln cap="flat" cmpd="sng" w="19050">
            <a:solidFill>
              <a:schemeClr val="dk2"/>
            </a:solidFill>
            <a:prstDash val="solid"/>
            <a:round/>
            <a:headEnd len="med" w="med" type="none"/>
            <a:tailEnd len="med" w="med" type="triangle"/>
          </a:ln>
        </p:spPr>
      </p:cxnSp>
      <p:cxnSp>
        <p:nvCxnSpPr>
          <p:cNvPr id="1038" name="Google Shape;1038;p48"/>
          <p:cNvCxnSpPr>
            <a:endCxn id="1030" idx="0"/>
          </p:cNvCxnSpPr>
          <p:nvPr/>
        </p:nvCxnSpPr>
        <p:spPr>
          <a:xfrm>
            <a:off x="6646257" y="4261125"/>
            <a:ext cx="0" cy="277500"/>
          </a:xfrm>
          <a:prstGeom prst="straightConnector1">
            <a:avLst/>
          </a:prstGeom>
          <a:noFill/>
          <a:ln cap="flat" cmpd="sng" w="19050">
            <a:solidFill>
              <a:schemeClr val="dk2"/>
            </a:solidFill>
            <a:prstDash val="solid"/>
            <a:round/>
            <a:headEnd len="med" w="med" type="none"/>
            <a:tailEnd len="med" w="med" type="triangle"/>
          </a:ln>
        </p:spPr>
      </p:cxnSp>
      <p:sp>
        <p:nvSpPr>
          <p:cNvPr id="1039" name="Google Shape;1039;p48"/>
          <p:cNvSpPr txBox="1"/>
          <p:nvPr>
            <p:ph idx="1" type="body"/>
          </p:nvPr>
        </p:nvSpPr>
        <p:spPr>
          <a:xfrm>
            <a:off x="243000" y="556500"/>
            <a:ext cx="4103400" cy="4153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Give an example of an array that would follow the pattern to the right.</a:t>
            </a:r>
            <a:endParaRPr/>
          </a:p>
          <a:p>
            <a:pPr indent="-342900" lvl="0" marL="457200" rtl="0" algn="l">
              <a:spcBef>
                <a:spcPts val="600"/>
              </a:spcBef>
              <a:spcAft>
                <a:spcPts val="0"/>
              </a:spcAft>
              <a:buSzPts val="1800"/>
              <a:buChar char="●"/>
            </a:pPr>
            <a:r>
              <a:rPr lang="en"/>
              <a:t>1 2 3 4 5 6</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is the runtime Θ(∙)?</a:t>
            </a:r>
            <a:endParaRPr/>
          </a:p>
          <a:p>
            <a:pPr indent="-342900" lvl="0" marL="457200" rtl="0" algn="l">
              <a:spcBef>
                <a:spcPts val="600"/>
              </a:spcBef>
              <a:spcAft>
                <a:spcPts val="0"/>
              </a:spcAft>
              <a:buSzPts val="1800"/>
              <a:buChar char="●"/>
            </a:pPr>
            <a:r>
              <a:rPr lang="en"/>
              <a:t>N</a:t>
            </a:r>
            <a:r>
              <a:rPr baseline="30000" lang="en"/>
              <a:t>2</a:t>
            </a:r>
            <a:endParaRPr baseline="300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3" name="Shape 1043"/>
        <p:cNvGrpSpPr/>
        <p:nvPr/>
      </p:nvGrpSpPr>
      <p:grpSpPr>
        <a:xfrm>
          <a:off x="0" y="0"/>
          <a:ext cx="0" cy="0"/>
          <a:chOff x="0" y="0"/>
          <a:chExt cx="0" cy="0"/>
        </a:xfrm>
      </p:grpSpPr>
      <p:sp>
        <p:nvSpPr>
          <p:cNvPr id="1044" name="Google Shape;1044;p4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Quicksort Performance</a:t>
            </a:r>
            <a:endParaRPr/>
          </a:p>
        </p:txBody>
      </p:sp>
      <p:sp>
        <p:nvSpPr>
          <p:cNvPr id="1045" name="Google Shape;1045;p49"/>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Theoretical analysis:</a:t>
            </a:r>
            <a:endParaRPr/>
          </a:p>
          <a:p>
            <a:pPr indent="-342900" lvl="0" marL="457200" rtl="0" algn="l">
              <a:spcBef>
                <a:spcPts val="600"/>
              </a:spcBef>
              <a:spcAft>
                <a:spcPts val="0"/>
              </a:spcAft>
              <a:buSzPts val="1800"/>
              <a:buChar char="●"/>
            </a:pPr>
            <a:r>
              <a:rPr lang="en"/>
              <a:t>Best case: Θ(N log N)</a:t>
            </a:r>
            <a:endParaRPr/>
          </a:p>
          <a:p>
            <a:pPr indent="-342900" lvl="0" marL="457200" rtl="0" algn="l">
              <a:spcBef>
                <a:spcPts val="0"/>
              </a:spcBef>
              <a:spcAft>
                <a:spcPts val="0"/>
              </a:spcAft>
              <a:buSzPts val="1800"/>
              <a:buChar char="●"/>
            </a:pPr>
            <a:r>
              <a:rPr lang="en"/>
              <a:t>Worst case: Θ(N</a:t>
            </a:r>
            <a:r>
              <a:rPr baseline="30000" lang="en"/>
              <a:t>2</a:t>
            </a:r>
            <a:r>
              <a:rPr lang="en"/>
              <a: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Compare this to Mergesort.</a:t>
            </a:r>
            <a:endParaRPr/>
          </a:p>
          <a:p>
            <a:pPr indent="-342900" lvl="0" marL="457200" rtl="0" algn="l">
              <a:spcBef>
                <a:spcPts val="600"/>
              </a:spcBef>
              <a:spcAft>
                <a:spcPts val="0"/>
              </a:spcAft>
              <a:buSzPts val="1800"/>
              <a:buChar char="●"/>
            </a:pPr>
            <a:r>
              <a:rPr lang="en"/>
              <a:t>Best case: Θ(N log N)</a:t>
            </a:r>
            <a:endParaRPr/>
          </a:p>
          <a:p>
            <a:pPr indent="-342900" lvl="0" marL="457200" rtl="0" algn="l">
              <a:spcBef>
                <a:spcPts val="0"/>
              </a:spcBef>
              <a:spcAft>
                <a:spcPts val="0"/>
              </a:spcAft>
              <a:buSzPts val="1800"/>
              <a:buChar char="●"/>
            </a:pPr>
            <a:r>
              <a:rPr lang="en"/>
              <a:t>Worst case: Θ(N log N)</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Recall that Θ(N log N) vs. Θ(N</a:t>
            </a:r>
            <a:r>
              <a:rPr baseline="30000" lang="en"/>
              <a:t>2</a:t>
            </a:r>
            <a:r>
              <a:rPr lang="en"/>
              <a:t>) is a </a:t>
            </a:r>
            <a:r>
              <a:rPr b="1" lang="en" u="sng"/>
              <a:t>really big deal</a:t>
            </a:r>
            <a:r>
              <a:rPr lang="en"/>
              <a:t>. So how can Quicksort be the fastest sort empirically? Because on average it is Θ(N log N).</a:t>
            </a:r>
            <a:endParaRPr/>
          </a:p>
          <a:p>
            <a:pPr indent="-342900" lvl="0" marL="457200" rtl="0" algn="l">
              <a:spcBef>
                <a:spcPts val="600"/>
              </a:spcBef>
              <a:spcAft>
                <a:spcPts val="0"/>
              </a:spcAft>
              <a:buSzPts val="1800"/>
              <a:buChar char="●"/>
            </a:pPr>
            <a:r>
              <a:rPr lang="en"/>
              <a:t>Rigorous proof requires probability theory + calculus, but intuition + empirical analysis will hopefully convince you.</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9" name="Shape 1049"/>
        <p:cNvGrpSpPr/>
        <p:nvPr/>
      </p:nvGrpSpPr>
      <p:grpSpPr>
        <a:xfrm>
          <a:off x="0" y="0"/>
          <a:ext cx="0" cy="0"/>
          <a:chOff x="0" y="0"/>
          <a:chExt cx="0" cy="0"/>
        </a:xfrm>
      </p:grpSpPr>
      <p:sp>
        <p:nvSpPr>
          <p:cNvPr id="1050" name="Google Shape;1050;p5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Argument #1: 10% Case</a:t>
            </a:r>
            <a:endParaRPr/>
          </a:p>
        </p:txBody>
      </p:sp>
      <p:sp>
        <p:nvSpPr>
          <p:cNvPr id="1051" name="Google Shape;1051;p50"/>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Suppose pivot always ends up at least 10% from either edge (not to scale).</a:t>
            </a:r>
            <a:endParaRPr/>
          </a:p>
        </p:txBody>
      </p:sp>
      <p:sp>
        <p:nvSpPr>
          <p:cNvPr id="1052" name="Google Shape;1052;p50"/>
          <p:cNvSpPr/>
          <p:nvPr/>
        </p:nvSpPr>
        <p:spPr>
          <a:xfrm>
            <a:off x="255300" y="1290975"/>
            <a:ext cx="51117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53" name="Google Shape;1053;p50"/>
          <p:cNvSpPr/>
          <p:nvPr/>
        </p:nvSpPr>
        <p:spPr>
          <a:xfrm>
            <a:off x="219166" y="1290975"/>
            <a:ext cx="113700" cy="345600"/>
          </a:xfrm>
          <a:prstGeom prst="rect">
            <a:avLst/>
          </a:prstGeom>
          <a:solidFill>
            <a:srgbClr val="B1DD8B"/>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nvGrpSpPr>
          <p:cNvPr id="1054" name="Google Shape;1054;p50"/>
          <p:cNvGrpSpPr/>
          <p:nvPr/>
        </p:nvGrpSpPr>
        <p:grpSpPr>
          <a:xfrm>
            <a:off x="248634" y="1636575"/>
            <a:ext cx="5118366" cy="609600"/>
            <a:chOff x="248634" y="1636575"/>
            <a:chExt cx="5118366" cy="609600"/>
          </a:xfrm>
        </p:grpSpPr>
        <p:sp>
          <p:nvSpPr>
            <p:cNvPr id="1055" name="Google Shape;1055;p50"/>
            <p:cNvSpPr/>
            <p:nvPr/>
          </p:nvSpPr>
          <p:spPr>
            <a:xfrm>
              <a:off x="255300" y="1900575"/>
              <a:ext cx="51117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56" name="Google Shape;1056;p50"/>
            <p:cNvSpPr/>
            <p:nvPr/>
          </p:nvSpPr>
          <p:spPr>
            <a:xfrm>
              <a:off x="904600" y="1900575"/>
              <a:ext cx="113700" cy="345600"/>
            </a:xfrm>
            <a:prstGeom prst="rect">
              <a:avLst/>
            </a:prstGeom>
            <a:solidFill>
              <a:srgbClr val="000000"/>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cxnSp>
          <p:nvCxnSpPr>
            <p:cNvPr id="1057" name="Google Shape;1057;p50"/>
            <p:cNvCxnSpPr>
              <a:stCxn id="1053" idx="2"/>
              <a:endCxn id="1056" idx="0"/>
            </p:cNvCxnSpPr>
            <p:nvPr/>
          </p:nvCxnSpPr>
          <p:spPr>
            <a:xfrm flipH="1" rot="-5400000">
              <a:off x="486766" y="1425825"/>
              <a:ext cx="264000" cy="685500"/>
            </a:xfrm>
            <a:prstGeom prst="curvedConnector3">
              <a:avLst>
                <a:gd fmla="val 50000" name="adj1"/>
              </a:avLst>
            </a:prstGeom>
            <a:noFill/>
            <a:ln cap="flat" cmpd="sng" w="19050">
              <a:solidFill>
                <a:schemeClr val="dk2"/>
              </a:solidFill>
              <a:prstDash val="solid"/>
              <a:round/>
              <a:headEnd len="med" w="med" type="none"/>
              <a:tailEnd len="med" w="med" type="triangle"/>
            </a:ln>
          </p:spPr>
        </p:cxnSp>
        <p:sp>
          <p:nvSpPr>
            <p:cNvPr id="1058" name="Google Shape;1058;p50"/>
            <p:cNvSpPr/>
            <p:nvPr/>
          </p:nvSpPr>
          <p:spPr>
            <a:xfrm>
              <a:off x="248634" y="1900575"/>
              <a:ext cx="113700" cy="345600"/>
            </a:xfrm>
            <a:prstGeom prst="rect">
              <a:avLst/>
            </a:prstGeom>
            <a:solidFill>
              <a:srgbClr val="B1DD8B"/>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59" name="Google Shape;1059;p50"/>
            <p:cNvSpPr/>
            <p:nvPr/>
          </p:nvSpPr>
          <p:spPr>
            <a:xfrm>
              <a:off x="1018309" y="1900575"/>
              <a:ext cx="113700" cy="345600"/>
            </a:xfrm>
            <a:prstGeom prst="rect">
              <a:avLst/>
            </a:prstGeom>
            <a:solidFill>
              <a:srgbClr val="B1DD8B"/>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sp>
        <p:nvSpPr>
          <p:cNvPr id="1060" name="Google Shape;1060;p50"/>
          <p:cNvSpPr/>
          <p:nvPr/>
        </p:nvSpPr>
        <p:spPr>
          <a:xfrm>
            <a:off x="7148590" y="1290975"/>
            <a:ext cx="405000" cy="345600"/>
          </a:xfrm>
          <a:prstGeom prst="rect">
            <a:avLst/>
          </a:prstGeom>
          <a:solidFill>
            <a:srgbClr val="FF99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N</a:t>
            </a:r>
            <a:endParaRPr/>
          </a:p>
        </p:txBody>
      </p:sp>
      <p:grpSp>
        <p:nvGrpSpPr>
          <p:cNvPr id="1061" name="Google Shape;1061;p50"/>
          <p:cNvGrpSpPr/>
          <p:nvPr/>
        </p:nvGrpSpPr>
        <p:grpSpPr>
          <a:xfrm>
            <a:off x="248634" y="2246175"/>
            <a:ext cx="5118366" cy="685925"/>
            <a:chOff x="248634" y="2246175"/>
            <a:chExt cx="5118366" cy="685925"/>
          </a:xfrm>
        </p:grpSpPr>
        <p:sp>
          <p:nvSpPr>
            <p:cNvPr id="1062" name="Google Shape;1062;p50"/>
            <p:cNvSpPr/>
            <p:nvPr/>
          </p:nvSpPr>
          <p:spPr>
            <a:xfrm>
              <a:off x="255300" y="2586375"/>
              <a:ext cx="51117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63" name="Google Shape;1063;p50"/>
            <p:cNvSpPr/>
            <p:nvPr/>
          </p:nvSpPr>
          <p:spPr>
            <a:xfrm>
              <a:off x="904600" y="2246600"/>
              <a:ext cx="113700" cy="685500"/>
            </a:xfrm>
            <a:prstGeom prst="rect">
              <a:avLst/>
            </a:prstGeom>
            <a:solidFill>
              <a:srgbClr val="000000"/>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64" name="Google Shape;1064;p50"/>
            <p:cNvSpPr/>
            <p:nvPr/>
          </p:nvSpPr>
          <p:spPr>
            <a:xfrm>
              <a:off x="1426700" y="2586375"/>
              <a:ext cx="113700" cy="345600"/>
            </a:xfrm>
            <a:prstGeom prst="rect">
              <a:avLst/>
            </a:prstGeom>
            <a:solidFill>
              <a:srgbClr val="000000"/>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65" name="Google Shape;1065;p50"/>
            <p:cNvSpPr/>
            <p:nvPr/>
          </p:nvSpPr>
          <p:spPr>
            <a:xfrm>
              <a:off x="369875" y="2586375"/>
              <a:ext cx="113700" cy="340200"/>
            </a:xfrm>
            <a:prstGeom prst="rect">
              <a:avLst/>
            </a:prstGeom>
            <a:solidFill>
              <a:srgbClr val="000000"/>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cxnSp>
          <p:nvCxnSpPr>
            <p:cNvPr id="1066" name="Google Shape;1066;p50"/>
            <p:cNvCxnSpPr>
              <a:stCxn id="1058" idx="2"/>
              <a:endCxn id="1065" idx="0"/>
            </p:cNvCxnSpPr>
            <p:nvPr/>
          </p:nvCxnSpPr>
          <p:spPr>
            <a:xfrm flipH="1" rot="-5400000">
              <a:off x="195984" y="2355675"/>
              <a:ext cx="340200" cy="121200"/>
            </a:xfrm>
            <a:prstGeom prst="curvedConnector3">
              <a:avLst>
                <a:gd fmla="val 50000" name="adj1"/>
              </a:avLst>
            </a:prstGeom>
            <a:noFill/>
            <a:ln cap="flat" cmpd="sng" w="19050">
              <a:solidFill>
                <a:schemeClr val="dk2"/>
              </a:solidFill>
              <a:prstDash val="solid"/>
              <a:round/>
              <a:headEnd len="med" w="med" type="none"/>
              <a:tailEnd len="med" w="med" type="triangle"/>
            </a:ln>
          </p:spPr>
        </p:cxnSp>
        <p:cxnSp>
          <p:nvCxnSpPr>
            <p:cNvPr id="1067" name="Google Shape;1067;p50"/>
            <p:cNvCxnSpPr>
              <a:stCxn id="1059" idx="2"/>
              <a:endCxn id="1064" idx="0"/>
            </p:cNvCxnSpPr>
            <p:nvPr/>
          </p:nvCxnSpPr>
          <p:spPr>
            <a:xfrm flipH="1" rot="-5400000">
              <a:off x="1109209" y="2212125"/>
              <a:ext cx="340200" cy="408300"/>
            </a:xfrm>
            <a:prstGeom prst="curvedConnector3">
              <a:avLst>
                <a:gd fmla="val 50000" name="adj1"/>
              </a:avLst>
            </a:prstGeom>
            <a:noFill/>
            <a:ln cap="flat" cmpd="sng" w="19050">
              <a:solidFill>
                <a:schemeClr val="dk2"/>
              </a:solidFill>
              <a:prstDash val="solid"/>
              <a:round/>
              <a:headEnd len="med" w="med" type="none"/>
              <a:tailEnd len="med" w="med" type="triangle"/>
            </a:ln>
          </p:spPr>
        </p:cxnSp>
        <p:sp>
          <p:nvSpPr>
            <p:cNvPr id="1068" name="Google Shape;1068;p50"/>
            <p:cNvSpPr/>
            <p:nvPr/>
          </p:nvSpPr>
          <p:spPr>
            <a:xfrm>
              <a:off x="248634" y="2586375"/>
              <a:ext cx="113700" cy="345600"/>
            </a:xfrm>
            <a:prstGeom prst="rect">
              <a:avLst/>
            </a:prstGeom>
            <a:solidFill>
              <a:srgbClr val="B1DD8B"/>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69" name="Google Shape;1069;p50"/>
            <p:cNvSpPr/>
            <p:nvPr/>
          </p:nvSpPr>
          <p:spPr>
            <a:xfrm>
              <a:off x="491124" y="2586375"/>
              <a:ext cx="113700" cy="345600"/>
            </a:xfrm>
            <a:prstGeom prst="rect">
              <a:avLst/>
            </a:prstGeom>
            <a:solidFill>
              <a:srgbClr val="B1DD8B"/>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70" name="Google Shape;1070;p50"/>
            <p:cNvSpPr/>
            <p:nvPr/>
          </p:nvSpPr>
          <p:spPr>
            <a:xfrm>
              <a:off x="1010634" y="2586375"/>
              <a:ext cx="113700" cy="345600"/>
            </a:xfrm>
            <a:prstGeom prst="rect">
              <a:avLst/>
            </a:prstGeom>
            <a:solidFill>
              <a:srgbClr val="B1DD8B"/>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071" name="Google Shape;1071;p50"/>
            <p:cNvSpPr/>
            <p:nvPr/>
          </p:nvSpPr>
          <p:spPr>
            <a:xfrm>
              <a:off x="1544034" y="2586375"/>
              <a:ext cx="113700" cy="345600"/>
            </a:xfrm>
            <a:prstGeom prst="rect">
              <a:avLst/>
            </a:prstGeom>
            <a:solidFill>
              <a:srgbClr val="B1DD8B"/>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grpSp>
        <p:nvGrpSpPr>
          <p:cNvPr id="1072" name="Google Shape;1072;p50"/>
          <p:cNvGrpSpPr/>
          <p:nvPr/>
        </p:nvGrpSpPr>
        <p:grpSpPr>
          <a:xfrm>
            <a:off x="5952095" y="1636575"/>
            <a:ext cx="1398995" cy="610025"/>
            <a:chOff x="5952095" y="1636575"/>
            <a:chExt cx="1398995" cy="610025"/>
          </a:xfrm>
        </p:grpSpPr>
        <p:sp>
          <p:nvSpPr>
            <p:cNvPr id="1073" name="Google Shape;1073;p50"/>
            <p:cNvSpPr/>
            <p:nvPr/>
          </p:nvSpPr>
          <p:spPr>
            <a:xfrm>
              <a:off x="5952095" y="1901000"/>
              <a:ext cx="846600" cy="345600"/>
            </a:xfrm>
            <a:prstGeom prst="rect">
              <a:avLst/>
            </a:prstGeom>
            <a:solidFill>
              <a:srgbClr val="FF99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N/10</a:t>
              </a:r>
              <a:endParaRPr/>
            </a:p>
          </p:txBody>
        </p:sp>
        <p:cxnSp>
          <p:nvCxnSpPr>
            <p:cNvPr id="1074" name="Google Shape;1074;p50"/>
            <p:cNvCxnSpPr>
              <a:stCxn id="1060" idx="2"/>
              <a:endCxn id="1073" idx="0"/>
            </p:cNvCxnSpPr>
            <p:nvPr/>
          </p:nvCxnSpPr>
          <p:spPr>
            <a:xfrm flipH="1">
              <a:off x="6375490" y="1636575"/>
              <a:ext cx="975600" cy="264300"/>
            </a:xfrm>
            <a:prstGeom prst="straightConnector1">
              <a:avLst/>
            </a:prstGeom>
            <a:noFill/>
            <a:ln cap="flat" cmpd="sng" w="19050">
              <a:solidFill>
                <a:schemeClr val="dk2"/>
              </a:solidFill>
              <a:prstDash val="solid"/>
              <a:round/>
              <a:headEnd len="med" w="med" type="none"/>
              <a:tailEnd len="med" w="med" type="triangle"/>
            </a:ln>
          </p:spPr>
        </p:cxnSp>
      </p:grpSp>
      <p:grpSp>
        <p:nvGrpSpPr>
          <p:cNvPr id="1075" name="Google Shape;1075;p50"/>
          <p:cNvGrpSpPr/>
          <p:nvPr/>
        </p:nvGrpSpPr>
        <p:grpSpPr>
          <a:xfrm>
            <a:off x="7351090" y="1636575"/>
            <a:ext cx="1276405" cy="610025"/>
            <a:chOff x="7351090" y="1636575"/>
            <a:chExt cx="1276405" cy="610025"/>
          </a:xfrm>
        </p:grpSpPr>
        <p:sp>
          <p:nvSpPr>
            <p:cNvPr id="1076" name="Google Shape;1076;p50"/>
            <p:cNvSpPr/>
            <p:nvPr/>
          </p:nvSpPr>
          <p:spPr>
            <a:xfrm>
              <a:off x="7780895" y="1901000"/>
              <a:ext cx="846600" cy="345600"/>
            </a:xfrm>
            <a:prstGeom prst="rect">
              <a:avLst/>
            </a:prstGeom>
            <a:solidFill>
              <a:srgbClr val="FF99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9N/10</a:t>
              </a:r>
              <a:endParaRPr/>
            </a:p>
          </p:txBody>
        </p:sp>
        <p:cxnSp>
          <p:nvCxnSpPr>
            <p:cNvPr id="1077" name="Google Shape;1077;p50"/>
            <p:cNvCxnSpPr>
              <a:stCxn id="1060" idx="2"/>
              <a:endCxn id="1076" idx="0"/>
            </p:cNvCxnSpPr>
            <p:nvPr/>
          </p:nvCxnSpPr>
          <p:spPr>
            <a:xfrm>
              <a:off x="7351090" y="1636575"/>
              <a:ext cx="853200" cy="264300"/>
            </a:xfrm>
            <a:prstGeom prst="straightConnector1">
              <a:avLst/>
            </a:prstGeom>
            <a:noFill/>
            <a:ln cap="flat" cmpd="sng" w="19050">
              <a:solidFill>
                <a:schemeClr val="dk2"/>
              </a:solidFill>
              <a:prstDash val="solid"/>
              <a:round/>
              <a:headEnd len="med" w="med" type="none"/>
              <a:tailEnd len="med" w="med" type="triangle"/>
            </a:ln>
          </p:spPr>
        </p:cxnSp>
      </p:grpSp>
      <p:grpSp>
        <p:nvGrpSpPr>
          <p:cNvPr id="1078" name="Google Shape;1078;p50"/>
          <p:cNvGrpSpPr/>
          <p:nvPr/>
        </p:nvGrpSpPr>
        <p:grpSpPr>
          <a:xfrm>
            <a:off x="5547475" y="2246600"/>
            <a:ext cx="827920" cy="685375"/>
            <a:chOff x="5547475" y="2246600"/>
            <a:chExt cx="827920" cy="685375"/>
          </a:xfrm>
        </p:grpSpPr>
        <p:sp>
          <p:nvSpPr>
            <p:cNvPr id="1079" name="Google Shape;1079;p50"/>
            <p:cNvSpPr/>
            <p:nvPr/>
          </p:nvSpPr>
          <p:spPr>
            <a:xfrm>
              <a:off x="5547475" y="2586375"/>
              <a:ext cx="704400" cy="345600"/>
            </a:xfrm>
            <a:prstGeom prst="rect">
              <a:avLst/>
            </a:prstGeom>
            <a:solidFill>
              <a:srgbClr val="FF99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N/100</a:t>
              </a:r>
              <a:endParaRPr/>
            </a:p>
          </p:txBody>
        </p:sp>
        <p:cxnSp>
          <p:nvCxnSpPr>
            <p:cNvPr id="1080" name="Google Shape;1080;p50"/>
            <p:cNvCxnSpPr>
              <a:stCxn id="1073" idx="2"/>
              <a:endCxn id="1079" idx="0"/>
            </p:cNvCxnSpPr>
            <p:nvPr/>
          </p:nvCxnSpPr>
          <p:spPr>
            <a:xfrm flipH="1">
              <a:off x="5899595" y="2246600"/>
              <a:ext cx="475800" cy="339900"/>
            </a:xfrm>
            <a:prstGeom prst="straightConnector1">
              <a:avLst/>
            </a:prstGeom>
            <a:noFill/>
            <a:ln cap="flat" cmpd="sng" w="19050">
              <a:solidFill>
                <a:schemeClr val="dk2"/>
              </a:solidFill>
              <a:prstDash val="solid"/>
              <a:round/>
              <a:headEnd len="med" w="med" type="none"/>
              <a:tailEnd len="med" w="med" type="triangle"/>
            </a:ln>
          </p:spPr>
        </p:cxnSp>
      </p:grpSp>
      <p:grpSp>
        <p:nvGrpSpPr>
          <p:cNvPr id="1081" name="Google Shape;1081;p50"/>
          <p:cNvGrpSpPr/>
          <p:nvPr/>
        </p:nvGrpSpPr>
        <p:grpSpPr>
          <a:xfrm>
            <a:off x="6370040" y="2246600"/>
            <a:ext cx="822000" cy="685375"/>
            <a:chOff x="6370040" y="2246600"/>
            <a:chExt cx="822000" cy="685375"/>
          </a:xfrm>
        </p:grpSpPr>
        <p:sp>
          <p:nvSpPr>
            <p:cNvPr id="1082" name="Google Shape;1082;p50"/>
            <p:cNvSpPr/>
            <p:nvPr/>
          </p:nvSpPr>
          <p:spPr>
            <a:xfrm>
              <a:off x="6370040" y="2586375"/>
              <a:ext cx="822000" cy="345600"/>
            </a:xfrm>
            <a:prstGeom prst="rect">
              <a:avLst/>
            </a:prstGeom>
            <a:solidFill>
              <a:srgbClr val="FF99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9N/100</a:t>
              </a:r>
              <a:endParaRPr/>
            </a:p>
          </p:txBody>
        </p:sp>
        <p:cxnSp>
          <p:nvCxnSpPr>
            <p:cNvPr id="1083" name="Google Shape;1083;p50"/>
            <p:cNvCxnSpPr>
              <a:stCxn id="1073" idx="2"/>
              <a:endCxn id="1082" idx="0"/>
            </p:cNvCxnSpPr>
            <p:nvPr/>
          </p:nvCxnSpPr>
          <p:spPr>
            <a:xfrm>
              <a:off x="6375395" y="2246600"/>
              <a:ext cx="405600" cy="339900"/>
            </a:xfrm>
            <a:prstGeom prst="straightConnector1">
              <a:avLst/>
            </a:prstGeom>
            <a:noFill/>
            <a:ln cap="flat" cmpd="sng" w="19050">
              <a:solidFill>
                <a:schemeClr val="dk2"/>
              </a:solidFill>
              <a:prstDash val="solid"/>
              <a:round/>
              <a:headEnd len="med" w="med" type="none"/>
              <a:tailEnd len="med" w="med" type="triangle"/>
            </a:ln>
          </p:spPr>
        </p:cxnSp>
      </p:grpSp>
      <p:grpSp>
        <p:nvGrpSpPr>
          <p:cNvPr id="1084" name="Google Shape;1084;p50"/>
          <p:cNvGrpSpPr/>
          <p:nvPr/>
        </p:nvGrpSpPr>
        <p:grpSpPr>
          <a:xfrm>
            <a:off x="7300075" y="2246600"/>
            <a:ext cx="904120" cy="685375"/>
            <a:chOff x="7300075" y="2246600"/>
            <a:chExt cx="904120" cy="685375"/>
          </a:xfrm>
        </p:grpSpPr>
        <p:sp>
          <p:nvSpPr>
            <p:cNvPr id="1085" name="Google Shape;1085;p50"/>
            <p:cNvSpPr/>
            <p:nvPr/>
          </p:nvSpPr>
          <p:spPr>
            <a:xfrm>
              <a:off x="7300075" y="2586375"/>
              <a:ext cx="822000" cy="345600"/>
            </a:xfrm>
            <a:prstGeom prst="rect">
              <a:avLst/>
            </a:prstGeom>
            <a:solidFill>
              <a:srgbClr val="FF99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9N/100</a:t>
              </a:r>
              <a:endParaRPr/>
            </a:p>
          </p:txBody>
        </p:sp>
        <p:cxnSp>
          <p:nvCxnSpPr>
            <p:cNvPr id="1086" name="Google Shape;1086;p50"/>
            <p:cNvCxnSpPr>
              <a:stCxn id="1076" idx="2"/>
              <a:endCxn id="1085" idx="0"/>
            </p:cNvCxnSpPr>
            <p:nvPr/>
          </p:nvCxnSpPr>
          <p:spPr>
            <a:xfrm flipH="1">
              <a:off x="7710995" y="2246600"/>
              <a:ext cx="493200" cy="339900"/>
            </a:xfrm>
            <a:prstGeom prst="straightConnector1">
              <a:avLst/>
            </a:prstGeom>
            <a:noFill/>
            <a:ln cap="flat" cmpd="sng" w="19050">
              <a:solidFill>
                <a:schemeClr val="dk2"/>
              </a:solidFill>
              <a:prstDash val="solid"/>
              <a:round/>
              <a:headEnd len="med" w="med" type="none"/>
              <a:tailEnd len="med" w="med" type="triangle"/>
            </a:ln>
          </p:spPr>
        </p:cxnSp>
      </p:grpSp>
      <p:grpSp>
        <p:nvGrpSpPr>
          <p:cNvPr id="1087" name="Google Shape;1087;p50"/>
          <p:cNvGrpSpPr/>
          <p:nvPr/>
        </p:nvGrpSpPr>
        <p:grpSpPr>
          <a:xfrm>
            <a:off x="8193950" y="2246600"/>
            <a:ext cx="930600" cy="685375"/>
            <a:chOff x="8193950" y="2246600"/>
            <a:chExt cx="930600" cy="685375"/>
          </a:xfrm>
        </p:grpSpPr>
        <p:sp>
          <p:nvSpPr>
            <p:cNvPr id="1088" name="Google Shape;1088;p50"/>
            <p:cNvSpPr/>
            <p:nvPr/>
          </p:nvSpPr>
          <p:spPr>
            <a:xfrm>
              <a:off x="8193950" y="2586375"/>
              <a:ext cx="930600" cy="345600"/>
            </a:xfrm>
            <a:prstGeom prst="rect">
              <a:avLst/>
            </a:prstGeom>
            <a:solidFill>
              <a:srgbClr val="FF99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81N/100</a:t>
              </a:r>
              <a:endParaRPr/>
            </a:p>
          </p:txBody>
        </p:sp>
        <p:cxnSp>
          <p:nvCxnSpPr>
            <p:cNvPr id="1089" name="Google Shape;1089;p50"/>
            <p:cNvCxnSpPr>
              <a:stCxn id="1076" idx="2"/>
              <a:endCxn id="1088" idx="0"/>
            </p:cNvCxnSpPr>
            <p:nvPr/>
          </p:nvCxnSpPr>
          <p:spPr>
            <a:xfrm>
              <a:off x="8204195" y="2246600"/>
              <a:ext cx="455100" cy="339900"/>
            </a:xfrm>
            <a:prstGeom prst="straightConnector1">
              <a:avLst/>
            </a:prstGeom>
            <a:noFill/>
            <a:ln cap="flat" cmpd="sng" w="19050">
              <a:solidFill>
                <a:schemeClr val="dk2"/>
              </a:solidFill>
              <a:prstDash val="solid"/>
              <a:round/>
              <a:headEnd len="med" w="med" type="none"/>
              <a:tailEnd len="med" w="med" type="triangle"/>
            </a:ln>
          </p:spPr>
        </p:cxnSp>
      </p:grpSp>
      <p:sp>
        <p:nvSpPr>
          <p:cNvPr id="1090" name="Google Shape;1090;p50"/>
          <p:cNvSpPr txBox="1"/>
          <p:nvPr>
            <p:ph idx="1" type="body"/>
          </p:nvPr>
        </p:nvSpPr>
        <p:spPr>
          <a:xfrm>
            <a:off x="243000" y="3236900"/>
            <a:ext cx="8881500" cy="116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Work at each level: O(N)</a:t>
            </a:r>
            <a:endParaRPr/>
          </a:p>
          <a:p>
            <a:pPr indent="-342900" lvl="0" marL="457200" rtl="0" algn="l">
              <a:spcBef>
                <a:spcPts val="600"/>
              </a:spcBef>
              <a:spcAft>
                <a:spcPts val="0"/>
              </a:spcAft>
              <a:buSzPts val="1800"/>
              <a:buChar char="●"/>
            </a:pPr>
            <a:r>
              <a:rPr lang="en"/>
              <a:t>Runtime is O(NH). </a:t>
            </a:r>
            <a:endParaRPr/>
          </a:p>
          <a:p>
            <a:pPr indent="-342900" lvl="1" marL="914400" rtl="0" algn="l">
              <a:spcBef>
                <a:spcPts val="0"/>
              </a:spcBef>
              <a:spcAft>
                <a:spcPts val="0"/>
              </a:spcAft>
              <a:buSzPts val="1800"/>
              <a:buChar char="○"/>
            </a:pPr>
            <a:r>
              <a:rPr lang="en"/>
              <a:t>H is approximately log </a:t>
            </a:r>
            <a:r>
              <a:rPr baseline="-25000" lang="en"/>
              <a:t>10/9</a:t>
            </a:r>
            <a:r>
              <a:rPr lang="en"/>
              <a:t> N = O(log N)</a:t>
            </a:r>
            <a:endParaRPr/>
          </a:p>
          <a:p>
            <a:pPr indent="-342900" lvl="0" marL="457200" rtl="0" algn="l">
              <a:spcBef>
                <a:spcPts val="0"/>
              </a:spcBef>
              <a:spcAft>
                <a:spcPts val="0"/>
              </a:spcAft>
              <a:buSzPts val="1800"/>
              <a:buChar char="●"/>
            </a:pPr>
            <a:r>
              <a:rPr lang="en"/>
              <a:t>Overall: O(N log N).</a:t>
            </a:r>
            <a:endParaRPr/>
          </a:p>
        </p:txBody>
      </p:sp>
      <p:sp>
        <p:nvSpPr>
          <p:cNvPr id="1091" name="Google Shape;1091;p50"/>
          <p:cNvSpPr txBox="1"/>
          <p:nvPr/>
        </p:nvSpPr>
        <p:spPr>
          <a:xfrm>
            <a:off x="6046625" y="3376125"/>
            <a:ext cx="2910300" cy="124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Punchline: Even if you are unlucky enough to have a pivot that never lands anywhere near the middle, but at least always 10% from the edge, runtime is still O(N log 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4"/>
                                        </p:tgtEl>
                                        <p:attrNameLst>
                                          <p:attrName>style.visibility</p:attrName>
                                        </p:attrNameLst>
                                      </p:cBhvr>
                                      <p:to>
                                        <p:strVal val="visible"/>
                                      </p:to>
                                    </p:set>
                                    <p:animEffect filter="fade" transition="in">
                                      <p:cBhvr>
                                        <p:cTn dur="1"/>
                                        <p:tgtEl>
                                          <p:spTgt spid="10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2"/>
                                        </p:tgtEl>
                                        <p:attrNameLst>
                                          <p:attrName>style.visibility</p:attrName>
                                        </p:attrNameLst>
                                      </p:cBhvr>
                                      <p:to>
                                        <p:strVal val="visible"/>
                                      </p:to>
                                    </p:set>
                                    <p:animEffect filter="fade" transition="in">
                                      <p:cBhvr>
                                        <p:cTn dur="1"/>
                                        <p:tgtEl>
                                          <p:spTgt spid="10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5"/>
                                        </p:tgtEl>
                                        <p:attrNameLst>
                                          <p:attrName>style.visibility</p:attrName>
                                        </p:attrNameLst>
                                      </p:cBhvr>
                                      <p:to>
                                        <p:strVal val="visible"/>
                                      </p:to>
                                    </p:set>
                                    <p:animEffect filter="fade" transition="in">
                                      <p:cBhvr>
                                        <p:cTn dur="1"/>
                                        <p:tgtEl>
                                          <p:spTgt spid="10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1"/>
                                        </p:tgtEl>
                                        <p:attrNameLst>
                                          <p:attrName>style.visibility</p:attrName>
                                        </p:attrNameLst>
                                      </p:cBhvr>
                                      <p:to>
                                        <p:strVal val="visible"/>
                                      </p:to>
                                    </p:set>
                                    <p:animEffect filter="fade" transition="in">
                                      <p:cBhvr>
                                        <p:cTn dur="1"/>
                                        <p:tgtEl>
                                          <p:spTgt spid="10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8"/>
                                        </p:tgtEl>
                                        <p:attrNameLst>
                                          <p:attrName>style.visibility</p:attrName>
                                        </p:attrNameLst>
                                      </p:cBhvr>
                                      <p:to>
                                        <p:strVal val="visible"/>
                                      </p:to>
                                    </p:set>
                                    <p:animEffect filter="fade" transition="in">
                                      <p:cBhvr>
                                        <p:cTn dur="1"/>
                                        <p:tgtEl>
                                          <p:spTgt spid="10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1"/>
                                        </p:tgtEl>
                                        <p:attrNameLst>
                                          <p:attrName>style.visibility</p:attrName>
                                        </p:attrNameLst>
                                      </p:cBhvr>
                                      <p:to>
                                        <p:strVal val="visible"/>
                                      </p:to>
                                    </p:set>
                                    <p:animEffect filter="fade" transition="in">
                                      <p:cBhvr>
                                        <p:cTn dur="1"/>
                                        <p:tgtEl>
                                          <p:spTgt spid="10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4"/>
                                        </p:tgtEl>
                                        <p:attrNameLst>
                                          <p:attrName>style.visibility</p:attrName>
                                        </p:attrNameLst>
                                      </p:cBhvr>
                                      <p:to>
                                        <p:strVal val="visible"/>
                                      </p:to>
                                    </p:set>
                                    <p:animEffect filter="fade" transition="in">
                                      <p:cBhvr>
                                        <p:cTn dur="1"/>
                                        <p:tgtEl>
                                          <p:spTgt spid="10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7"/>
                                        </p:tgtEl>
                                        <p:attrNameLst>
                                          <p:attrName>style.visibility</p:attrName>
                                        </p:attrNameLst>
                                      </p:cBhvr>
                                      <p:to>
                                        <p:strVal val="visible"/>
                                      </p:to>
                                    </p:set>
                                    <p:animEffect filter="fade" transition="in">
                                      <p:cBhvr>
                                        <p:cTn dur="1"/>
                                        <p:tgtEl>
                                          <p:spTgt spid="108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0">
                                            <p:txEl>
                                              <p:pRg end="0" st="0"/>
                                            </p:txEl>
                                          </p:spTgt>
                                        </p:tgtEl>
                                        <p:attrNameLst>
                                          <p:attrName>style.visibility</p:attrName>
                                        </p:attrNameLst>
                                      </p:cBhvr>
                                      <p:to>
                                        <p:strVal val="visible"/>
                                      </p:to>
                                    </p:set>
                                    <p:animEffect filter="fade" transition="in">
                                      <p:cBhvr>
                                        <p:cTn dur="1"/>
                                        <p:tgtEl>
                                          <p:spTgt spid="109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0">
                                            <p:txEl>
                                              <p:pRg end="1" st="1"/>
                                            </p:txEl>
                                          </p:spTgt>
                                        </p:tgtEl>
                                        <p:attrNameLst>
                                          <p:attrName>style.visibility</p:attrName>
                                        </p:attrNameLst>
                                      </p:cBhvr>
                                      <p:to>
                                        <p:strVal val="visible"/>
                                      </p:to>
                                    </p:set>
                                    <p:animEffect filter="fade" transition="in">
                                      <p:cBhvr>
                                        <p:cTn dur="1"/>
                                        <p:tgtEl>
                                          <p:spTgt spid="109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0">
                                            <p:txEl>
                                              <p:pRg end="2" st="2"/>
                                            </p:txEl>
                                          </p:spTgt>
                                        </p:tgtEl>
                                        <p:attrNameLst>
                                          <p:attrName>style.visibility</p:attrName>
                                        </p:attrNameLst>
                                      </p:cBhvr>
                                      <p:to>
                                        <p:strVal val="visible"/>
                                      </p:to>
                                    </p:set>
                                    <p:animEffect filter="fade" transition="in">
                                      <p:cBhvr>
                                        <p:cTn dur="1"/>
                                        <p:tgtEl>
                                          <p:spTgt spid="109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0">
                                            <p:txEl>
                                              <p:pRg end="3" st="3"/>
                                            </p:txEl>
                                          </p:spTgt>
                                        </p:tgtEl>
                                        <p:attrNameLst>
                                          <p:attrName>style.visibility</p:attrName>
                                        </p:attrNameLst>
                                      </p:cBhvr>
                                      <p:to>
                                        <p:strVal val="visible"/>
                                      </p:to>
                                    </p:set>
                                    <p:animEffect filter="fade" transition="in">
                                      <p:cBhvr>
                                        <p:cTn dur="1"/>
                                        <p:tgtEl>
                                          <p:spTgt spid="109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1"/>
                                        </p:tgtEl>
                                        <p:attrNameLst>
                                          <p:attrName>style.visibility</p:attrName>
                                        </p:attrNameLst>
                                      </p:cBhvr>
                                      <p:to>
                                        <p:strVal val="visible"/>
                                      </p:to>
                                    </p:set>
                                    <p:animEffect filter="fade" transition="in">
                                      <p:cBhvr>
                                        <p:cTn dur="1"/>
                                        <p:tgtEl>
                                          <p:spTgt spid="10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5" name="Shape 1095"/>
        <p:cNvGrpSpPr/>
        <p:nvPr/>
      </p:nvGrpSpPr>
      <p:grpSpPr>
        <a:xfrm>
          <a:off x="0" y="0"/>
          <a:ext cx="0" cy="0"/>
          <a:chOff x="0" y="0"/>
          <a:chExt cx="0" cy="0"/>
        </a:xfrm>
      </p:grpSpPr>
      <p:sp>
        <p:nvSpPr>
          <p:cNvPr id="1096" name="Google Shape;1096;p51"/>
          <p:cNvSpPr txBox="1"/>
          <p:nvPr>
            <p:ph type="title"/>
          </p:nvPr>
        </p:nvSpPr>
        <p:spPr>
          <a:xfrm>
            <a:off x="90600" y="16300"/>
            <a:ext cx="8805900" cy="49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Argument #2: Quicksort is BST Sort</a:t>
            </a:r>
            <a:endParaRPr/>
          </a:p>
        </p:txBody>
      </p:sp>
      <p:sp>
        <p:nvSpPr>
          <p:cNvPr id="1097" name="Google Shape;1097;p51"/>
          <p:cNvSpPr/>
          <p:nvPr/>
        </p:nvSpPr>
        <p:spPr>
          <a:xfrm>
            <a:off x="837700" y="785725"/>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a:t>
            </a:r>
            <a:endParaRPr sz="1800">
              <a:latin typeface="Calibri"/>
              <a:ea typeface="Calibri"/>
              <a:cs typeface="Calibri"/>
              <a:sym typeface="Calibri"/>
            </a:endParaRPr>
          </a:p>
        </p:txBody>
      </p:sp>
      <p:sp>
        <p:nvSpPr>
          <p:cNvPr id="1098" name="Google Shape;1098;p51"/>
          <p:cNvSpPr/>
          <p:nvPr/>
        </p:nvSpPr>
        <p:spPr>
          <a:xfrm>
            <a:off x="1370300" y="7857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a:t>
            </a:r>
            <a:endParaRPr sz="1800">
              <a:latin typeface="Calibri"/>
              <a:ea typeface="Calibri"/>
              <a:cs typeface="Calibri"/>
              <a:sym typeface="Calibri"/>
            </a:endParaRPr>
          </a:p>
        </p:txBody>
      </p:sp>
      <p:sp>
        <p:nvSpPr>
          <p:cNvPr id="1099" name="Google Shape;1099;p51"/>
          <p:cNvSpPr/>
          <p:nvPr/>
        </p:nvSpPr>
        <p:spPr>
          <a:xfrm>
            <a:off x="1902900" y="7857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100" name="Google Shape;1100;p51"/>
          <p:cNvSpPr/>
          <p:nvPr/>
        </p:nvSpPr>
        <p:spPr>
          <a:xfrm>
            <a:off x="2435501" y="7857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a:t>
            </a:r>
            <a:endParaRPr sz="1800">
              <a:latin typeface="Calibri"/>
              <a:ea typeface="Calibri"/>
              <a:cs typeface="Calibri"/>
              <a:sym typeface="Calibri"/>
            </a:endParaRPr>
          </a:p>
        </p:txBody>
      </p:sp>
      <p:sp>
        <p:nvSpPr>
          <p:cNvPr id="1101" name="Google Shape;1101;p51"/>
          <p:cNvSpPr/>
          <p:nvPr/>
        </p:nvSpPr>
        <p:spPr>
          <a:xfrm>
            <a:off x="3500701" y="7857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8</a:t>
            </a:r>
            <a:endParaRPr sz="1800">
              <a:latin typeface="Calibri"/>
              <a:ea typeface="Calibri"/>
              <a:cs typeface="Calibri"/>
              <a:sym typeface="Calibri"/>
            </a:endParaRPr>
          </a:p>
        </p:txBody>
      </p:sp>
      <p:sp>
        <p:nvSpPr>
          <p:cNvPr id="1102" name="Google Shape;1102;p51"/>
          <p:cNvSpPr/>
          <p:nvPr/>
        </p:nvSpPr>
        <p:spPr>
          <a:xfrm>
            <a:off x="4033301" y="7857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sp>
        <p:nvSpPr>
          <p:cNvPr id="1103" name="Google Shape;1103;p51"/>
          <p:cNvSpPr/>
          <p:nvPr/>
        </p:nvSpPr>
        <p:spPr>
          <a:xfrm>
            <a:off x="4565902" y="7857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6</a:t>
            </a:r>
            <a:endParaRPr sz="1800">
              <a:latin typeface="Calibri"/>
              <a:ea typeface="Calibri"/>
              <a:cs typeface="Calibri"/>
              <a:sym typeface="Calibri"/>
            </a:endParaRPr>
          </a:p>
        </p:txBody>
      </p:sp>
      <p:sp>
        <p:nvSpPr>
          <p:cNvPr id="1104" name="Google Shape;1104;p51"/>
          <p:cNvSpPr/>
          <p:nvPr/>
        </p:nvSpPr>
        <p:spPr>
          <a:xfrm>
            <a:off x="2968101" y="7857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7</a:t>
            </a:r>
            <a:endParaRPr sz="1800">
              <a:latin typeface="Calibri"/>
              <a:ea typeface="Calibri"/>
              <a:cs typeface="Calibri"/>
              <a:sym typeface="Calibri"/>
            </a:endParaRPr>
          </a:p>
        </p:txBody>
      </p:sp>
      <p:sp>
        <p:nvSpPr>
          <p:cNvPr id="1105" name="Google Shape;1105;p51"/>
          <p:cNvSpPr/>
          <p:nvPr/>
        </p:nvSpPr>
        <p:spPr>
          <a:xfrm>
            <a:off x="381275" y="1568125"/>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a:t>
            </a:r>
            <a:endParaRPr sz="1800">
              <a:latin typeface="Calibri"/>
              <a:ea typeface="Calibri"/>
              <a:cs typeface="Calibri"/>
              <a:sym typeface="Calibri"/>
            </a:endParaRPr>
          </a:p>
        </p:txBody>
      </p:sp>
      <p:sp>
        <p:nvSpPr>
          <p:cNvPr id="1106" name="Google Shape;1106;p51"/>
          <p:cNvSpPr/>
          <p:nvPr/>
        </p:nvSpPr>
        <p:spPr>
          <a:xfrm>
            <a:off x="913875" y="15681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107" name="Google Shape;1107;p51"/>
          <p:cNvSpPr/>
          <p:nvPr/>
        </p:nvSpPr>
        <p:spPr>
          <a:xfrm>
            <a:off x="1446475" y="15681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a:t>
            </a:r>
            <a:endParaRPr sz="1800">
              <a:latin typeface="Calibri"/>
              <a:ea typeface="Calibri"/>
              <a:cs typeface="Calibri"/>
              <a:sym typeface="Calibri"/>
            </a:endParaRPr>
          </a:p>
        </p:txBody>
      </p:sp>
      <p:sp>
        <p:nvSpPr>
          <p:cNvPr id="1108" name="Google Shape;1108;p51"/>
          <p:cNvSpPr/>
          <p:nvPr/>
        </p:nvSpPr>
        <p:spPr>
          <a:xfrm>
            <a:off x="1979076" y="15681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sp>
        <p:nvSpPr>
          <p:cNvPr id="1109" name="Google Shape;1109;p51"/>
          <p:cNvSpPr/>
          <p:nvPr/>
        </p:nvSpPr>
        <p:spPr>
          <a:xfrm>
            <a:off x="3346701" y="1568125"/>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7</a:t>
            </a:r>
            <a:endParaRPr sz="1800">
              <a:latin typeface="Calibri"/>
              <a:ea typeface="Calibri"/>
              <a:cs typeface="Calibri"/>
              <a:sym typeface="Calibri"/>
            </a:endParaRPr>
          </a:p>
        </p:txBody>
      </p:sp>
      <p:sp>
        <p:nvSpPr>
          <p:cNvPr id="1110" name="Google Shape;1110;p51"/>
          <p:cNvSpPr/>
          <p:nvPr/>
        </p:nvSpPr>
        <p:spPr>
          <a:xfrm>
            <a:off x="3879301" y="15681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8</a:t>
            </a:r>
            <a:endParaRPr sz="1800">
              <a:latin typeface="Calibri"/>
              <a:ea typeface="Calibri"/>
              <a:cs typeface="Calibri"/>
              <a:sym typeface="Calibri"/>
            </a:endParaRPr>
          </a:p>
        </p:txBody>
      </p:sp>
      <p:sp>
        <p:nvSpPr>
          <p:cNvPr id="1111" name="Google Shape;1111;p51"/>
          <p:cNvSpPr/>
          <p:nvPr/>
        </p:nvSpPr>
        <p:spPr>
          <a:xfrm>
            <a:off x="4411902" y="15681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6</a:t>
            </a:r>
            <a:endParaRPr sz="1800">
              <a:latin typeface="Calibri"/>
              <a:ea typeface="Calibri"/>
              <a:cs typeface="Calibri"/>
              <a:sym typeface="Calibri"/>
            </a:endParaRPr>
          </a:p>
        </p:txBody>
      </p:sp>
      <p:grpSp>
        <p:nvGrpSpPr>
          <p:cNvPr id="1112" name="Google Shape;1112;p51"/>
          <p:cNvGrpSpPr/>
          <p:nvPr/>
        </p:nvGrpSpPr>
        <p:grpSpPr>
          <a:xfrm>
            <a:off x="76475" y="2380007"/>
            <a:ext cx="1072600" cy="495300"/>
            <a:chOff x="152675" y="2380007"/>
            <a:chExt cx="1072600" cy="495300"/>
          </a:xfrm>
        </p:grpSpPr>
        <p:sp>
          <p:nvSpPr>
            <p:cNvPr id="1113" name="Google Shape;1113;p51"/>
            <p:cNvSpPr/>
            <p:nvPr/>
          </p:nvSpPr>
          <p:spPr>
            <a:xfrm>
              <a:off x="152675" y="2380007"/>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114" name="Google Shape;1114;p51"/>
            <p:cNvSpPr/>
            <p:nvPr/>
          </p:nvSpPr>
          <p:spPr>
            <a:xfrm>
              <a:off x="685275" y="2380007"/>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a:t>
              </a:r>
              <a:endParaRPr sz="1800">
                <a:latin typeface="Calibri"/>
                <a:ea typeface="Calibri"/>
                <a:cs typeface="Calibri"/>
                <a:sym typeface="Calibri"/>
              </a:endParaRPr>
            </a:p>
          </p:txBody>
        </p:sp>
      </p:grpSp>
      <p:sp>
        <p:nvSpPr>
          <p:cNvPr id="1115" name="Google Shape;1115;p51"/>
          <p:cNvSpPr/>
          <p:nvPr/>
        </p:nvSpPr>
        <p:spPr>
          <a:xfrm>
            <a:off x="1977492" y="2380007"/>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sp>
        <p:nvSpPr>
          <p:cNvPr id="1116" name="Google Shape;1116;p51"/>
          <p:cNvSpPr/>
          <p:nvPr/>
        </p:nvSpPr>
        <p:spPr>
          <a:xfrm>
            <a:off x="3345909" y="2380007"/>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6</a:t>
            </a:r>
            <a:endParaRPr sz="1800">
              <a:latin typeface="Calibri"/>
              <a:ea typeface="Calibri"/>
              <a:cs typeface="Calibri"/>
              <a:sym typeface="Calibri"/>
            </a:endParaRPr>
          </a:p>
        </p:txBody>
      </p:sp>
      <p:sp>
        <p:nvSpPr>
          <p:cNvPr id="1117" name="Google Shape;1117;p51"/>
          <p:cNvSpPr/>
          <p:nvPr/>
        </p:nvSpPr>
        <p:spPr>
          <a:xfrm>
            <a:off x="4714327" y="2380007"/>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8</a:t>
            </a:r>
            <a:endParaRPr sz="1800">
              <a:latin typeface="Calibri"/>
              <a:ea typeface="Calibri"/>
              <a:cs typeface="Calibri"/>
              <a:sym typeface="Calibri"/>
            </a:endParaRPr>
          </a:p>
        </p:txBody>
      </p:sp>
      <p:sp>
        <p:nvSpPr>
          <p:cNvPr id="1118" name="Google Shape;1118;p51"/>
          <p:cNvSpPr/>
          <p:nvPr/>
        </p:nvSpPr>
        <p:spPr>
          <a:xfrm>
            <a:off x="2662876" y="1574360"/>
            <a:ext cx="540000" cy="4953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5</a:t>
            </a:r>
            <a:endParaRPr sz="1800">
              <a:solidFill>
                <a:srgbClr val="FFFFFF"/>
              </a:solidFill>
              <a:latin typeface="Calibri"/>
              <a:ea typeface="Calibri"/>
              <a:cs typeface="Calibri"/>
              <a:sym typeface="Calibri"/>
            </a:endParaRPr>
          </a:p>
        </p:txBody>
      </p:sp>
      <p:sp>
        <p:nvSpPr>
          <p:cNvPr id="1119" name="Google Shape;1119;p51"/>
          <p:cNvSpPr/>
          <p:nvPr/>
        </p:nvSpPr>
        <p:spPr>
          <a:xfrm>
            <a:off x="1293284" y="2380007"/>
            <a:ext cx="540000" cy="4953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3</a:t>
            </a:r>
            <a:endParaRPr sz="1800">
              <a:solidFill>
                <a:srgbClr val="FFFFFF"/>
              </a:solidFill>
              <a:latin typeface="Calibri"/>
              <a:ea typeface="Calibri"/>
              <a:cs typeface="Calibri"/>
              <a:sym typeface="Calibri"/>
            </a:endParaRPr>
          </a:p>
        </p:txBody>
      </p:sp>
      <p:sp>
        <p:nvSpPr>
          <p:cNvPr id="1120" name="Google Shape;1120;p51"/>
          <p:cNvSpPr/>
          <p:nvPr/>
        </p:nvSpPr>
        <p:spPr>
          <a:xfrm>
            <a:off x="2661701" y="2380007"/>
            <a:ext cx="540000" cy="4953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5</a:t>
            </a:r>
            <a:endParaRPr sz="1800">
              <a:solidFill>
                <a:srgbClr val="FFFFFF"/>
              </a:solidFill>
              <a:latin typeface="Calibri"/>
              <a:ea typeface="Calibri"/>
              <a:cs typeface="Calibri"/>
              <a:sym typeface="Calibri"/>
            </a:endParaRPr>
          </a:p>
        </p:txBody>
      </p:sp>
      <p:sp>
        <p:nvSpPr>
          <p:cNvPr id="1121" name="Google Shape;1121;p51"/>
          <p:cNvSpPr/>
          <p:nvPr/>
        </p:nvSpPr>
        <p:spPr>
          <a:xfrm>
            <a:off x="4030118" y="2380007"/>
            <a:ext cx="540000" cy="4953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7</a:t>
            </a:r>
            <a:endParaRPr sz="1800">
              <a:solidFill>
                <a:srgbClr val="FFFFFF"/>
              </a:solidFill>
              <a:latin typeface="Calibri"/>
              <a:ea typeface="Calibri"/>
              <a:cs typeface="Calibri"/>
              <a:sym typeface="Calibri"/>
            </a:endParaRPr>
          </a:p>
        </p:txBody>
      </p:sp>
      <p:sp>
        <p:nvSpPr>
          <p:cNvPr id="1122" name="Google Shape;1122;p51"/>
          <p:cNvSpPr/>
          <p:nvPr/>
        </p:nvSpPr>
        <p:spPr>
          <a:xfrm>
            <a:off x="7274975" y="785725"/>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a:t>
            </a:r>
            <a:endParaRPr sz="1800">
              <a:latin typeface="Calibri"/>
              <a:ea typeface="Calibri"/>
              <a:cs typeface="Calibri"/>
              <a:sym typeface="Calibri"/>
            </a:endParaRPr>
          </a:p>
        </p:txBody>
      </p:sp>
      <p:grpSp>
        <p:nvGrpSpPr>
          <p:cNvPr id="1123" name="Google Shape;1123;p51"/>
          <p:cNvGrpSpPr/>
          <p:nvPr/>
        </p:nvGrpSpPr>
        <p:grpSpPr>
          <a:xfrm>
            <a:off x="6512975" y="1281025"/>
            <a:ext cx="1032000" cy="762000"/>
            <a:chOff x="6665375" y="1281025"/>
            <a:chExt cx="1032000" cy="762000"/>
          </a:xfrm>
        </p:grpSpPr>
        <p:sp>
          <p:nvSpPr>
            <p:cNvPr id="1124" name="Google Shape;1124;p51"/>
            <p:cNvSpPr/>
            <p:nvPr/>
          </p:nvSpPr>
          <p:spPr>
            <a:xfrm>
              <a:off x="6665375" y="1547725"/>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a:t>
              </a:r>
              <a:endParaRPr sz="1800">
                <a:latin typeface="Calibri"/>
                <a:ea typeface="Calibri"/>
                <a:cs typeface="Calibri"/>
                <a:sym typeface="Calibri"/>
              </a:endParaRPr>
            </a:p>
          </p:txBody>
        </p:sp>
        <p:cxnSp>
          <p:nvCxnSpPr>
            <p:cNvPr id="1125" name="Google Shape;1125;p51"/>
            <p:cNvCxnSpPr>
              <a:stCxn id="1122" idx="2"/>
              <a:endCxn id="1124" idx="0"/>
            </p:cNvCxnSpPr>
            <p:nvPr/>
          </p:nvCxnSpPr>
          <p:spPr>
            <a:xfrm flipH="1">
              <a:off x="6935375" y="1281025"/>
              <a:ext cx="762000" cy="266700"/>
            </a:xfrm>
            <a:prstGeom prst="straightConnector1">
              <a:avLst/>
            </a:prstGeom>
            <a:noFill/>
            <a:ln cap="flat" cmpd="sng" w="19050">
              <a:solidFill>
                <a:schemeClr val="dk2"/>
              </a:solidFill>
              <a:prstDash val="solid"/>
              <a:round/>
              <a:headEnd len="med" w="med" type="none"/>
              <a:tailEnd len="med" w="med" type="triangle"/>
            </a:ln>
          </p:spPr>
        </p:cxnSp>
      </p:grpSp>
      <p:grpSp>
        <p:nvGrpSpPr>
          <p:cNvPr id="1126" name="Google Shape;1126;p51"/>
          <p:cNvGrpSpPr/>
          <p:nvPr/>
        </p:nvGrpSpPr>
        <p:grpSpPr>
          <a:xfrm>
            <a:off x="7544975" y="1281025"/>
            <a:ext cx="1038601" cy="762000"/>
            <a:chOff x="7697375" y="1281025"/>
            <a:chExt cx="1038601" cy="762000"/>
          </a:xfrm>
        </p:grpSpPr>
        <p:sp>
          <p:nvSpPr>
            <p:cNvPr id="1127" name="Google Shape;1127;p51"/>
            <p:cNvSpPr/>
            <p:nvPr/>
          </p:nvSpPr>
          <p:spPr>
            <a:xfrm>
              <a:off x="8195976" y="1547725"/>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7</a:t>
              </a:r>
              <a:endParaRPr sz="1800">
                <a:latin typeface="Calibri"/>
                <a:ea typeface="Calibri"/>
                <a:cs typeface="Calibri"/>
                <a:sym typeface="Calibri"/>
              </a:endParaRPr>
            </a:p>
          </p:txBody>
        </p:sp>
        <p:cxnSp>
          <p:nvCxnSpPr>
            <p:cNvPr id="1128" name="Google Shape;1128;p51"/>
            <p:cNvCxnSpPr>
              <a:stCxn id="1122" idx="2"/>
              <a:endCxn id="1127" idx="0"/>
            </p:cNvCxnSpPr>
            <p:nvPr/>
          </p:nvCxnSpPr>
          <p:spPr>
            <a:xfrm>
              <a:off x="7697375" y="1281025"/>
              <a:ext cx="768600" cy="266700"/>
            </a:xfrm>
            <a:prstGeom prst="straightConnector1">
              <a:avLst/>
            </a:prstGeom>
            <a:noFill/>
            <a:ln cap="flat" cmpd="sng" w="19050">
              <a:solidFill>
                <a:schemeClr val="dk2"/>
              </a:solidFill>
              <a:prstDash val="solid"/>
              <a:round/>
              <a:headEnd len="med" w="med" type="none"/>
              <a:tailEnd len="med" w="med" type="triangle"/>
            </a:ln>
          </p:spPr>
        </p:cxnSp>
      </p:grpSp>
      <p:grpSp>
        <p:nvGrpSpPr>
          <p:cNvPr id="1129" name="Google Shape;1129;p51"/>
          <p:cNvGrpSpPr/>
          <p:nvPr/>
        </p:nvGrpSpPr>
        <p:grpSpPr>
          <a:xfrm>
            <a:off x="6073425" y="2043025"/>
            <a:ext cx="709550" cy="832275"/>
            <a:chOff x="6225825" y="2043025"/>
            <a:chExt cx="709550" cy="832275"/>
          </a:xfrm>
        </p:grpSpPr>
        <p:sp>
          <p:nvSpPr>
            <p:cNvPr id="1130" name="Google Shape;1130;p51"/>
            <p:cNvSpPr/>
            <p:nvPr/>
          </p:nvSpPr>
          <p:spPr>
            <a:xfrm>
              <a:off x="6225825" y="2380000"/>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cxnSp>
          <p:nvCxnSpPr>
            <p:cNvPr id="1131" name="Google Shape;1131;p51"/>
            <p:cNvCxnSpPr>
              <a:stCxn id="1124" idx="2"/>
              <a:endCxn id="1130" idx="0"/>
            </p:cNvCxnSpPr>
            <p:nvPr/>
          </p:nvCxnSpPr>
          <p:spPr>
            <a:xfrm flipH="1">
              <a:off x="6495875" y="2043025"/>
              <a:ext cx="439500" cy="336900"/>
            </a:xfrm>
            <a:prstGeom prst="straightConnector1">
              <a:avLst/>
            </a:prstGeom>
            <a:noFill/>
            <a:ln cap="flat" cmpd="sng" w="19050">
              <a:solidFill>
                <a:schemeClr val="dk2"/>
              </a:solidFill>
              <a:prstDash val="solid"/>
              <a:round/>
              <a:headEnd len="med" w="med" type="none"/>
              <a:tailEnd len="med" w="med" type="triangle"/>
            </a:ln>
          </p:spPr>
        </p:cxnSp>
      </p:grpSp>
      <p:grpSp>
        <p:nvGrpSpPr>
          <p:cNvPr id="1132" name="Google Shape;1132;p51"/>
          <p:cNvGrpSpPr/>
          <p:nvPr/>
        </p:nvGrpSpPr>
        <p:grpSpPr>
          <a:xfrm>
            <a:off x="6782975" y="2043025"/>
            <a:ext cx="600175" cy="832275"/>
            <a:chOff x="6935375" y="2043025"/>
            <a:chExt cx="600175" cy="832275"/>
          </a:xfrm>
        </p:grpSpPr>
        <p:sp>
          <p:nvSpPr>
            <p:cNvPr id="1133" name="Google Shape;1133;p51"/>
            <p:cNvSpPr/>
            <p:nvPr/>
          </p:nvSpPr>
          <p:spPr>
            <a:xfrm>
              <a:off x="6995550" y="2380000"/>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cxnSp>
          <p:nvCxnSpPr>
            <p:cNvPr id="1134" name="Google Shape;1134;p51"/>
            <p:cNvCxnSpPr>
              <a:stCxn id="1124" idx="2"/>
              <a:endCxn id="1133" idx="0"/>
            </p:cNvCxnSpPr>
            <p:nvPr/>
          </p:nvCxnSpPr>
          <p:spPr>
            <a:xfrm>
              <a:off x="6935375" y="2043025"/>
              <a:ext cx="330300" cy="336900"/>
            </a:xfrm>
            <a:prstGeom prst="straightConnector1">
              <a:avLst/>
            </a:prstGeom>
            <a:noFill/>
            <a:ln cap="flat" cmpd="sng" w="19050">
              <a:solidFill>
                <a:schemeClr val="dk2"/>
              </a:solidFill>
              <a:prstDash val="solid"/>
              <a:round/>
              <a:headEnd len="med" w="med" type="none"/>
              <a:tailEnd len="med" w="med" type="triangle"/>
            </a:ln>
          </p:spPr>
        </p:cxnSp>
      </p:grpSp>
      <p:grpSp>
        <p:nvGrpSpPr>
          <p:cNvPr id="1135" name="Google Shape;1135;p51"/>
          <p:cNvGrpSpPr/>
          <p:nvPr/>
        </p:nvGrpSpPr>
        <p:grpSpPr>
          <a:xfrm>
            <a:off x="7641663" y="2043025"/>
            <a:ext cx="671913" cy="832275"/>
            <a:chOff x="7794063" y="2043025"/>
            <a:chExt cx="671913" cy="832275"/>
          </a:xfrm>
        </p:grpSpPr>
        <p:sp>
          <p:nvSpPr>
            <p:cNvPr id="1136" name="Google Shape;1136;p51"/>
            <p:cNvSpPr/>
            <p:nvPr/>
          </p:nvSpPr>
          <p:spPr>
            <a:xfrm>
              <a:off x="7794063" y="2380000"/>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6</a:t>
              </a:r>
              <a:endParaRPr sz="1800">
                <a:latin typeface="Calibri"/>
                <a:ea typeface="Calibri"/>
                <a:cs typeface="Calibri"/>
                <a:sym typeface="Calibri"/>
              </a:endParaRPr>
            </a:p>
          </p:txBody>
        </p:sp>
        <p:cxnSp>
          <p:nvCxnSpPr>
            <p:cNvPr id="1137" name="Google Shape;1137;p51"/>
            <p:cNvCxnSpPr>
              <a:stCxn id="1127" idx="2"/>
              <a:endCxn id="1136" idx="0"/>
            </p:cNvCxnSpPr>
            <p:nvPr/>
          </p:nvCxnSpPr>
          <p:spPr>
            <a:xfrm flipH="1">
              <a:off x="8063976" y="2043025"/>
              <a:ext cx="402000" cy="336900"/>
            </a:xfrm>
            <a:prstGeom prst="straightConnector1">
              <a:avLst/>
            </a:prstGeom>
            <a:noFill/>
            <a:ln cap="flat" cmpd="sng" w="19050">
              <a:solidFill>
                <a:schemeClr val="dk2"/>
              </a:solidFill>
              <a:prstDash val="solid"/>
              <a:round/>
              <a:headEnd len="med" w="med" type="none"/>
              <a:tailEnd len="med" w="med" type="triangle"/>
            </a:ln>
          </p:spPr>
        </p:cxnSp>
      </p:grpSp>
      <p:grpSp>
        <p:nvGrpSpPr>
          <p:cNvPr id="1138" name="Google Shape;1138;p51"/>
          <p:cNvGrpSpPr/>
          <p:nvPr/>
        </p:nvGrpSpPr>
        <p:grpSpPr>
          <a:xfrm>
            <a:off x="8313576" y="2043025"/>
            <a:ext cx="666600" cy="832275"/>
            <a:chOff x="8465976" y="2043025"/>
            <a:chExt cx="666600" cy="832275"/>
          </a:xfrm>
        </p:grpSpPr>
        <p:sp>
          <p:nvSpPr>
            <p:cNvPr id="1139" name="Google Shape;1139;p51"/>
            <p:cNvSpPr/>
            <p:nvPr/>
          </p:nvSpPr>
          <p:spPr>
            <a:xfrm>
              <a:off x="8592576" y="2380000"/>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8</a:t>
              </a:r>
              <a:endParaRPr sz="1800">
                <a:latin typeface="Calibri"/>
                <a:ea typeface="Calibri"/>
                <a:cs typeface="Calibri"/>
                <a:sym typeface="Calibri"/>
              </a:endParaRPr>
            </a:p>
          </p:txBody>
        </p:sp>
        <p:cxnSp>
          <p:nvCxnSpPr>
            <p:cNvPr id="1140" name="Google Shape;1140;p51"/>
            <p:cNvCxnSpPr>
              <a:stCxn id="1127" idx="2"/>
              <a:endCxn id="1139" idx="0"/>
            </p:cNvCxnSpPr>
            <p:nvPr/>
          </p:nvCxnSpPr>
          <p:spPr>
            <a:xfrm>
              <a:off x="8465976" y="2043025"/>
              <a:ext cx="396600" cy="336900"/>
            </a:xfrm>
            <a:prstGeom prst="straightConnector1">
              <a:avLst/>
            </a:prstGeom>
            <a:noFill/>
            <a:ln cap="flat" cmpd="sng" w="19050">
              <a:solidFill>
                <a:schemeClr val="dk2"/>
              </a:solidFill>
              <a:prstDash val="solid"/>
              <a:round/>
              <a:headEnd len="med" w="med" type="none"/>
              <a:tailEnd len="med" w="med" type="triangle"/>
            </a:ln>
          </p:spPr>
        </p:cxnSp>
      </p:grpSp>
      <p:grpSp>
        <p:nvGrpSpPr>
          <p:cNvPr id="1141" name="Google Shape;1141;p51"/>
          <p:cNvGrpSpPr/>
          <p:nvPr/>
        </p:nvGrpSpPr>
        <p:grpSpPr>
          <a:xfrm>
            <a:off x="5618300" y="2875200"/>
            <a:ext cx="725100" cy="837900"/>
            <a:chOff x="5770700" y="2875200"/>
            <a:chExt cx="725100" cy="837900"/>
          </a:xfrm>
        </p:grpSpPr>
        <p:sp>
          <p:nvSpPr>
            <p:cNvPr id="1142" name="Google Shape;1142;p51"/>
            <p:cNvSpPr/>
            <p:nvPr/>
          </p:nvSpPr>
          <p:spPr>
            <a:xfrm>
              <a:off x="5770700" y="3217800"/>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a:t>
              </a:r>
              <a:endParaRPr sz="1800">
                <a:latin typeface="Calibri"/>
                <a:ea typeface="Calibri"/>
                <a:cs typeface="Calibri"/>
                <a:sym typeface="Calibri"/>
              </a:endParaRPr>
            </a:p>
          </p:txBody>
        </p:sp>
        <p:cxnSp>
          <p:nvCxnSpPr>
            <p:cNvPr id="1143" name="Google Shape;1143;p51"/>
            <p:cNvCxnSpPr>
              <a:endCxn id="1142" idx="0"/>
            </p:cNvCxnSpPr>
            <p:nvPr/>
          </p:nvCxnSpPr>
          <p:spPr>
            <a:xfrm flipH="1">
              <a:off x="6040700" y="2875200"/>
              <a:ext cx="455100" cy="342600"/>
            </a:xfrm>
            <a:prstGeom prst="straightConnector1">
              <a:avLst/>
            </a:prstGeom>
            <a:noFill/>
            <a:ln cap="flat" cmpd="sng" w="19050">
              <a:solidFill>
                <a:schemeClr val="dk2"/>
              </a:solidFill>
              <a:prstDash val="solid"/>
              <a:round/>
              <a:headEnd len="med" w="med" type="none"/>
              <a:tailEnd len="med" w="med" type="triangle"/>
            </a:ln>
          </p:spPr>
        </p:cxnSp>
      </p:grpSp>
      <p:pic>
        <p:nvPicPr>
          <p:cNvPr id="1144" name="Google Shape;1144;p51"/>
          <p:cNvPicPr preferRelativeResize="0"/>
          <p:nvPr/>
        </p:nvPicPr>
        <p:blipFill>
          <a:blip r:embed="rId3">
            <a:alphaModFix/>
          </a:blip>
          <a:stretch>
            <a:fillRect/>
          </a:stretch>
        </p:blipFill>
        <p:spPr>
          <a:xfrm>
            <a:off x="1232097" y="3056200"/>
            <a:ext cx="2190000" cy="2006900"/>
          </a:xfrm>
          <a:prstGeom prst="rect">
            <a:avLst/>
          </a:prstGeom>
          <a:noFill/>
          <a:ln>
            <a:noFill/>
          </a:ln>
        </p:spPr>
      </p:pic>
      <p:grpSp>
        <p:nvGrpSpPr>
          <p:cNvPr id="1145" name="Google Shape;1145;p51"/>
          <p:cNvGrpSpPr/>
          <p:nvPr/>
        </p:nvGrpSpPr>
        <p:grpSpPr>
          <a:xfrm>
            <a:off x="3544850" y="3725150"/>
            <a:ext cx="5481000" cy="1364500"/>
            <a:chOff x="3773450" y="3648950"/>
            <a:chExt cx="5481000" cy="1364500"/>
          </a:xfrm>
        </p:grpSpPr>
        <p:sp>
          <p:nvSpPr>
            <p:cNvPr id="1146" name="Google Shape;1146;p51"/>
            <p:cNvSpPr txBox="1"/>
            <p:nvPr/>
          </p:nvSpPr>
          <p:spPr>
            <a:xfrm>
              <a:off x="3773450" y="3648950"/>
              <a:ext cx="5481000" cy="94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Key idea: compareTo calls are same for BST insert and Quicksort.</a:t>
              </a:r>
              <a:endParaRPr/>
            </a:p>
            <a:p>
              <a:pPr indent="-317500" lvl="0" marL="457200" rtl="0" algn="l">
                <a:spcBef>
                  <a:spcPts val="0"/>
                </a:spcBef>
                <a:spcAft>
                  <a:spcPts val="0"/>
                </a:spcAft>
                <a:buSzPts val="1400"/>
                <a:buChar char="●"/>
              </a:pPr>
              <a:r>
                <a:rPr lang="en"/>
                <a:t>Every number gets compared to 5 in both.</a:t>
              </a:r>
              <a:endParaRPr/>
            </a:p>
            <a:p>
              <a:pPr indent="-317500" lvl="0" marL="457200" rtl="0" algn="l">
                <a:spcBef>
                  <a:spcPts val="0"/>
                </a:spcBef>
                <a:spcAft>
                  <a:spcPts val="0"/>
                </a:spcAft>
                <a:buSzPts val="1400"/>
                <a:buChar char="●"/>
              </a:pPr>
              <a:r>
                <a:rPr lang="en"/>
                <a:t>3 gets compared to only 1, 2, 4, and 5 in both.</a:t>
              </a:r>
              <a:endParaRPr/>
            </a:p>
          </p:txBody>
        </p:sp>
        <p:sp>
          <p:nvSpPr>
            <p:cNvPr id="1147" name="Google Shape;1147;p51"/>
            <p:cNvSpPr txBox="1"/>
            <p:nvPr/>
          </p:nvSpPr>
          <p:spPr>
            <a:xfrm>
              <a:off x="3773648" y="4518150"/>
              <a:ext cx="52050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Reminder: Random insertion into a BST takes O(N log N) time.</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3"/>
                                        </p:tgtEl>
                                        <p:attrNameLst>
                                          <p:attrName>style.visibility</p:attrName>
                                        </p:attrNameLst>
                                      </p:cBhvr>
                                      <p:to>
                                        <p:strVal val="visible"/>
                                      </p:to>
                                    </p:set>
                                    <p:animEffect filter="fade" transition="in">
                                      <p:cBhvr>
                                        <p:cTn dur="1000"/>
                                        <p:tgtEl>
                                          <p:spTgt spid="11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9"/>
                                        </p:tgtEl>
                                        <p:attrNameLst>
                                          <p:attrName>style.visibility</p:attrName>
                                        </p:attrNameLst>
                                      </p:cBhvr>
                                      <p:to>
                                        <p:strVal val="visible"/>
                                      </p:to>
                                    </p:set>
                                    <p:animEffect filter="fade" transition="in">
                                      <p:cBhvr>
                                        <p:cTn dur="1000"/>
                                        <p:tgtEl>
                                          <p:spTgt spid="11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1"/>
                                        </p:tgtEl>
                                        <p:attrNameLst>
                                          <p:attrName>style.visibility</p:attrName>
                                        </p:attrNameLst>
                                      </p:cBhvr>
                                      <p:to>
                                        <p:strVal val="visible"/>
                                      </p:to>
                                    </p:set>
                                    <p:animEffect filter="fade" transition="in">
                                      <p:cBhvr>
                                        <p:cTn dur="1000"/>
                                        <p:tgtEl>
                                          <p:spTgt spid="11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6"/>
                                        </p:tgtEl>
                                        <p:attrNameLst>
                                          <p:attrName>style.visibility</p:attrName>
                                        </p:attrNameLst>
                                      </p:cBhvr>
                                      <p:to>
                                        <p:strVal val="visible"/>
                                      </p:to>
                                    </p:set>
                                    <p:animEffect filter="fade" transition="in">
                                      <p:cBhvr>
                                        <p:cTn dur="1000"/>
                                        <p:tgtEl>
                                          <p:spTgt spid="11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8"/>
                                        </p:tgtEl>
                                        <p:attrNameLst>
                                          <p:attrName>style.visibility</p:attrName>
                                        </p:attrNameLst>
                                      </p:cBhvr>
                                      <p:to>
                                        <p:strVal val="visible"/>
                                      </p:to>
                                    </p:set>
                                    <p:animEffect filter="fade" transition="in">
                                      <p:cBhvr>
                                        <p:cTn dur="1000"/>
                                        <p:tgtEl>
                                          <p:spTgt spid="113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2"/>
                                        </p:tgtEl>
                                        <p:attrNameLst>
                                          <p:attrName>style.visibility</p:attrName>
                                        </p:attrNameLst>
                                      </p:cBhvr>
                                      <p:to>
                                        <p:strVal val="visible"/>
                                      </p:to>
                                    </p:set>
                                    <p:animEffect filter="fade" transition="in">
                                      <p:cBhvr>
                                        <p:cTn dur="1000"/>
                                        <p:tgtEl>
                                          <p:spTgt spid="11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5"/>
                                        </p:tgtEl>
                                        <p:attrNameLst>
                                          <p:attrName>style.visibility</p:attrName>
                                        </p:attrNameLst>
                                      </p:cBhvr>
                                      <p:to>
                                        <p:strVal val="visible"/>
                                      </p:to>
                                    </p:set>
                                    <p:animEffect filter="fade" transition="in">
                                      <p:cBhvr>
                                        <p:cTn dur="1000"/>
                                        <p:tgtEl>
                                          <p:spTgt spid="11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5"/>
                                        </p:tgtEl>
                                        <p:attrNameLst>
                                          <p:attrName>style.visibility</p:attrName>
                                        </p:attrNameLst>
                                      </p:cBhvr>
                                      <p:to>
                                        <p:strVal val="visible"/>
                                      </p:to>
                                    </p:set>
                                    <p:animEffect filter="fade" transition="in">
                                      <p:cBhvr>
                                        <p:cTn dur="1"/>
                                        <p:tgtEl>
                                          <p:spTgt spid="11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1" name="Shape 1151"/>
        <p:cNvGrpSpPr/>
        <p:nvPr/>
      </p:nvGrpSpPr>
      <p:grpSpPr>
        <a:xfrm>
          <a:off x="0" y="0"/>
          <a:ext cx="0" cy="0"/>
          <a:chOff x="0" y="0"/>
          <a:chExt cx="0" cy="0"/>
        </a:xfrm>
      </p:grpSpPr>
      <p:sp>
        <p:nvSpPr>
          <p:cNvPr id="1152" name="Google Shape;1152;p52"/>
          <p:cNvSpPr txBox="1"/>
          <p:nvPr>
            <p:ph type="title"/>
          </p:nvPr>
        </p:nvSpPr>
        <p:spPr>
          <a:xfrm>
            <a:off x="90600" y="16300"/>
            <a:ext cx="8805900" cy="49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Empirical Quicksort Runtimes</a:t>
            </a:r>
            <a:endParaRPr/>
          </a:p>
        </p:txBody>
      </p:sp>
      <p:sp>
        <p:nvSpPr>
          <p:cNvPr id="1153" name="Google Shape;1153;p52"/>
          <p:cNvSpPr txBox="1"/>
          <p:nvPr/>
        </p:nvSpPr>
        <p:spPr>
          <a:xfrm>
            <a:off x="242400" y="4307775"/>
            <a:ext cx="8730300" cy="758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For more, see: </a:t>
            </a:r>
            <a:r>
              <a:rPr lang="en" u="sng">
                <a:solidFill>
                  <a:schemeClr val="hlink"/>
                </a:solidFill>
                <a:hlinkClick r:id="rId3"/>
              </a:rPr>
              <a:t>http://www.informit.com/articles/article.aspx?p=2017754&amp;seqNum=7</a:t>
            </a:r>
            <a:endParaRPr/>
          </a:p>
        </p:txBody>
      </p:sp>
      <p:pic>
        <p:nvPicPr>
          <p:cNvPr id="1154" name="Google Shape;1154;p52"/>
          <p:cNvPicPr preferRelativeResize="0"/>
          <p:nvPr/>
        </p:nvPicPr>
        <p:blipFill>
          <a:blip r:embed="rId4">
            <a:alphaModFix/>
          </a:blip>
          <a:stretch>
            <a:fillRect/>
          </a:stretch>
        </p:blipFill>
        <p:spPr>
          <a:xfrm>
            <a:off x="1867725" y="2178175"/>
            <a:ext cx="5276850" cy="1695450"/>
          </a:xfrm>
          <a:prstGeom prst="rect">
            <a:avLst/>
          </a:prstGeom>
          <a:noFill/>
          <a:ln>
            <a:noFill/>
          </a:ln>
        </p:spPr>
      </p:pic>
      <p:sp>
        <p:nvSpPr>
          <p:cNvPr id="1155" name="Google Shape;1155;p52"/>
          <p:cNvSpPr txBox="1"/>
          <p:nvPr/>
        </p:nvSpPr>
        <p:spPr>
          <a:xfrm>
            <a:off x="1760650" y="3587150"/>
            <a:ext cx="6432900" cy="81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Empirical histogram for quicksort compare counts (10,000 trials with N = 1000)</a:t>
            </a:r>
            <a:endParaRPr/>
          </a:p>
        </p:txBody>
      </p:sp>
      <p:sp>
        <p:nvSpPr>
          <p:cNvPr id="1156" name="Google Shape;1156;p52"/>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For N items:</a:t>
            </a:r>
            <a:endParaRPr/>
          </a:p>
          <a:p>
            <a:pPr indent="-342900" lvl="0" marL="457200" rtl="0" algn="l">
              <a:spcBef>
                <a:spcPts val="600"/>
              </a:spcBef>
              <a:spcAft>
                <a:spcPts val="0"/>
              </a:spcAft>
              <a:buSzPts val="1800"/>
              <a:buChar char="●"/>
            </a:pPr>
            <a:r>
              <a:rPr lang="en"/>
              <a:t>Mean number of compares to complete Quicksort: ~2N ln N</a:t>
            </a:r>
            <a:endParaRPr/>
          </a:p>
          <a:p>
            <a:pPr indent="-342900" lvl="0" marL="457200" rtl="0" algn="l">
              <a:spcBef>
                <a:spcPts val="0"/>
              </a:spcBef>
              <a:spcAft>
                <a:spcPts val="0"/>
              </a:spcAft>
              <a:buSzPts val="1800"/>
              <a:buChar char="●"/>
            </a:pPr>
            <a:r>
              <a:rPr lang="en"/>
              <a:t>Standard deviation: </a:t>
            </a:r>
            <a:endParaRPr/>
          </a:p>
        </p:txBody>
      </p:sp>
      <p:grpSp>
        <p:nvGrpSpPr>
          <p:cNvPr id="1157" name="Google Shape;1157;p52"/>
          <p:cNvGrpSpPr/>
          <p:nvPr/>
        </p:nvGrpSpPr>
        <p:grpSpPr>
          <a:xfrm>
            <a:off x="3138775" y="1643125"/>
            <a:ext cx="5471125" cy="583300"/>
            <a:chOff x="3138775" y="1643125"/>
            <a:chExt cx="5471125" cy="583300"/>
          </a:xfrm>
        </p:grpSpPr>
        <p:cxnSp>
          <p:nvCxnSpPr>
            <p:cNvPr id="1158" name="Google Shape;1158;p52"/>
            <p:cNvCxnSpPr/>
            <p:nvPr/>
          </p:nvCxnSpPr>
          <p:spPr>
            <a:xfrm flipH="1">
              <a:off x="3138775" y="1973525"/>
              <a:ext cx="2220300" cy="252900"/>
            </a:xfrm>
            <a:prstGeom prst="straightConnector1">
              <a:avLst/>
            </a:prstGeom>
            <a:noFill/>
            <a:ln cap="flat" cmpd="sng" w="9525">
              <a:solidFill>
                <a:srgbClr val="BE0712"/>
              </a:solidFill>
              <a:prstDash val="solid"/>
              <a:round/>
              <a:headEnd len="med" w="med" type="none"/>
              <a:tailEnd len="med" w="med" type="triangle"/>
            </a:ln>
          </p:spPr>
        </p:cxnSp>
        <p:sp>
          <p:nvSpPr>
            <p:cNvPr id="1159" name="Google Shape;1159;p52"/>
            <p:cNvSpPr txBox="1"/>
            <p:nvPr/>
          </p:nvSpPr>
          <p:spPr>
            <a:xfrm>
              <a:off x="5321600" y="1643125"/>
              <a:ext cx="3288300" cy="57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Lots of arrays take 12,000ish compares to sort with Quicksort.</a:t>
              </a:r>
              <a:endParaRPr>
                <a:solidFill>
                  <a:srgbClr val="BE0712"/>
                </a:solidFill>
              </a:endParaRPr>
            </a:p>
          </p:txBody>
        </p:sp>
      </p:grpSp>
      <p:grpSp>
        <p:nvGrpSpPr>
          <p:cNvPr id="1160" name="Google Shape;1160;p52"/>
          <p:cNvGrpSpPr/>
          <p:nvPr/>
        </p:nvGrpSpPr>
        <p:grpSpPr>
          <a:xfrm>
            <a:off x="4553425" y="2401313"/>
            <a:ext cx="3288300" cy="1127638"/>
            <a:chOff x="4553425" y="2401313"/>
            <a:chExt cx="3288300" cy="1127638"/>
          </a:xfrm>
        </p:grpSpPr>
        <p:cxnSp>
          <p:nvCxnSpPr>
            <p:cNvPr id="1161" name="Google Shape;1161;p52"/>
            <p:cNvCxnSpPr/>
            <p:nvPr/>
          </p:nvCxnSpPr>
          <p:spPr>
            <a:xfrm>
              <a:off x="5396450" y="3022850"/>
              <a:ext cx="576600" cy="506100"/>
            </a:xfrm>
            <a:prstGeom prst="straightConnector1">
              <a:avLst/>
            </a:prstGeom>
            <a:noFill/>
            <a:ln cap="flat" cmpd="sng" w="9525">
              <a:solidFill>
                <a:srgbClr val="BE0712"/>
              </a:solidFill>
              <a:prstDash val="solid"/>
              <a:round/>
              <a:headEnd len="med" w="med" type="none"/>
              <a:tailEnd len="med" w="med" type="triangle"/>
            </a:ln>
          </p:spPr>
        </p:cxnSp>
        <p:sp>
          <p:nvSpPr>
            <p:cNvPr id="1162" name="Google Shape;1162;p52"/>
            <p:cNvSpPr txBox="1"/>
            <p:nvPr/>
          </p:nvSpPr>
          <p:spPr>
            <a:xfrm>
              <a:off x="4553425" y="2401313"/>
              <a:ext cx="3288300" cy="57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A very small number take 15,000ish compares to sort with Quicksort.</a:t>
              </a:r>
              <a:endParaRPr>
                <a:solidFill>
                  <a:srgbClr val="BE0712"/>
                </a:solidFill>
              </a:endParaRPr>
            </a:p>
          </p:txBody>
        </p:sp>
      </p:grpSp>
      <p:grpSp>
        <p:nvGrpSpPr>
          <p:cNvPr id="1163" name="Google Shape;1163;p52"/>
          <p:cNvGrpSpPr/>
          <p:nvPr/>
        </p:nvGrpSpPr>
        <p:grpSpPr>
          <a:xfrm>
            <a:off x="3550800" y="3625175"/>
            <a:ext cx="5421900" cy="1136525"/>
            <a:chOff x="3550800" y="3625175"/>
            <a:chExt cx="5421900" cy="1136525"/>
          </a:xfrm>
        </p:grpSpPr>
        <p:cxnSp>
          <p:nvCxnSpPr>
            <p:cNvPr id="1164" name="Google Shape;1164;p52"/>
            <p:cNvCxnSpPr/>
            <p:nvPr/>
          </p:nvCxnSpPr>
          <p:spPr>
            <a:xfrm flipH="1" rot="10800000">
              <a:off x="7972900" y="3625175"/>
              <a:ext cx="981900" cy="653100"/>
            </a:xfrm>
            <a:prstGeom prst="straightConnector1">
              <a:avLst/>
            </a:prstGeom>
            <a:noFill/>
            <a:ln cap="flat" cmpd="sng" w="9525">
              <a:solidFill>
                <a:srgbClr val="BE0712"/>
              </a:solidFill>
              <a:prstDash val="solid"/>
              <a:round/>
              <a:headEnd len="med" w="med" type="none"/>
              <a:tailEnd len="med" w="med" type="triangle"/>
            </a:ln>
          </p:spPr>
        </p:cxnSp>
        <p:sp>
          <p:nvSpPr>
            <p:cNvPr id="1165" name="Google Shape;1165;p52"/>
            <p:cNvSpPr txBox="1"/>
            <p:nvPr/>
          </p:nvSpPr>
          <p:spPr>
            <a:xfrm>
              <a:off x="3550800" y="4183900"/>
              <a:ext cx="5421900" cy="57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Chance of taking 1,000,000ish compares is effectively zero.</a:t>
              </a:r>
              <a:endParaRPr>
                <a:solidFill>
                  <a:srgbClr val="BE0712"/>
                </a:solidFill>
              </a:endParaRPr>
            </a:p>
          </p:txBody>
        </p:sp>
      </p:grpSp>
      <p:pic>
        <p:nvPicPr>
          <p:cNvPr id="1166" name="Google Shape;1166;p52"/>
          <p:cNvPicPr preferRelativeResize="0"/>
          <p:nvPr/>
        </p:nvPicPr>
        <p:blipFill>
          <a:blip r:embed="rId5">
            <a:alphaModFix/>
          </a:blip>
          <a:stretch>
            <a:fillRect/>
          </a:stretch>
        </p:blipFill>
        <p:spPr>
          <a:xfrm>
            <a:off x="2846200" y="1389936"/>
            <a:ext cx="2984851" cy="3818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57"/>
                                        </p:tgtEl>
                                        <p:attrNameLst>
                                          <p:attrName>style.visibility</p:attrName>
                                        </p:attrNameLst>
                                      </p:cBhvr>
                                      <p:to>
                                        <p:strVal val="visible"/>
                                      </p:to>
                                    </p:set>
                                    <p:animEffect filter="fade" transition="in">
                                      <p:cBhvr>
                                        <p:cTn dur="1"/>
                                        <p:tgtEl>
                                          <p:spTgt spid="11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0"/>
                                        </p:tgtEl>
                                        <p:attrNameLst>
                                          <p:attrName>style.visibility</p:attrName>
                                        </p:attrNameLst>
                                      </p:cBhvr>
                                      <p:to>
                                        <p:strVal val="visible"/>
                                      </p:to>
                                    </p:set>
                                    <p:animEffect filter="fade" transition="in">
                                      <p:cBhvr>
                                        <p:cTn dur="1"/>
                                        <p:tgtEl>
                                          <p:spTgt spid="116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3"/>
                                        </p:tgtEl>
                                        <p:attrNameLst>
                                          <p:attrName>style.visibility</p:attrName>
                                        </p:attrNameLst>
                                      </p:cBhvr>
                                      <p:to>
                                        <p:strVal val="visible"/>
                                      </p:to>
                                    </p:set>
                                    <p:animEffect filter="fade" transition="in">
                                      <p:cBhvr>
                                        <p:cTn dur="1"/>
                                        <p:tgtEl>
                                          <p:spTgt spid="11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0" name="Shape 1170"/>
        <p:cNvGrpSpPr/>
        <p:nvPr/>
      </p:nvGrpSpPr>
      <p:grpSpPr>
        <a:xfrm>
          <a:off x="0" y="0"/>
          <a:ext cx="0" cy="0"/>
          <a:chOff x="0" y="0"/>
          <a:chExt cx="0" cy="0"/>
        </a:xfrm>
      </p:grpSpPr>
      <p:sp>
        <p:nvSpPr>
          <p:cNvPr id="1171" name="Google Shape;1171;p5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Quicksort Performance</a:t>
            </a:r>
            <a:endParaRPr/>
          </a:p>
        </p:txBody>
      </p:sp>
      <p:sp>
        <p:nvSpPr>
          <p:cNvPr id="1172" name="Google Shape;1172;p53"/>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Theoretical analysis:</a:t>
            </a:r>
            <a:endParaRPr/>
          </a:p>
          <a:p>
            <a:pPr indent="-342900" lvl="0" marL="457200" rtl="0" algn="l">
              <a:spcBef>
                <a:spcPts val="600"/>
              </a:spcBef>
              <a:spcAft>
                <a:spcPts val="0"/>
              </a:spcAft>
              <a:buSzPts val="1800"/>
              <a:buChar char="●"/>
            </a:pPr>
            <a:r>
              <a:rPr lang="en"/>
              <a:t>Best case: Θ(N log N)</a:t>
            </a:r>
            <a:endParaRPr/>
          </a:p>
          <a:p>
            <a:pPr indent="-342900" lvl="0" marL="457200" rtl="0" algn="l">
              <a:spcBef>
                <a:spcPts val="0"/>
              </a:spcBef>
              <a:spcAft>
                <a:spcPts val="0"/>
              </a:spcAft>
              <a:buSzPts val="1800"/>
              <a:buChar char="●"/>
            </a:pPr>
            <a:r>
              <a:rPr lang="en"/>
              <a:t>Worst case: Θ(N</a:t>
            </a:r>
            <a:r>
              <a:rPr baseline="30000" lang="en"/>
              <a:t>2</a:t>
            </a:r>
            <a:r>
              <a:rPr lang="en"/>
              <a:t>)</a:t>
            </a:r>
            <a:endParaRPr/>
          </a:p>
          <a:p>
            <a:pPr indent="-342900" lvl="0" marL="457200" rtl="0" algn="l">
              <a:spcBef>
                <a:spcPts val="0"/>
              </a:spcBef>
              <a:spcAft>
                <a:spcPts val="0"/>
              </a:spcAft>
              <a:buSzPts val="1800"/>
              <a:buChar char="●"/>
            </a:pPr>
            <a:r>
              <a:rPr b="1" lang="en"/>
              <a:t>Randomly chosen array case: Θ(N log N) expected</a:t>
            </a:r>
            <a:endParaRPr b="1"/>
          </a:p>
          <a:p>
            <a:pPr indent="0" lvl="0" marL="0" rtl="0" algn="l">
              <a:spcBef>
                <a:spcPts val="600"/>
              </a:spcBef>
              <a:spcAft>
                <a:spcPts val="0"/>
              </a:spcAft>
              <a:buNone/>
            </a:pPr>
            <a:r>
              <a:t/>
            </a:r>
            <a:endParaRPr/>
          </a:p>
          <a:p>
            <a:pPr indent="0" lvl="0" marL="0" rtl="0" algn="l">
              <a:spcBef>
                <a:spcPts val="600"/>
              </a:spcBef>
              <a:spcAft>
                <a:spcPts val="0"/>
              </a:spcAft>
              <a:buNone/>
            </a:pPr>
            <a:r>
              <a:rPr lang="en"/>
              <a:t>Compare this to Mergesort.</a:t>
            </a:r>
            <a:endParaRPr/>
          </a:p>
          <a:p>
            <a:pPr indent="-342900" lvl="0" marL="457200" rtl="0" algn="l">
              <a:spcBef>
                <a:spcPts val="600"/>
              </a:spcBef>
              <a:spcAft>
                <a:spcPts val="0"/>
              </a:spcAft>
              <a:buSzPts val="1800"/>
              <a:buChar char="●"/>
            </a:pPr>
            <a:r>
              <a:rPr lang="en"/>
              <a:t>Best case: Θ(N log N)</a:t>
            </a:r>
            <a:endParaRPr/>
          </a:p>
          <a:p>
            <a:pPr indent="-342900" lvl="0" marL="457200" rtl="0" algn="l">
              <a:spcBef>
                <a:spcPts val="0"/>
              </a:spcBef>
              <a:spcAft>
                <a:spcPts val="0"/>
              </a:spcAft>
              <a:buSzPts val="1800"/>
              <a:buChar char="●"/>
            </a:pPr>
            <a:r>
              <a:rPr lang="en"/>
              <a:t>Worst case: Θ(N log N)</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Why is it faster than mergesort?</a:t>
            </a:r>
            <a:endParaRPr/>
          </a:p>
          <a:p>
            <a:pPr indent="-342900" lvl="0" marL="457200" rtl="0" algn="l">
              <a:spcBef>
                <a:spcPts val="600"/>
              </a:spcBef>
              <a:spcAft>
                <a:spcPts val="0"/>
              </a:spcAft>
              <a:buSzPts val="1800"/>
              <a:buChar char="●"/>
            </a:pPr>
            <a:r>
              <a:rPr lang="en"/>
              <a:t>Requires empirical analysis. No obvious reason why.</a:t>
            </a:r>
            <a:endParaRPr/>
          </a:p>
        </p:txBody>
      </p:sp>
      <p:cxnSp>
        <p:nvCxnSpPr>
          <p:cNvPr id="1173" name="Google Shape;1173;p53"/>
          <p:cNvCxnSpPr/>
          <p:nvPr/>
        </p:nvCxnSpPr>
        <p:spPr>
          <a:xfrm flipH="1">
            <a:off x="5448475" y="1229650"/>
            <a:ext cx="369600" cy="290700"/>
          </a:xfrm>
          <a:prstGeom prst="straightConnector1">
            <a:avLst/>
          </a:prstGeom>
          <a:noFill/>
          <a:ln cap="flat" cmpd="sng" w="9525">
            <a:solidFill>
              <a:srgbClr val="BE0712"/>
            </a:solidFill>
            <a:prstDash val="solid"/>
            <a:round/>
            <a:headEnd len="med" w="med" type="none"/>
            <a:tailEnd len="med" w="med" type="triangle"/>
          </a:ln>
        </p:spPr>
      </p:cxnSp>
      <p:sp>
        <p:nvSpPr>
          <p:cNvPr id="1174" name="Google Shape;1174;p53"/>
          <p:cNvSpPr txBox="1"/>
          <p:nvPr/>
        </p:nvSpPr>
        <p:spPr>
          <a:xfrm>
            <a:off x="5740192" y="871125"/>
            <a:ext cx="3288300" cy="57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With extremely high probability!!</a:t>
            </a:r>
            <a:endParaRPr>
              <a:solidFill>
                <a:srgbClr val="BE0712"/>
              </a:solidFill>
            </a:endParaRPr>
          </a:p>
        </p:txBody>
      </p:sp>
      <p:cxnSp>
        <p:nvCxnSpPr>
          <p:cNvPr id="1175" name="Google Shape;1175;p53"/>
          <p:cNvCxnSpPr>
            <a:stCxn id="1176" idx="1"/>
          </p:cNvCxnSpPr>
          <p:nvPr/>
        </p:nvCxnSpPr>
        <p:spPr>
          <a:xfrm flipH="1">
            <a:off x="2543150" y="870625"/>
            <a:ext cx="1104000" cy="487200"/>
          </a:xfrm>
          <a:prstGeom prst="straightConnector1">
            <a:avLst/>
          </a:prstGeom>
          <a:noFill/>
          <a:ln cap="flat" cmpd="sng" w="9525">
            <a:solidFill>
              <a:srgbClr val="BE0712"/>
            </a:solidFill>
            <a:prstDash val="solid"/>
            <a:round/>
            <a:headEnd len="med" w="med" type="none"/>
            <a:tailEnd len="med" w="med" type="triangle"/>
          </a:ln>
        </p:spPr>
      </p:cxnSp>
      <p:sp>
        <p:nvSpPr>
          <p:cNvPr id="1176" name="Google Shape;1176;p53"/>
          <p:cNvSpPr txBox="1"/>
          <p:nvPr/>
        </p:nvSpPr>
        <p:spPr>
          <a:xfrm>
            <a:off x="3647150" y="581725"/>
            <a:ext cx="5039700" cy="57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For our pivot/partitioning strategies: Sorted or close to sorted.</a:t>
            </a:r>
            <a:endParaRPr>
              <a:solidFill>
                <a:srgbClr val="BE0712"/>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0" name="Shape 1180"/>
        <p:cNvGrpSpPr/>
        <p:nvPr/>
      </p:nvGrpSpPr>
      <p:grpSpPr>
        <a:xfrm>
          <a:off x="0" y="0"/>
          <a:ext cx="0" cy="0"/>
          <a:chOff x="0" y="0"/>
          <a:chExt cx="0" cy="0"/>
        </a:xfrm>
      </p:grpSpPr>
      <p:sp>
        <p:nvSpPr>
          <p:cNvPr id="1181" name="Google Shape;1181;p5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Sorting Summary (so far)</a:t>
            </a:r>
            <a:endParaRPr/>
          </a:p>
        </p:txBody>
      </p:sp>
      <p:sp>
        <p:nvSpPr>
          <p:cNvPr id="1182" name="Google Shape;1182;p5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Listed by mechanism:</a:t>
            </a:r>
            <a:endParaRPr/>
          </a:p>
          <a:p>
            <a:pPr indent="-342900" lvl="0" marL="457200" rtl="0" algn="l">
              <a:spcBef>
                <a:spcPts val="600"/>
              </a:spcBef>
              <a:spcAft>
                <a:spcPts val="0"/>
              </a:spcAft>
              <a:buSzPts val="1800"/>
              <a:buChar char="●"/>
            </a:pPr>
            <a:r>
              <a:rPr lang="en"/>
              <a:t>Selection sort: Find the smallest item and put it at the front.</a:t>
            </a:r>
            <a:endParaRPr/>
          </a:p>
          <a:p>
            <a:pPr indent="-342900" lvl="0" marL="457200" rtl="0" algn="l">
              <a:spcBef>
                <a:spcPts val="600"/>
              </a:spcBef>
              <a:spcAft>
                <a:spcPts val="0"/>
              </a:spcAft>
              <a:buSzPts val="1800"/>
              <a:buChar char="●"/>
            </a:pPr>
            <a:r>
              <a:rPr lang="en"/>
              <a:t>Insertion sort: Figure out where to insert the current item.</a:t>
            </a:r>
            <a:endParaRPr/>
          </a:p>
          <a:p>
            <a:pPr indent="-342900" lvl="0" marL="457200" rtl="0" algn="l">
              <a:spcBef>
                <a:spcPts val="600"/>
              </a:spcBef>
              <a:spcAft>
                <a:spcPts val="0"/>
              </a:spcAft>
              <a:buSzPts val="1800"/>
              <a:buChar char="●"/>
            </a:pPr>
            <a:r>
              <a:rPr lang="en"/>
              <a:t>Merge sort: Merge two sorted halves into one sorted whole.</a:t>
            </a:r>
            <a:endParaRPr/>
          </a:p>
          <a:p>
            <a:pPr indent="-342900" lvl="0" marL="457200" rtl="0" algn="l">
              <a:spcBef>
                <a:spcPts val="600"/>
              </a:spcBef>
              <a:spcAft>
                <a:spcPts val="0"/>
              </a:spcAft>
              <a:buSzPts val="1800"/>
              <a:buChar char="●"/>
            </a:pPr>
            <a:r>
              <a:rPr lang="en"/>
              <a:t>Partition (quick) sort: Partition items around a pivot.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Listed by memory and runtime:</a:t>
            </a:r>
            <a:endParaRPr/>
          </a:p>
          <a:p>
            <a:pPr indent="0" lvl="0" marL="0" rtl="0" algn="l">
              <a:spcBef>
                <a:spcPts val="600"/>
              </a:spcBef>
              <a:spcAft>
                <a:spcPts val="0"/>
              </a:spcAft>
              <a:buNone/>
            </a:pPr>
            <a:r>
              <a:t/>
            </a:r>
            <a:endParaRPr/>
          </a:p>
        </p:txBody>
      </p:sp>
      <p:graphicFrame>
        <p:nvGraphicFramePr>
          <p:cNvPr id="1183" name="Google Shape;1183;p54"/>
          <p:cNvGraphicFramePr/>
          <p:nvPr/>
        </p:nvGraphicFramePr>
        <p:xfrm>
          <a:off x="826864" y="3081414"/>
          <a:ext cx="3000000" cy="3000000"/>
        </p:xfrm>
        <a:graphic>
          <a:graphicData uri="http://schemas.openxmlformats.org/drawingml/2006/table">
            <a:tbl>
              <a:tblPr>
                <a:noFill/>
                <a:tableStyleId>{D8B4C20C-4141-4FCB-9E5E-65383C20D9FA}</a:tableStyleId>
              </a:tblPr>
              <a:tblGrid>
                <a:gridCol w="1809750"/>
                <a:gridCol w="1809750"/>
                <a:gridCol w="1809750"/>
                <a:gridCol w="1809750"/>
              </a:tblGrid>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lang="en"/>
                        <a:t>Memory</a:t>
                      </a:r>
                      <a:endParaRPr/>
                    </a:p>
                  </a:txBody>
                  <a:tcPr marT="91425" marB="91425" marR="91425" marL="91425"/>
                </a:tc>
                <a:tc>
                  <a:txBody>
                    <a:bodyPr/>
                    <a:lstStyle/>
                    <a:p>
                      <a:pPr indent="0" lvl="0" marL="0" rtl="0" algn="l">
                        <a:spcBef>
                          <a:spcPts val="0"/>
                        </a:spcBef>
                        <a:spcAft>
                          <a:spcPts val="0"/>
                        </a:spcAft>
                        <a:buNone/>
                      </a:pPr>
                      <a:r>
                        <a:rPr lang="en"/>
                        <a:t>Time</a:t>
                      </a:r>
                      <a:endParaRPr/>
                    </a:p>
                  </a:txBody>
                  <a:tcPr marT="91425" marB="91425" marR="91425" marL="91425"/>
                </a:tc>
                <a:tc>
                  <a:txBody>
                    <a:bodyPr/>
                    <a:lstStyle/>
                    <a:p>
                      <a:pPr indent="0" lvl="0" marL="0" rtl="0" algn="l">
                        <a:spcBef>
                          <a:spcPts val="0"/>
                        </a:spcBef>
                        <a:spcAft>
                          <a:spcPts val="0"/>
                        </a:spcAft>
                        <a:buNone/>
                      </a:pPr>
                      <a:r>
                        <a:rPr lang="en"/>
                        <a:t>Notes</a:t>
                      </a:r>
                      <a:endParaRPr/>
                    </a:p>
                  </a:txBody>
                  <a:tcPr marT="91425" marB="91425" marR="91425" marL="91425"/>
                </a:tc>
              </a:tr>
              <a:tr h="381000">
                <a:tc>
                  <a:txBody>
                    <a:bodyPr/>
                    <a:lstStyle/>
                    <a:p>
                      <a:pPr indent="0" lvl="0" marL="0" rtl="0" algn="l">
                        <a:spcBef>
                          <a:spcPts val="0"/>
                        </a:spcBef>
                        <a:spcAft>
                          <a:spcPts val="0"/>
                        </a:spcAft>
                        <a:buNone/>
                      </a:pPr>
                      <a:r>
                        <a:rPr lang="en"/>
                        <a:t>Heapsort</a:t>
                      </a:r>
                      <a:endParaRPr/>
                    </a:p>
                  </a:txBody>
                  <a:tcPr marT="91425" marB="91425" marR="91425" marL="91425"/>
                </a:tc>
                <a:tc>
                  <a:txBody>
                    <a:bodyPr/>
                    <a:lstStyle/>
                    <a:p>
                      <a:pPr indent="0" lvl="0" marL="0" rtl="0" algn="l">
                        <a:spcBef>
                          <a:spcPts val="0"/>
                        </a:spcBef>
                        <a:spcAft>
                          <a:spcPts val="0"/>
                        </a:spcAft>
                        <a:buNone/>
                      </a:pPr>
                      <a:r>
                        <a:rPr lang="en">
                          <a:solidFill>
                            <a:schemeClr val="dk1"/>
                          </a:solidFill>
                          <a:latin typeface="Calibri"/>
                          <a:ea typeface="Calibri"/>
                          <a:cs typeface="Calibri"/>
                          <a:sym typeface="Calibri"/>
                        </a:rPr>
                        <a:t>Θ(1)</a:t>
                      </a:r>
                      <a:endParaRPr/>
                    </a:p>
                  </a:txBody>
                  <a:tcPr marT="91425" marB="91425" marR="91425" marL="91425"/>
                </a:tc>
                <a:tc>
                  <a:txBody>
                    <a:bodyPr/>
                    <a:lstStyle/>
                    <a:p>
                      <a:pPr indent="0" lvl="0" marL="0" rtl="0" algn="l">
                        <a:spcBef>
                          <a:spcPts val="0"/>
                        </a:spcBef>
                        <a:spcAft>
                          <a:spcPts val="0"/>
                        </a:spcAft>
                        <a:buNone/>
                      </a:pPr>
                      <a:r>
                        <a:rPr lang="en">
                          <a:solidFill>
                            <a:schemeClr val="dk1"/>
                          </a:solidFill>
                          <a:latin typeface="Calibri"/>
                          <a:ea typeface="Calibri"/>
                          <a:cs typeface="Calibri"/>
                          <a:sym typeface="Calibri"/>
                        </a:rPr>
                        <a:t>Θ(N log N)</a:t>
                      </a:r>
                      <a:endParaRPr/>
                    </a:p>
                  </a:txBody>
                  <a:tcPr marT="91425" marB="91425" marR="91425" marL="91425"/>
                </a:tc>
                <a:tc>
                  <a:txBody>
                    <a:bodyPr/>
                    <a:lstStyle/>
                    <a:p>
                      <a:pPr indent="0" lvl="0" marL="0" rtl="0" algn="l">
                        <a:spcBef>
                          <a:spcPts val="0"/>
                        </a:spcBef>
                        <a:spcAft>
                          <a:spcPts val="0"/>
                        </a:spcAft>
                        <a:buNone/>
                      </a:pPr>
                      <a:r>
                        <a:rPr lang="en">
                          <a:solidFill>
                            <a:schemeClr val="dk1"/>
                          </a:solidFill>
                          <a:latin typeface="Calibri"/>
                          <a:ea typeface="Calibri"/>
                          <a:cs typeface="Calibri"/>
                          <a:sym typeface="Calibri"/>
                        </a:rPr>
                        <a:t>Bad caching (61C)</a:t>
                      </a:r>
                      <a:endParaRPr/>
                    </a:p>
                  </a:txBody>
                  <a:tcPr marT="91425" marB="91425" marR="91425" marL="91425"/>
                </a:tc>
              </a:tr>
              <a:tr h="381000">
                <a:tc>
                  <a:txBody>
                    <a:bodyPr/>
                    <a:lstStyle/>
                    <a:p>
                      <a:pPr indent="0" lvl="0" marL="0" rtl="0" algn="l">
                        <a:spcBef>
                          <a:spcPts val="0"/>
                        </a:spcBef>
                        <a:spcAft>
                          <a:spcPts val="0"/>
                        </a:spcAft>
                        <a:buNone/>
                      </a:pPr>
                      <a:r>
                        <a:rPr lang="en"/>
                        <a:t>Insertion</a:t>
                      </a:r>
                      <a:endParaRPr/>
                    </a:p>
                  </a:txBody>
                  <a:tcPr marT="91425" marB="91425" marR="91425" marL="91425"/>
                </a:tc>
                <a:tc>
                  <a:txBody>
                    <a:bodyPr/>
                    <a:lstStyle/>
                    <a:p>
                      <a:pPr indent="0" lvl="0" marL="0" rtl="0" algn="l">
                        <a:spcBef>
                          <a:spcPts val="0"/>
                        </a:spcBef>
                        <a:spcAft>
                          <a:spcPts val="0"/>
                        </a:spcAft>
                        <a:buNone/>
                      </a:pPr>
                      <a:r>
                        <a:rPr lang="en">
                          <a:solidFill>
                            <a:schemeClr val="dk1"/>
                          </a:solidFill>
                          <a:latin typeface="Calibri"/>
                          <a:ea typeface="Calibri"/>
                          <a:cs typeface="Calibri"/>
                          <a:sym typeface="Calibri"/>
                        </a:rPr>
                        <a:t>Θ(1)</a:t>
                      </a:r>
                      <a:endParaRPr/>
                    </a:p>
                  </a:txBody>
                  <a:tcPr marT="91425" marB="91425" marR="91425" marL="91425"/>
                </a:tc>
                <a:tc>
                  <a:txBody>
                    <a:bodyPr/>
                    <a:lstStyle/>
                    <a:p>
                      <a:pPr indent="0" lvl="0" marL="0" rtl="0" algn="l">
                        <a:spcBef>
                          <a:spcPts val="0"/>
                        </a:spcBef>
                        <a:spcAft>
                          <a:spcPts val="0"/>
                        </a:spcAft>
                        <a:buNone/>
                      </a:pPr>
                      <a:r>
                        <a:rPr lang="en">
                          <a:solidFill>
                            <a:schemeClr val="dk1"/>
                          </a:solidFill>
                          <a:latin typeface="Calibri"/>
                          <a:ea typeface="Calibri"/>
                          <a:cs typeface="Calibri"/>
                          <a:sym typeface="Calibri"/>
                        </a:rPr>
                        <a:t>Θ(N</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a:t>
                      </a:r>
                      <a:endParaRPr/>
                    </a:p>
                  </a:txBody>
                  <a:tcPr marT="91425" marB="91425" marR="91425" marL="91425"/>
                </a:tc>
                <a:tc>
                  <a:txBody>
                    <a:bodyPr/>
                    <a:lstStyle/>
                    <a:p>
                      <a:pPr indent="0" lvl="0" marL="0" rtl="0" algn="l">
                        <a:spcBef>
                          <a:spcPts val="0"/>
                        </a:spcBef>
                        <a:spcAft>
                          <a:spcPts val="0"/>
                        </a:spcAft>
                        <a:buNone/>
                      </a:pPr>
                      <a:r>
                        <a:rPr lang="en">
                          <a:solidFill>
                            <a:schemeClr val="dk1"/>
                          </a:solidFill>
                          <a:latin typeface="Calibri"/>
                          <a:ea typeface="Calibri"/>
                          <a:cs typeface="Calibri"/>
                          <a:sym typeface="Calibri"/>
                        </a:rPr>
                        <a:t>Θ(N) if almost sorted</a:t>
                      </a:r>
                      <a:endParaRPr/>
                    </a:p>
                  </a:txBody>
                  <a:tcPr marT="91425" marB="91425" marR="91425" marL="91425"/>
                </a:tc>
              </a:tr>
              <a:tr h="381000">
                <a:tc>
                  <a:txBody>
                    <a:bodyPr/>
                    <a:lstStyle/>
                    <a:p>
                      <a:pPr indent="0" lvl="0" marL="0" rtl="0" algn="l">
                        <a:spcBef>
                          <a:spcPts val="0"/>
                        </a:spcBef>
                        <a:spcAft>
                          <a:spcPts val="0"/>
                        </a:spcAft>
                        <a:buNone/>
                      </a:pPr>
                      <a:r>
                        <a:rPr lang="en"/>
                        <a:t>Mergesort</a:t>
                      </a:r>
                      <a:endParaRPr/>
                    </a:p>
                  </a:txBody>
                  <a:tcPr marT="91425" marB="91425" marR="91425" marL="91425"/>
                </a:tc>
                <a:tc>
                  <a:txBody>
                    <a:bodyPr/>
                    <a:lstStyle/>
                    <a:p>
                      <a:pPr indent="0" lvl="0" marL="0" rtl="0" algn="l">
                        <a:spcBef>
                          <a:spcPts val="0"/>
                        </a:spcBef>
                        <a:spcAft>
                          <a:spcPts val="0"/>
                        </a:spcAft>
                        <a:buNone/>
                      </a:pPr>
                      <a:r>
                        <a:rPr lang="en">
                          <a:solidFill>
                            <a:schemeClr val="dk1"/>
                          </a:solidFill>
                          <a:latin typeface="Calibri"/>
                          <a:ea typeface="Calibri"/>
                          <a:cs typeface="Calibri"/>
                          <a:sym typeface="Calibri"/>
                        </a:rPr>
                        <a:t>Θ(N)</a:t>
                      </a:r>
                      <a:endParaRPr/>
                    </a:p>
                  </a:txBody>
                  <a:tcPr marT="91425" marB="91425" marR="91425" marL="91425"/>
                </a:tc>
                <a:tc>
                  <a:txBody>
                    <a:bodyPr/>
                    <a:lstStyle/>
                    <a:p>
                      <a:pPr indent="0" lvl="0" marL="0" rtl="0" algn="l">
                        <a:spcBef>
                          <a:spcPts val="0"/>
                        </a:spcBef>
                        <a:spcAft>
                          <a:spcPts val="0"/>
                        </a:spcAft>
                        <a:buNone/>
                      </a:pPr>
                      <a:r>
                        <a:rPr lang="en">
                          <a:solidFill>
                            <a:schemeClr val="dk1"/>
                          </a:solidFill>
                          <a:latin typeface="Calibri"/>
                          <a:ea typeface="Calibri"/>
                          <a:cs typeface="Calibri"/>
                          <a:sym typeface="Calibri"/>
                        </a:rPr>
                        <a:t>Θ(N log N)</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Quicksort</a:t>
                      </a:r>
                      <a:endParaRPr/>
                    </a:p>
                  </a:txBody>
                  <a:tcPr marT="91425" marB="91425" marR="91425" marL="91425"/>
                </a:tc>
                <a:tc>
                  <a:txBody>
                    <a:bodyPr/>
                    <a:lstStyle/>
                    <a:p>
                      <a:pPr indent="0" lvl="0" marL="0" rtl="0" algn="l">
                        <a:spcBef>
                          <a:spcPts val="0"/>
                        </a:spcBef>
                        <a:spcAft>
                          <a:spcPts val="0"/>
                        </a:spcAft>
                        <a:buNone/>
                      </a:pPr>
                      <a:r>
                        <a:rPr lang="en">
                          <a:solidFill>
                            <a:schemeClr val="dk1"/>
                          </a:solidFill>
                          <a:latin typeface="Calibri"/>
                          <a:ea typeface="Calibri"/>
                          <a:cs typeface="Calibri"/>
                          <a:sym typeface="Calibri"/>
                        </a:rPr>
                        <a:t>Θ(log N) (call stack)</a:t>
                      </a:r>
                      <a:endParaRPr/>
                    </a:p>
                  </a:txBody>
                  <a:tcPr marT="91425" marB="91425" marR="91425" marL="91425"/>
                </a:tc>
                <a:tc>
                  <a:txBody>
                    <a:bodyPr/>
                    <a:lstStyle/>
                    <a:p>
                      <a:pPr indent="0" lvl="0" marL="0" rtl="0" algn="l">
                        <a:spcBef>
                          <a:spcPts val="0"/>
                        </a:spcBef>
                        <a:spcAft>
                          <a:spcPts val="0"/>
                        </a:spcAft>
                        <a:buNone/>
                      </a:pPr>
                      <a:r>
                        <a:rPr lang="en">
                          <a:solidFill>
                            <a:schemeClr val="dk1"/>
                          </a:solidFill>
                          <a:latin typeface="Calibri"/>
                          <a:ea typeface="Calibri"/>
                          <a:cs typeface="Calibri"/>
                          <a:sym typeface="Calibri"/>
                        </a:rPr>
                        <a:t>Θ(N log N) expected</a:t>
                      </a:r>
                      <a:endParaRPr/>
                    </a:p>
                  </a:txBody>
                  <a:tcPr marT="91425" marB="91425" marR="91425" marL="91425"/>
                </a:tc>
                <a:tc>
                  <a:txBody>
                    <a:bodyPr/>
                    <a:lstStyle/>
                    <a:p>
                      <a:pPr indent="0" lvl="0" marL="0" rtl="0" algn="l">
                        <a:spcBef>
                          <a:spcPts val="0"/>
                        </a:spcBef>
                        <a:spcAft>
                          <a:spcPts val="0"/>
                        </a:spcAft>
                        <a:buNone/>
                      </a:pPr>
                      <a:r>
                        <a:rPr lang="en">
                          <a:solidFill>
                            <a:schemeClr val="dk1"/>
                          </a:solidFill>
                          <a:latin typeface="Calibri"/>
                          <a:ea typeface="Calibri"/>
                          <a:cs typeface="Calibri"/>
                          <a:sym typeface="Calibri"/>
                        </a:rPr>
                        <a:t>Fastest sort</a:t>
                      </a:r>
                      <a:endParaRPr/>
                    </a:p>
                  </a:txBody>
                  <a:tcPr marT="91425" marB="91425" marR="91425" marL="91425"/>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7" name="Shape 1187"/>
        <p:cNvGrpSpPr/>
        <p:nvPr/>
      </p:nvGrpSpPr>
      <p:grpSpPr>
        <a:xfrm>
          <a:off x="0" y="0"/>
          <a:ext cx="0" cy="0"/>
          <a:chOff x="0" y="0"/>
          <a:chExt cx="0" cy="0"/>
        </a:xfrm>
      </p:grpSpPr>
      <p:sp>
        <p:nvSpPr>
          <p:cNvPr id="1188" name="Google Shape;1188;p55"/>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32, </a:t>
            </a:r>
            <a:r>
              <a:rPr lang="en"/>
              <a:t>CS61B, Spring 2024</a:t>
            </a:r>
            <a:endParaRPr/>
          </a:p>
        </p:txBody>
      </p:sp>
      <p:sp>
        <p:nvSpPr>
          <p:cNvPr id="1189" name="Google Shape;1189;p55"/>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Avoiding Quicksort Worst Case</a:t>
            </a:r>
            <a:endParaRPr/>
          </a:p>
        </p:txBody>
      </p:sp>
      <p:sp>
        <p:nvSpPr>
          <p:cNvPr id="1190" name="Google Shape;1190;p55"/>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Quicksort</a:t>
            </a:r>
            <a:endParaRPr b="1">
              <a:solidFill>
                <a:schemeClr val="accent3"/>
              </a:solidFill>
              <a:latin typeface="Roboto"/>
              <a:ea typeface="Roboto"/>
              <a:cs typeface="Roboto"/>
              <a:sym typeface="Roboto"/>
            </a:endParaRPr>
          </a:p>
          <a:p>
            <a:pPr indent="-342900" lvl="0" marL="457200" rtl="0" algn="l">
              <a:spcBef>
                <a:spcPts val="600"/>
              </a:spcBef>
              <a:spcAft>
                <a:spcPts val="0"/>
              </a:spcAft>
              <a:buSzPts val="1800"/>
              <a:buChar char="•"/>
            </a:pPr>
            <a:r>
              <a:rPr lang="en"/>
              <a:t>Quicksort Backstory,</a:t>
            </a:r>
            <a:br>
              <a:rPr lang="en"/>
            </a:br>
            <a:r>
              <a:rPr lang="en"/>
              <a:t>Partitioning</a:t>
            </a:r>
            <a:endParaRPr/>
          </a:p>
          <a:p>
            <a:pPr indent="-342900" lvl="0" marL="457200" rtl="0" algn="l">
              <a:spcBef>
                <a:spcPts val="0"/>
              </a:spcBef>
              <a:spcAft>
                <a:spcPts val="0"/>
              </a:spcAft>
              <a:buSzPts val="1800"/>
              <a:buChar char="•"/>
            </a:pPr>
            <a:r>
              <a:rPr lang="en"/>
              <a:t>Quicksort</a:t>
            </a:r>
            <a:endParaRPr b="1">
              <a:solidFill>
                <a:schemeClr val="accent3"/>
              </a:solidFill>
              <a:latin typeface="Roboto"/>
              <a:ea typeface="Roboto"/>
              <a:cs typeface="Roboto"/>
              <a:sym typeface="Roboto"/>
            </a:endParaRPr>
          </a:p>
          <a:p>
            <a:pPr indent="0" lvl="0" marL="0" rtl="0" algn="l">
              <a:spcBef>
                <a:spcPts val="600"/>
              </a:spcBef>
              <a:spcAft>
                <a:spcPts val="0"/>
              </a:spcAft>
              <a:buNone/>
            </a:pPr>
            <a:r>
              <a:rPr b="1" lang="en">
                <a:solidFill>
                  <a:schemeClr val="accent3"/>
                </a:solidFill>
                <a:latin typeface="Roboto"/>
                <a:ea typeface="Roboto"/>
                <a:cs typeface="Roboto"/>
                <a:sym typeface="Roboto"/>
              </a:rPr>
              <a:t>Quicksort Runtime Analysis</a:t>
            </a:r>
            <a:endParaRPr/>
          </a:p>
          <a:p>
            <a:pPr indent="-342900" lvl="0" marL="457200" rtl="0" algn="l">
              <a:spcBef>
                <a:spcPts val="600"/>
              </a:spcBef>
              <a:spcAft>
                <a:spcPts val="0"/>
              </a:spcAft>
              <a:buSzPts val="1800"/>
              <a:buChar char="•"/>
            </a:pPr>
            <a:r>
              <a:rPr lang="en"/>
              <a:t>Quicksort Runtime Analysis</a:t>
            </a:r>
            <a:endParaRPr/>
          </a:p>
          <a:p>
            <a:pPr indent="-342900" lvl="0" marL="457200" rtl="0" algn="l">
              <a:spcBef>
                <a:spcPts val="0"/>
              </a:spcBef>
              <a:spcAft>
                <a:spcPts val="0"/>
              </a:spcAft>
              <a:buClr>
                <a:schemeClr val="accent3"/>
              </a:buClr>
              <a:buSzPts val="1800"/>
              <a:buFont typeface="Roboto"/>
              <a:buChar char="•"/>
            </a:pPr>
            <a:r>
              <a:rPr b="1" lang="en">
                <a:solidFill>
                  <a:schemeClr val="accent3"/>
                </a:solidFill>
                <a:latin typeface="Roboto"/>
                <a:ea typeface="Roboto"/>
                <a:cs typeface="Roboto"/>
                <a:sym typeface="Roboto"/>
              </a:rPr>
              <a:t>Avoiding Quicksort Worst Case</a:t>
            </a:r>
            <a:endParaRPr b="1">
              <a:solidFill>
                <a:schemeClr val="accent3"/>
              </a:solidFill>
              <a:latin typeface="Roboto"/>
              <a:ea typeface="Roboto"/>
              <a:cs typeface="Roboto"/>
              <a:sym typeface="Roboto"/>
            </a:endParaRPr>
          </a:p>
          <a:p>
            <a:pPr indent="0" lvl="0" marL="0" rtl="0" algn="l">
              <a:spcBef>
                <a:spcPts val="600"/>
              </a:spcBef>
              <a:spcAft>
                <a:spcPts val="0"/>
              </a:spcAft>
              <a:buNone/>
            </a:pPr>
            <a:r>
              <a:rPr lang="en"/>
              <a:t>Quicksort Variants</a:t>
            </a:r>
            <a:endParaRPr/>
          </a:p>
          <a:p>
            <a:pPr indent="-342900" lvl="0" marL="457200" rtl="0" algn="l">
              <a:spcBef>
                <a:spcPts val="600"/>
              </a:spcBef>
              <a:spcAft>
                <a:spcPts val="0"/>
              </a:spcAft>
              <a:buSzPts val="1800"/>
              <a:buChar char="•"/>
            </a:pPr>
            <a:r>
              <a:rPr lang="en"/>
              <a:t>Philosophies for Avoiding Worst Case Behavior</a:t>
            </a:r>
            <a:endParaRPr/>
          </a:p>
          <a:p>
            <a:pPr indent="-342900" lvl="0" marL="457200" rtl="0" algn="l">
              <a:spcBef>
                <a:spcPts val="0"/>
              </a:spcBef>
              <a:spcAft>
                <a:spcPts val="0"/>
              </a:spcAft>
              <a:buSzPts val="1800"/>
              <a:buChar char="•"/>
            </a:pPr>
            <a:r>
              <a:rPr lang="en"/>
              <a:t>Quicksort Variant Experiments</a:t>
            </a:r>
            <a:endParaRPr/>
          </a:p>
          <a:p>
            <a:pPr indent="0" lvl="0" marL="0" rtl="0" algn="l">
              <a:spcBef>
                <a:spcPts val="600"/>
              </a:spcBef>
              <a:spcAft>
                <a:spcPts val="0"/>
              </a:spcAft>
              <a:buNone/>
            </a:pPr>
            <a:r>
              <a:rPr lang="en"/>
              <a:t>Quick Select (median finding)</a:t>
            </a:r>
            <a:endParaRPr b="1">
              <a:solidFill>
                <a:schemeClr val="accent3"/>
              </a:solidFill>
              <a:latin typeface="Roboto"/>
              <a:ea typeface="Roboto"/>
              <a:cs typeface="Roboto"/>
              <a:sym typeface="Roboto"/>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94" name="Shape 1194"/>
        <p:cNvGrpSpPr/>
        <p:nvPr/>
      </p:nvGrpSpPr>
      <p:grpSpPr>
        <a:xfrm>
          <a:off x="0" y="0"/>
          <a:ext cx="0" cy="0"/>
          <a:chOff x="0" y="0"/>
          <a:chExt cx="0" cy="0"/>
        </a:xfrm>
      </p:grpSpPr>
      <p:sp>
        <p:nvSpPr>
          <p:cNvPr id="1195" name="Google Shape;1195;p5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Quicksort Performance</a:t>
            </a:r>
            <a:endParaRPr/>
          </a:p>
        </p:txBody>
      </p:sp>
      <p:sp>
        <p:nvSpPr>
          <p:cNvPr id="1196" name="Google Shape;1196;p56"/>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 performance of Quicksort (both order of growth and constant factors) depend critically on:</a:t>
            </a:r>
            <a:endParaRPr/>
          </a:p>
          <a:p>
            <a:pPr indent="-342900" lvl="0" marL="457200" rtl="0" algn="l">
              <a:spcBef>
                <a:spcPts val="600"/>
              </a:spcBef>
              <a:spcAft>
                <a:spcPts val="0"/>
              </a:spcAft>
              <a:buSzPts val="1800"/>
              <a:buChar char="●"/>
            </a:pPr>
            <a:r>
              <a:rPr lang="en"/>
              <a:t>How you select your pivot.</a:t>
            </a:r>
            <a:endParaRPr/>
          </a:p>
          <a:p>
            <a:pPr indent="-342900" lvl="0" marL="457200" rtl="0" algn="l">
              <a:spcBef>
                <a:spcPts val="0"/>
              </a:spcBef>
              <a:spcAft>
                <a:spcPts val="0"/>
              </a:spcAft>
              <a:buSzPts val="1800"/>
              <a:buChar char="●"/>
            </a:pPr>
            <a:r>
              <a:rPr lang="en"/>
              <a:t>How you partition around that pivot.</a:t>
            </a:r>
            <a:endParaRPr/>
          </a:p>
          <a:p>
            <a:pPr indent="-342900" lvl="0" marL="457200" rtl="0" algn="l">
              <a:spcBef>
                <a:spcPts val="0"/>
              </a:spcBef>
              <a:spcAft>
                <a:spcPts val="0"/>
              </a:spcAft>
              <a:buSzPts val="1800"/>
              <a:buChar char="●"/>
            </a:pPr>
            <a:r>
              <a:rPr lang="en"/>
              <a:t>Other optimizations you might add to speed things up.</a:t>
            </a:r>
            <a:br>
              <a:rPr lang="en"/>
            </a:br>
            <a:endParaRPr/>
          </a:p>
          <a:p>
            <a:pPr indent="0" lvl="0" marL="0" rtl="0" algn="l">
              <a:spcBef>
                <a:spcPts val="600"/>
              </a:spcBef>
              <a:spcAft>
                <a:spcPts val="0"/>
              </a:spcAft>
              <a:buNone/>
            </a:pPr>
            <a:r>
              <a:rPr lang="en"/>
              <a:t>Bad choices can be very bad indeed, resulting in Θ(N</a:t>
            </a:r>
            <a:r>
              <a:rPr baseline="30000" lang="en"/>
              <a:t>2</a:t>
            </a:r>
            <a:r>
              <a:rPr lang="en"/>
              <a:t>) runtimes.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200" name="Shape 1200"/>
        <p:cNvGrpSpPr/>
        <p:nvPr/>
      </p:nvGrpSpPr>
      <p:grpSpPr>
        <a:xfrm>
          <a:off x="0" y="0"/>
          <a:ext cx="0" cy="0"/>
          <a:chOff x="0" y="0"/>
          <a:chExt cx="0" cy="0"/>
        </a:xfrm>
      </p:grpSpPr>
      <p:sp>
        <p:nvSpPr>
          <p:cNvPr id="1201" name="Google Shape;1201;p5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Avoiding the Worst Case</a:t>
            </a:r>
            <a:endParaRPr/>
          </a:p>
        </p:txBody>
      </p:sp>
      <p:sp>
        <p:nvSpPr>
          <p:cNvPr id="1202" name="Google Shape;1202;p57"/>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If pivot always lands somewhere “good”, Quicksort is Θ(N log N). However, the very rare Θ(N</a:t>
            </a:r>
            <a:r>
              <a:rPr baseline="30000" lang="en"/>
              <a:t>2</a:t>
            </a:r>
            <a:r>
              <a:rPr lang="en"/>
              <a:t>) cases do happen in practice, e.g.</a:t>
            </a:r>
            <a:endParaRPr/>
          </a:p>
          <a:p>
            <a:pPr indent="-342900" lvl="0" marL="457200" rtl="0" algn="l">
              <a:spcBef>
                <a:spcPts val="600"/>
              </a:spcBef>
              <a:spcAft>
                <a:spcPts val="0"/>
              </a:spcAft>
              <a:buSzPts val="1800"/>
              <a:buChar char="●"/>
            </a:pPr>
            <a:r>
              <a:rPr lang="en"/>
              <a:t>Bad ordering: Array already in sorted order (or almost sorted order).</a:t>
            </a:r>
            <a:endParaRPr/>
          </a:p>
          <a:p>
            <a:pPr indent="-342900" lvl="0" marL="457200" rtl="0" algn="l">
              <a:spcBef>
                <a:spcPts val="600"/>
              </a:spcBef>
              <a:spcAft>
                <a:spcPts val="0"/>
              </a:spcAft>
              <a:buSzPts val="1800"/>
              <a:buChar char="●"/>
            </a:pPr>
            <a:r>
              <a:rPr lang="en"/>
              <a:t>Bad elements: Array with all duplicates. </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can we do to avoid worst case behavior?</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Recall, our version of Quicksort has the following properties:</a:t>
            </a:r>
            <a:endParaRPr/>
          </a:p>
          <a:p>
            <a:pPr indent="-342900" lvl="0" marL="457200" rtl="0" algn="l">
              <a:spcBef>
                <a:spcPts val="600"/>
              </a:spcBef>
              <a:spcAft>
                <a:spcPts val="0"/>
              </a:spcAft>
              <a:buSzPts val="1800"/>
              <a:buChar char="●"/>
            </a:pPr>
            <a:r>
              <a:rPr lang="en"/>
              <a:t>Leftmost item is always chosen as the pivot.</a:t>
            </a:r>
            <a:endParaRPr/>
          </a:p>
          <a:p>
            <a:pPr indent="-342900" lvl="0" marL="457200" rtl="0" algn="l">
              <a:spcBef>
                <a:spcPts val="600"/>
              </a:spcBef>
              <a:spcAft>
                <a:spcPts val="0"/>
              </a:spcAft>
              <a:buSzPts val="1800"/>
              <a:buChar char="●"/>
            </a:pPr>
            <a:r>
              <a:rPr lang="en"/>
              <a:t>Our partitioning algorithm preserves the relative order of &lt;= and &gt;= items.</a:t>
            </a:r>
            <a:endParaRPr/>
          </a:p>
          <a:p>
            <a:pPr indent="0" lvl="0" marL="0" rtl="0" algn="l">
              <a:spcBef>
                <a:spcPts val="600"/>
              </a:spcBef>
              <a:spcAft>
                <a:spcPts val="0"/>
              </a:spcAft>
              <a:buNone/>
            </a:pPr>
            <a:r>
              <a:t/>
            </a:r>
            <a:endParaRPr/>
          </a:p>
        </p:txBody>
      </p:sp>
      <p:sp>
        <p:nvSpPr>
          <p:cNvPr id="1203" name="Google Shape;1203;p57"/>
          <p:cNvSpPr/>
          <p:nvPr/>
        </p:nvSpPr>
        <p:spPr>
          <a:xfrm>
            <a:off x="905499" y="4521825"/>
            <a:ext cx="412500" cy="3783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6</a:t>
            </a:r>
            <a:endParaRPr sz="1800">
              <a:latin typeface="Calibri"/>
              <a:ea typeface="Calibri"/>
              <a:cs typeface="Calibri"/>
              <a:sym typeface="Calibri"/>
            </a:endParaRPr>
          </a:p>
        </p:txBody>
      </p:sp>
      <p:sp>
        <p:nvSpPr>
          <p:cNvPr id="1204" name="Google Shape;1204;p57"/>
          <p:cNvSpPr/>
          <p:nvPr/>
        </p:nvSpPr>
        <p:spPr>
          <a:xfrm>
            <a:off x="1309513" y="4521825"/>
            <a:ext cx="412500" cy="378300"/>
          </a:xfrm>
          <a:prstGeom prst="rect">
            <a:avLst/>
          </a:prstGeom>
          <a:solidFill>
            <a:srgbClr val="A4C2F4"/>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8</a:t>
            </a:r>
            <a:endParaRPr sz="1800">
              <a:latin typeface="Calibri"/>
              <a:ea typeface="Calibri"/>
              <a:cs typeface="Calibri"/>
              <a:sym typeface="Calibri"/>
            </a:endParaRPr>
          </a:p>
        </p:txBody>
      </p:sp>
      <p:sp>
        <p:nvSpPr>
          <p:cNvPr id="1205" name="Google Shape;1205;p57"/>
          <p:cNvSpPr/>
          <p:nvPr/>
        </p:nvSpPr>
        <p:spPr>
          <a:xfrm>
            <a:off x="1716984" y="4521825"/>
            <a:ext cx="412500" cy="378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a:t>
            </a:r>
            <a:endParaRPr sz="1800">
              <a:latin typeface="Calibri"/>
              <a:ea typeface="Calibri"/>
              <a:cs typeface="Calibri"/>
              <a:sym typeface="Calibri"/>
            </a:endParaRPr>
          </a:p>
        </p:txBody>
      </p:sp>
      <p:sp>
        <p:nvSpPr>
          <p:cNvPr id="1206" name="Google Shape;1206;p57"/>
          <p:cNvSpPr/>
          <p:nvPr/>
        </p:nvSpPr>
        <p:spPr>
          <a:xfrm>
            <a:off x="2120999" y="4521825"/>
            <a:ext cx="412500" cy="378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a:t>
            </a:r>
            <a:endParaRPr sz="1800">
              <a:latin typeface="Calibri"/>
              <a:ea typeface="Calibri"/>
              <a:cs typeface="Calibri"/>
              <a:sym typeface="Calibri"/>
            </a:endParaRPr>
          </a:p>
        </p:txBody>
      </p:sp>
      <p:sp>
        <p:nvSpPr>
          <p:cNvPr id="1207" name="Google Shape;1207;p57"/>
          <p:cNvSpPr/>
          <p:nvPr/>
        </p:nvSpPr>
        <p:spPr>
          <a:xfrm>
            <a:off x="2524641" y="4521825"/>
            <a:ext cx="412500" cy="378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208" name="Google Shape;1208;p57"/>
          <p:cNvSpPr/>
          <p:nvPr/>
        </p:nvSpPr>
        <p:spPr>
          <a:xfrm>
            <a:off x="2928655" y="4521825"/>
            <a:ext cx="412500" cy="378300"/>
          </a:xfrm>
          <a:prstGeom prst="rect">
            <a:avLst/>
          </a:prstGeom>
          <a:solidFill>
            <a:srgbClr val="A4C2F4"/>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7</a:t>
            </a:r>
            <a:endParaRPr sz="1800">
              <a:latin typeface="Calibri"/>
              <a:ea typeface="Calibri"/>
              <a:cs typeface="Calibri"/>
              <a:sym typeface="Calibri"/>
            </a:endParaRPr>
          </a:p>
        </p:txBody>
      </p:sp>
      <p:sp>
        <p:nvSpPr>
          <p:cNvPr id="1209" name="Google Shape;1209;p57"/>
          <p:cNvSpPr/>
          <p:nvPr/>
        </p:nvSpPr>
        <p:spPr>
          <a:xfrm>
            <a:off x="3336126" y="4521825"/>
            <a:ext cx="412500" cy="378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sp>
        <p:nvSpPr>
          <p:cNvPr id="1210" name="Google Shape;1210;p57"/>
          <p:cNvSpPr/>
          <p:nvPr/>
        </p:nvSpPr>
        <p:spPr>
          <a:xfrm>
            <a:off x="4809085" y="4521825"/>
            <a:ext cx="412500" cy="378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a:t>
            </a:r>
            <a:endParaRPr sz="1800">
              <a:latin typeface="Calibri"/>
              <a:ea typeface="Calibri"/>
              <a:cs typeface="Calibri"/>
              <a:sym typeface="Calibri"/>
            </a:endParaRPr>
          </a:p>
        </p:txBody>
      </p:sp>
      <p:sp>
        <p:nvSpPr>
          <p:cNvPr id="1211" name="Google Shape;1211;p57"/>
          <p:cNvSpPr/>
          <p:nvPr/>
        </p:nvSpPr>
        <p:spPr>
          <a:xfrm>
            <a:off x="5213213" y="4521825"/>
            <a:ext cx="412500" cy="378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a:t>
            </a:r>
            <a:endParaRPr sz="1800">
              <a:latin typeface="Calibri"/>
              <a:ea typeface="Calibri"/>
              <a:cs typeface="Calibri"/>
              <a:sym typeface="Calibri"/>
            </a:endParaRPr>
          </a:p>
        </p:txBody>
      </p:sp>
      <p:sp>
        <p:nvSpPr>
          <p:cNvPr id="1212" name="Google Shape;1212;p57"/>
          <p:cNvSpPr/>
          <p:nvPr/>
        </p:nvSpPr>
        <p:spPr>
          <a:xfrm>
            <a:off x="5620800" y="4521825"/>
            <a:ext cx="412500" cy="378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213" name="Google Shape;1213;p57"/>
          <p:cNvSpPr/>
          <p:nvPr/>
        </p:nvSpPr>
        <p:spPr>
          <a:xfrm>
            <a:off x="6024928" y="4521825"/>
            <a:ext cx="412500" cy="378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sp>
        <p:nvSpPr>
          <p:cNvPr id="1214" name="Google Shape;1214;p57"/>
          <p:cNvSpPr/>
          <p:nvPr/>
        </p:nvSpPr>
        <p:spPr>
          <a:xfrm>
            <a:off x="6428684" y="4521825"/>
            <a:ext cx="412500" cy="3783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6</a:t>
            </a:r>
            <a:endParaRPr sz="1800">
              <a:latin typeface="Calibri"/>
              <a:ea typeface="Calibri"/>
              <a:cs typeface="Calibri"/>
              <a:sym typeface="Calibri"/>
            </a:endParaRPr>
          </a:p>
        </p:txBody>
      </p:sp>
      <p:sp>
        <p:nvSpPr>
          <p:cNvPr id="1215" name="Google Shape;1215;p57"/>
          <p:cNvSpPr/>
          <p:nvPr/>
        </p:nvSpPr>
        <p:spPr>
          <a:xfrm>
            <a:off x="6832812" y="4521825"/>
            <a:ext cx="412500" cy="378300"/>
          </a:xfrm>
          <a:prstGeom prst="rect">
            <a:avLst/>
          </a:prstGeom>
          <a:solidFill>
            <a:srgbClr val="A4C2F4"/>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8</a:t>
            </a:r>
            <a:endParaRPr sz="1800">
              <a:latin typeface="Calibri"/>
              <a:ea typeface="Calibri"/>
              <a:cs typeface="Calibri"/>
              <a:sym typeface="Calibri"/>
            </a:endParaRPr>
          </a:p>
        </p:txBody>
      </p:sp>
      <p:sp>
        <p:nvSpPr>
          <p:cNvPr id="1216" name="Google Shape;1216;p57"/>
          <p:cNvSpPr/>
          <p:nvPr/>
        </p:nvSpPr>
        <p:spPr>
          <a:xfrm>
            <a:off x="7240398" y="4521825"/>
            <a:ext cx="412500" cy="378300"/>
          </a:xfrm>
          <a:prstGeom prst="rect">
            <a:avLst/>
          </a:prstGeom>
          <a:solidFill>
            <a:srgbClr val="A4C2F4"/>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7</a:t>
            </a:r>
            <a:endParaRPr sz="1800">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0" name="Shape 1220"/>
        <p:cNvGrpSpPr/>
        <p:nvPr/>
      </p:nvGrpSpPr>
      <p:grpSpPr>
        <a:xfrm>
          <a:off x="0" y="0"/>
          <a:ext cx="0" cy="0"/>
          <a:chOff x="0" y="0"/>
          <a:chExt cx="0" cy="0"/>
        </a:xfrm>
      </p:grpSpPr>
      <p:sp>
        <p:nvSpPr>
          <p:cNvPr id="1221" name="Google Shape;1221;p5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Avoiding the Worst Case</a:t>
            </a:r>
            <a:endParaRPr/>
          </a:p>
        </p:txBody>
      </p:sp>
      <p:sp>
        <p:nvSpPr>
          <p:cNvPr id="1222" name="Google Shape;1222;p58"/>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If pivot always lands somewhere “good”, Quicksort is Θ(N log N). However, the very rare Θ(N</a:t>
            </a:r>
            <a:r>
              <a:rPr baseline="30000" lang="en"/>
              <a:t>2</a:t>
            </a:r>
            <a:r>
              <a:rPr lang="en"/>
              <a:t>) cases do happen in practice, e.g.</a:t>
            </a:r>
            <a:endParaRPr/>
          </a:p>
          <a:p>
            <a:pPr indent="-342900" lvl="0" marL="457200" rtl="0" algn="l">
              <a:spcBef>
                <a:spcPts val="600"/>
              </a:spcBef>
              <a:spcAft>
                <a:spcPts val="0"/>
              </a:spcAft>
              <a:buSzPts val="1800"/>
              <a:buChar char="●"/>
            </a:pPr>
            <a:r>
              <a:rPr lang="en"/>
              <a:t>Bad ordering: Array already in sorted order (or almost sorted order).</a:t>
            </a:r>
            <a:endParaRPr/>
          </a:p>
          <a:p>
            <a:pPr indent="-342900" lvl="0" marL="457200" rtl="0" algn="l">
              <a:spcBef>
                <a:spcPts val="600"/>
              </a:spcBef>
              <a:spcAft>
                <a:spcPts val="0"/>
              </a:spcAft>
              <a:buSzPts val="1800"/>
              <a:buChar char="●"/>
            </a:pPr>
            <a:r>
              <a:rPr lang="en"/>
              <a:t>Bad elements: Array with all duplicates. </a:t>
            </a:r>
            <a:endParaRPr/>
          </a:p>
          <a:p>
            <a:pPr indent="0" lvl="0" marL="0" rtl="0" algn="l">
              <a:spcBef>
                <a:spcPts val="600"/>
              </a:spcBef>
              <a:spcAft>
                <a:spcPts val="0"/>
              </a:spcAft>
              <a:buClr>
                <a:schemeClr val="dk1"/>
              </a:buClr>
              <a:buSzPts val="1100"/>
              <a:buFont typeface="Arial"/>
              <a:buNone/>
            </a:pPr>
            <a:r>
              <a:t/>
            </a:r>
            <a:endParaRPr/>
          </a:p>
          <a:p>
            <a:pPr indent="0" lvl="0" marL="0" rtl="0" algn="l">
              <a:spcBef>
                <a:spcPts val="600"/>
              </a:spcBef>
              <a:spcAft>
                <a:spcPts val="0"/>
              </a:spcAft>
              <a:buClr>
                <a:schemeClr val="dk1"/>
              </a:buClr>
              <a:buSzPts val="1100"/>
              <a:buFont typeface="Arial"/>
              <a:buNone/>
            </a:pPr>
            <a:r>
              <a:rPr lang="en"/>
              <a:t>What can we do to avoid worst case behavior?</a:t>
            </a:r>
            <a:endParaRPr/>
          </a:p>
          <a:p>
            <a:pPr indent="-342900" lvl="0" marL="457200" rtl="0" algn="l">
              <a:spcBef>
                <a:spcPts val="600"/>
              </a:spcBef>
              <a:spcAft>
                <a:spcPts val="0"/>
              </a:spcAft>
              <a:buSzPts val="1800"/>
              <a:buChar char="●"/>
            </a:pPr>
            <a:r>
              <a:rPr lang="en"/>
              <a:t>Shuffle before starting.</a:t>
            </a:r>
            <a:endParaRPr/>
          </a:p>
          <a:p>
            <a:pPr indent="-342900" lvl="0" marL="457200" rtl="0" algn="l">
              <a:spcBef>
                <a:spcPts val="600"/>
              </a:spcBef>
              <a:spcAft>
                <a:spcPts val="0"/>
              </a:spcAft>
              <a:buSzPts val="1800"/>
              <a:buChar char="●"/>
            </a:pPr>
            <a:r>
              <a:rPr lang="en"/>
              <a:t>Go through entire array, find the median, use that as the pivot.</a:t>
            </a:r>
            <a:endParaRPr/>
          </a:p>
          <a:p>
            <a:pPr indent="-342900" lvl="0" marL="457200" rtl="0" algn="l">
              <a:spcBef>
                <a:spcPts val="600"/>
              </a:spcBef>
              <a:spcAft>
                <a:spcPts val="0"/>
              </a:spcAft>
              <a:buSzPts val="1800"/>
              <a:buChar char="●"/>
            </a:pPr>
            <a:r>
              <a:rPr lang="en"/>
              <a:t>Scan through one tie and check if it’s already sorted, don’t sort.</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Next Monday: We’ll continue discussing Quicksort! Friday is Software Eng. II.</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6" name="Shape 1226"/>
        <p:cNvGrpSpPr/>
        <p:nvPr/>
      </p:nvGrpSpPr>
      <p:grpSpPr>
        <a:xfrm>
          <a:off x="0" y="0"/>
          <a:ext cx="0" cy="0"/>
          <a:chOff x="0" y="0"/>
          <a:chExt cx="0" cy="0"/>
        </a:xfrm>
      </p:grpSpPr>
      <p:sp>
        <p:nvSpPr>
          <p:cNvPr id="1227" name="Google Shape;1227;p5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More Quicksort Origins</a:t>
            </a:r>
            <a:endParaRPr/>
          </a:p>
        </p:txBody>
      </p:sp>
      <p:sp>
        <p:nvSpPr>
          <p:cNvPr id="1228" name="Google Shape;1228;p59"/>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Amusingly, Quicksort was the wrong tool for the job. Two issues:</a:t>
            </a:r>
            <a:endParaRPr/>
          </a:p>
          <a:p>
            <a:pPr indent="-342900" lvl="0" marL="457200" rtl="0" algn="l">
              <a:spcBef>
                <a:spcPts val="600"/>
              </a:spcBef>
              <a:spcAft>
                <a:spcPts val="0"/>
              </a:spcAft>
              <a:buSzPts val="1800"/>
              <a:buChar char="●"/>
            </a:pPr>
            <a:r>
              <a:rPr lang="en"/>
              <a:t>Language that Tony was using didn’t support recursion (so he couldn’t easily implement Quicksort).</a:t>
            </a:r>
            <a:endParaRPr/>
          </a:p>
          <a:p>
            <a:pPr indent="-342900" lvl="0" marL="457200" rtl="0" algn="l">
              <a:spcBef>
                <a:spcPts val="0"/>
              </a:spcBef>
              <a:spcAft>
                <a:spcPts val="0"/>
              </a:spcAft>
              <a:buSzPts val="1800"/>
              <a:buChar char="●"/>
            </a:pPr>
            <a:r>
              <a:rPr lang="en"/>
              <a:t>Sentences are usually shorter than 15 words.</a:t>
            </a:r>
            <a:endParaRPr/>
          </a:p>
          <a:p>
            <a:pPr indent="0" lvl="0" marL="0" rtl="0" algn="l">
              <a:spcBef>
                <a:spcPts val="600"/>
              </a:spcBef>
              <a:spcAft>
                <a:spcPts val="0"/>
              </a:spcAft>
              <a:buNone/>
            </a:pPr>
            <a:r>
              <a:t/>
            </a:r>
            <a:endParaRPr/>
          </a:p>
        </p:txBody>
      </p:sp>
      <p:pic>
        <p:nvPicPr>
          <p:cNvPr id="1229" name="Google Shape;1229;p59"/>
          <p:cNvPicPr preferRelativeResize="0"/>
          <p:nvPr/>
        </p:nvPicPr>
        <p:blipFill>
          <a:blip r:embed="rId3">
            <a:alphaModFix/>
          </a:blip>
          <a:stretch>
            <a:fillRect/>
          </a:stretch>
        </p:blipFill>
        <p:spPr>
          <a:xfrm>
            <a:off x="1631575" y="2485550"/>
            <a:ext cx="5880850" cy="2420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8"/>
                                        </p:tgtEl>
                                        <p:attrNameLst>
                                          <p:attrName>style.visibility</p:attrName>
                                        </p:attrNameLst>
                                      </p:cBhvr>
                                      <p:to>
                                        <p:strVal val="visible"/>
                                      </p:to>
                                    </p:set>
                                    <p:animEffect filter="fade" transition="in">
                                      <p:cBhvr>
                                        <p:cTn dur="1000"/>
                                        <p:tgtEl>
                                          <p:spTgt spid="12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9"/>
                                        </p:tgtEl>
                                        <p:attrNameLst>
                                          <p:attrName>style.visibility</p:attrName>
                                        </p:attrNameLst>
                                      </p:cBhvr>
                                      <p:to>
                                        <p:strVal val="visible"/>
                                      </p:to>
                                    </p:set>
                                    <p:animEffect filter="fade" transition="in">
                                      <p:cBhvr>
                                        <p:cTn dur="1000"/>
                                        <p:tgtEl>
                                          <p:spTgt spid="12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3" name="Shape 1233"/>
        <p:cNvGrpSpPr/>
        <p:nvPr/>
      </p:nvGrpSpPr>
      <p:grpSpPr>
        <a:xfrm>
          <a:off x="0" y="0"/>
          <a:ext cx="0" cy="0"/>
          <a:chOff x="0" y="0"/>
          <a:chExt cx="0" cy="0"/>
        </a:xfrm>
      </p:grpSpPr>
      <p:sp>
        <p:nvSpPr>
          <p:cNvPr id="1234" name="Google Shape;1234;p60"/>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32, </a:t>
            </a:r>
            <a:r>
              <a:rPr lang="en"/>
              <a:t>CS61B, </a:t>
            </a:r>
            <a:r>
              <a:rPr lang="en"/>
              <a:t>Spring 2024</a:t>
            </a:r>
            <a:endParaRPr/>
          </a:p>
        </p:txBody>
      </p:sp>
      <p:sp>
        <p:nvSpPr>
          <p:cNvPr id="1235" name="Google Shape;1235;p60"/>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Quicksort</a:t>
            </a:r>
            <a:endParaRPr b="1">
              <a:solidFill>
                <a:schemeClr val="accent3"/>
              </a:solidFill>
              <a:latin typeface="Roboto"/>
              <a:ea typeface="Roboto"/>
              <a:cs typeface="Roboto"/>
              <a:sym typeface="Roboto"/>
            </a:endParaRPr>
          </a:p>
          <a:p>
            <a:pPr indent="-342900" lvl="0" marL="457200" rtl="0" algn="l">
              <a:spcBef>
                <a:spcPts val="600"/>
              </a:spcBef>
              <a:spcAft>
                <a:spcPts val="0"/>
              </a:spcAft>
              <a:buSzPts val="1800"/>
              <a:buChar char="•"/>
            </a:pPr>
            <a:r>
              <a:rPr lang="en"/>
              <a:t>Quicksort Backstory,</a:t>
            </a:r>
            <a:br>
              <a:rPr lang="en"/>
            </a:br>
            <a:r>
              <a:rPr lang="en"/>
              <a:t>Partitioning</a:t>
            </a:r>
            <a:endParaRPr/>
          </a:p>
          <a:p>
            <a:pPr indent="-342900" lvl="0" marL="457200" rtl="0" algn="l">
              <a:spcBef>
                <a:spcPts val="0"/>
              </a:spcBef>
              <a:spcAft>
                <a:spcPts val="0"/>
              </a:spcAft>
              <a:buSzPts val="1800"/>
              <a:buChar char="•"/>
            </a:pPr>
            <a:r>
              <a:rPr lang="en"/>
              <a:t>Quicksort</a:t>
            </a:r>
            <a:endParaRPr/>
          </a:p>
          <a:p>
            <a:pPr indent="0" lvl="0" marL="0" rtl="0" algn="l">
              <a:spcBef>
                <a:spcPts val="600"/>
              </a:spcBef>
              <a:spcAft>
                <a:spcPts val="0"/>
              </a:spcAft>
              <a:buNone/>
            </a:pPr>
            <a:r>
              <a:rPr lang="en">
                <a:solidFill>
                  <a:srgbClr val="CCCCCC"/>
                </a:solidFill>
              </a:rPr>
              <a:t>Quicksort Runtime Analysis</a:t>
            </a:r>
            <a:endParaRPr>
              <a:solidFill>
                <a:srgbClr val="CCCCCC"/>
              </a:solidFill>
            </a:endParaRPr>
          </a:p>
          <a:p>
            <a:pPr indent="-342900" lvl="0" marL="457200" rtl="0" algn="l">
              <a:spcBef>
                <a:spcPts val="600"/>
              </a:spcBef>
              <a:spcAft>
                <a:spcPts val="0"/>
              </a:spcAft>
              <a:buClr>
                <a:srgbClr val="CCCCCC"/>
              </a:buClr>
              <a:buSzPts val="1800"/>
              <a:buChar char="•"/>
            </a:pPr>
            <a:r>
              <a:rPr lang="en">
                <a:solidFill>
                  <a:srgbClr val="CCCCCC"/>
                </a:solidFill>
              </a:rPr>
              <a:t>Quicksort Runtime Analysis</a:t>
            </a:r>
            <a:endParaRPr>
              <a:solidFill>
                <a:srgbClr val="CCCCCC"/>
              </a:solidFill>
            </a:endParaRPr>
          </a:p>
          <a:p>
            <a:pPr indent="-342900" lvl="0" marL="457200" rtl="0" algn="l">
              <a:spcBef>
                <a:spcPts val="0"/>
              </a:spcBef>
              <a:spcAft>
                <a:spcPts val="0"/>
              </a:spcAft>
              <a:buClr>
                <a:srgbClr val="CCCCCC"/>
              </a:buClr>
              <a:buSzPts val="1800"/>
              <a:buChar char="•"/>
            </a:pPr>
            <a:r>
              <a:rPr lang="en">
                <a:solidFill>
                  <a:srgbClr val="CCCCCC"/>
                </a:solidFill>
              </a:rPr>
              <a:t>Avoiding Quicksort Worst Case</a:t>
            </a:r>
            <a:endParaRPr/>
          </a:p>
          <a:p>
            <a:pPr indent="0" lvl="0" marL="0" rtl="0" algn="l">
              <a:spcBef>
                <a:spcPts val="600"/>
              </a:spcBef>
              <a:spcAft>
                <a:spcPts val="0"/>
              </a:spcAft>
              <a:buNone/>
            </a:pPr>
            <a:r>
              <a:rPr b="1" lang="en">
                <a:solidFill>
                  <a:schemeClr val="accent3"/>
                </a:solidFill>
                <a:latin typeface="Roboto"/>
                <a:ea typeface="Roboto"/>
                <a:cs typeface="Roboto"/>
                <a:sym typeface="Roboto"/>
              </a:rPr>
              <a:t>Quicksort Variants</a:t>
            </a:r>
            <a:endParaRPr b="1">
              <a:solidFill>
                <a:schemeClr val="accent3"/>
              </a:solidFill>
              <a:latin typeface="Roboto"/>
              <a:ea typeface="Roboto"/>
              <a:cs typeface="Roboto"/>
              <a:sym typeface="Roboto"/>
            </a:endParaRPr>
          </a:p>
          <a:p>
            <a:pPr indent="-342900" lvl="0" marL="457200" rtl="0" algn="l">
              <a:spcBef>
                <a:spcPts val="600"/>
              </a:spcBef>
              <a:spcAft>
                <a:spcPts val="0"/>
              </a:spcAft>
              <a:buClr>
                <a:schemeClr val="accent3"/>
              </a:buClr>
              <a:buSzPts val="1800"/>
              <a:buFont typeface="Roboto"/>
              <a:buChar char="•"/>
            </a:pPr>
            <a:r>
              <a:rPr b="1" lang="en">
                <a:solidFill>
                  <a:schemeClr val="accent3"/>
                </a:solidFill>
                <a:latin typeface="Roboto"/>
                <a:ea typeface="Roboto"/>
                <a:cs typeface="Roboto"/>
                <a:sym typeface="Roboto"/>
              </a:rPr>
              <a:t>Philosophies for Avoiding Worst Case Behavior</a:t>
            </a:r>
            <a:endParaRPr b="1">
              <a:solidFill>
                <a:schemeClr val="accent3"/>
              </a:solidFill>
              <a:latin typeface="Roboto"/>
              <a:ea typeface="Roboto"/>
              <a:cs typeface="Roboto"/>
              <a:sym typeface="Roboto"/>
            </a:endParaRPr>
          </a:p>
          <a:p>
            <a:pPr indent="-342900" lvl="0" marL="457200" rtl="0" algn="l">
              <a:spcBef>
                <a:spcPts val="0"/>
              </a:spcBef>
              <a:spcAft>
                <a:spcPts val="0"/>
              </a:spcAft>
              <a:buSzPts val="1800"/>
              <a:buChar char="•"/>
            </a:pPr>
            <a:r>
              <a:rPr lang="en"/>
              <a:t>Quicksort Variant Experiments</a:t>
            </a:r>
            <a:endParaRPr/>
          </a:p>
          <a:p>
            <a:pPr indent="0" lvl="0" marL="0" rtl="0" algn="l">
              <a:spcBef>
                <a:spcPts val="600"/>
              </a:spcBef>
              <a:spcAft>
                <a:spcPts val="0"/>
              </a:spcAft>
              <a:buNone/>
            </a:pPr>
            <a:r>
              <a:rPr lang="en"/>
              <a:t>Quick Select (median finding)</a:t>
            </a:r>
            <a:endParaRPr/>
          </a:p>
        </p:txBody>
      </p:sp>
      <p:sp>
        <p:nvSpPr>
          <p:cNvPr id="1236" name="Google Shape;1236;p60"/>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Philosophies for Avoiding Worst Case Quicksort Behavior</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0" name="Shape 1240"/>
        <p:cNvGrpSpPr/>
        <p:nvPr/>
      </p:nvGrpSpPr>
      <p:grpSpPr>
        <a:xfrm>
          <a:off x="0" y="0"/>
          <a:ext cx="0" cy="0"/>
          <a:chOff x="0" y="0"/>
          <a:chExt cx="0" cy="0"/>
        </a:xfrm>
      </p:grpSpPr>
      <p:sp>
        <p:nvSpPr>
          <p:cNvPr id="1241" name="Google Shape;1241;p6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Partition Sort, a.k.a. Quicksort</a:t>
            </a:r>
            <a:endParaRPr/>
          </a:p>
        </p:txBody>
      </p:sp>
      <p:sp>
        <p:nvSpPr>
          <p:cNvPr id="1242" name="Google Shape;1242;p61"/>
          <p:cNvSpPr/>
          <p:nvPr/>
        </p:nvSpPr>
        <p:spPr>
          <a:xfrm>
            <a:off x="2377588" y="2121625"/>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243" name="Google Shape;1243;p61"/>
          <p:cNvSpPr/>
          <p:nvPr/>
        </p:nvSpPr>
        <p:spPr>
          <a:xfrm>
            <a:off x="2862777" y="2121625"/>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244" name="Google Shape;1244;p61"/>
          <p:cNvSpPr/>
          <p:nvPr/>
        </p:nvSpPr>
        <p:spPr>
          <a:xfrm>
            <a:off x="3352117" y="2121625"/>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245" name="Google Shape;1245;p61"/>
          <p:cNvSpPr/>
          <p:nvPr/>
        </p:nvSpPr>
        <p:spPr>
          <a:xfrm>
            <a:off x="3837306" y="2121625"/>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246" name="Google Shape;1246;p61"/>
          <p:cNvSpPr/>
          <p:nvPr/>
        </p:nvSpPr>
        <p:spPr>
          <a:xfrm>
            <a:off x="4322048" y="2121625"/>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247" name="Google Shape;1247;p61"/>
          <p:cNvSpPr/>
          <p:nvPr/>
        </p:nvSpPr>
        <p:spPr>
          <a:xfrm>
            <a:off x="4807238" y="2121625"/>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248" name="Google Shape;1248;p61"/>
          <p:cNvSpPr/>
          <p:nvPr/>
        </p:nvSpPr>
        <p:spPr>
          <a:xfrm>
            <a:off x="5296578" y="2121625"/>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249" name="Google Shape;1249;p61"/>
          <p:cNvSpPr/>
          <p:nvPr/>
        </p:nvSpPr>
        <p:spPr>
          <a:xfrm>
            <a:off x="5781767" y="2121625"/>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250" name="Google Shape;1250;p61"/>
          <p:cNvSpPr/>
          <p:nvPr/>
        </p:nvSpPr>
        <p:spPr>
          <a:xfrm>
            <a:off x="6271142" y="2121625"/>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251" name="Google Shape;1251;p61"/>
          <p:cNvSpPr txBox="1"/>
          <p:nvPr/>
        </p:nvSpPr>
        <p:spPr>
          <a:xfrm>
            <a:off x="862300" y="2809325"/>
            <a:ext cx="1781400" cy="36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partition(32)</a:t>
            </a:r>
            <a:endParaRPr/>
          </a:p>
        </p:txBody>
      </p:sp>
      <p:sp>
        <p:nvSpPr>
          <p:cNvPr id="1252" name="Google Shape;1252;p61"/>
          <p:cNvSpPr/>
          <p:nvPr/>
        </p:nvSpPr>
        <p:spPr>
          <a:xfrm>
            <a:off x="2377588" y="3493225"/>
            <a:ext cx="495300" cy="495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253" name="Google Shape;1253;p61"/>
          <p:cNvSpPr/>
          <p:nvPr/>
        </p:nvSpPr>
        <p:spPr>
          <a:xfrm>
            <a:off x="2862777" y="3493225"/>
            <a:ext cx="495300" cy="495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254" name="Google Shape;1254;p61"/>
          <p:cNvSpPr/>
          <p:nvPr/>
        </p:nvSpPr>
        <p:spPr>
          <a:xfrm>
            <a:off x="3352117" y="3493225"/>
            <a:ext cx="495300" cy="495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255" name="Google Shape;1255;p61"/>
          <p:cNvSpPr/>
          <p:nvPr/>
        </p:nvSpPr>
        <p:spPr>
          <a:xfrm>
            <a:off x="3837306" y="3493225"/>
            <a:ext cx="495300" cy="495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256" name="Google Shape;1256;p61"/>
          <p:cNvSpPr/>
          <p:nvPr/>
        </p:nvSpPr>
        <p:spPr>
          <a:xfrm>
            <a:off x="4322048" y="3493225"/>
            <a:ext cx="495300" cy="495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257" name="Google Shape;1257;p61"/>
          <p:cNvSpPr/>
          <p:nvPr/>
        </p:nvSpPr>
        <p:spPr>
          <a:xfrm>
            <a:off x="4807238" y="3493225"/>
            <a:ext cx="495300" cy="495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258" name="Google Shape;1258;p61"/>
          <p:cNvSpPr/>
          <p:nvPr/>
        </p:nvSpPr>
        <p:spPr>
          <a:xfrm>
            <a:off x="5296578" y="3493225"/>
            <a:ext cx="495300" cy="495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259" name="Google Shape;1259;p61"/>
          <p:cNvSpPr/>
          <p:nvPr/>
        </p:nvSpPr>
        <p:spPr>
          <a:xfrm>
            <a:off x="5781767" y="3493225"/>
            <a:ext cx="495300" cy="4953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260" name="Google Shape;1260;p61"/>
          <p:cNvSpPr/>
          <p:nvPr/>
        </p:nvSpPr>
        <p:spPr>
          <a:xfrm>
            <a:off x="6271142" y="3493225"/>
            <a:ext cx="495300" cy="495300"/>
          </a:xfrm>
          <a:prstGeom prst="rect">
            <a:avLst/>
          </a:prstGeom>
          <a:solidFill>
            <a:srgbClr val="A4C2F4"/>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261" name="Google Shape;1261;p61"/>
          <p:cNvSpPr/>
          <p:nvPr/>
        </p:nvSpPr>
        <p:spPr>
          <a:xfrm rot="-5400000">
            <a:off x="3938777" y="1624125"/>
            <a:ext cx="260700" cy="33801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61"/>
          <p:cNvSpPr/>
          <p:nvPr/>
        </p:nvSpPr>
        <p:spPr>
          <a:xfrm rot="-5400000">
            <a:off x="6376127" y="3078225"/>
            <a:ext cx="260700" cy="47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61"/>
          <p:cNvSpPr txBox="1"/>
          <p:nvPr/>
        </p:nvSpPr>
        <p:spPr>
          <a:xfrm>
            <a:off x="4160175" y="2942525"/>
            <a:ext cx="830700" cy="33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&lt;= 32</a:t>
            </a:r>
            <a:endParaRPr/>
          </a:p>
        </p:txBody>
      </p:sp>
      <p:sp>
        <p:nvSpPr>
          <p:cNvPr id="1264" name="Google Shape;1264;p61"/>
          <p:cNvSpPr txBox="1"/>
          <p:nvPr/>
        </p:nvSpPr>
        <p:spPr>
          <a:xfrm>
            <a:off x="6555525" y="2977250"/>
            <a:ext cx="830700" cy="33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&gt;= 32</a:t>
            </a:r>
            <a:endParaRPr/>
          </a:p>
        </p:txBody>
      </p:sp>
      <p:sp>
        <p:nvSpPr>
          <p:cNvPr id="1265" name="Google Shape;1265;p61"/>
          <p:cNvSpPr/>
          <p:nvPr/>
        </p:nvSpPr>
        <p:spPr>
          <a:xfrm rot="-5400000">
            <a:off x="5881512" y="3101500"/>
            <a:ext cx="260700" cy="4392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61"/>
          <p:cNvSpPr txBox="1"/>
          <p:nvPr/>
        </p:nvSpPr>
        <p:spPr>
          <a:xfrm>
            <a:off x="5723676" y="2603315"/>
            <a:ext cx="830700" cy="57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in its place</a:t>
            </a:r>
            <a:endParaRPr/>
          </a:p>
        </p:txBody>
      </p:sp>
      <p:cxnSp>
        <p:nvCxnSpPr>
          <p:cNvPr id="1267" name="Google Shape;1267;p61"/>
          <p:cNvCxnSpPr>
            <a:stCxn id="1242" idx="1"/>
            <a:endCxn id="1252" idx="1"/>
          </p:cNvCxnSpPr>
          <p:nvPr/>
        </p:nvCxnSpPr>
        <p:spPr>
          <a:xfrm>
            <a:off x="2377588" y="2369275"/>
            <a:ext cx="600" cy="1371600"/>
          </a:xfrm>
          <a:prstGeom prst="bentConnector3">
            <a:avLst>
              <a:gd fmla="val -39687500" name="adj1"/>
            </a:avLst>
          </a:prstGeom>
          <a:noFill/>
          <a:ln cap="flat" cmpd="sng" w="19050">
            <a:solidFill>
              <a:schemeClr val="dk2"/>
            </a:solidFill>
            <a:prstDash val="solid"/>
            <a:round/>
            <a:headEnd len="med" w="med" type="none"/>
            <a:tailEnd len="med" w="med" type="triangle"/>
          </a:ln>
        </p:spPr>
      </p:cxnSp>
      <p:sp>
        <p:nvSpPr>
          <p:cNvPr id="1268" name="Google Shape;1268;p61"/>
          <p:cNvSpPr txBox="1"/>
          <p:nvPr/>
        </p:nvSpPr>
        <p:spPr>
          <a:xfrm>
            <a:off x="243000" y="4037225"/>
            <a:ext cx="8443800" cy="10206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lang="en" sz="1800">
                <a:latin typeface="Roboto"/>
                <a:ea typeface="Roboto"/>
                <a:cs typeface="Roboto"/>
                <a:sym typeface="Roboto"/>
              </a:rPr>
              <a:t>Run time is Θ(N log N) in the best case, Θ(N</a:t>
            </a:r>
            <a:r>
              <a:rPr baseline="30000" lang="en" sz="1800">
                <a:latin typeface="Roboto"/>
                <a:ea typeface="Roboto"/>
                <a:cs typeface="Roboto"/>
                <a:sym typeface="Roboto"/>
              </a:rPr>
              <a:t>2</a:t>
            </a:r>
            <a:r>
              <a:rPr lang="en" sz="1800">
                <a:latin typeface="Roboto"/>
                <a:ea typeface="Roboto"/>
                <a:cs typeface="Roboto"/>
                <a:sym typeface="Roboto"/>
              </a:rPr>
              <a:t>) in the worst case, and Θ(N log N) in the average case.</a:t>
            </a:r>
            <a:endParaRPr sz="2200">
              <a:solidFill>
                <a:srgbClr val="000000"/>
              </a:solidFill>
              <a:latin typeface="Roboto"/>
              <a:ea typeface="Roboto"/>
              <a:cs typeface="Roboto"/>
              <a:sym typeface="Roboto"/>
            </a:endParaRPr>
          </a:p>
        </p:txBody>
      </p:sp>
      <p:sp>
        <p:nvSpPr>
          <p:cNvPr id="1269" name="Google Shape;1269;p61"/>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Quicksorting N items: (</a:t>
            </a:r>
            <a:r>
              <a:rPr lang="en" u="sng">
                <a:solidFill>
                  <a:schemeClr val="hlink"/>
                </a:solidFill>
                <a:hlinkClick r:id="rId3"/>
              </a:rPr>
              <a:t>Demo</a:t>
            </a:r>
            <a:r>
              <a:rPr lang="en"/>
              <a:t>)</a:t>
            </a:r>
            <a:endParaRPr/>
          </a:p>
          <a:p>
            <a:pPr indent="-342900" lvl="0" marL="457200" rtl="0" algn="l">
              <a:spcBef>
                <a:spcPts val="600"/>
              </a:spcBef>
              <a:spcAft>
                <a:spcPts val="0"/>
              </a:spcAft>
              <a:buSzPts val="1800"/>
              <a:buFont typeface="Roboto"/>
              <a:buChar char="●"/>
            </a:pPr>
            <a:r>
              <a:rPr lang="en"/>
              <a:t>Partition on leftmost item. </a:t>
            </a:r>
            <a:endParaRPr/>
          </a:p>
          <a:p>
            <a:pPr indent="-342900" lvl="0" marL="457200" rtl="0" algn="l">
              <a:spcBef>
                <a:spcPts val="0"/>
              </a:spcBef>
              <a:spcAft>
                <a:spcPts val="0"/>
              </a:spcAft>
              <a:buSzPts val="1800"/>
              <a:buFont typeface="Roboto"/>
              <a:buChar char="●"/>
            </a:pPr>
            <a:r>
              <a:rPr lang="en"/>
              <a:t>Quicksort left half.</a:t>
            </a:r>
            <a:endParaRPr/>
          </a:p>
          <a:p>
            <a:pPr indent="-342900" lvl="0" marL="457200" rtl="0" algn="l">
              <a:spcBef>
                <a:spcPts val="0"/>
              </a:spcBef>
              <a:spcAft>
                <a:spcPts val="0"/>
              </a:spcAft>
              <a:buSzPts val="1800"/>
              <a:buFont typeface="Roboto"/>
              <a:buChar char="●"/>
            </a:pPr>
            <a:r>
              <a:rPr lang="en"/>
              <a:t>Quicksort right half.</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273" name="Shape 1273"/>
        <p:cNvGrpSpPr/>
        <p:nvPr/>
      </p:nvGrpSpPr>
      <p:grpSpPr>
        <a:xfrm>
          <a:off x="0" y="0"/>
          <a:ext cx="0" cy="0"/>
          <a:chOff x="0" y="0"/>
          <a:chExt cx="0" cy="0"/>
        </a:xfrm>
      </p:grpSpPr>
      <p:sp>
        <p:nvSpPr>
          <p:cNvPr id="1274" name="Google Shape;1274;p6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Avoiding the Worst Case: Question from Last Time</a:t>
            </a:r>
            <a:endParaRPr/>
          </a:p>
        </p:txBody>
      </p:sp>
      <p:sp>
        <p:nvSpPr>
          <p:cNvPr id="1275" name="Google Shape;1275;p62"/>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If pivot always lands somewhere “good”, Quicksort is Θ(N log N). However, the very rare Θ(N</a:t>
            </a:r>
            <a:r>
              <a:rPr baseline="30000" lang="en"/>
              <a:t>2</a:t>
            </a:r>
            <a:r>
              <a:rPr lang="en"/>
              <a:t>) cases do happen in practice, e.g.</a:t>
            </a:r>
            <a:endParaRPr/>
          </a:p>
          <a:p>
            <a:pPr indent="-342900" lvl="0" marL="457200" rtl="0" algn="l">
              <a:spcBef>
                <a:spcPts val="600"/>
              </a:spcBef>
              <a:spcAft>
                <a:spcPts val="0"/>
              </a:spcAft>
              <a:buSzPts val="1800"/>
              <a:buChar char="●"/>
            </a:pPr>
            <a:r>
              <a:rPr lang="en"/>
              <a:t>Bad ordering: Array already in sorted order (or almost sorted order).</a:t>
            </a:r>
            <a:endParaRPr/>
          </a:p>
          <a:p>
            <a:pPr indent="-342900" lvl="0" marL="457200" rtl="0" algn="l">
              <a:spcBef>
                <a:spcPts val="600"/>
              </a:spcBef>
              <a:spcAft>
                <a:spcPts val="0"/>
              </a:spcAft>
              <a:buSzPts val="1800"/>
              <a:buChar char="●"/>
            </a:pPr>
            <a:r>
              <a:rPr lang="en"/>
              <a:t>Bad elements: Array with all duplicates. </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can we do to avoid worst case behavior?</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Recall, our version of Quicksort has the following properties:</a:t>
            </a:r>
            <a:endParaRPr/>
          </a:p>
          <a:p>
            <a:pPr indent="-342900" lvl="0" marL="457200" rtl="0" algn="l">
              <a:spcBef>
                <a:spcPts val="600"/>
              </a:spcBef>
              <a:spcAft>
                <a:spcPts val="0"/>
              </a:spcAft>
              <a:buSzPts val="1800"/>
              <a:buChar char="●"/>
            </a:pPr>
            <a:r>
              <a:rPr lang="en"/>
              <a:t>Leftmost item is always chosen as the pivot.</a:t>
            </a:r>
            <a:endParaRPr/>
          </a:p>
          <a:p>
            <a:pPr indent="-342900" lvl="0" marL="457200" rtl="0" algn="l">
              <a:spcBef>
                <a:spcPts val="600"/>
              </a:spcBef>
              <a:spcAft>
                <a:spcPts val="0"/>
              </a:spcAft>
              <a:buSzPts val="1800"/>
              <a:buChar char="●"/>
            </a:pPr>
            <a:r>
              <a:rPr lang="en"/>
              <a:t>Our partitioning algorithm preserves the relative order of &lt;= and &gt;= items.</a:t>
            </a:r>
            <a:endParaRPr/>
          </a:p>
          <a:p>
            <a:pPr indent="0" lvl="0" marL="0" rtl="0" algn="l">
              <a:spcBef>
                <a:spcPts val="600"/>
              </a:spcBef>
              <a:spcAft>
                <a:spcPts val="0"/>
              </a:spcAft>
              <a:buNone/>
            </a:pPr>
            <a:r>
              <a:t/>
            </a:r>
            <a:endParaRPr/>
          </a:p>
        </p:txBody>
      </p:sp>
      <p:sp>
        <p:nvSpPr>
          <p:cNvPr id="1276" name="Google Shape;1276;p62"/>
          <p:cNvSpPr/>
          <p:nvPr/>
        </p:nvSpPr>
        <p:spPr>
          <a:xfrm>
            <a:off x="905499" y="4521825"/>
            <a:ext cx="412500" cy="3783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6</a:t>
            </a:r>
            <a:endParaRPr sz="1800">
              <a:latin typeface="Calibri"/>
              <a:ea typeface="Calibri"/>
              <a:cs typeface="Calibri"/>
              <a:sym typeface="Calibri"/>
            </a:endParaRPr>
          </a:p>
        </p:txBody>
      </p:sp>
      <p:sp>
        <p:nvSpPr>
          <p:cNvPr id="1277" name="Google Shape;1277;p62"/>
          <p:cNvSpPr/>
          <p:nvPr/>
        </p:nvSpPr>
        <p:spPr>
          <a:xfrm>
            <a:off x="1309513" y="4521825"/>
            <a:ext cx="412500" cy="378300"/>
          </a:xfrm>
          <a:prstGeom prst="rect">
            <a:avLst/>
          </a:prstGeom>
          <a:solidFill>
            <a:srgbClr val="A4C2F4"/>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8</a:t>
            </a:r>
            <a:endParaRPr sz="1800">
              <a:latin typeface="Calibri"/>
              <a:ea typeface="Calibri"/>
              <a:cs typeface="Calibri"/>
              <a:sym typeface="Calibri"/>
            </a:endParaRPr>
          </a:p>
        </p:txBody>
      </p:sp>
      <p:sp>
        <p:nvSpPr>
          <p:cNvPr id="1278" name="Google Shape;1278;p62"/>
          <p:cNvSpPr/>
          <p:nvPr/>
        </p:nvSpPr>
        <p:spPr>
          <a:xfrm>
            <a:off x="1716984" y="4521825"/>
            <a:ext cx="412500" cy="378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a:t>
            </a:r>
            <a:endParaRPr sz="1800">
              <a:latin typeface="Calibri"/>
              <a:ea typeface="Calibri"/>
              <a:cs typeface="Calibri"/>
              <a:sym typeface="Calibri"/>
            </a:endParaRPr>
          </a:p>
        </p:txBody>
      </p:sp>
      <p:sp>
        <p:nvSpPr>
          <p:cNvPr id="1279" name="Google Shape;1279;p62"/>
          <p:cNvSpPr/>
          <p:nvPr/>
        </p:nvSpPr>
        <p:spPr>
          <a:xfrm>
            <a:off x="2120999" y="4521825"/>
            <a:ext cx="412500" cy="378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a:t>
            </a:r>
            <a:endParaRPr sz="1800">
              <a:latin typeface="Calibri"/>
              <a:ea typeface="Calibri"/>
              <a:cs typeface="Calibri"/>
              <a:sym typeface="Calibri"/>
            </a:endParaRPr>
          </a:p>
        </p:txBody>
      </p:sp>
      <p:sp>
        <p:nvSpPr>
          <p:cNvPr id="1280" name="Google Shape;1280;p62"/>
          <p:cNvSpPr/>
          <p:nvPr/>
        </p:nvSpPr>
        <p:spPr>
          <a:xfrm>
            <a:off x="2524641" y="4521825"/>
            <a:ext cx="412500" cy="378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281" name="Google Shape;1281;p62"/>
          <p:cNvSpPr/>
          <p:nvPr/>
        </p:nvSpPr>
        <p:spPr>
          <a:xfrm>
            <a:off x="2928655" y="4521825"/>
            <a:ext cx="412500" cy="378300"/>
          </a:xfrm>
          <a:prstGeom prst="rect">
            <a:avLst/>
          </a:prstGeom>
          <a:solidFill>
            <a:srgbClr val="A4C2F4"/>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7</a:t>
            </a:r>
            <a:endParaRPr sz="1800">
              <a:latin typeface="Calibri"/>
              <a:ea typeface="Calibri"/>
              <a:cs typeface="Calibri"/>
              <a:sym typeface="Calibri"/>
            </a:endParaRPr>
          </a:p>
        </p:txBody>
      </p:sp>
      <p:sp>
        <p:nvSpPr>
          <p:cNvPr id="1282" name="Google Shape;1282;p62"/>
          <p:cNvSpPr/>
          <p:nvPr/>
        </p:nvSpPr>
        <p:spPr>
          <a:xfrm>
            <a:off x="3336126" y="4521825"/>
            <a:ext cx="412500" cy="378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sp>
        <p:nvSpPr>
          <p:cNvPr id="1283" name="Google Shape;1283;p62"/>
          <p:cNvSpPr/>
          <p:nvPr/>
        </p:nvSpPr>
        <p:spPr>
          <a:xfrm>
            <a:off x="4809085" y="4521825"/>
            <a:ext cx="412500" cy="378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a:t>
            </a:r>
            <a:endParaRPr sz="1800">
              <a:latin typeface="Calibri"/>
              <a:ea typeface="Calibri"/>
              <a:cs typeface="Calibri"/>
              <a:sym typeface="Calibri"/>
            </a:endParaRPr>
          </a:p>
        </p:txBody>
      </p:sp>
      <p:sp>
        <p:nvSpPr>
          <p:cNvPr id="1284" name="Google Shape;1284;p62"/>
          <p:cNvSpPr/>
          <p:nvPr/>
        </p:nvSpPr>
        <p:spPr>
          <a:xfrm>
            <a:off x="5213213" y="4521825"/>
            <a:ext cx="412500" cy="378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a:t>
            </a:r>
            <a:endParaRPr sz="1800">
              <a:latin typeface="Calibri"/>
              <a:ea typeface="Calibri"/>
              <a:cs typeface="Calibri"/>
              <a:sym typeface="Calibri"/>
            </a:endParaRPr>
          </a:p>
        </p:txBody>
      </p:sp>
      <p:sp>
        <p:nvSpPr>
          <p:cNvPr id="1285" name="Google Shape;1285;p62"/>
          <p:cNvSpPr/>
          <p:nvPr/>
        </p:nvSpPr>
        <p:spPr>
          <a:xfrm>
            <a:off x="5620800" y="4521825"/>
            <a:ext cx="412500" cy="378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286" name="Google Shape;1286;p62"/>
          <p:cNvSpPr/>
          <p:nvPr/>
        </p:nvSpPr>
        <p:spPr>
          <a:xfrm>
            <a:off x="6024928" y="4521825"/>
            <a:ext cx="412500" cy="378300"/>
          </a:xfrm>
          <a:prstGeom prst="rect">
            <a:avLst/>
          </a:prstGeom>
          <a:solidFill>
            <a:srgbClr val="EA999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sp>
        <p:nvSpPr>
          <p:cNvPr id="1287" name="Google Shape;1287;p62"/>
          <p:cNvSpPr/>
          <p:nvPr/>
        </p:nvSpPr>
        <p:spPr>
          <a:xfrm>
            <a:off x="6428684" y="4521825"/>
            <a:ext cx="412500" cy="3783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6</a:t>
            </a:r>
            <a:endParaRPr sz="1800">
              <a:latin typeface="Calibri"/>
              <a:ea typeface="Calibri"/>
              <a:cs typeface="Calibri"/>
              <a:sym typeface="Calibri"/>
            </a:endParaRPr>
          </a:p>
        </p:txBody>
      </p:sp>
      <p:sp>
        <p:nvSpPr>
          <p:cNvPr id="1288" name="Google Shape;1288;p62"/>
          <p:cNvSpPr/>
          <p:nvPr/>
        </p:nvSpPr>
        <p:spPr>
          <a:xfrm>
            <a:off x="6832812" y="4521825"/>
            <a:ext cx="412500" cy="378300"/>
          </a:xfrm>
          <a:prstGeom prst="rect">
            <a:avLst/>
          </a:prstGeom>
          <a:solidFill>
            <a:srgbClr val="A4C2F4"/>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8</a:t>
            </a:r>
            <a:endParaRPr sz="1800">
              <a:latin typeface="Calibri"/>
              <a:ea typeface="Calibri"/>
              <a:cs typeface="Calibri"/>
              <a:sym typeface="Calibri"/>
            </a:endParaRPr>
          </a:p>
        </p:txBody>
      </p:sp>
      <p:sp>
        <p:nvSpPr>
          <p:cNvPr id="1289" name="Google Shape;1289;p62"/>
          <p:cNvSpPr/>
          <p:nvPr/>
        </p:nvSpPr>
        <p:spPr>
          <a:xfrm>
            <a:off x="7240398" y="4521825"/>
            <a:ext cx="412500" cy="378300"/>
          </a:xfrm>
          <a:prstGeom prst="rect">
            <a:avLst/>
          </a:prstGeom>
          <a:solidFill>
            <a:srgbClr val="A4C2F4"/>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7</a:t>
            </a:r>
            <a:endParaRPr sz="1800">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93" name="Shape 1293"/>
        <p:cNvGrpSpPr/>
        <p:nvPr/>
      </p:nvGrpSpPr>
      <p:grpSpPr>
        <a:xfrm>
          <a:off x="0" y="0"/>
          <a:ext cx="0" cy="0"/>
          <a:chOff x="0" y="0"/>
          <a:chExt cx="0" cy="0"/>
        </a:xfrm>
      </p:grpSpPr>
      <p:sp>
        <p:nvSpPr>
          <p:cNvPr id="1294" name="Google Shape;1294;p6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Avoiding the Worst Case: My Answers </a:t>
            </a:r>
            <a:endParaRPr/>
          </a:p>
        </p:txBody>
      </p:sp>
      <p:sp>
        <p:nvSpPr>
          <p:cNvPr id="1295" name="Google Shape;1295;p63"/>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can we do to avoid running into the worst case for QuickSort?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Four philosophies:</a:t>
            </a:r>
            <a:endParaRPr/>
          </a:p>
          <a:p>
            <a:pPr indent="0" lvl="0" marL="0" rtl="0" algn="l">
              <a:spcBef>
                <a:spcPts val="600"/>
              </a:spcBef>
              <a:spcAft>
                <a:spcPts val="0"/>
              </a:spcAft>
              <a:buNone/>
            </a:pPr>
            <a:r>
              <a:rPr lang="en"/>
              <a:t>1. </a:t>
            </a:r>
            <a:r>
              <a:rPr b="1" lang="en"/>
              <a:t>Randomness</a:t>
            </a:r>
            <a:r>
              <a:rPr lang="en"/>
              <a:t>: Pick a random pivot or shuffle before sorting.</a:t>
            </a:r>
            <a:endParaRPr/>
          </a:p>
          <a:p>
            <a:pPr indent="0" lvl="0" marL="0" rtl="0" algn="l">
              <a:spcBef>
                <a:spcPts val="600"/>
              </a:spcBef>
              <a:spcAft>
                <a:spcPts val="0"/>
              </a:spcAft>
              <a:buNone/>
            </a:pPr>
            <a:r>
              <a:rPr lang="en"/>
              <a:t>2. </a:t>
            </a:r>
            <a:r>
              <a:rPr b="1" lang="en"/>
              <a:t>Smarter pivot selection</a:t>
            </a:r>
            <a:r>
              <a:rPr lang="en"/>
              <a:t>: Calculate or approximate the median.</a:t>
            </a:r>
            <a:endParaRPr/>
          </a:p>
          <a:p>
            <a:pPr indent="0" lvl="0" marL="0" rtl="0" algn="l">
              <a:spcBef>
                <a:spcPts val="600"/>
              </a:spcBef>
              <a:spcAft>
                <a:spcPts val="0"/>
              </a:spcAft>
              <a:buNone/>
            </a:pPr>
            <a:r>
              <a:rPr lang="en"/>
              <a:t>3. </a:t>
            </a:r>
            <a:r>
              <a:rPr b="1" lang="en"/>
              <a:t>Introspection</a:t>
            </a:r>
            <a:r>
              <a:rPr lang="en"/>
              <a:t>: Switch to a safer sort if recursion goes to deep.</a:t>
            </a:r>
            <a:endParaRPr/>
          </a:p>
          <a:p>
            <a:pPr indent="0" lvl="0" marL="0" rtl="0" algn="l">
              <a:spcBef>
                <a:spcPts val="600"/>
              </a:spcBef>
              <a:spcAft>
                <a:spcPts val="0"/>
              </a:spcAft>
              <a:buNone/>
            </a:pPr>
            <a:r>
              <a:rPr lang="en"/>
              <a:t>4. </a:t>
            </a:r>
            <a:r>
              <a:rPr b="1" lang="en"/>
              <a:t>Preprocess the array</a:t>
            </a:r>
            <a:r>
              <a:rPr lang="en"/>
              <a:t>: Could analyze array to see if Quicksort will be slow. No obvious way to do this, though (can’t just check if array is sorted, almost sorted arrays are almost slow).</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9" name="Shape 1299"/>
        <p:cNvGrpSpPr/>
        <p:nvPr/>
      </p:nvGrpSpPr>
      <p:grpSpPr>
        <a:xfrm>
          <a:off x="0" y="0"/>
          <a:ext cx="0" cy="0"/>
          <a:chOff x="0" y="0"/>
          <a:chExt cx="0" cy="0"/>
        </a:xfrm>
      </p:grpSpPr>
      <p:sp>
        <p:nvSpPr>
          <p:cNvPr id="1300" name="Google Shape;1300;p6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Philosophy 1: Randomness (My Preferred Approach)</a:t>
            </a:r>
            <a:endParaRPr/>
          </a:p>
        </p:txBody>
      </p:sp>
      <p:sp>
        <p:nvSpPr>
          <p:cNvPr id="1301" name="Google Shape;1301;p6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If pivot always lands somewhere “good”, Quicksort is Θ(N log N). However, the very rare Θ(N</a:t>
            </a:r>
            <a:r>
              <a:rPr baseline="30000" lang="en"/>
              <a:t>2</a:t>
            </a:r>
            <a:r>
              <a:rPr lang="en"/>
              <a:t>) cases do happen in practice, e.g.</a:t>
            </a:r>
            <a:endParaRPr/>
          </a:p>
          <a:p>
            <a:pPr indent="-342900" lvl="0" marL="457200" rtl="0" algn="l">
              <a:spcBef>
                <a:spcPts val="600"/>
              </a:spcBef>
              <a:spcAft>
                <a:spcPts val="0"/>
              </a:spcAft>
              <a:buSzPts val="1800"/>
              <a:buChar char="●"/>
            </a:pPr>
            <a:r>
              <a:rPr lang="en"/>
              <a:t>Bad ordering: Array already in sorted order.</a:t>
            </a:r>
            <a:endParaRPr/>
          </a:p>
          <a:p>
            <a:pPr indent="-342900" lvl="0" marL="457200" rtl="0" algn="l">
              <a:spcBef>
                <a:spcPts val="0"/>
              </a:spcBef>
              <a:spcAft>
                <a:spcPts val="0"/>
              </a:spcAft>
              <a:buSzPts val="1800"/>
              <a:buChar char="●"/>
            </a:pPr>
            <a:r>
              <a:rPr lang="en"/>
              <a:t>Bad elements: Array with all duplicates. </a:t>
            </a:r>
            <a:endParaRPr/>
          </a:p>
        </p:txBody>
      </p:sp>
      <p:pic>
        <p:nvPicPr>
          <p:cNvPr id="1302" name="Google Shape;1302;p64"/>
          <p:cNvPicPr preferRelativeResize="0"/>
          <p:nvPr/>
        </p:nvPicPr>
        <p:blipFill>
          <a:blip r:embed="rId3">
            <a:alphaModFix/>
          </a:blip>
          <a:stretch>
            <a:fillRect/>
          </a:stretch>
        </p:blipFill>
        <p:spPr>
          <a:xfrm>
            <a:off x="6573875" y="1625475"/>
            <a:ext cx="2414425" cy="3219250"/>
          </a:xfrm>
          <a:prstGeom prst="rect">
            <a:avLst/>
          </a:prstGeom>
          <a:noFill/>
          <a:ln>
            <a:noFill/>
          </a:ln>
        </p:spPr>
      </p:pic>
      <p:sp>
        <p:nvSpPr>
          <p:cNvPr id="1303" name="Google Shape;1303;p64"/>
          <p:cNvSpPr txBox="1"/>
          <p:nvPr/>
        </p:nvSpPr>
        <p:spPr>
          <a:xfrm>
            <a:off x="76200" y="2071100"/>
            <a:ext cx="6421500" cy="2528100"/>
          </a:xfrm>
          <a:prstGeom prst="rect">
            <a:avLst/>
          </a:prstGeom>
          <a:noFill/>
          <a:ln>
            <a:noFill/>
          </a:ln>
        </p:spPr>
        <p:txBody>
          <a:bodyPr anchorCtr="0" anchor="ctr" bIns="91425" lIns="91425" spcFirstLastPara="1" rIns="91425" wrap="square" tIns="91425">
            <a:noAutofit/>
          </a:bodyPr>
          <a:lstStyle/>
          <a:p>
            <a:pPr indent="0" lvl="0" marL="0" rtl="0" algn="l">
              <a:spcBef>
                <a:spcPts val="600"/>
              </a:spcBef>
              <a:spcAft>
                <a:spcPts val="0"/>
              </a:spcAft>
              <a:buNone/>
            </a:pPr>
            <a:r>
              <a:rPr lang="en" sz="1800">
                <a:solidFill>
                  <a:schemeClr val="dk1"/>
                </a:solidFill>
                <a:latin typeface="Roboto"/>
                <a:ea typeface="Roboto"/>
                <a:cs typeface="Roboto"/>
                <a:sym typeface="Roboto"/>
              </a:rPr>
              <a:t>Dealing with bad ordering:</a:t>
            </a:r>
            <a:endParaRPr sz="1800">
              <a:solidFill>
                <a:schemeClr val="dk1"/>
              </a:solidFill>
              <a:latin typeface="Roboto"/>
              <a:ea typeface="Roboto"/>
              <a:cs typeface="Roboto"/>
              <a:sym typeface="Roboto"/>
            </a:endParaRPr>
          </a:p>
          <a:p>
            <a:pPr indent="-342900" lvl="0" marL="457200" rtl="0" algn="l">
              <a:spcBef>
                <a:spcPts val="600"/>
              </a:spcBef>
              <a:spcAft>
                <a:spcPts val="0"/>
              </a:spcAft>
              <a:buClr>
                <a:schemeClr val="dk1"/>
              </a:buClr>
              <a:buSzPts val="1800"/>
              <a:buFont typeface="Roboto"/>
              <a:buChar char="●"/>
            </a:pPr>
            <a:r>
              <a:rPr lang="en" sz="1800">
                <a:solidFill>
                  <a:schemeClr val="dk1"/>
                </a:solidFill>
                <a:latin typeface="Roboto"/>
                <a:ea typeface="Roboto"/>
                <a:cs typeface="Roboto"/>
                <a:sym typeface="Roboto"/>
              </a:rPr>
              <a:t>Strategy #1: Pick pivots randomly.</a:t>
            </a:r>
            <a:endParaRPr sz="1800">
              <a:solidFill>
                <a:schemeClr val="dk1"/>
              </a:solidFill>
              <a:latin typeface="Roboto"/>
              <a:ea typeface="Roboto"/>
              <a:cs typeface="Roboto"/>
              <a:sym typeface="Roboto"/>
            </a:endParaRPr>
          </a:p>
          <a:p>
            <a:pPr indent="-342900" lvl="0" marL="457200" rtl="0" algn="l">
              <a:spcBef>
                <a:spcPts val="0"/>
              </a:spcBef>
              <a:spcAft>
                <a:spcPts val="0"/>
              </a:spcAft>
              <a:buClr>
                <a:schemeClr val="dk1"/>
              </a:buClr>
              <a:buSzPts val="1800"/>
              <a:buFont typeface="Roboto"/>
              <a:buChar char="●"/>
            </a:pPr>
            <a:r>
              <a:rPr lang="en" sz="1800">
                <a:solidFill>
                  <a:schemeClr val="dk1"/>
                </a:solidFill>
                <a:latin typeface="Roboto"/>
                <a:ea typeface="Roboto"/>
                <a:cs typeface="Roboto"/>
                <a:sym typeface="Roboto"/>
              </a:rPr>
              <a:t>Strategy #2: Shuffle before you sort.</a:t>
            </a:r>
            <a:endParaRPr sz="1800">
              <a:solidFill>
                <a:schemeClr val="dk1"/>
              </a:solidFill>
              <a:latin typeface="Roboto"/>
              <a:ea typeface="Roboto"/>
              <a:cs typeface="Roboto"/>
              <a:sym typeface="Roboto"/>
            </a:endParaRPr>
          </a:p>
          <a:p>
            <a:pPr indent="0" lvl="0" marL="0" rtl="0" algn="l">
              <a:spcBef>
                <a:spcPts val="600"/>
              </a:spcBef>
              <a:spcAft>
                <a:spcPts val="0"/>
              </a:spcAft>
              <a:buNone/>
            </a:pPr>
            <a:r>
              <a:t/>
            </a:r>
            <a:endParaRPr sz="1800">
              <a:solidFill>
                <a:schemeClr val="dk1"/>
              </a:solidFill>
              <a:latin typeface="Roboto"/>
              <a:ea typeface="Roboto"/>
              <a:cs typeface="Roboto"/>
              <a:sym typeface="Roboto"/>
            </a:endParaRPr>
          </a:p>
          <a:p>
            <a:pPr indent="0" lvl="0" marL="0" rtl="0" algn="l">
              <a:spcBef>
                <a:spcPts val="600"/>
              </a:spcBef>
              <a:spcAft>
                <a:spcPts val="0"/>
              </a:spcAft>
              <a:buNone/>
            </a:pPr>
            <a:r>
              <a:rPr lang="en" sz="1800">
                <a:solidFill>
                  <a:schemeClr val="dk1"/>
                </a:solidFill>
                <a:latin typeface="Roboto"/>
                <a:ea typeface="Roboto"/>
                <a:cs typeface="Roboto"/>
                <a:sym typeface="Roboto"/>
              </a:rPr>
              <a:t>The second strategy requires care in partitioning code to avoid Θ(N</a:t>
            </a:r>
            <a:r>
              <a:rPr baseline="30000" lang="en" sz="1800">
                <a:solidFill>
                  <a:schemeClr val="dk1"/>
                </a:solidFill>
                <a:latin typeface="Roboto"/>
                <a:ea typeface="Roboto"/>
                <a:cs typeface="Roboto"/>
                <a:sym typeface="Roboto"/>
              </a:rPr>
              <a:t>2</a:t>
            </a:r>
            <a:r>
              <a:rPr lang="en" sz="1800">
                <a:solidFill>
                  <a:schemeClr val="dk1"/>
                </a:solidFill>
                <a:latin typeface="Roboto"/>
                <a:ea typeface="Roboto"/>
                <a:cs typeface="Roboto"/>
                <a:sym typeface="Roboto"/>
              </a:rPr>
              <a:t>) behavior on arrays of duplicates.</a:t>
            </a:r>
            <a:endParaRPr sz="1800">
              <a:solidFill>
                <a:schemeClr val="dk1"/>
              </a:solidFill>
              <a:latin typeface="Roboto"/>
              <a:ea typeface="Roboto"/>
              <a:cs typeface="Roboto"/>
              <a:sym typeface="Roboto"/>
            </a:endParaRPr>
          </a:p>
          <a:p>
            <a:pPr indent="-342900" lvl="0" marL="457200" rtl="0" algn="l">
              <a:spcBef>
                <a:spcPts val="600"/>
              </a:spcBef>
              <a:spcAft>
                <a:spcPts val="0"/>
              </a:spcAft>
              <a:buClr>
                <a:schemeClr val="dk1"/>
              </a:buClr>
              <a:buSzPts val="1800"/>
              <a:buFont typeface="Roboto"/>
              <a:buChar char="●"/>
            </a:pPr>
            <a:r>
              <a:rPr lang="en" sz="1800">
                <a:solidFill>
                  <a:schemeClr val="dk1"/>
                </a:solidFill>
                <a:latin typeface="Roboto"/>
                <a:ea typeface="Roboto"/>
                <a:cs typeface="Roboto"/>
                <a:sym typeface="Roboto"/>
              </a:rPr>
              <a:t>Common bug, even in a well </a:t>
            </a:r>
            <a:r>
              <a:rPr lang="en" sz="1800">
                <a:solidFill>
                  <a:schemeClr val="dk1"/>
                </a:solidFill>
                <a:latin typeface="Roboto"/>
                <a:ea typeface="Roboto"/>
                <a:cs typeface="Roboto"/>
                <a:sym typeface="Roboto"/>
              </a:rPr>
              <a:t>known</a:t>
            </a:r>
            <a:r>
              <a:rPr lang="en" sz="1800">
                <a:solidFill>
                  <a:schemeClr val="dk1"/>
                </a:solidFill>
                <a:latin typeface="Roboto"/>
                <a:ea typeface="Roboto"/>
                <a:cs typeface="Roboto"/>
                <a:sym typeface="Roboto"/>
              </a:rPr>
              <a:t> 2010s textbook.</a:t>
            </a:r>
            <a:endParaRPr sz="1800">
              <a:solidFill>
                <a:schemeClr val="dk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1">
                                            <p:txEl>
                                              <p:pRg end="0" st="0"/>
                                            </p:txEl>
                                          </p:spTgt>
                                        </p:tgtEl>
                                        <p:attrNameLst>
                                          <p:attrName>style.visibility</p:attrName>
                                        </p:attrNameLst>
                                      </p:cBhvr>
                                      <p:to>
                                        <p:strVal val="visible"/>
                                      </p:to>
                                    </p:set>
                                    <p:animEffect filter="fade" transition="in">
                                      <p:cBhvr>
                                        <p:cTn dur="1"/>
                                        <p:tgtEl>
                                          <p:spTgt spid="130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1">
                                            <p:txEl>
                                              <p:pRg end="1" st="1"/>
                                            </p:txEl>
                                          </p:spTgt>
                                        </p:tgtEl>
                                        <p:attrNameLst>
                                          <p:attrName>style.visibility</p:attrName>
                                        </p:attrNameLst>
                                      </p:cBhvr>
                                      <p:to>
                                        <p:strVal val="visible"/>
                                      </p:to>
                                    </p:set>
                                    <p:animEffect filter="fade" transition="in">
                                      <p:cBhvr>
                                        <p:cTn dur="1"/>
                                        <p:tgtEl>
                                          <p:spTgt spid="130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1">
                                            <p:txEl>
                                              <p:pRg end="2" st="2"/>
                                            </p:txEl>
                                          </p:spTgt>
                                        </p:tgtEl>
                                        <p:attrNameLst>
                                          <p:attrName>style.visibility</p:attrName>
                                        </p:attrNameLst>
                                      </p:cBhvr>
                                      <p:to>
                                        <p:strVal val="visible"/>
                                      </p:to>
                                    </p:set>
                                    <p:animEffect filter="fade" transition="in">
                                      <p:cBhvr>
                                        <p:cTn dur="1"/>
                                        <p:tgtEl>
                                          <p:spTgt spid="130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3">
                                            <p:txEl>
                                              <p:pRg end="0" st="0"/>
                                            </p:txEl>
                                          </p:spTgt>
                                        </p:tgtEl>
                                        <p:attrNameLst>
                                          <p:attrName>style.visibility</p:attrName>
                                        </p:attrNameLst>
                                      </p:cBhvr>
                                      <p:to>
                                        <p:strVal val="visible"/>
                                      </p:to>
                                    </p:set>
                                    <p:animEffect filter="fade" transition="in">
                                      <p:cBhvr>
                                        <p:cTn dur="1"/>
                                        <p:tgtEl>
                                          <p:spTgt spid="130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3">
                                            <p:txEl>
                                              <p:pRg end="1" st="1"/>
                                            </p:txEl>
                                          </p:spTgt>
                                        </p:tgtEl>
                                        <p:attrNameLst>
                                          <p:attrName>style.visibility</p:attrName>
                                        </p:attrNameLst>
                                      </p:cBhvr>
                                      <p:to>
                                        <p:strVal val="visible"/>
                                      </p:to>
                                    </p:set>
                                    <p:animEffect filter="fade" transition="in">
                                      <p:cBhvr>
                                        <p:cTn dur="1"/>
                                        <p:tgtEl>
                                          <p:spTgt spid="130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3">
                                            <p:txEl>
                                              <p:pRg end="2" st="2"/>
                                            </p:txEl>
                                          </p:spTgt>
                                        </p:tgtEl>
                                        <p:attrNameLst>
                                          <p:attrName>style.visibility</p:attrName>
                                        </p:attrNameLst>
                                      </p:cBhvr>
                                      <p:to>
                                        <p:strVal val="visible"/>
                                      </p:to>
                                    </p:set>
                                    <p:animEffect filter="fade" transition="in">
                                      <p:cBhvr>
                                        <p:cTn dur="1"/>
                                        <p:tgtEl>
                                          <p:spTgt spid="130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3">
                                            <p:txEl>
                                              <p:pRg end="3" st="3"/>
                                            </p:txEl>
                                          </p:spTgt>
                                        </p:tgtEl>
                                        <p:attrNameLst>
                                          <p:attrName>style.visibility</p:attrName>
                                        </p:attrNameLst>
                                      </p:cBhvr>
                                      <p:to>
                                        <p:strVal val="visible"/>
                                      </p:to>
                                    </p:set>
                                    <p:animEffect filter="fade" transition="in">
                                      <p:cBhvr>
                                        <p:cTn dur="1"/>
                                        <p:tgtEl>
                                          <p:spTgt spid="130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3">
                                            <p:txEl>
                                              <p:pRg end="4" st="4"/>
                                            </p:txEl>
                                          </p:spTgt>
                                        </p:tgtEl>
                                        <p:attrNameLst>
                                          <p:attrName>style.visibility</p:attrName>
                                        </p:attrNameLst>
                                      </p:cBhvr>
                                      <p:to>
                                        <p:strVal val="visible"/>
                                      </p:to>
                                    </p:set>
                                    <p:animEffect filter="fade" transition="in">
                                      <p:cBhvr>
                                        <p:cTn dur="1"/>
                                        <p:tgtEl>
                                          <p:spTgt spid="130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3">
                                            <p:txEl>
                                              <p:pRg end="5" st="5"/>
                                            </p:txEl>
                                          </p:spTgt>
                                        </p:tgtEl>
                                        <p:attrNameLst>
                                          <p:attrName>style.visibility</p:attrName>
                                        </p:attrNameLst>
                                      </p:cBhvr>
                                      <p:to>
                                        <p:strVal val="visible"/>
                                      </p:to>
                                    </p:set>
                                    <p:animEffect filter="fade" transition="in">
                                      <p:cBhvr>
                                        <p:cTn dur="1"/>
                                        <p:tgtEl>
                                          <p:spTgt spid="1303">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2"/>
                                        </p:tgtEl>
                                        <p:attrNameLst>
                                          <p:attrName>style.visibility</p:attrName>
                                        </p:attrNameLst>
                                      </p:cBhvr>
                                      <p:to>
                                        <p:strVal val="visible"/>
                                      </p:to>
                                    </p:set>
                                    <p:animEffect filter="fade" transition="in">
                                      <p:cBhvr>
                                        <p:cTn dur="1000"/>
                                        <p:tgtEl>
                                          <p:spTgt spid="13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7" name="Shape 1307"/>
        <p:cNvGrpSpPr/>
        <p:nvPr/>
      </p:nvGrpSpPr>
      <p:grpSpPr>
        <a:xfrm>
          <a:off x="0" y="0"/>
          <a:ext cx="0" cy="0"/>
          <a:chOff x="0" y="0"/>
          <a:chExt cx="0" cy="0"/>
        </a:xfrm>
      </p:grpSpPr>
      <p:sp>
        <p:nvSpPr>
          <p:cNvPr id="1308" name="Google Shape;1308;p6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Philosophy 2a: Smarter Pivot Selection (constant time pivot pick)</a:t>
            </a:r>
            <a:endParaRPr/>
          </a:p>
        </p:txBody>
      </p:sp>
      <p:sp>
        <p:nvSpPr>
          <p:cNvPr id="1309" name="Google Shape;1309;p65"/>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Randomness is necessary for best Quicksort performance! For any pivot selection procedure that is:</a:t>
            </a:r>
            <a:endParaRPr/>
          </a:p>
          <a:p>
            <a:pPr indent="-342900" lvl="0" marL="457200" rtl="0" algn="l">
              <a:spcBef>
                <a:spcPts val="600"/>
              </a:spcBef>
              <a:spcAft>
                <a:spcPts val="0"/>
              </a:spcAft>
              <a:buSzPts val="1800"/>
              <a:buChar char="●"/>
            </a:pPr>
            <a:r>
              <a:rPr lang="en"/>
              <a:t>Deterministic</a:t>
            </a:r>
            <a:endParaRPr/>
          </a:p>
          <a:p>
            <a:pPr indent="-342900" lvl="0" marL="457200" rtl="0" algn="l">
              <a:spcBef>
                <a:spcPts val="0"/>
              </a:spcBef>
              <a:spcAft>
                <a:spcPts val="0"/>
              </a:spcAft>
              <a:buSzPts val="1800"/>
              <a:buChar char="●"/>
            </a:pPr>
            <a:r>
              <a:rPr lang="en"/>
              <a:t>Constant Time</a:t>
            </a:r>
            <a:endParaRPr/>
          </a:p>
        </p:txBody>
      </p:sp>
      <p:sp>
        <p:nvSpPr>
          <p:cNvPr id="1310" name="Google Shape;1310;p65"/>
          <p:cNvSpPr txBox="1"/>
          <p:nvPr/>
        </p:nvSpPr>
        <p:spPr>
          <a:xfrm>
            <a:off x="2722075" y="4700875"/>
            <a:ext cx="1848300" cy="29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Dangerous input</a:t>
            </a:r>
            <a:endParaRPr/>
          </a:p>
        </p:txBody>
      </p:sp>
      <p:sp>
        <p:nvSpPr>
          <p:cNvPr id="1311" name="Google Shape;1311;p65"/>
          <p:cNvSpPr/>
          <p:nvPr/>
        </p:nvSpPr>
        <p:spPr>
          <a:xfrm>
            <a:off x="2071800" y="4226650"/>
            <a:ext cx="383700" cy="3519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7</a:t>
            </a:r>
            <a:endParaRPr sz="1800">
              <a:latin typeface="Calibri"/>
              <a:ea typeface="Calibri"/>
              <a:cs typeface="Calibri"/>
              <a:sym typeface="Calibri"/>
            </a:endParaRPr>
          </a:p>
        </p:txBody>
      </p:sp>
      <p:sp>
        <p:nvSpPr>
          <p:cNvPr id="1312" name="Google Shape;1312;p65"/>
          <p:cNvSpPr/>
          <p:nvPr/>
        </p:nvSpPr>
        <p:spPr>
          <a:xfrm>
            <a:off x="2450300" y="4226650"/>
            <a:ext cx="383700" cy="3519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313" name="Google Shape;1313;p65"/>
          <p:cNvSpPr/>
          <p:nvPr/>
        </p:nvSpPr>
        <p:spPr>
          <a:xfrm>
            <a:off x="2828799" y="4226650"/>
            <a:ext cx="383700" cy="3519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a:t>
            </a:r>
            <a:endParaRPr sz="1800">
              <a:latin typeface="Calibri"/>
              <a:ea typeface="Calibri"/>
              <a:cs typeface="Calibri"/>
              <a:sym typeface="Calibri"/>
            </a:endParaRPr>
          </a:p>
        </p:txBody>
      </p:sp>
      <p:sp>
        <p:nvSpPr>
          <p:cNvPr id="1314" name="Google Shape;1314;p65"/>
          <p:cNvSpPr/>
          <p:nvPr/>
        </p:nvSpPr>
        <p:spPr>
          <a:xfrm>
            <a:off x="3207299" y="4226650"/>
            <a:ext cx="383700" cy="3519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sp>
        <p:nvSpPr>
          <p:cNvPr id="1315" name="Google Shape;1315;p65"/>
          <p:cNvSpPr/>
          <p:nvPr/>
        </p:nvSpPr>
        <p:spPr>
          <a:xfrm>
            <a:off x="3964298" y="4226650"/>
            <a:ext cx="383700" cy="3519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6</a:t>
            </a:r>
            <a:endParaRPr sz="1800">
              <a:latin typeface="Calibri"/>
              <a:ea typeface="Calibri"/>
              <a:cs typeface="Calibri"/>
              <a:sym typeface="Calibri"/>
            </a:endParaRPr>
          </a:p>
        </p:txBody>
      </p:sp>
      <p:sp>
        <p:nvSpPr>
          <p:cNvPr id="1316" name="Google Shape;1316;p65"/>
          <p:cNvSpPr/>
          <p:nvPr/>
        </p:nvSpPr>
        <p:spPr>
          <a:xfrm>
            <a:off x="4342797" y="4226650"/>
            <a:ext cx="383700" cy="3519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a:t>
            </a:r>
            <a:endParaRPr sz="1800">
              <a:latin typeface="Calibri"/>
              <a:ea typeface="Calibri"/>
              <a:cs typeface="Calibri"/>
              <a:sym typeface="Calibri"/>
            </a:endParaRPr>
          </a:p>
        </p:txBody>
      </p:sp>
      <p:sp>
        <p:nvSpPr>
          <p:cNvPr id="1317" name="Google Shape;1317;p65"/>
          <p:cNvSpPr/>
          <p:nvPr/>
        </p:nvSpPr>
        <p:spPr>
          <a:xfrm>
            <a:off x="4721297" y="4226650"/>
            <a:ext cx="383700" cy="3519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8</a:t>
            </a:r>
            <a:endParaRPr sz="1800">
              <a:latin typeface="Calibri"/>
              <a:ea typeface="Calibri"/>
              <a:cs typeface="Calibri"/>
              <a:sym typeface="Calibri"/>
            </a:endParaRPr>
          </a:p>
        </p:txBody>
      </p:sp>
      <p:sp>
        <p:nvSpPr>
          <p:cNvPr id="1318" name="Google Shape;1318;p65"/>
          <p:cNvSpPr/>
          <p:nvPr/>
        </p:nvSpPr>
        <p:spPr>
          <a:xfrm>
            <a:off x="3585798" y="4226650"/>
            <a:ext cx="383700" cy="3519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a:t>
            </a:r>
            <a:endParaRPr sz="1800">
              <a:latin typeface="Calibri"/>
              <a:ea typeface="Calibri"/>
              <a:cs typeface="Calibri"/>
              <a:sym typeface="Calibri"/>
            </a:endParaRPr>
          </a:p>
        </p:txBody>
      </p:sp>
      <p:cxnSp>
        <p:nvCxnSpPr>
          <p:cNvPr id="1319" name="Google Shape;1319;p65"/>
          <p:cNvCxnSpPr>
            <a:stCxn id="1317" idx="3"/>
            <a:endCxn id="1320" idx="2"/>
          </p:cNvCxnSpPr>
          <p:nvPr/>
        </p:nvCxnSpPr>
        <p:spPr>
          <a:xfrm flipH="1" rot="10800000">
            <a:off x="5104997" y="4015000"/>
            <a:ext cx="2194200" cy="387600"/>
          </a:xfrm>
          <a:prstGeom prst="bentConnector2">
            <a:avLst/>
          </a:prstGeom>
          <a:noFill/>
          <a:ln cap="flat" cmpd="sng" w="19050">
            <a:solidFill>
              <a:schemeClr val="dk2"/>
            </a:solidFill>
            <a:prstDash val="solid"/>
            <a:round/>
            <a:headEnd len="med" w="med" type="none"/>
            <a:tailEnd len="med" w="med" type="triangle"/>
          </a:ln>
        </p:spPr>
      </p:cxnSp>
      <p:pic>
        <p:nvPicPr>
          <p:cNvPr id="1320" name="Google Shape;1320;p65"/>
          <p:cNvPicPr preferRelativeResize="0"/>
          <p:nvPr/>
        </p:nvPicPr>
        <p:blipFill>
          <a:blip r:embed="rId3">
            <a:alphaModFix/>
          </a:blip>
          <a:stretch>
            <a:fillRect/>
          </a:stretch>
        </p:blipFill>
        <p:spPr>
          <a:xfrm>
            <a:off x="5738825" y="1566275"/>
            <a:ext cx="3120600" cy="2448800"/>
          </a:xfrm>
          <a:prstGeom prst="rect">
            <a:avLst/>
          </a:prstGeom>
          <a:noFill/>
          <a:ln>
            <a:noFill/>
          </a:ln>
        </p:spPr>
      </p:pic>
      <p:sp>
        <p:nvSpPr>
          <p:cNvPr id="1321" name="Google Shape;1321;p65"/>
          <p:cNvSpPr txBox="1"/>
          <p:nvPr/>
        </p:nvSpPr>
        <p:spPr>
          <a:xfrm>
            <a:off x="63811" y="2504975"/>
            <a:ext cx="5495700" cy="14937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lang="en" sz="1800">
                <a:solidFill>
                  <a:schemeClr val="dk1"/>
                </a:solidFill>
                <a:latin typeface="Roboto"/>
                <a:ea typeface="Roboto"/>
                <a:cs typeface="Roboto"/>
                <a:sym typeface="Roboto"/>
              </a:rPr>
              <a:t>The resulting Quicksort has a family of dangerous inputs that an adversary could easily generate.</a:t>
            </a:r>
            <a:endParaRPr sz="1800">
              <a:solidFill>
                <a:schemeClr val="dk1"/>
              </a:solidFill>
              <a:latin typeface="Roboto"/>
              <a:ea typeface="Roboto"/>
              <a:cs typeface="Roboto"/>
              <a:sym typeface="Roboto"/>
            </a:endParaRPr>
          </a:p>
          <a:p>
            <a:pPr indent="-342900" lvl="0" marL="457200" rtl="0" algn="l">
              <a:spcBef>
                <a:spcPts val="600"/>
              </a:spcBef>
              <a:spcAft>
                <a:spcPts val="0"/>
              </a:spcAft>
              <a:buClr>
                <a:schemeClr val="dk1"/>
              </a:buClr>
              <a:buSzPts val="1800"/>
              <a:buFont typeface="Roboto"/>
              <a:buChar char="●"/>
            </a:pPr>
            <a:r>
              <a:rPr lang="en" sz="1800">
                <a:solidFill>
                  <a:schemeClr val="dk1"/>
                </a:solidFill>
                <a:latin typeface="Roboto"/>
                <a:ea typeface="Roboto"/>
                <a:cs typeface="Roboto"/>
                <a:sym typeface="Roboto"/>
              </a:rPr>
              <a:t>See McIlroy’s “</a:t>
            </a:r>
            <a:r>
              <a:rPr lang="en" sz="1800" u="sng">
                <a:solidFill>
                  <a:schemeClr val="hlink"/>
                </a:solidFill>
                <a:latin typeface="Roboto"/>
                <a:ea typeface="Roboto"/>
                <a:cs typeface="Roboto"/>
                <a:sym typeface="Roboto"/>
                <a:hlinkClick r:id="rId4"/>
              </a:rPr>
              <a:t>A Killer Adversary for Quicksort</a:t>
            </a:r>
            <a:r>
              <a:rPr lang="en" sz="1800">
                <a:solidFill>
                  <a:schemeClr val="dk1"/>
                </a:solidFill>
                <a:latin typeface="Roboto"/>
                <a:ea typeface="Roboto"/>
                <a:cs typeface="Roboto"/>
                <a:sym typeface="Roboto"/>
              </a:rPr>
              <a:t>”</a:t>
            </a:r>
            <a:endParaRPr sz="1800">
              <a:solidFill>
                <a:schemeClr val="dk1"/>
              </a:solidFill>
              <a:latin typeface="Roboto"/>
              <a:ea typeface="Roboto"/>
              <a:cs typeface="Roboto"/>
              <a:sym typeface="Roboto"/>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5" name="Shape 1325"/>
        <p:cNvGrpSpPr/>
        <p:nvPr/>
      </p:nvGrpSpPr>
      <p:grpSpPr>
        <a:xfrm>
          <a:off x="0" y="0"/>
          <a:ext cx="0" cy="0"/>
          <a:chOff x="0" y="0"/>
          <a:chExt cx="0" cy="0"/>
        </a:xfrm>
      </p:grpSpPr>
      <p:sp>
        <p:nvSpPr>
          <p:cNvPr id="1326" name="Google Shape;1326;p6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Philosophy 2b: Smarter Pivot Selection (linear time pivot pick)</a:t>
            </a:r>
            <a:endParaRPr/>
          </a:p>
        </p:txBody>
      </p:sp>
      <p:sp>
        <p:nvSpPr>
          <p:cNvPr id="1327" name="Google Shape;1327;p66"/>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Could calculate the actual median in linear time. </a:t>
            </a:r>
            <a:endParaRPr/>
          </a:p>
          <a:p>
            <a:pPr indent="-342900" lvl="0" marL="457200" rtl="0" algn="l">
              <a:spcBef>
                <a:spcPts val="600"/>
              </a:spcBef>
              <a:spcAft>
                <a:spcPts val="0"/>
              </a:spcAft>
              <a:buSzPts val="1800"/>
              <a:buChar char="●"/>
            </a:pPr>
            <a:r>
              <a:rPr lang="en"/>
              <a:t>“Exact median Quicksort” is safe: Worst case Θ(N log N), but it is slower than Mergesort.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Raises interesting question though: How do you compute the median of an array? Will talk about how to do this later today.</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1" name="Shape 1331"/>
        <p:cNvGrpSpPr/>
        <p:nvPr/>
      </p:nvGrpSpPr>
      <p:grpSpPr>
        <a:xfrm>
          <a:off x="0" y="0"/>
          <a:ext cx="0" cy="0"/>
          <a:chOff x="0" y="0"/>
          <a:chExt cx="0" cy="0"/>
        </a:xfrm>
      </p:grpSpPr>
      <p:sp>
        <p:nvSpPr>
          <p:cNvPr id="1332" name="Google Shape;1332;p6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Philosophy 3: Introspection</a:t>
            </a:r>
            <a:endParaRPr/>
          </a:p>
        </p:txBody>
      </p:sp>
      <p:sp>
        <p:nvSpPr>
          <p:cNvPr id="1333" name="Google Shape;1333;p67"/>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Can also simply watch your recursion depth.</a:t>
            </a:r>
            <a:endParaRPr/>
          </a:p>
          <a:p>
            <a:pPr indent="-342900" lvl="0" marL="457200" rtl="0" algn="l">
              <a:spcBef>
                <a:spcPts val="600"/>
              </a:spcBef>
              <a:spcAft>
                <a:spcPts val="0"/>
              </a:spcAft>
              <a:buSzPts val="1800"/>
              <a:buChar char="●"/>
            </a:pPr>
            <a:r>
              <a:rPr lang="en"/>
              <a:t>If it exceeds some critical value (say 10 ln N), switch to mergesort.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Perfectly reasonable approach, though not super common in practice.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3">
                                            <p:txEl>
                                              <p:pRg end="0" st="0"/>
                                            </p:txEl>
                                          </p:spTgt>
                                        </p:tgtEl>
                                        <p:attrNameLst>
                                          <p:attrName>style.visibility</p:attrName>
                                        </p:attrNameLst>
                                      </p:cBhvr>
                                      <p:to>
                                        <p:strVal val="visible"/>
                                      </p:to>
                                    </p:set>
                                    <p:animEffect filter="fade" transition="in">
                                      <p:cBhvr>
                                        <p:cTn dur="1"/>
                                        <p:tgtEl>
                                          <p:spTgt spid="133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3">
                                            <p:txEl>
                                              <p:pRg end="1" st="1"/>
                                            </p:txEl>
                                          </p:spTgt>
                                        </p:tgtEl>
                                        <p:attrNameLst>
                                          <p:attrName>style.visibility</p:attrName>
                                        </p:attrNameLst>
                                      </p:cBhvr>
                                      <p:to>
                                        <p:strVal val="visible"/>
                                      </p:to>
                                    </p:set>
                                    <p:animEffect filter="fade" transition="in">
                                      <p:cBhvr>
                                        <p:cTn dur="1"/>
                                        <p:tgtEl>
                                          <p:spTgt spid="133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3">
                                            <p:txEl>
                                              <p:pRg end="2" st="2"/>
                                            </p:txEl>
                                          </p:spTgt>
                                        </p:tgtEl>
                                        <p:attrNameLst>
                                          <p:attrName>style.visibility</p:attrName>
                                        </p:attrNameLst>
                                      </p:cBhvr>
                                      <p:to>
                                        <p:strVal val="visible"/>
                                      </p:to>
                                    </p:set>
                                    <p:animEffect filter="fade" transition="in">
                                      <p:cBhvr>
                                        <p:cTn dur="1"/>
                                        <p:tgtEl>
                                          <p:spTgt spid="133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3">
                                            <p:txEl>
                                              <p:pRg end="3" st="3"/>
                                            </p:txEl>
                                          </p:spTgt>
                                        </p:tgtEl>
                                        <p:attrNameLst>
                                          <p:attrName>style.visibility</p:attrName>
                                        </p:attrNameLst>
                                      </p:cBhvr>
                                      <p:to>
                                        <p:strVal val="visible"/>
                                      </p:to>
                                    </p:set>
                                    <p:animEffect filter="fade" transition="in">
                                      <p:cBhvr>
                                        <p:cTn dur="1"/>
                                        <p:tgtEl>
                                          <p:spTgt spid="1333">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7" name="Shape 1337"/>
        <p:cNvGrpSpPr/>
        <p:nvPr/>
      </p:nvGrpSpPr>
      <p:grpSpPr>
        <a:xfrm>
          <a:off x="0" y="0"/>
          <a:ext cx="0" cy="0"/>
          <a:chOff x="0" y="0"/>
          <a:chExt cx="0" cy="0"/>
        </a:xfrm>
      </p:grpSpPr>
      <p:sp>
        <p:nvSpPr>
          <p:cNvPr id="1338" name="Google Shape;1338;p6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Sorting Summary (so far)</a:t>
            </a:r>
            <a:endParaRPr/>
          </a:p>
        </p:txBody>
      </p:sp>
      <p:sp>
        <p:nvSpPr>
          <p:cNvPr id="1339" name="Google Shape;1339;p68"/>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Listed by mechanism:</a:t>
            </a:r>
            <a:endParaRPr/>
          </a:p>
          <a:p>
            <a:pPr indent="-342900" lvl="0" marL="457200" rtl="0" algn="l">
              <a:spcBef>
                <a:spcPts val="600"/>
              </a:spcBef>
              <a:spcAft>
                <a:spcPts val="0"/>
              </a:spcAft>
              <a:buSzPts val="1800"/>
              <a:buChar char="●"/>
            </a:pPr>
            <a:r>
              <a:rPr lang="en"/>
              <a:t>Selection sort: Find the smallest item and put it at the front.</a:t>
            </a:r>
            <a:endParaRPr/>
          </a:p>
          <a:p>
            <a:pPr indent="-342900" lvl="0" marL="457200" rtl="0" algn="l">
              <a:spcBef>
                <a:spcPts val="600"/>
              </a:spcBef>
              <a:spcAft>
                <a:spcPts val="0"/>
              </a:spcAft>
              <a:buSzPts val="1800"/>
              <a:buChar char="●"/>
            </a:pPr>
            <a:r>
              <a:rPr lang="en"/>
              <a:t>Insertion sort: Figure out where to insert the current item.</a:t>
            </a:r>
            <a:endParaRPr/>
          </a:p>
          <a:p>
            <a:pPr indent="-342900" lvl="0" marL="457200" rtl="0" algn="l">
              <a:spcBef>
                <a:spcPts val="600"/>
              </a:spcBef>
              <a:spcAft>
                <a:spcPts val="0"/>
              </a:spcAft>
              <a:buSzPts val="1800"/>
              <a:buChar char="●"/>
            </a:pPr>
            <a:r>
              <a:rPr lang="en"/>
              <a:t>Merge sort: Merge two sorted halves into one sorted whole.</a:t>
            </a:r>
            <a:endParaRPr/>
          </a:p>
          <a:p>
            <a:pPr indent="-342900" lvl="0" marL="457200" rtl="0" algn="l">
              <a:spcBef>
                <a:spcPts val="600"/>
              </a:spcBef>
              <a:spcAft>
                <a:spcPts val="0"/>
              </a:spcAft>
              <a:buSzPts val="1800"/>
              <a:buChar char="●"/>
            </a:pPr>
            <a:r>
              <a:rPr lang="en"/>
              <a:t>Partition (quick) sort: Partition items around a pivot.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Listed by memory and runtime:</a:t>
            </a:r>
            <a:endParaRPr/>
          </a:p>
          <a:p>
            <a:pPr indent="0" lvl="0" marL="0" rtl="0" algn="l">
              <a:spcBef>
                <a:spcPts val="600"/>
              </a:spcBef>
              <a:spcAft>
                <a:spcPts val="0"/>
              </a:spcAft>
              <a:buNone/>
            </a:pPr>
            <a:r>
              <a:t/>
            </a:r>
            <a:endParaRPr/>
          </a:p>
        </p:txBody>
      </p:sp>
      <p:graphicFrame>
        <p:nvGraphicFramePr>
          <p:cNvPr id="1340" name="Google Shape;1340;p68"/>
          <p:cNvGraphicFramePr/>
          <p:nvPr/>
        </p:nvGraphicFramePr>
        <p:xfrm>
          <a:off x="826864" y="3091805"/>
          <a:ext cx="3000000" cy="3000000"/>
        </p:xfrm>
        <a:graphic>
          <a:graphicData uri="http://schemas.openxmlformats.org/drawingml/2006/table">
            <a:tbl>
              <a:tblPr>
                <a:noFill/>
                <a:tableStyleId>{D8B4C20C-4141-4FCB-9E5E-65383C20D9FA}</a:tableStyleId>
              </a:tblPr>
              <a:tblGrid>
                <a:gridCol w="1809750"/>
                <a:gridCol w="1809750"/>
                <a:gridCol w="1809750"/>
                <a:gridCol w="1809750"/>
              </a:tblGrid>
              <a:tr h="381000">
                <a:tc>
                  <a:txBody>
                    <a:bodyPr/>
                    <a:lstStyle/>
                    <a:p>
                      <a:pPr indent="0" lvl="0" marL="0" rtl="0" algn="l">
                        <a:spcBef>
                          <a:spcPts val="0"/>
                        </a:spcBef>
                        <a:spcAft>
                          <a:spcPts val="0"/>
                        </a:spcAft>
                        <a:buNone/>
                      </a:pPr>
                      <a:r>
                        <a:t/>
                      </a:r>
                      <a:endParaRPr sz="12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1200">
                          <a:latin typeface="Roboto"/>
                          <a:ea typeface="Roboto"/>
                          <a:cs typeface="Roboto"/>
                          <a:sym typeface="Roboto"/>
                        </a:rPr>
                        <a:t>Memory</a:t>
                      </a:r>
                      <a:endParaRPr sz="12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1200">
                          <a:latin typeface="Roboto"/>
                          <a:ea typeface="Roboto"/>
                          <a:cs typeface="Roboto"/>
                          <a:sym typeface="Roboto"/>
                        </a:rPr>
                        <a:t>Time</a:t>
                      </a:r>
                      <a:endParaRPr sz="12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1200">
                          <a:latin typeface="Roboto"/>
                          <a:ea typeface="Roboto"/>
                          <a:cs typeface="Roboto"/>
                          <a:sym typeface="Roboto"/>
                        </a:rPr>
                        <a:t>Notes</a:t>
                      </a:r>
                      <a:endParaRPr sz="1200">
                        <a:latin typeface="Roboto"/>
                        <a:ea typeface="Roboto"/>
                        <a:cs typeface="Roboto"/>
                        <a:sym typeface="Roboto"/>
                      </a:endParaRPr>
                    </a:p>
                  </a:txBody>
                  <a:tcPr marT="91425" marB="91425" marR="91425" marL="91425"/>
                </a:tc>
              </a:tr>
              <a:tr h="381000">
                <a:tc>
                  <a:txBody>
                    <a:bodyPr/>
                    <a:lstStyle/>
                    <a:p>
                      <a:pPr indent="0" lvl="0" marL="0" rtl="0" algn="l">
                        <a:spcBef>
                          <a:spcPts val="0"/>
                        </a:spcBef>
                        <a:spcAft>
                          <a:spcPts val="0"/>
                        </a:spcAft>
                        <a:buNone/>
                      </a:pPr>
                      <a:r>
                        <a:rPr lang="en" sz="1200">
                          <a:latin typeface="Roboto"/>
                          <a:ea typeface="Roboto"/>
                          <a:cs typeface="Roboto"/>
                          <a:sym typeface="Roboto"/>
                        </a:rPr>
                        <a:t>Heapsort</a:t>
                      </a:r>
                      <a:endParaRPr sz="12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1200">
                          <a:solidFill>
                            <a:schemeClr val="dk1"/>
                          </a:solidFill>
                          <a:latin typeface="Roboto"/>
                          <a:ea typeface="Roboto"/>
                          <a:cs typeface="Roboto"/>
                          <a:sym typeface="Roboto"/>
                        </a:rPr>
                        <a:t>Θ(1)</a:t>
                      </a:r>
                      <a:endParaRPr sz="12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1200">
                          <a:solidFill>
                            <a:schemeClr val="dk1"/>
                          </a:solidFill>
                          <a:latin typeface="Roboto"/>
                          <a:ea typeface="Roboto"/>
                          <a:cs typeface="Roboto"/>
                          <a:sym typeface="Roboto"/>
                        </a:rPr>
                        <a:t>Θ(N log N)</a:t>
                      </a:r>
                      <a:endParaRPr sz="12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1200">
                          <a:solidFill>
                            <a:schemeClr val="dk1"/>
                          </a:solidFill>
                          <a:latin typeface="Roboto"/>
                          <a:ea typeface="Roboto"/>
                          <a:cs typeface="Roboto"/>
                          <a:sym typeface="Roboto"/>
                        </a:rPr>
                        <a:t>Bad caching (61C)</a:t>
                      </a:r>
                      <a:endParaRPr sz="1200">
                        <a:latin typeface="Roboto"/>
                        <a:ea typeface="Roboto"/>
                        <a:cs typeface="Roboto"/>
                        <a:sym typeface="Roboto"/>
                      </a:endParaRPr>
                    </a:p>
                  </a:txBody>
                  <a:tcPr marT="91425" marB="91425" marR="91425" marL="91425"/>
                </a:tc>
              </a:tr>
              <a:tr h="381000">
                <a:tc>
                  <a:txBody>
                    <a:bodyPr/>
                    <a:lstStyle/>
                    <a:p>
                      <a:pPr indent="0" lvl="0" marL="0" rtl="0" algn="l">
                        <a:spcBef>
                          <a:spcPts val="0"/>
                        </a:spcBef>
                        <a:spcAft>
                          <a:spcPts val="0"/>
                        </a:spcAft>
                        <a:buNone/>
                      </a:pPr>
                      <a:r>
                        <a:rPr lang="en" sz="1200">
                          <a:latin typeface="Roboto"/>
                          <a:ea typeface="Roboto"/>
                          <a:cs typeface="Roboto"/>
                          <a:sym typeface="Roboto"/>
                        </a:rPr>
                        <a:t>Insertion</a:t>
                      </a:r>
                      <a:endParaRPr sz="12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1200">
                          <a:solidFill>
                            <a:schemeClr val="dk1"/>
                          </a:solidFill>
                          <a:latin typeface="Roboto"/>
                          <a:ea typeface="Roboto"/>
                          <a:cs typeface="Roboto"/>
                          <a:sym typeface="Roboto"/>
                        </a:rPr>
                        <a:t>Θ(1)</a:t>
                      </a:r>
                      <a:endParaRPr sz="12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1200">
                          <a:solidFill>
                            <a:schemeClr val="dk1"/>
                          </a:solidFill>
                          <a:latin typeface="Roboto"/>
                          <a:ea typeface="Roboto"/>
                          <a:cs typeface="Roboto"/>
                          <a:sym typeface="Roboto"/>
                        </a:rPr>
                        <a:t>Θ(N</a:t>
                      </a:r>
                      <a:r>
                        <a:rPr baseline="30000" lang="en" sz="1200">
                          <a:solidFill>
                            <a:schemeClr val="dk1"/>
                          </a:solidFill>
                          <a:latin typeface="Roboto"/>
                          <a:ea typeface="Roboto"/>
                          <a:cs typeface="Roboto"/>
                          <a:sym typeface="Roboto"/>
                        </a:rPr>
                        <a:t>2</a:t>
                      </a:r>
                      <a:r>
                        <a:rPr lang="en" sz="1200">
                          <a:solidFill>
                            <a:schemeClr val="dk1"/>
                          </a:solidFill>
                          <a:latin typeface="Roboto"/>
                          <a:ea typeface="Roboto"/>
                          <a:cs typeface="Roboto"/>
                          <a:sym typeface="Roboto"/>
                        </a:rPr>
                        <a:t>)</a:t>
                      </a:r>
                      <a:endParaRPr sz="12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1200">
                          <a:solidFill>
                            <a:schemeClr val="dk1"/>
                          </a:solidFill>
                          <a:latin typeface="Roboto"/>
                          <a:ea typeface="Roboto"/>
                          <a:cs typeface="Roboto"/>
                          <a:sym typeface="Roboto"/>
                        </a:rPr>
                        <a:t>Θ(N) if almost sorted</a:t>
                      </a:r>
                      <a:endParaRPr sz="1200">
                        <a:latin typeface="Roboto"/>
                        <a:ea typeface="Roboto"/>
                        <a:cs typeface="Roboto"/>
                        <a:sym typeface="Roboto"/>
                      </a:endParaRPr>
                    </a:p>
                  </a:txBody>
                  <a:tcPr marT="91425" marB="91425" marR="91425" marL="91425"/>
                </a:tc>
              </a:tr>
              <a:tr h="381000">
                <a:tc>
                  <a:txBody>
                    <a:bodyPr/>
                    <a:lstStyle/>
                    <a:p>
                      <a:pPr indent="0" lvl="0" marL="0" rtl="0" algn="l">
                        <a:spcBef>
                          <a:spcPts val="0"/>
                        </a:spcBef>
                        <a:spcAft>
                          <a:spcPts val="0"/>
                        </a:spcAft>
                        <a:buNone/>
                      </a:pPr>
                      <a:r>
                        <a:rPr lang="en" sz="1200">
                          <a:latin typeface="Roboto"/>
                          <a:ea typeface="Roboto"/>
                          <a:cs typeface="Roboto"/>
                          <a:sym typeface="Roboto"/>
                        </a:rPr>
                        <a:t>Mergesort</a:t>
                      </a:r>
                      <a:endParaRPr sz="12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1200">
                          <a:solidFill>
                            <a:schemeClr val="dk1"/>
                          </a:solidFill>
                          <a:latin typeface="Roboto"/>
                          <a:ea typeface="Roboto"/>
                          <a:cs typeface="Roboto"/>
                          <a:sym typeface="Roboto"/>
                        </a:rPr>
                        <a:t>Θ(N)</a:t>
                      </a:r>
                      <a:endParaRPr sz="12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1200">
                          <a:solidFill>
                            <a:schemeClr val="dk1"/>
                          </a:solidFill>
                          <a:latin typeface="Roboto"/>
                          <a:ea typeface="Roboto"/>
                          <a:cs typeface="Roboto"/>
                          <a:sym typeface="Roboto"/>
                        </a:rPr>
                        <a:t>Θ(N log N)</a:t>
                      </a:r>
                      <a:endParaRPr sz="12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t/>
                      </a:r>
                      <a:endParaRPr sz="1200">
                        <a:latin typeface="Roboto"/>
                        <a:ea typeface="Roboto"/>
                        <a:cs typeface="Roboto"/>
                        <a:sym typeface="Roboto"/>
                      </a:endParaRPr>
                    </a:p>
                  </a:txBody>
                  <a:tcPr marT="91425" marB="91425" marR="91425" marL="91425"/>
                </a:tc>
              </a:tr>
              <a:tr h="381000">
                <a:tc>
                  <a:txBody>
                    <a:bodyPr/>
                    <a:lstStyle/>
                    <a:p>
                      <a:pPr indent="0" lvl="0" marL="0" rtl="0" algn="l">
                        <a:spcBef>
                          <a:spcPts val="0"/>
                        </a:spcBef>
                        <a:spcAft>
                          <a:spcPts val="0"/>
                        </a:spcAft>
                        <a:buNone/>
                      </a:pPr>
                      <a:r>
                        <a:rPr lang="en" sz="1200">
                          <a:latin typeface="Roboto"/>
                          <a:ea typeface="Roboto"/>
                          <a:cs typeface="Roboto"/>
                          <a:sym typeface="Roboto"/>
                        </a:rPr>
                        <a:t>Random Quicksort</a:t>
                      </a:r>
                      <a:endParaRPr sz="12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1200">
                          <a:solidFill>
                            <a:schemeClr val="dk1"/>
                          </a:solidFill>
                          <a:latin typeface="Roboto"/>
                          <a:ea typeface="Roboto"/>
                          <a:cs typeface="Roboto"/>
                          <a:sym typeface="Roboto"/>
                        </a:rPr>
                        <a:t>Θ(log N) expected</a:t>
                      </a:r>
                      <a:endParaRPr sz="12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1200">
                          <a:solidFill>
                            <a:schemeClr val="dk1"/>
                          </a:solidFill>
                          <a:latin typeface="Roboto"/>
                          <a:ea typeface="Roboto"/>
                          <a:cs typeface="Roboto"/>
                          <a:sym typeface="Roboto"/>
                        </a:rPr>
                        <a:t>Θ(N log N) expected</a:t>
                      </a:r>
                      <a:endParaRPr sz="12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1200">
                          <a:solidFill>
                            <a:schemeClr val="dk1"/>
                          </a:solidFill>
                          <a:latin typeface="Roboto"/>
                          <a:ea typeface="Roboto"/>
                          <a:cs typeface="Roboto"/>
                          <a:sym typeface="Roboto"/>
                        </a:rPr>
                        <a:t>Fastest sort</a:t>
                      </a:r>
                      <a:endParaRPr sz="1200">
                        <a:latin typeface="Roboto"/>
                        <a:ea typeface="Roboto"/>
                        <a:cs typeface="Roboto"/>
                        <a:sym typeface="Roboto"/>
                      </a:endParaRPr>
                    </a:p>
                  </a:txBody>
                  <a:tcPr marT="91425" marB="91425" marR="91425" marL="91425"/>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4" name="Shape 1344"/>
        <p:cNvGrpSpPr/>
        <p:nvPr/>
      </p:nvGrpSpPr>
      <p:grpSpPr>
        <a:xfrm>
          <a:off x="0" y="0"/>
          <a:ext cx="0" cy="0"/>
          <a:chOff x="0" y="0"/>
          <a:chExt cx="0" cy="0"/>
        </a:xfrm>
      </p:grpSpPr>
      <p:sp>
        <p:nvSpPr>
          <p:cNvPr id="1345" name="Google Shape;1345;p69"/>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32, </a:t>
            </a:r>
            <a:r>
              <a:rPr lang="en"/>
              <a:t>CS61B, </a:t>
            </a:r>
            <a:r>
              <a:rPr lang="en"/>
              <a:t>Spring 2024</a:t>
            </a:r>
            <a:endParaRPr/>
          </a:p>
        </p:txBody>
      </p:sp>
      <p:sp>
        <p:nvSpPr>
          <p:cNvPr id="1346" name="Google Shape;1346;p69"/>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Quicksort</a:t>
            </a:r>
            <a:endParaRPr b="1">
              <a:solidFill>
                <a:schemeClr val="accent3"/>
              </a:solidFill>
              <a:latin typeface="Roboto"/>
              <a:ea typeface="Roboto"/>
              <a:cs typeface="Roboto"/>
              <a:sym typeface="Roboto"/>
            </a:endParaRPr>
          </a:p>
          <a:p>
            <a:pPr indent="-342900" lvl="0" marL="457200" rtl="0" algn="l">
              <a:spcBef>
                <a:spcPts val="600"/>
              </a:spcBef>
              <a:spcAft>
                <a:spcPts val="0"/>
              </a:spcAft>
              <a:buSzPts val="1800"/>
              <a:buChar char="•"/>
            </a:pPr>
            <a:r>
              <a:rPr lang="en"/>
              <a:t>Quicksort Backstory,</a:t>
            </a:r>
            <a:br>
              <a:rPr lang="en"/>
            </a:br>
            <a:r>
              <a:rPr lang="en"/>
              <a:t>Partitioning</a:t>
            </a:r>
            <a:endParaRPr/>
          </a:p>
          <a:p>
            <a:pPr indent="-342900" lvl="0" marL="457200" rtl="0" algn="l">
              <a:spcBef>
                <a:spcPts val="0"/>
              </a:spcBef>
              <a:spcAft>
                <a:spcPts val="0"/>
              </a:spcAft>
              <a:buSzPts val="1800"/>
              <a:buChar char="•"/>
            </a:pPr>
            <a:r>
              <a:rPr lang="en"/>
              <a:t>Quicksort</a:t>
            </a:r>
            <a:endParaRPr/>
          </a:p>
          <a:p>
            <a:pPr indent="0" lvl="0" marL="0" rtl="0" algn="l">
              <a:spcBef>
                <a:spcPts val="600"/>
              </a:spcBef>
              <a:spcAft>
                <a:spcPts val="0"/>
              </a:spcAft>
              <a:buClr>
                <a:schemeClr val="dk1"/>
              </a:buClr>
              <a:buSzPts val="1100"/>
              <a:buFont typeface="Arial"/>
              <a:buNone/>
            </a:pPr>
            <a:r>
              <a:rPr lang="en">
                <a:solidFill>
                  <a:srgbClr val="CCCCCC"/>
                </a:solidFill>
              </a:rPr>
              <a:t>Quicksort Runtime Analysis</a:t>
            </a:r>
            <a:endParaRPr>
              <a:solidFill>
                <a:srgbClr val="CCCCCC"/>
              </a:solidFill>
            </a:endParaRPr>
          </a:p>
          <a:p>
            <a:pPr indent="-342900" lvl="0" marL="457200" rtl="0" algn="l">
              <a:spcBef>
                <a:spcPts val="600"/>
              </a:spcBef>
              <a:spcAft>
                <a:spcPts val="0"/>
              </a:spcAft>
              <a:buClr>
                <a:srgbClr val="CCCCCC"/>
              </a:buClr>
              <a:buSzPts val="1800"/>
              <a:buChar char="•"/>
            </a:pPr>
            <a:r>
              <a:rPr lang="en">
                <a:solidFill>
                  <a:srgbClr val="CCCCCC"/>
                </a:solidFill>
              </a:rPr>
              <a:t>Quicksort Runtime Analysis</a:t>
            </a:r>
            <a:endParaRPr>
              <a:solidFill>
                <a:srgbClr val="CCCCCC"/>
              </a:solidFill>
            </a:endParaRPr>
          </a:p>
          <a:p>
            <a:pPr indent="-342900" lvl="0" marL="457200" rtl="0" algn="l">
              <a:spcBef>
                <a:spcPts val="0"/>
              </a:spcBef>
              <a:spcAft>
                <a:spcPts val="0"/>
              </a:spcAft>
              <a:buClr>
                <a:srgbClr val="CCCCCC"/>
              </a:buClr>
              <a:buSzPts val="1800"/>
              <a:buChar char="•"/>
            </a:pPr>
            <a:r>
              <a:rPr lang="en">
                <a:solidFill>
                  <a:srgbClr val="CCCCCC"/>
                </a:solidFill>
              </a:rPr>
              <a:t>Avoiding Quicksort Worst Case</a:t>
            </a:r>
            <a:endParaRPr b="1">
              <a:solidFill>
                <a:schemeClr val="accent3"/>
              </a:solidFill>
              <a:latin typeface="Roboto"/>
              <a:ea typeface="Roboto"/>
              <a:cs typeface="Roboto"/>
              <a:sym typeface="Roboto"/>
            </a:endParaRPr>
          </a:p>
          <a:p>
            <a:pPr indent="0" lvl="0" marL="0" rtl="0" algn="l">
              <a:spcBef>
                <a:spcPts val="600"/>
              </a:spcBef>
              <a:spcAft>
                <a:spcPts val="0"/>
              </a:spcAft>
              <a:buNone/>
            </a:pPr>
            <a:r>
              <a:rPr b="1" lang="en">
                <a:solidFill>
                  <a:schemeClr val="accent3"/>
                </a:solidFill>
                <a:latin typeface="Roboto"/>
                <a:ea typeface="Roboto"/>
                <a:cs typeface="Roboto"/>
                <a:sym typeface="Roboto"/>
              </a:rPr>
              <a:t>Quicksort Variants</a:t>
            </a:r>
            <a:endParaRPr b="1">
              <a:solidFill>
                <a:schemeClr val="accent3"/>
              </a:solidFill>
              <a:latin typeface="Roboto"/>
              <a:ea typeface="Roboto"/>
              <a:cs typeface="Roboto"/>
              <a:sym typeface="Roboto"/>
            </a:endParaRPr>
          </a:p>
          <a:p>
            <a:pPr indent="-342900" lvl="0" marL="457200" rtl="0" algn="l">
              <a:spcBef>
                <a:spcPts val="600"/>
              </a:spcBef>
              <a:spcAft>
                <a:spcPts val="0"/>
              </a:spcAft>
              <a:buSzPts val="1800"/>
              <a:buChar char="•"/>
            </a:pPr>
            <a:r>
              <a:rPr lang="en"/>
              <a:t>Philosophies for Avoiding Worst Case Behavior</a:t>
            </a:r>
            <a:endParaRPr/>
          </a:p>
          <a:p>
            <a:pPr indent="-342900" lvl="0" marL="457200" rtl="0" algn="l">
              <a:spcBef>
                <a:spcPts val="0"/>
              </a:spcBef>
              <a:spcAft>
                <a:spcPts val="0"/>
              </a:spcAft>
              <a:buClr>
                <a:schemeClr val="accent3"/>
              </a:buClr>
              <a:buSzPts val="1800"/>
              <a:buFont typeface="Roboto"/>
              <a:buChar char="•"/>
            </a:pPr>
            <a:r>
              <a:rPr b="1" lang="en">
                <a:solidFill>
                  <a:schemeClr val="accent3"/>
                </a:solidFill>
                <a:latin typeface="Roboto"/>
                <a:ea typeface="Roboto"/>
                <a:cs typeface="Roboto"/>
                <a:sym typeface="Roboto"/>
              </a:rPr>
              <a:t>Quicksort Variant Experiments</a:t>
            </a:r>
            <a:endParaRPr b="1">
              <a:solidFill>
                <a:schemeClr val="accent3"/>
              </a:solidFill>
              <a:latin typeface="Roboto"/>
              <a:ea typeface="Roboto"/>
              <a:cs typeface="Roboto"/>
              <a:sym typeface="Roboto"/>
            </a:endParaRPr>
          </a:p>
          <a:p>
            <a:pPr indent="0" lvl="0" marL="0" rtl="0" algn="l">
              <a:spcBef>
                <a:spcPts val="600"/>
              </a:spcBef>
              <a:spcAft>
                <a:spcPts val="0"/>
              </a:spcAft>
              <a:buNone/>
            </a:pPr>
            <a:r>
              <a:rPr lang="en"/>
              <a:t>Quick Select (median finding)</a:t>
            </a:r>
            <a:endParaRPr/>
          </a:p>
        </p:txBody>
      </p:sp>
      <p:sp>
        <p:nvSpPr>
          <p:cNvPr id="1347" name="Google Shape;1347;p69"/>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Quicksort Variant Experiments</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1" name="Shape 1351"/>
        <p:cNvGrpSpPr/>
        <p:nvPr/>
      </p:nvGrpSpPr>
      <p:grpSpPr>
        <a:xfrm>
          <a:off x="0" y="0"/>
          <a:ext cx="0" cy="0"/>
          <a:chOff x="0" y="0"/>
          <a:chExt cx="0" cy="0"/>
        </a:xfrm>
      </p:grpSpPr>
      <p:sp>
        <p:nvSpPr>
          <p:cNvPr id="1352" name="Google Shape;1352;p7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Quicksort Flavors</a:t>
            </a:r>
            <a:endParaRPr/>
          </a:p>
        </p:txBody>
      </p:sp>
      <p:sp>
        <p:nvSpPr>
          <p:cNvPr id="1353" name="Google Shape;1353;p70"/>
          <p:cNvSpPr txBox="1"/>
          <p:nvPr>
            <p:ph idx="1" type="body"/>
          </p:nvPr>
        </p:nvSpPr>
        <p:spPr>
          <a:xfrm>
            <a:off x="107050" y="402200"/>
            <a:ext cx="8874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We said Quicksort is the fastest, but this is only true if we make the right decisions about:</a:t>
            </a:r>
            <a:endParaRPr/>
          </a:p>
          <a:p>
            <a:pPr indent="-342900" lvl="0" marL="457200" rtl="0" algn="l">
              <a:spcBef>
                <a:spcPts val="600"/>
              </a:spcBef>
              <a:spcAft>
                <a:spcPts val="0"/>
              </a:spcAft>
              <a:buSzPts val="1800"/>
              <a:buChar char="●"/>
            </a:pPr>
            <a:r>
              <a:rPr lang="en"/>
              <a:t>Pivot selection.</a:t>
            </a:r>
            <a:endParaRPr/>
          </a:p>
          <a:p>
            <a:pPr indent="-342900" lvl="0" marL="457200" rtl="0" algn="l">
              <a:spcBef>
                <a:spcPts val="0"/>
              </a:spcBef>
              <a:spcAft>
                <a:spcPts val="0"/>
              </a:spcAft>
              <a:buSzPts val="1800"/>
              <a:buChar char="●"/>
            </a:pPr>
            <a:r>
              <a:rPr lang="en"/>
              <a:t>Partition algorithm.</a:t>
            </a:r>
            <a:endParaRPr/>
          </a:p>
          <a:p>
            <a:pPr indent="-342900" lvl="0" marL="457200" rtl="0" algn="l">
              <a:spcBef>
                <a:spcPts val="0"/>
              </a:spcBef>
              <a:spcAft>
                <a:spcPts val="0"/>
              </a:spcAft>
              <a:buSzPts val="1800"/>
              <a:buChar char="●"/>
            </a:pPr>
            <a:r>
              <a:rPr lang="en"/>
              <a:t>How we deal with avoiding the worst case (can be covered by the above choices).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Suppose we run a speed test of  Mergesort vs. Quicksort from last time, which had:</a:t>
            </a:r>
            <a:endParaRPr/>
          </a:p>
          <a:p>
            <a:pPr indent="-342900" lvl="0" marL="457200" rtl="0" algn="l">
              <a:spcBef>
                <a:spcPts val="600"/>
              </a:spcBef>
              <a:spcAft>
                <a:spcPts val="0"/>
              </a:spcAft>
              <a:buSzPts val="1800"/>
              <a:buChar char="●"/>
            </a:pPr>
            <a:r>
              <a:rPr lang="en"/>
              <a:t>Pivot selection: Always use </a:t>
            </a:r>
            <a:r>
              <a:rPr b="1" lang="en">
                <a:solidFill>
                  <a:schemeClr val="accent4"/>
                </a:solidFill>
              </a:rPr>
              <a:t>leftmost</a:t>
            </a:r>
            <a:r>
              <a:rPr lang="en"/>
              <a:t>.</a:t>
            </a:r>
            <a:endParaRPr/>
          </a:p>
          <a:p>
            <a:pPr indent="-342900" lvl="0" marL="457200" rtl="0" algn="l">
              <a:spcBef>
                <a:spcPts val="0"/>
              </a:spcBef>
              <a:spcAft>
                <a:spcPts val="0"/>
              </a:spcAft>
              <a:buSzPts val="1800"/>
              <a:buChar char="●"/>
            </a:pPr>
            <a:r>
              <a:rPr lang="en"/>
              <a:t>Partition algorithm: Make an array copy then do </a:t>
            </a:r>
            <a:r>
              <a:rPr b="1" lang="en">
                <a:solidFill>
                  <a:schemeClr val="accent4"/>
                </a:solidFill>
              </a:rPr>
              <a:t>three</a:t>
            </a:r>
            <a:r>
              <a:rPr lang="en"/>
              <a:t> scans for red, white, and blue items (white scan trivially finishes in one compare).</a:t>
            </a:r>
            <a:endParaRPr/>
          </a:p>
          <a:p>
            <a:pPr indent="-342900" lvl="0" marL="457200" rtl="0" algn="l">
              <a:spcBef>
                <a:spcPts val="0"/>
              </a:spcBef>
              <a:spcAft>
                <a:spcPts val="0"/>
              </a:spcAft>
              <a:buSzPts val="1800"/>
              <a:buChar char="●"/>
            </a:pPr>
            <a:r>
              <a:rPr b="1" lang="en">
                <a:solidFill>
                  <a:schemeClr val="accent4"/>
                </a:solidFill>
              </a:rPr>
              <a:t>Shuffle</a:t>
            </a:r>
            <a:r>
              <a:rPr b="1" lang="en"/>
              <a:t> </a:t>
            </a:r>
            <a:r>
              <a:rPr lang="en"/>
              <a:t>before starting (to avoid worst case).</a:t>
            </a:r>
            <a:endParaRPr/>
          </a:p>
        </p:txBody>
      </p:sp>
      <p:sp>
        <p:nvSpPr>
          <p:cNvPr id="1354" name="Google Shape;1354;p70"/>
          <p:cNvSpPr txBox="1"/>
          <p:nvPr/>
        </p:nvSpPr>
        <p:spPr>
          <a:xfrm>
            <a:off x="6067725" y="2188367"/>
            <a:ext cx="3090600" cy="56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We’ll call this </a:t>
            </a:r>
            <a:r>
              <a:rPr b="1" lang="en">
                <a:solidFill>
                  <a:schemeClr val="accent4"/>
                </a:solidFill>
              </a:rPr>
              <a:t>Quicksort L3S</a:t>
            </a:r>
            <a:endParaRPr b="1">
              <a:solidFill>
                <a:schemeClr val="accent4"/>
              </a:solidFill>
            </a:endParaRPr>
          </a:p>
        </p:txBody>
      </p:sp>
      <p:cxnSp>
        <p:nvCxnSpPr>
          <p:cNvPr id="1355" name="Google Shape;1355;p70"/>
          <p:cNvCxnSpPr/>
          <p:nvPr/>
        </p:nvCxnSpPr>
        <p:spPr>
          <a:xfrm flipH="1">
            <a:off x="5066900" y="2407875"/>
            <a:ext cx="1013100" cy="323100"/>
          </a:xfrm>
          <a:prstGeom prst="straightConnector1">
            <a:avLst/>
          </a:prstGeom>
          <a:noFill/>
          <a:ln cap="flat" cmpd="sng" w="9525">
            <a:solidFill>
              <a:srgbClr val="BE0712"/>
            </a:solidFill>
            <a:prstDash val="solid"/>
            <a:round/>
            <a:headEnd len="med" w="med" type="none"/>
            <a:tailEnd len="med" w="med" type="triangle"/>
          </a:ln>
        </p:spPr>
      </p:cxn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9" name="Shape 1359"/>
        <p:cNvGrpSpPr/>
        <p:nvPr/>
      </p:nvGrpSpPr>
      <p:grpSpPr>
        <a:xfrm>
          <a:off x="0" y="0"/>
          <a:ext cx="0" cy="0"/>
          <a:chOff x="0" y="0"/>
          <a:chExt cx="0" cy="0"/>
        </a:xfrm>
      </p:grpSpPr>
      <p:sp>
        <p:nvSpPr>
          <p:cNvPr id="1360" name="Google Shape;1360;p7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Quicksort vs. Mergesort</a:t>
            </a:r>
            <a:endParaRPr/>
          </a:p>
        </p:txBody>
      </p:sp>
      <p:sp>
        <p:nvSpPr>
          <p:cNvPr id="1361" name="Google Shape;1361;p71"/>
          <p:cNvSpPr txBox="1"/>
          <p:nvPr>
            <p:ph idx="1" type="body"/>
          </p:nvPr>
        </p:nvSpPr>
        <p:spPr>
          <a:xfrm>
            <a:off x="243000" y="2346200"/>
            <a:ext cx="8443800" cy="2364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Quicksort didn’t do so well!</a:t>
            </a:r>
            <a:endParaRPr/>
          </a:p>
        </p:txBody>
      </p:sp>
      <p:graphicFrame>
        <p:nvGraphicFramePr>
          <p:cNvPr id="1362" name="Google Shape;1362;p71"/>
          <p:cNvGraphicFramePr/>
          <p:nvPr/>
        </p:nvGraphicFramePr>
        <p:xfrm>
          <a:off x="774125" y="704850"/>
          <a:ext cx="3000000" cy="3000000"/>
        </p:xfrm>
        <a:graphic>
          <a:graphicData uri="http://schemas.openxmlformats.org/drawingml/2006/table">
            <a:tbl>
              <a:tblPr>
                <a:noFill/>
                <a:tableStyleId>{FCE8116E-E722-455A-A1C0-E29C6331CBBF}</a:tableStyleId>
              </a:tblPr>
              <a:tblGrid>
                <a:gridCol w="1488175"/>
                <a:gridCol w="1371375"/>
                <a:gridCol w="1429775"/>
                <a:gridCol w="1429775"/>
                <a:gridCol w="1750775"/>
              </a:tblGrid>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lang="en"/>
                        <a:t>Pivot Selection Strategy</a:t>
                      </a:r>
                      <a:endParaRPr/>
                    </a:p>
                  </a:txBody>
                  <a:tcPr marT="91425" marB="91425" marR="91425" marL="91425"/>
                </a:tc>
                <a:tc>
                  <a:txBody>
                    <a:bodyPr/>
                    <a:lstStyle/>
                    <a:p>
                      <a:pPr indent="0" lvl="0" marL="0" rtl="0" algn="l">
                        <a:spcBef>
                          <a:spcPts val="0"/>
                        </a:spcBef>
                        <a:spcAft>
                          <a:spcPts val="0"/>
                        </a:spcAft>
                        <a:buNone/>
                      </a:pPr>
                      <a:r>
                        <a:rPr lang="en"/>
                        <a:t>Partition</a:t>
                      </a:r>
                      <a:endParaRPr/>
                    </a:p>
                    <a:p>
                      <a:pPr indent="0" lvl="0" marL="0" rtl="0" algn="l">
                        <a:spcBef>
                          <a:spcPts val="0"/>
                        </a:spcBef>
                        <a:spcAft>
                          <a:spcPts val="0"/>
                        </a:spcAft>
                        <a:buNone/>
                      </a:pPr>
                      <a:r>
                        <a:rPr lang="en"/>
                        <a:t>Algorithm</a:t>
                      </a:r>
                      <a:endParaRPr/>
                    </a:p>
                  </a:txBody>
                  <a:tcPr marT="91425" marB="91425" marR="91425" marL="91425"/>
                </a:tc>
                <a:tc>
                  <a:txBody>
                    <a:bodyPr/>
                    <a:lstStyle/>
                    <a:p>
                      <a:pPr indent="0" lvl="0" marL="0" rtl="0" algn="l">
                        <a:spcBef>
                          <a:spcPts val="0"/>
                        </a:spcBef>
                        <a:spcAft>
                          <a:spcPts val="0"/>
                        </a:spcAft>
                        <a:buNone/>
                      </a:pPr>
                      <a:r>
                        <a:rPr lang="en"/>
                        <a:t>Worst Case Avoidance Strategy</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a:t>Time to sort 1000 arrays of 10000 ints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t>Mergesort</a:t>
                      </a:r>
                      <a:endParaRPr/>
                    </a:p>
                  </a:txBody>
                  <a:tcPr marT="91425" marB="91425" marR="91425" marL="91425"/>
                </a:tc>
                <a:tc>
                  <a:txBody>
                    <a:bodyPr/>
                    <a:lstStyle/>
                    <a:p>
                      <a:pPr indent="0" lvl="0" marL="0" rtl="0" algn="l">
                        <a:spcBef>
                          <a:spcPts val="0"/>
                        </a:spcBef>
                        <a:spcAft>
                          <a:spcPts val="0"/>
                        </a:spcAft>
                        <a:buNone/>
                      </a:pPr>
                      <a:r>
                        <a:rPr lang="en">
                          <a:solidFill>
                            <a:srgbClr val="FFFFFF"/>
                          </a:solidFill>
                        </a:rPr>
                        <a:t>N/A</a:t>
                      </a:r>
                      <a:endParaRPr>
                        <a:solidFill>
                          <a:srgbClr val="FFFFFF"/>
                        </a:solidFill>
                      </a:endParaRPr>
                    </a:p>
                  </a:txBody>
                  <a:tcPr marT="91425" marB="91425" marR="91425" marL="91425">
                    <a:solidFill>
                      <a:srgbClr val="000000"/>
                    </a:solidFill>
                  </a:tcPr>
                </a:tc>
                <a:tc>
                  <a:txBody>
                    <a:bodyPr/>
                    <a:lstStyle/>
                    <a:p>
                      <a:pPr indent="0" lvl="0" marL="0" rtl="0" algn="l">
                        <a:spcBef>
                          <a:spcPts val="0"/>
                        </a:spcBef>
                        <a:spcAft>
                          <a:spcPts val="0"/>
                        </a:spcAft>
                        <a:buNone/>
                      </a:pPr>
                      <a:r>
                        <a:rPr lang="en">
                          <a:solidFill>
                            <a:srgbClr val="FFFFFF"/>
                          </a:solidFill>
                        </a:rPr>
                        <a:t>N/A</a:t>
                      </a:r>
                      <a:endParaRPr>
                        <a:solidFill>
                          <a:srgbClr val="FFFFFF"/>
                        </a:solidFill>
                      </a:endParaRPr>
                    </a:p>
                  </a:txBody>
                  <a:tcPr marT="91425" marB="91425" marR="91425" marL="91425">
                    <a:solidFill>
                      <a:srgbClr val="000000"/>
                    </a:solidFill>
                  </a:tcPr>
                </a:tc>
                <a:tc>
                  <a:txBody>
                    <a:bodyPr/>
                    <a:lstStyle/>
                    <a:p>
                      <a:pPr indent="0" lvl="0" marL="0" rtl="0" algn="l">
                        <a:spcBef>
                          <a:spcPts val="0"/>
                        </a:spcBef>
                        <a:spcAft>
                          <a:spcPts val="0"/>
                        </a:spcAft>
                        <a:buNone/>
                      </a:pPr>
                      <a:r>
                        <a:rPr lang="en">
                          <a:solidFill>
                            <a:srgbClr val="FFFFFF"/>
                          </a:solidFill>
                        </a:rPr>
                        <a:t>N/A</a:t>
                      </a:r>
                      <a:endParaRPr>
                        <a:solidFill>
                          <a:srgbClr val="FFFFFF"/>
                        </a:solidFill>
                      </a:endParaRPr>
                    </a:p>
                  </a:txBody>
                  <a:tcPr marT="91425" marB="91425" marR="91425" marL="91425">
                    <a:lnR cap="flat" cmpd="sng" w="9525">
                      <a:solidFill>
                        <a:srgbClr val="9E9E9E"/>
                      </a:solidFill>
                      <a:prstDash val="solid"/>
                      <a:round/>
                      <a:headEnd len="sm" w="sm" type="none"/>
                      <a:tailEnd len="sm" w="sm" type="none"/>
                    </a:lnR>
                    <a:solidFill>
                      <a:srgbClr val="000000"/>
                    </a:solidFill>
                  </a:tcPr>
                </a:tc>
                <a:tc>
                  <a:txBody>
                    <a:bodyPr/>
                    <a:lstStyle/>
                    <a:p>
                      <a:pPr indent="0" lvl="0" marL="0" rtl="0" algn="l">
                        <a:spcBef>
                          <a:spcPts val="0"/>
                        </a:spcBef>
                        <a:spcAft>
                          <a:spcPts val="0"/>
                        </a:spcAft>
                        <a:buNone/>
                      </a:pPr>
                      <a:r>
                        <a:rPr lang="en"/>
                        <a:t>1</a:t>
                      </a:r>
                      <a:r>
                        <a:rPr lang="en"/>
                        <a:t>.3 seconds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t>Quicksort </a:t>
                      </a:r>
                      <a:r>
                        <a:rPr b="1" lang="en">
                          <a:solidFill>
                            <a:schemeClr val="accent4"/>
                          </a:solidFill>
                        </a:rPr>
                        <a:t>L</a:t>
                      </a:r>
                      <a:r>
                        <a:rPr b="1" lang="en">
                          <a:solidFill>
                            <a:schemeClr val="accent4"/>
                          </a:solidFill>
                        </a:rPr>
                        <a:t>3S</a:t>
                      </a:r>
                      <a:endParaRPr b="1">
                        <a:solidFill>
                          <a:schemeClr val="accent4"/>
                        </a:solidFill>
                      </a:endParaRPr>
                    </a:p>
                  </a:txBody>
                  <a:tcPr marT="91425" marB="91425" marR="91425" marL="91425"/>
                </a:tc>
                <a:tc>
                  <a:txBody>
                    <a:bodyPr/>
                    <a:lstStyle/>
                    <a:p>
                      <a:pPr indent="0" lvl="0" marL="0" rtl="0" algn="l">
                        <a:spcBef>
                          <a:spcPts val="0"/>
                        </a:spcBef>
                        <a:spcAft>
                          <a:spcPts val="0"/>
                        </a:spcAft>
                        <a:buNone/>
                      </a:pPr>
                      <a:r>
                        <a:rPr b="1" lang="en">
                          <a:solidFill>
                            <a:schemeClr val="accent4"/>
                          </a:solidFill>
                        </a:rPr>
                        <a:t>Leftmost</a:t>
                      </a:r>
                      <a:endParaRPr b="1">
                        <a:solidFill>
                          <a:schemeClr val="accent4"/>
                        </a:solidFill>
                      </a:endParaRPr>
                    </a:p>
                  </a:txBody>
                  <a:tcPr marT="91425" marB="91425" marR="91425" marL="91425"/>
                </a:tc>
                <a:tc>
                  <a:txBody>
                    <a:bodyPr/>
                    <a:lstStyle/>
                    <a:p>
                      <a:pPr indent="0" lvl="0" marL="0" rtl="0" algn="l">
                        <a:spcBef>
                          <a:spcPts val="0"/>
                        </a:spcBef>
                        <a:spcAft>
                          <a:spcPts val="0"/>
                        </a:spcAft>
                        <a:buNone/>
                      </a:pPr>
                      <a:r>
                        <a:rPr b="1" lang="en">
                          <a:solidFill>
                            <a:schemeClr val="accent4"/>
                          </a:solidFill>
                        </a:rPr>
                        <a:t>3-scan</a:t>
                      </a:r>
                      <a:endParaRPr b="1">
                        <a:solidFill>
                          <a:schemeClr val="accent4"/>
                        </a:solidFill>
                      </a:endParaRPr>
                    </a:p>
                  </a:txBody>
                  <a:tcPr marT="91425" marB="91425" marR="91425" marL="91425"/>
                </a:tc>
                <a:tc>
                  <a:txBody>
                    <a:bodyPr/>
                    <a:lstStyle/>
                    <a:p>
                      <a:pPr indent="0" lvl="0" marL="0" rtl="0" algn="l">
                        <a:spcBef>
                          <a:spcPts val="0"/>
                        </a:spcBef>
                        <a:spcAft>
                          <a:spcPts val="0"/>
                        </a:spcAft>
                        <a:buNone/>
                      </a:pPr>
                      <a:r>
                        <a:rPr b="1" lang="en">
                          <a:solidFill>
                            <a:schemeClr val="accent4"/>
                          </a:solidFill>
                        </a:rPr>
                        <a:t>Shuffle</a:t>
                      </a:r>
                      <a:endParaRPr b="1">
                        <a:solidFill>
                          <a:schemeClr val="accent4"/>
                        </a:solidFill>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a:t>3.2</a:t>
                      </a:r>
                      <a:r>
                        <a:rPr lang="en"/>
                        <a:t> seconds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1363" name="Google Shape;1363;p71"/>
          <p:cNvSpPr txBox="1"/>
          <p:nvPr/>
        </p:nvSpPr>
        <p:spPr>
          <a:xfrm>
            <a:off x="23" y="4406900"/>
            <a:ext cx="4982400" cy="58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Note: These are unoptimized versions of mergesort and quicksort, i.e. no switching to insertion sort for small arrays.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7" name="Shape 1367"/>
        <p:cNvGrpSpPr/>
        <p:nvPr/>
      </p:nvGrpSpPr>
      <p:grpSpPr>
        <a:xfrm>
          <a:off x="0" y="0"/>
          <a:ext cx="0" cy="0"/>
          <a:chOff x="0" y="0"/>
          <a:chExt cx="0" cy="0"/>
        </a:xfrm>
      </p:grpSpPr>
      <p:sp>
        <p:nvSpPr>
          <p:cNvPr id="1368" name="Google Shape;1368;p7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Tony Hoare’s In-place Partitioning Scheme</a:t>
            </a:r>
            <a:endParaRPr/>
          </a:p>
        </p:txBody>
      </p:sp>
      <p:sp>
        <p:nvSpPr>
          <p:cNvPr id="1369" name="Google Shape;1369;p72"/>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Tony originally proposed a scheme where two pointers walk towards each other.</a:t>
            </a:r>
            <a:endParaRPr/>
          </a:p>
          <a:p>
            <a:pPr indent="-342900" lvl="0" marL="457200" rtl="0" algn="l">
              <a:spcBef>
                <a:spcPts val="600"/>
              </a:spcBef>
              <a:spcAft>
                <a:spcPts val="0"/>
              </a:spcAft>
              <a:buSzPts val="1800"/>
              <a:buChar char="●"/>
            </a:pPr>
            <a:r>
              <a:rPr lang="en"/>
              <a:t>Left pointer loves small items.</a:t>
            </a:r>
            <a:endParaRPr/>
          </a:p>
          <a:p>
            <a:pPr indent="-342900" lvl="0" marL="457200" rtl="0" algn="l">
              <a:spcBef>
                <a:spcPts val="0"/>
              </a:spcBef>
              <a:spcAft>
                <a:spcPts val="0"/>
              </a:spcAft>
              <a:buSzPts val="1800"/>
              <a:buChar char="●"/>
            </a:pPr>
            <a:r>
              <a:rPr lang="en"/>
              <a:t>Right pointer loves large items.</a:t>
            </a:r>
            <a:endParaRPr/>
          </a:p>
          <a:p>
            <a:pPr indent="-342900" lvl="0" marL="457200" rtl="0" algn="l">
              <a:spcBef>
                <a:spcPts val="0"/>
              </a:spcBef>
              <a:spcAft>
                <a:spcPts val="0"/>
              </a:spcAft>
              <a:buSzPts val="1800"/>
              <a:buChar char="●"/>
            </a:pPr>
            <a:r>
              <a:rPr lang="en"/>
              <a:t>Big idea: Walk towards each other, swapping anything they don’t like.</a:t>
            </a:r>
            <a:endParaRPr/>
          </a:p>
          <a:p>
            <a:pPr indent="-342900" lvl="1" marL="914400" rtl="0" algn="l">
              <a:spcBef>
                <a:spcPts val="0"/>
              </a:spcBef>
              <a:spcAft>
                <a:spcPts val="0"/>
              </a:spcAft>
              <a:buSzPts val="1800"/>
              <a:buChar char="○"/>
            </a:pPr>
            <a:r>
              <a:rPr lang="en"/>
              <a:t>End result is that things on left are “small” and things on the right are “large”.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(N</a:t>
            </a:r>
            <a:r>
              <a:rPr lang="en"/>
              <a:t>ote: The demo we'll show is not the exact scheme Tony used)</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Using this partitioning scheme yields a very fast Quicksort.</a:t>
            </a:r>
            <a:endParaRPr/>
          </a:p>
          <a:p>
            <a:pPr indent="-342900" lvl="0" marL="457200" rtl="0" algn="l">
              <a:spcBef>
                <a:spcPts val="600"/>
              </a:spcBef>
              <a:spcAft>
                <a:spcPts val="0"/>
              </a:spcAft>
              <a:buSzPts val="1800"/>
              <a:buChar char="●"/>
            </a:pPr>
            <a:r>
              <a:rPr lang="en"/>
              <a:t>Though faster schemes have been found since.</a:t>
            </a:r>
            <a:endParaRPr/>
          </a:p>
          <a:p>
            <a:pPr indent="-342900" lvl="0" marL="457200" rtl="0" algn="l">
              <a:spcBef>
                <a:spcPts val="0"/>
              </a:spcBef>
              <a:spcAft>
                <a:spcPts val="0"/>
              </a:spcAft>
              <a:buSzPts val="1800"/>
              <a:buChar char="●"/>
            </a:pPr>
            <a:r>
              <a:rPr lang="en"/>
              <a:t>Overall runtime still depends crucially on pivot selection strategy!</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3" name="Shape 1373"/>
        <p:cNvGrpSpPr/>
        <p:nvPr/>
      </p:nvGrpSpPr>
      <p:grpSpPr>
        <a:xfrm>
          <a:off x="0" y="0"/>
          <a:ext cx="0" cy="0"/>
          <a:chOff x="0" y="0"/>
          <a:chExt cx="0" cy="0"/>
        </a:xfrm>
      </p:grpSpPr>
      <p:sp>
        <p:nvSpPr>
          <p:cNvPr id="1374" name="Google Shape;1374;p7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Hoare Partitioning</a:t>
            </a:r>
            <a:endParaRPr/>
          </a:p>
        </p:txBody>
      </p:sp>
      <p:sp>
        <p:nvSpPr>
          <p:cNvPr id="1375" name="Google Shape;1375;p73"/>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Create L and G pointers at left and right ends.</a:t>
            </a:r>
            <a:endParaRPr/>
          </a:p>
          <a:p>
            <a:pPr indent="-342900" lvl="0" marL="457200" rtl="0" algn="l">
              <a:spcBef>
                <a:spcPts val="600"/>
              </a:spcBef>
              <a:spcAft>
                <a:spcPts val="0"/>
              </a:spcAft>
              <a:buSzPts val="1800"/>
              <a:buChar char="●"/>
            </a:pPr>
            <a:r>
              <a:rPr lang="en"/>
              <a:t>L pointer is a friend to small items, and hates large or equal items.</a:t>
            </a:r>
            <a:endParaRPr/>
          </a:p>
          <a:p>
            <a:pPr indent="-342900" lvl="0" marL="457200" rtl="0" algn="l">
              <a:spcBef>
                <a:spcPts val="0"/>
              </a:spcBef>
              <a:spcAft>
                <a:spcPts val="0"/>
              </a:spcAft>
              <a:buSzPts val="1800"/>
              <a:buChar char="●"/>
            </a:pPr>
            <a:r>
              <a:rPr lang="en"/>
              <a:t>G pointer is a friend to large items, and hates small or equal items.</a:t>
            </a:r>
            <a:endParaRPr/>
          </a:p>
          <a:p>
            <a:pPr indent="-342900" lvl="0" marL="457200" rtl="0" algn="l">
              <a:spcBef>
                <a:spcPts val="0"/>
              </a:spcBef>
              <a:spcAft>
                <a:spcPts val="0"/>
              </a:spcAft>
              <a:buSzPts val="1800"/>
              <a:buChar char="●"/>
            </a:pPr>
            <a:r>
              <a:rPr lang="en"/>
              <a:t>Walk pointers towards each other, stopping on a hated item.</a:t>
            </a:r>
            <a:endParaRPr/>
          </a:p>
          <a:p>
            <a:pPr indent="-342900" lvl="1" marL="914400" rtl="0" algn="l">
              <a:spcBef>
                <a:spcPts val="0"/>
              </a:spcBef>
              <a:spcAft>
                <a:spcPts val="0"/>
              </a:spcAft>
              <a:buSzPts val="1800"/>
              <a:buChar char="○"/>
            </a:pPr>
            <a:r>
              <a:rPr lang="en"/>
              <a:t>When both pointers have stopped, swap and move pointers by one.</a:t>
            </a:r>
            <a:endParaRPr/>
          </a:p>
          <a:p>
            <a:pPr indent="-342900" lvl="0" marL="457200" rtl="0" algn="l">
              <a:spcBef>
                <a:spcPts val="0"/>
              </a:spcBef>
              <a:spcAft>
                <a:spcPts val="0"/>
              </a:spcAft>
              <a:buSzPts val="1800"/>
              <a:buChar char="●"/>
            </a:pPr>
            <a:r>
              <a:rPr lang="en"/>
              <a:t>When pointers cross, you are done.</a:t>
            </a:r>
            <a:endParaRPr sz="1600"/>
          </a:p>
          <a:p>
            <a:pPr indent="0" lvl="0" marL="0" rtl="0" algn="l">
              <a:spcBef>
                <a:spcPts val="600"/>
              </a:spcBef>
              <a:spcAft>
                <a:spcPts val="0"/>
              </a:spcAft>
              <a:buNone/>
            </a:pPr>
            <a:r>
              <a:t/>
            </a:r>
            <a:endParaRPr sz="1600"/>
          </a:p>
        </p:txBody>
      </p:sp>
      <p:sp>
        <p:nvSpPr>
          <p:cNvPr id="1376" name="Google Shape;1376;p73"/>
          <p:cNvSpPr/>
          <p:nvPr/>
        </p:nvSpPr>
        <p:spPr>
          <a:xfrm>
            <a:off x="283417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377" name="Google Shape;1377;p73"/>
          <p:cNvSpPr/>
          <p:nvPr/>
        </p:nvSpPr>
        <p:spPr>
          <a:xfrm>
            <a:off x="3319364"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378" name="Google Shape;1378;p73"/>
          <p:cNvSpPr/>
          <p:nvPr/>
        </p:nvSpPr>
        <p:spPr>
          <a:xfrm>
            <a:off x="380870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379" name="Google Shape;1379;p73"/>
          <p:cNvSpPr/>
          <p:nvPr/>
        </p:nvSpPr>
        <p:spPr>
          <a:xfrm>
            <a:off x="4293894"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380" name="Google Shape;1380;p73"/>
          <p:cNvSpPr/>
          <p:nvPr/>
        </p:nvSpPr>
        <p:spPr>
          <a:xfrm>
            <a:off x="4778636"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381" name="Google Shape;1381;p73"/>
          <p:cNvSpPr/>
          <p:nvPr/>
        </p:nvSpPr>
        <p:spPr>
          <a:xfrm>
            <a:off x="526382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382" name="Google Shape;1382;p73"/>
          <p:cNvSpPr/>
          <p:nvPr/>
        </p:nvSpPr>
        <p:spPr>
          <a:xfrm>
            <a:off x="5753166"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383" name="Google Shape;1383;p73"/>
          <p:cNvSpPr/>
          <p:nvPr/>
        </p:nvSpPr>
        <p:spPr>
          <a:xfrm>
            <a:off x="623835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384" name="Google Shape;1384;p73"/>
          <p:cNvSpPr/>
          <p:nvPr/>
        </p:nvSpPr>
        <p:spPr>
          <a:xfrm>
            <a:off x="6727730"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385" name="Google Shape;1385;p73"/>
          <p:cNvSpPr txBox="1"/>
          <p:nvPr/>
        </p:nvSpPr>
        <p:spPr>
          <a:xfrm>
            <a:off x="1300800" y="3253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386" name="Google Shape;1386;p73"/>
          <p:cNvSpPr txBox="1"/>
          <p:nvPr/>
        </p:nvSpPr>
        <p:spPr>
          <a:xfrm>
            <a:off x="3410728" y="3748950"/>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sp>
        <p:nvSpPr>
          <p:cNvPr id="1387" name="Google Shape;1387;p73"/>
          <p:cNvSpPr txBox="1"/>
          <p:nvPr/>
        </p:nvSpPr>
        <p:spPr>
          <a:xfrm>
            <a:off x="6829150" y="3827125"/>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G</a:t>
            </a:r>
            <a:endParaRPr sz="1800">
              <a:latin typeface="Consolas"/>
              <a:ea typeface="Consolas"/>
              <a:cs typeface="Consolas"/>
              <a:sym typeface="Consolas"/>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1" name="Shape 1391"/>
        <p:cNvGrpSpPr/>
        <p:nvPr/>
      </p:nvGrpSpPr>
      <p:grpSpPr>
        <a:xfrm>
          <a:off x="0" y="0"/>
          <a:ext cx="0" cy="0"/>
          <a:chOff x="0" y="0"/>
          <a:chExt cx="0" cy="0"/>
        </a:xfrm>
      </p:grpSpPr>
      <p:sp>
        <p:nvSpPr>
          <p:cNvPr id="1392" name="Google Shape;1392;p7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Hoare Partitioning</a:t>
            </a:r>
            <a:endParaRPr/>
          </a:p>
        </p:txBody>
      </p:sp>
      <p:sp>
        <p:nvSpPr>
          <p:cNvPr id="1393" name="Google Shape;1393;p7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Create L and G pointers at left and right ends.</a:t>
            </a:r>
            <a:endParaRPr/>
          </a:p>
          <a:p>
            <a:pPr indent="-342900" lvl="0" marL="457200" rtl="0" algn="l">
              <a:spcBef>
                <a:spcPts val="600"/>
              </a:spcBef>
              <a:spcAft>
                <a:spcPts val="0"/>
              </a:spcAft>
              <a:buSzPts val="1800"/>
              <a:buChar char="●"/>
            </a:pPr>
            <a:r>
              <a:rPr lang="en"/>
              <a:t>L pointer is a friend to small items, and hates large or equal items.</a:t>
            </a:r>
            <a:endParaRPr/>
          </a:p>
          <a:p>
            <a:pPr indent="-342900" lvl="0" marL="457200" rtl="0" algn="l">
              <a:spcBef>
                <a:spcPts val="0"/>
              </a:spcBef>
              <a:spcAft>
                <a:spcPts val="0"/>
              </a:spcAft>
              <a:buSzPts val="1800"/>
              <a:buChar char="●"/>
            </a:pPr>
            <a:r>
              <a:rPr lang="en"/>
              <a:t>G pointer is a friend to large items, and hates small or equal items.</a:t>
            </a:r>
            <a:endParaRPr/>
          </a:p>
          <a:p>
            <a:pPr indent="-342900" lvl="0" marL="457200" rtl="0" algn="l">
              <a:spcBef>
                <a:spcPts val="0"/>
              </a:spcBef>
              <a:spcAft>
                <a:spcPts val="0"/>
              </a:spcAft>
              <a:buSzPts val="1800"/>
              <a:buChar char="●"/>
            </a:pPr>
            <a:r>
              <a:rPr b="1" lang="en"/>
              <a:t>Walk pointers towards each other</a:t>
            </a:r>
            <a:r>
              <a:rPr lang="en"/>
              <a:t>, stopping on a hated item.</a:t>
            </a:r>
            <a:endParaRPr/>
          </a:p>
          <a:p>
            <a:pPr indent="-342900" lvl="1" marL="914400" rtl="0" algn="l">
              <a:spcBef>
                <a:spcPts val="0"/>
              </a:spcBef>
              <a:spcAft>
                <a:spcPts val="0"/>
              </a:spcAft>
              <a:buSzPts val="1800"/>
              <a:buChar char="○"/>
            </a:pPr>
            <a:r>
              <a:rPr lang="en"/>
              <a:t>When both pointers have stopped, swap and move pointers by one.</a:t>
            </a:r>
            <a:endParaRPr/>
          </a:p>
          <a:p>
            <a:pPr indent="-342900" lvl="0" marL="457200" rtl="0" algn="l">
              <a:spcBef>
                <a:spcPts val="600"/>
              </a:spcBef>
              <a:spcAft>
                <a:spcPts val="0"/>
              </a:spcAft>
              <a:buSzPts val="1800"/>
              <a:buChar char="●"/>
            </a:pPr>
            <a:r>
              <a:rPr lang="en"/>
              <a:t>When pointers cross, you are done.</a:t>
            </a:r>
            <a:endParaRPr/>
          </a:p>
          <a:p>
            <a:pPr indent="0" lvl="0" marL="0" rtl="0" algn="l">
              <a:spcBef>
                <a:spcPts val="600"/>
              </a:spcBef>
              <a:spcAft>
                <a:spcPts val="0"/>
              </a:spcAft>
              <a:buNone/>
            </a:pPr>
            <a:r>
              <a:t/>
            </a:r>
            <a:endParaRPr sz="1600"/>
          </a:p>
        </p:txBody>
      </p:sp>
      <p:sp>
        <p:nvSpPr>
          <p:cNvPr id="1394" name="Google Shape;1394;p74"/>
          <p:cNvSpPr/>
          <p:nvPr/>
        </p:nvSpPr>
        <p:spPr>
          <a:xfrm>
            <a:off x="283417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395" name="Google Shape;1395;p74"/>
          <p:cNvSpPr/>
          <p:nvPr/>
        </p:nvSpPr>
        <p:spPr>
          <a:xfrm>
            <a:off x="3319364"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396" name="Google Shape;1396;p74"/>
          <p:cNvSpPr/>
          <p:nvPr/>
        </p:nvSpPr>
        <p:spPr>
          <a:xfrm>
            <a:off x="380870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397" name="Google Shape;1397;p74"/>
          <p:cNvSpPr/>
          <p:nvPr/>
        </p:nvSpPr>
        <p:spPr>
          <a:xfrm>
            <a:off x="4293894"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398" name="Google Shape;1398;p74"/>
          <p:cNvSpPr/>
          <p:nvPr/>
        </p:nvSpPr>
        <p:spPr>
          <a:xfrm>
            <a:off x="4778636"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399" name="Google Shape;1399;p74"/>
          <p:cNvSpPr/>
          <p:nvPr/>
        </p:nvSpPr>
        <p:spPr>
          <a:xfrm>
            <a:off x="526382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400" name="Google Shape;1400;p74"/>
          <p:cNvSpPr/>
          <p:nvPr/>
        </p:nvSpPr>
        <p:spPr>
          <a:xfrm>
            <a:off x="5753166"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401" name="Google Shape;1401;p74"/>
          <p:cNvSpPr/>
          <p:nvPr/>
        </p:nvSpPr>
        <p:spPr>
          <a:xfrm>
            <a:off x="623835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02" name="Google Shape;1402;p74"/>
          <p:cNvSpPr/>
          <p:nvPr/>
        </p:nvSpPr>
        <p:spPr>
          <a:xfrm>
            <a:off x="6727730"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03" name="Google Shape;1403;p74"/>
          <p:cNvSpPr txBox="1"/>
          <p:nvPr/>
        </p:nvSpPr>
        <p:spPr>
          <a:xfrm>
            <a:off x="1300800" y="3253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404" name="Google Shape;1404;p74"/>
          <p:cNvSpPr txBox="1"/>
          <p:nvPr/>
        </p:nvSpPr>
        <p:spPr>
          <a:xfrm>
            <a:off x="3410728" y="3748950"/>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Consolas"/>
                <a:ea typeface="Consolas"/>
                <a:cs typeface="Consolas"/>
                <a:sym typeface="Consolas"/>
              </a:rPr>
              <a:t>L</a:t>
            </a:r>
            <a:endParaRPr b="1" sz="1800">
              <a:latin typeface="Consolas"/>
              <a:ea typeface="Consolas"/>
              <a:cs typeface="Consolas"/>
              <a:sym typeface="Consolas"/>
            </a:endParaRPr>
          </a:p>
        </p:txBody>
      </p:sp>
      <p:sp>
        <p:nvSpPr>
          <p:cNvPr id="1405" name="Google Shape;1405;p74"/>
          <p:cNvSpPr txBox="1"/>
          <p:nvPr/>
        </p:nvSpPr>
        <p:spPr>
          <a:xfrm>
            <a:off x="6829150" y="3827125"/>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G</a:t>
            </a:r>
            <a:endParaRPr sz="1800">
              <a:latin typeface="Consolas"/>
              <a:ea typeface="Consolas"/>
              <a:cs typeface="Consolas"/>
              <a:sym typeface="Consolas"/>
            </a:endParaRPr>
          </a:p>
        </p:txBody>
      </p:sp>
      <p:sp>
        <p:nvSpPr>
          <p:cNvPr id="1406" name="Google Shape;1406;p74"/>
          <p:cNvSpPr/>
          <p:nvPr/>
        </p:nvSpPr>
        <p:spPr>
          <a:xfrm rot="10800000">
            <a:off x="1374325" y="4278850"/>
            <a:ext cx="2036400" cy="598800"/>
          </a:xfrm>
          <a:prstGeom prst="wedgeRoundRectCallout">
            <a:avLst>
              <a:gd fmla="val -46188" name="adj1"/>
              <a:gd fmla="val 87396" name="adj2"/>
              <a:gd fmla="val 0" name="adj3"/>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t/>
            </a:r>
            <a:endParaRPr/>
          </a:p>
        </p:txBody>
      </p:sp>
      <p:sp>
        <p:nvSpPr>
          <p:cNvPr id="1407" name="Google Shape;1407;p74"/>
          <p:cNvSpPr txBox="1"/>
          <p:nvPr/>
        </p:nvSpPr>
        <p:spPr>
          <a:xfrm>
            <a:off x="1462675" y="4278850"/>
            <a:ext cx="1544400" cy="59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Hello, lovely 15.</a:t>
            </a:r>
            <a:endParaRPr>
              <a:solidFill>
                <a:schemeClr val="dk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1" name="Shape 1411"/>
        <p:cNvGrpSpPr/>
        <p:nvPr/>
      </p:nvGrpSpPr>
      <p:grpSpPr>
        <a:xfrm>
          <a:off x="0" y="0"/>
          <a:ext cx="0" cy="0"/>
          <a:chOff x="0" y="0"/>
          <a:chExt cx="0" cy="0"/>
        </a:xfrm>
      </p:grpSpPr>
      <p:sp>
        <p:nvSpPr>
          <p:cNvPr id="1412" name="Google Shape;1412;p7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Hoare Partitioning</a:t>
            </a:r>
            <a:endParaRPr/>
          </a:p>
        </p:txBody>
      </p:sp>
      <p:sp>
        <p:nvSpPr>
          <p:cNvPr id="1413" name="Google Shape;1413;p75"/>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Create L and G pointers at left and right ends.</a:t>
            </a:r>
            <a:endParaRPr/>
          </a:p>
          <a:p>
            <a:pPr indent="-342900" lvl="0" marL="457200" rtl="0" algn="l">
              <a:spcBef>
                <a:spcPts val="600"/>
              </a:spcBef>
              <a:spcAft>
                <a:spcPts val="0"/>
              </a:spcAft>
              <a:buSzPts val="1800"/>
              <a:buChar char="●"/>
            </a:pPr>
            <a:r>
              <a:rPr lang="en"/>
              <a:t>L pointer is a friend to small items, and hates large or equal items.</a:t>
            </a:r>
            <a:endParaRPr/>
          </a:p>
          <a:p>
            <a:pPr indent="-342900" lvl="0" marL="457200" rtl="0" algn="l">
              <a:spcBef>
                <a:spcPts val="0"/>
              </a:spcBef>
              <a:spcAft>
                <a:spcPts val="0"/>
              </a:spcAft>
              <a:buSzPts val="1800"/>
              <a:buChar char="●"/>
            </a:pPr>
            <a:r>
              <a:rPr lang="en"/>
              <a:t>G pointer is a friend to large items, and hates small or equal items.</a:t>
            </a:r>
            <a:endParaRPr/>
          </a:p>
          <a:p>
            <a:pPr indent="-342900" lvl="0" marL="457200" rtl="0" algn="l">
              <a:spcBef>
                <a:spcPts val="0"/>
              </a:spcBef>
              <a:spcAft>
                <a:spcPts val="0"/>
              </a:spcAft>
              <a:buSzPts val="1800"/>
              <a:buChar char="●"/>
            </a:pPr>
            <a:r>
              <a:rPr b="1" lang="en"/>
              <a:t>Walk pointers towards each other, stopping on a hated item.</a:t>
            </a:r>
            <a:endParaRPr b="1"/>
          </a:p>
          <a:p>
            <a:pPr indent="-342900" lvl="1" marL="914400" rtl="0" algn="l">
              <a:spcBef>
                <a:spcPts val="0"/>
              </a:spcBef>
              <a:spcAft>
                <a:spcPts val="0"/>
              </a:spcAft>
              <a:buSzPts val="1800"/>
              <a:buChar char="○"/>
            </a:pPr>
            <a:r>
              <a:rPr lang="en"/>
              <a:t>When both pointers have stopped, swap and move pointers by one.</a:t>
            </a:r>
            <a:endParaRPr/>
          </a:p>
          <a:p>
            <a:pPr indent="-342900" lvl="0" marL="457200" rtl="0" algn="l">
              <a:spcBef>
                <a:spcPts val="0"/>
              </a:spcBef>
              <a:spcAft>
                <a:spcPts val="0"/>
              </a:spcAft>
              <a:buSzPts val="1800"/>
              <a:buChar char="●"/>
            </a:pPr>
            <a:r>
              <a:rPr lang="en"/>
              <a:t>When pointers cross, you are done.</a:t>
            </a:r>
            <a:endParaRPr/>
          </a:p>
          <a:p>
            <a:pPr indent="0" lvl="0" marL="0" rtl="0" algn="l">
              <a:spcBef>
                <a:spcPts val="600"/>
              </a:spcBef>
              <a:spcAft>
                <a:spcPts val="0"/>
              </a:spcAft>
              <a:buNone/>
            </a:pPr>
            <a:r>
              <a:t/>
            </a:r>
            <a:endParaRPr sz="1600"/>
          </a:p>
          <a:p>
            <a:pPr indent="0" lvl="0" marL="0" rtl="0" algn="l">
              <a:spcBef>
                <a:spcPts val="600"/>
              </a:spcBef>
              <a:spcAft>
                <a:spcPts val="0"/>
              </a:spcAft>
              <a:buNone/>
            </a:pPr>
            <a:r>
              <a:t/>
            </a:r>
            <a:endParaRPr sz="1600"/>
          </a:p>
        </p:txBody>
      </p:sp>
      <p:sp>
        <p:nvSpPr>
          <p:cNvPr id="1414" name="Google Shape;1414;p75"/>
          <p:cNvSpPr/>
          <p:nvPr/>
        </p:nvSpPr>
        <p:spPr>
          <a:xfrm>
            <a:off x="283417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15" name="Google Shape;1415;p75"/>
          <p:cNvSpPr/>
          <p:nvPr/>
        </p:nvSpPr>
        <p:spPr>
          <a:xfrm>
            <a:off x="3319364"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416" name="Google Shape;1416;p75"/>
          <p:cNvSpPr/>
          <p:nvPr/>
        </p:nvSpPr>
        <p:spPr>
          <a:xfrm>
            <a:off x="380870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417" name="Google Shape;1417;p75"/>
          <p:cNvSpPr/>
          <p:nvPr/>
        </p:nvSpPr>
        <p:spPr>
          <a:xfrm>
            <a:off x="4293894"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418" name="Google Shape;1418;p75"/>
          <p:cNvSpPr/>
          <p:nvPr/>
        </p:nvSpPr>
        <p:spPr>
          <a:xfrm>
            <a:off x="4778636"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419" name="Google Shape;1419;p75"/>
          <p:cNvSpPr/>
          <p:nvPr/>
        </p:nvSpPr>
        <p:spPr>
          <a:xfrm>
            <a:off x="526382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420" name="Google Shape;1420;p75"/>
          <p:cNvSpPr/>
          <p:nvPr/>
        </p:nvSpPr>
        <p:spPr>
          <a:xfrm>
            <a:off x="5753166"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421" name="Google Shape;1421;p75"/>
          <p:cNvSpPr/>
          <p:nvPr/>
        </p:nvSpPr>
        <p:spPr>
          <a:xfrm>
            <a:off x="623835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22" name="Google Shape;1422;p75"/>
          <p:cNvSpPr/>
          <p:nvPr/>
        </p:nvSpPr>
        <p:spPr>
          <a:xfrm>
            <a:off x="6727730"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23" name="Google Shape;1423;p75"/>
          <p:cNvSpPr txBox="1"/>
          <p:nvPr/>
        </p:nvSpPr>
        <p:spPr>
          <a:xfrm>
            <a:off x="1300800" y="3253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424" name="Google Shape;1424;p75"/>
          <p:cNvSpPr txBox="1"/>
          <p:nvPr/>
        </p:nvSpPr>
        <p:spPr>
          <a:xfrm>
            <a:off x="3901767" y="3748950"/>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Consolas"/>
                <a:ea typeface="Consolas"/>
                <a:cs typeface="Consolas"/>
                <a:sym typeface="Consolas"/>
              </a:rPr>
              <a:t>L</a:t>
            </a:r>
            <a:endParaRPr b="1" sz="1800">
              <a:latin typeface="Consolas"/>
              <a:ea typeface="Consolas"/>
              <a:cs typeface="Consolas"/>
              <a:sym typeface="Consolas"/>
            </a:endParaRPr>
          </a:p>
        </p:txBody>
      </p:sp>
      <p:sp>
        <p:nvSpPr>
          <p:cNvPr id="1425" name="Google Shape;1425;p75"/>
          <p:cNvSpPr txBox="1"/>
          <p:nvPr/>
        </p:nvSpPr>
        <p:spPr>
          <a:xfrm>
            <a:off x="6829150" y="3827125"/>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G</a:t>
            </a:r>
            <a:endParaRPr sz="1800">
              <a:latin typeface="Consolas"/>
              <a:ea typeface="Consolas"/>
              <a:cs typeface="Consolas"/>
              <a:sym typeface="Consolas"/>
            </a:endParaRPr>
          </a:p>
        </p:txBody>
      </p:sp>
      <p:sp>
        <p:nvSpPr>
          <p:cNvPr id="1426" name="Google Shape;1426;p75"/>
          <p:cNvSpPr/>
          <p:nvPr/>
        </p:nvSpPr>
        <p:spPr>
          <a:xfrm rot="10800000">
            <a:off x="1907725" y="4278850"/>
            <a:ext cx="2036400" cy="598800"/>
          </a:xfrm>
          <a:prstGeom prst="wedgeRoundRectCallout">
            <a:avLst>
              <a:gd fmla="val -46188" name="adj1"/>
              <a:gd fmla="val 87396" name="adj2"/>
              <a:gd fmla="val 0" name="adj3"/>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75"/>
          <p:cNvSpPr txBox="1"/>
          <p:nvPr/>
        </p:nvSpPr>
        <p:spPr>
          <a:xfrm>
            <a:off x="1996075" y="4278850"/>
            <a:ext cx="1544400" cy="59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Grrr…… 19</a:t>
            </a:r>
            <a:endParaRPr>
              <a:solidFill>
                <a:schemeClr val="dk1"/>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1" name="Shape 1431"/>
        <p:cNvGrpSpPr/>
        <p:nvPr/>
      </p:nvGrpSpPr>
      <p:grpSpPr>
        <a:xfrm>
          <a:off x="0" y="0"/>
          <a:ext cx="0" cy="0"/>
          <a:chOff x="0" y="0"/>
          <a:chExt cx="0" cy="0"/>
        </a:xfrm>
      </p:grpSpPr>
      <p:sp>
        <p:nvSpPr>
          <p:cNvPr id="1432" name="Google Shape;1432;p7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Hoare Partitioning</a:t>
            </a:r>
            <a:endParaRPr/>
          </a:p>
        </p:txBody>
      </p:sp>
      <p:sp>
        <p:nvSpPr>
          <p:cNvPr id="1433" name="Google Shape;1433;p76"/>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Create L and G pointers at left and right ends.</a:t>
            </a:r>
            <a:endParaRPr/>
          </a:p>
          <a:p>
            <a:pPr indent="-342900" lvl="0" marL="457200" rtl="0" algn="l">
              <a:spcBef>
                <a:spcPts val="600"/>
              </a:spcBef>
              <a:spcAft>
                <a:spcPts val="0"/>
              </a:spcAft>
              <a:buSzPts val="1800"/>
              <a:buChar char="●"/>
            </a:pPr>
            <a:r>
              <a:rPr lang="en"/>
              <a:t>L pointer is a friend to small items, and hates large or equal items.</a:t>
            </a:r>
            <a:endParaRPr/>
          </a:p>
          <a:p>
            <a:pPr indent="-342900" lvl="0" marL="457200" rtl="0" algn="l">
              <a:spcBef>
                <a:spcPts val="0"/>
              </a:spcBef>
              <a:spcAft>
                <a:spcPts val="0"/>
              </a:spcAft>
              <a:buSzPts val="1800"/>
              <a:buChar char="●"/>
            </a:pPr>
            <a:r>
              <a:rPr lang="en"/>
              <a:t>G pointer is a friend to large items, and hates small or equal items.</a:t>
            </a:r>
            <a:endParaRPr/>
          </a:p>
          <a:p>
            <a:pPr indent="-342900" lvl="0" marL="457200" rtl="0" algn="l">
              <a:spcBef>
                <a:spcPts val="0"/>
              </a:spcBef>
              <a:spcAft>
                <a:spcPts val="0"/>
              </a:spcAft>
              <a:buSzPts val="1800"/>
              <a:buChar char="●"/>
            </a:pPr>
            <a:r>
              <a:rPr b="1" lang="en"/>
              <a:t>Walk pointers towards each other, stopping on a hated item.</a:t>
            </a:r>
            <a:endParaRPr b="1"/>
          </a:p>
          <a:p>
            <a:pPr indent="-342900" lvl="1" marL="914400" rtl="0" algn="l">
              <a:spcBef>
                <a:spcPts val="0"/>
              </a:spcBef>
              <a:spcAft>
                <a:spcPts val="0"/>
              </a:spcAft>
              <a:buSzPts val="1800"/>
              <a:buChar char="○"/>
            </a:pPr>
            <a:r>
              <a:rPr lang="en"/>
              <a:t>When both pointers have stopped, swap.</a:t>
            </a:r>
            <a:endParaRPr/>
          </a:p>
          <a:p>
            <a:pPr indent="0" lvl="0" marL="0" rtl="0" algn="l">
              <a:spcBef>
                <a:spcPts val="600"/>
              </a:spcBef>
              <a:spcAft>
                <a:spcPts val="0"/>
              </a:spcAft>
              <a:buNone/>
            </a:pPr>
            <a:r>
              <a:t/>
            </a:r>
            <a:endParaRPr sz="1600"/>
          </a:p>
          <a:p>
            <a:pPr indent="0" lvl="0" marL="0" rtl="0" algn="l">
              <a:spcBef>
                <a:spcPts val="600"/>
              </a:spcBef>
              <a:spcAft>
                <a:spcPts val="0"/>
              </a:spcAft>
              <a:buNone/>
            </a:pPr>
            <a:r>
              <a:t/>
            </a:r>
            <a:endParaRPr sz="1600"/>
          </a:p>
        </p:txBody>
      </p:sp>
      <p:sp>
        <p:nvSpPr>
          <p:cNvPr id="1434" name="Google Shape;1434;p76"/>
          <p:cNvSpPr/>
          <p:nvPr/>
        </p:nvSpPr>
        <p:spPr>
          <a:xfrm>
            <a:off x="283417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35" name="Google Shape;1435;p76"/>
          <p:cNvSpPr/>
          <p:nvPr/>
        </p:nvSpPr>
        <p:spPr>
          <a:xfrm>
            <a:off x="3319364"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436" name="Google Shape;1436;p76"/>
          <p:cNvSpPr/>
          <p:nvPr/>
        </p:nvSpPr>
        <p:spPr>
          <a:xfrm>
            <a:off x="380870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437" name="Google Shape;1437;p76"/>
          <p:cNvSpPr/>
          <p:nvPr/>
        </p:nvSpPr>
        <p:spPr>
          <a:xfrm>
            <a:off x="4293894"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438" name="Google Shape;1438;p76"/>
          <p:cNvSpPr/>
          <p:nvPr/>
        </p:nvSpPr>
        <p:spPr>
          <a:xfrm>
            <a:off x="4778636"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439" name="Google Shape;1439;p76"/>
          <p:cNvSpPr/>
          <p:nvPr/>
        </p:nvSpPr>
        <p:spPr>
          <a:xfrm>
            <a:off x="526382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440" name="Google Shape;1440;p76"/>
          <p:cNvSpPr/>
          <p:nvPr/>
        </p:nvSpPr>
        <p:spPr>
          <a:xfrm>
            <a:off x="5753166"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441" name="Google Shape;1441;p76"/>
          <p:cNvSpPr/>
          <p:nvPr/>
        </p:nvSpPr>
        <p:spPr>
          <a:xfrm>
            <a:off x="623835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42" name="Google Shape;1442;p76"/>
          <p:cNvSpPr/>
          <p:nvPr/>
        </p:nvSpPr>
        <p:spPr>
          <a:xfrm>
            <a:off x="6727730"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43" name="Google Shape;1443;p76"/>
          <p:cNvSpPr txBox="1"/>
          <p:nvPr/>
        </p:nvSpPr>
        <p:spPr>
          <a:xfrm>
            <a:off x="1300800" y="3253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444" name="Google Shape;1444;p76"/>
          <p:cNvSpPr txBox="1"/>
          <p:nvPr/>
        </p:nvSpPr>
        <p:spPr>
          <a:xfrm>
            <a:off x="3901767" y="3748950"/>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sp>
        <p:nvSpPr>
          <p:cNvPr id="1445" name="Google Shape;1445;p76"/>
          <p:cNvSpPr txBox="1"/>
          <p:nvPr/>
        </p:nvSpPr>
        <p:spPr>
          <a:xfrm>
            <a:off x="6829150" y="3827125"/>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Consolas"/>
                <a:ea typeface="Consolas"/>
                <a:cs typeface="Consolas"/>
                <a:sym typeface="Consolas"/>
              </a:rPr>
              <a:t>G</a:t>
            </a:r>
            <a:endParaRPr b="1" sz="1800">
              <a:latin typeface="Consolas"/>
              <a:ea typeface="Consolas"/>
              <a:cs typeface="Consolas"/>
              <a:sym typeface="Consolas"/>
            </a:endParaRPr>
          </a:p>
        </p:txBody>
      </p:sp>
      <p:sp>
        <p:nvSpPr>
          <p:cNvPr id="1446" name="Google Shape;1446;p76"/>
          <p:cNvSpPr/>
          <p:nvPr/>
        </p:nvSpPr>
        <p:spPr>
          <a:xfrm rot="10800000">
            <a:off x="6727725" y="4346525"/>
            <a:ext cx="2036400" cy="598800"/>
          </a:xfrm>
          <a:prstGeom prst="wedgeRoundRectCallout">
            <a:avLst>
              <a:gd fmla="val 29201" name="adj1"/>
              <a:gd fmla="val 84552" name="adj2"/>
              <a:gd fmla="val 0" name="adj3"/>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76"/>
          <p:cNvSpPr txBox="1"/>
          <p:nvPr/>
        </p:nvSpPr>
        <p:spPr>
          <a:xfrm>
            <a:off x="6829150" y="4326793"/>
            <a:ext cx="1544400" cy="59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I dislike 17.</a:t>
            </a:r>
            <a:endParaRPr>
              <a:solidFill>
                <a:schemeClr val="dk1"/>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1" name="Shape 1451"/>
        <p:cNvGrpSpPr/>
        <p:nvPr/>
      </p:nvGrpSpPr>
      <p:grpSpPr>
        <a:xfrm>
          <a:off x="0" y="0"/>
          <a:ext cx="0" cy="0"/>
          <a:chOff x="0" y="0"/>
          <a:chExt cx="0" cy="0"/>
        </a:xfrm>
      </p:grpSpPr>
      <p:sp>
        <p:nvSpPr>
          <p:cNvPr id="1452" name="Google Shape;1452;p7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Hoare Partitioning</a:t>
            </a:r>
            <a:endParaRPr/>
          </a:p>
        </p:txBody>
      </p:sp>
      <p:sp>
        <p:nvSpPr>
          <p:cNvPr id="1453" name="Google Shape;1453;p77"/>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Create L and G pointers at left and right ends.</a:t>
            </a:r>
            <a:endParaRPr/>
          </a:p>
          <a:p>
            <a:pPr indent="-342900" lvl="0" marL="457200" rtl="0" algn="l">
              <a:spcBef>
                <a:spcPts val="600"/>
              </a:spcBef>
              <a:spcAft>
                <a:spcPts val="0"/>
              </a:spcAft>
              <a:buSzPts val="1800"/>
              <a:buChar char="●"/>
            </a:pPr>
            <a:r>
              <a:rPr lang="en"/>
              <a:t>L pointer is a friend to small items, and hates large or equal items.</a:t>
            </a:r>
            <a:endParaRPr/>
          </a:p>
          <a:p>
            <a:pPr indent="-342900" lvl="0" marL="457200" rtl="0" algn="l">
              <a:spcBef>
                <a:spcPts val="0"/>
              </a:spcBef>
              <a:spcAft>
                <a:spcPts val="0"/>
              </a:spcAft>
              <a:buSzPts val="1800"/>
              <a:buChar char="●"/>
            </a:pPr>
            <a:r>
              <a:rPr lang="en"/>
              <a:t>G pointer is a friend to large items, and hates small or equal items.</a:t>
            </a:r>
            <a:endParaRPr/>
          </a:p>
          <a:p>
            <a:pPr indent="-342900" lvl="0" marL="457200" rtl="0" algn="l">
              <a:spcBef>
                <a:spcPts val="0"/>
              </a:spcBef>
              <a:spcAft>
                <a:spcPts val="0"/>
              </a:spcAft>
              <a:buSzPts val="1800"/>
              <a:buChar char="●"/>
            </a:pPr>
            <a:r>
              <a:rPr lang="en"/>
              <a:t>Walk pointers towards each other, stopping on a hated item.</a:t>
            </a:r>
            <a:endParaRPr/>
          </a:p>
          <a:p>
            <a:pPr indent="-342900" lvl="1" marL="914400" rtl="0" algn="l">
              <a:spcBef>
                <a:spcPts val="0"/>
              </a:spcBef>
              <a:spcAft>
                <a:spcPts val="0"/>
              </a:spcAft>
              <a:buSzPts val="1800"/>
              <a:buChar char="○"/>
            </a:pPr>
            <a:r>
              <a:rPr b="1" lang="en"/>
              <a:t>When both pointers have stopped, swap and move pointers by one.</a:t>
            </a:r>
            <a:endParaRPr b="1"/>
          </a:p>
          <a:p>
            <a:pPr indent="-342900" lvl="0" marL="457200" rtl="0" algn="l">
              <a:spcBef>
                <a:spcPts val="600"/>
              </a:spcBef>
              <a:spcAft>
                <a:spcPts val="0"/>
              </a:spcAft>
              <a:buSzPts val="1800"/>
              <a:buChar char="●"/>
            </a:pPr>
            <a:r>
              <a:rPr lang="en"/>
              <a:t>When pointers cross, you are done.</a:t>
            </a:r>
            <a:endParaRPr b="1"/>
          </a:p>
          <a:p>
            <a:pPr indent="0" lvl="0" marL="0" rtl="0" algn="l">
              <a:spcBef>
                <a:spcPts val="600"/>
              </a:spcBef>
              <a:spcAft>
                <a:spcPts val="0"/>
              </a:spcAft>
              <a:buNone/>
            </a:pPr>
            <a:r>
              <a:t/>
            </a:r>
            <a:endParaRPr sz="1600"/>
          </a:p>
        </p:txBody>
      </p:sp>
      <p:sp>
        <p:nvSpPr>
          <p:cNvPr id="1454" name="Google Shape;1454;p77"/>
          <p:cNvSpPr/>
          <p:nvPr/>
        </p:nvSpPr>
        <p:spPr>
          <a:xfrm>
            <a:off x="283417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55" name="Google Shape;1455;p77"/>
          <p:cNvSpPr/>
          <p:nvPr/>
        </p:nvSpPr>
        <p:spPr>
          <a:xfrm>
            <a:off x="3319364"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456" name="Google Shape;1456;p77"/>
          <p:cNvSpPr/>
          <p:nvPr/>
        </p:nvSpPr>
        <p:spPr>
          <a:xfrm>
            <a:off x="380870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457" name="Google Shape;1457;p77"/>
          <p:cNvSpPr/>
          <p:nvPr/>
        </p:nvSpPr>
        <p:spPr>
          <a:xfrm>
            <a:off x="4293894"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458" name="Google Shape;1458;p77"/>
          <p:cNvSpPr/>
          <p:nvPr/>
        </p:nvSpPr>
        <p:spPr>
          <a:xfrm>
            <a:off x="4778636"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459" name="Google Shape;1459;p77"/>
          <p:cNvSpPr/>
          <p:nvPr/>
        </p:nvSpPr>
        <p:spPr>
          <a:xfrm>
            <a:off x="526382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460" name="Google Shape;1460;p77"/>
          <p:cNvSpPr/>
          <p:nvPr/>
        </p:nvSpPr>
        <p:spPr>
          <a:xfrm>
            <a:off x="5753166"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461" name="Google Shape;1461;p77"/>
          <p:cNvSpPr/>
          <p:nvPr/>
        </p:nvSpPr>
        <p:spPr>
          <a:xfrm>
            <a:off x="623835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62" name="Google Shape;1462;p77"/>
          <p:cNvSpPr/>
          <p:nvPr/>
        </p:nvSpPr>
        <p:spPr>
          <a:xfrm>
            <a:off x="6727730"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63" name="Google Shape;1463;p77"/>
          <p:cNvSpPr txBox="1"/>
          <p:nvPr/>
        </p:nvSpPr>
        <p:spPr>
          <a:xfrm>
            <a:off x="1300800" y="3253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464" name="Google Shape;1464;p77"/>
          <p:cNvSpPr txBox="1"/>
          <p:nvPr/>
        </p:nvSpPr>
        <p:spPr>
          <a:xfrm>
            <a:off x="3901767" y="3748950"/>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sp>
        <p:nvSpPr>
          <p:cNvPr id="1465" name="Google Shape;1465;p77"/>
          <p:cNvSpPr txBox="1"/>
          <p:nvPr/>
        </p:nvSpPr>
        <p:spPr>
          <a:xfrm>
            <a:off x="6829150" y="3827125"/>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G</a:t>
            </a:r>
            <a:endParaRPr sz="1800">
              <a:latin typeface="Consolas"/>
              <a:ea typeface="Consolas"/>
              <a:cs typeface="Consolas"/>
              <a:sym typeface="Consolas"/>
            </a:endParaRPr>
          </a:p>
        </p:txBody>
      </p:sp>
      <p:sp>
        <p:nvSpPr>
          <p:cNvPr id="1466" name="Google Shape;1466;p77"/>
          <p:cNvSpPr/>
          <p:nvPr/>
        </p:nvSpPr>
        <p:spPr>
          <a:xfrm rot="10800000">
            <a:off x="6727725" y="4346525"/>
            <a:ext cx="2036400" cy="598800"/>
          </a:xfrm>
          <a:prstGeom prst="wedgeRoundRectCallout">
            <a:avLst>
              <a:gd fmla="val 29201" name="adj1"/>
              <a:gd fmla="val 84552" name="adj2"/>
              <a:gd fmla="val 0" name="adj3"/>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77"/>
          <p:cNvSpPr txBox="1"/>
          <p:nvPr/>
        </p:nvSpPr>
        <p:spPr>
          <a:xfrm>
            <a:off x="6829150" y="4326793"/>
            <a:ext cx="1544400" cy="59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Time to swap.</a:t>
            </a:r>
            <a:endParaRPr>
              <a:solidFill>
                <a:schemeClr val="dk1"/>
              </a:solidFill>
            </a:endParaRPr>
          </a:p>
        </p:txBody>
      </p:sp>
      <p:sp>
        <p:nvSpPr>
          <p:cNvPr id="1468" name="Google Shape;1468;p77"/>
          <p:cNvSpPr/>
          <p:nvPr/>
        </p:nvSpPr>
        <p:spPr>
          <a:xfrm rot="10800000">
            <a:off x="1907725" y="4278850"/>
            <a:ext cx="2036400" cy="598800"/>
          </a:xfrm>
          <a:prstGeom prst="wedgeRoundRectCallout">
            <a:avLst>
              <a:gd fmla="val -46188" name="adj1"/>
              <a:gd fmla="val 87396" name="adj2"/>
              <a:gd fmla="val 0" name="adj3"/>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77"/>
          <p:cNvSpPr txBox="1"/>
          <p:nvPr/>
        </p:nvSpPr>
        <p:spPr>
          <a:xfrm>
            <a:off x="1962125" y="4278843"/>
            <a:ext cx="1544400" cy="59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Time to swap.</a:t>
            </a:r>
            <a:endParaRPr>
              <a:solidFill>
                <a:schemeClr val="dk1"/>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3" name="Shape 1473"/>
        <p:cNvGrpSpPr/>
        <p:nvPr/>
      </p:nvGrpSpPr>
      <p:grpSpPr>
        <a:xfrm>
          <a:off x="0" y="0"/>
          <a:ext cx="0" cy="0"/>
          <a:chOff x="0" y="0"/>
          <a:chExt cx="0" cy="0"/>
        </a:xfrm>
      </p:grpSpPr>
      <p:sp>
        <p:nvSpPr>
          <p:cNvPr id="1474" name="Google Shape;1474;p7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Hoare Partitioning</a:t>
            </a:r>
            <a:endParaRPr/>
          </a:p>
        </p:txBody>
      </p:sp>
      <p:sp>
        <p:nvSpPr>
          <p:cNvPr id="1475" name="Google Shape;1475;p78"/>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Create L and G pointers at left and right ends.</a:t>
            </a:r>
            <a:endParaRPr/>
          </a:p>
          <a:p>
            <a:pPr indent="-342900" lvl="0" marL="457200" rtl="0" algn="l">
              <a:spcBef>
                <a:spcPts val="600"/>
              </a:spcBef>
              <a:spcAft>
                <a:spcPts val="0"/>
              </a:spcAft>
              <a:buSzPts val="1800"/>
              <a:buChar char="●"/>
            </a:pPr>
            <a:r>
              <a:rPr lang="en"/>
              <a:t>L pointer is a friend to small items, and hates large or equal items.</a:t>
            </a:r>
            <a:endParaRPr/>
          </a:p>
          <a:p>
            <a:pPr indent="-342900" lvl="0" marL="457200" rtl="0" algn="l">
              <a:spcBef>
                <a:spcPts val="0"/>
              </a:spcBef>
              <a:spcAft>
                <a:spcPts val="0"/>
              </a:spcAft>
              <a:buSzPts val="1800"/>
              <a:buChar char="●"/>
            </a:pPr>
            <a:r>
              <a:rPr lang="en"/>
              <a:t>G pointer is a friend to large items, and hates small or equal items.</a:t>
            </a:r>
            <a:endParaRPr/>
          </a:p>
          <a:p>
            <a:pPr indent="-342900" lvl="0" marL="457200" rtl="0" algn="l">
              <a:spcBef>
                <a:spcPts val="0"/>
              </a:spcBef>
              <a:spcAft>
                <a:spcPts val="0"/>
              </a:spcAft>
              <a:buSzPts val="1800"/>
              <a:buChar char="●"/>
            </a:pPr>
            <a:r>
              <a:rPr lang="en"/>
              <a:t>Walk pointers towards each other, stopping on a hated item.</a:t>
            </a:r>
            <a:endParaRPr/>
          </a:p>
          <a:p>
            <a:pPr indent="-342900" lvl="1" marL="914400" rtl="0" algn="l">
              <a:spcBef>
                <a:spcPts val="0"/>
              </a:spcBef>
              <a:spcAft>
                <a:spcPts val="0"/>
              </a:spcAft>
              <a:buSzPts val="1800"/>
              <a:buChar char="○"/>
            </a:pPr>
            <a:r>
              <a:rPr b="1" lang="en"/>
              <a:t>When both pointers have stopped, swap and move pointers by one.</a:t>
            </a:r>
            <a:endParaRPr b="1"/>
          </a:p>
          <a:p>
            <a:pPr indent="-342900" lvl="0" marL="457200" rtl="0" algn="l">
              <a:spcBef>
                <a:spcPts val="0"/>
              </a:spcBef>
              <a:spcAft>
                <a:spcPts val="0"/>
              </a:spcAft>
              <a:buSzPts val="1800"/>
              <a:buChar char="●"/>
            </a:pPr>
            <a:r>
              <a:rPr lang="en"/>
              <a:t>When pointers cross, you are done.</a:t>
            </a:r>
            <a:endParaRPr b="1"/>
          </a:p>
          <a:p>
            <a:pPr indent="0" lvl="0" marL="0" rtl="0" algn="l">
              <a:spcBef>
                <a:spcPts val="600"/>
              </a:spcBef>
              <a:spcAft>
                <a:spcPts val="0"/>
              </a:spcAft>
              <a:buNone/>
            </a:pPr>
            <a:r>
              <a:t/>
            </a:r>
            <a:endParaRPr sz="1600"/>
          </a:p>
          <a:p>
            <a:pPr indent="0" lvl="0" marL="0" rtl="0" algn="l">
              <a:spcBef>
                <a:spcPts val="600"/>
              </a:spcBef>
              <a:spcAft>
                <a:spcPts val="0"/>
              </a:spcAft>
              <a:buNone/>
            </a:pPr>
            <a:r>
              <a:t/>
            </a:r>
            <a:endParaRPr sz="1600"/>
          </a:p>
        </p:txBody>
      </p:sp>
      <p:sp>
        <p:nvSpPr>
          <p:cNvPr id="1476" name="Google Shape;1476;p78"/>
          <p:cNvSpPr/>
          <p:nvPr/>
        </p:nvSpPr>
        <p:spPr>
          <a:xfrm>
            <a:off x="283417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77" name="Google Shape;1477;p78"/>
          <p:cNvSpPr/>
          <p:nvPr/>
        </p:nvSpPr>
        <p:spPr>
          <a:xfrm>
            <a:off x="3319364"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478" name="Google Shape;1478;p78"/>
          <p:cNvSpPr/>
          <p:nvPr/>
        </p:nvSpPr>
        <p:spPr>
          <a:xfrm>
            <a:off x="380870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79" name="Google Shape;1479;p78"/>
          <p:cNvSpPr/>
          <p:nvPr/>
        </p:nvSpPr>
        <p:spPr>
          <a:xfrm>
            <a:off x="4293894"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480" name="Google Shape;1480;p78"/>
          <p:cNvSpPr/>
          <p:nvPr/>
        </p:nvSpPr>
        <p:spPr>
          <a:xfrm>
            <a:off x="4778636"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481" name="Google Shape;1481;p78"/>
          <p:cNvSpPr/>
          <p:nvPr/>
        </p:nvSpPr>
        <p:spPr>
          <a:xfrm>
            <a:off x="526382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482" name="Google Shape;1482;p78"/>
          <p:cNvSpPr/>
          <p:nvPr/>
        </p:nvSpPr>
        <p:spPr>
          <a:xfrm>
            <a:off x="5753166"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483" name="Google Shape;1483;p78"/>
          <p:cNvSpPr/>
          <p:nvPr/>
        </p:nvSpPr>
        <p:spPr>
          <a:xfrm>
            <a:off x="623835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84" name="Google Shape;1484;p78"/>
          <p:cNvSpPr/>
          <p:nvPr/>
        </p:nvSpPr>
        <p:spPr>
          <a:xfrm>
            <a:off x="6727730"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485" name="Google Shape;1485;p78"/>
          <p:cNvSpPr txBox="1"/>
          <p:nvPr/>
        </p:nvSpPr>
        <p:spPr>
          <a:xfrm>
            <a:off x="1300800" y="3253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486" name="Google Shape;1486;p78"/>
          <p:cNvSpPr txBox="1"/>
          <p:nvPr/>
        </p:nvSpPr>
        <p:spPr>
          <a:xfrm>
            <a:off x="4358967" y="3748950"/>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sp>
        <p:nvSpPr>
          <p:cNvPr id="1487" name="Google Shape;1487;p78"/>
          <p:cNvSpPr txBox="1"/>
          <p:nvPr/>
        </p:nvSpPr>
        <p:spPr>
          <a:xfrm>
            <a:off x="6329588" y="3748950"/>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G</a:t>
            </a:r>
            <a:endParaRPr sz="1800">
              <a:latin typeface="Consolas"/>
              <a:ea typeface="Consolas"/>
              <a:cs typeface="Consolas"/>
              <a:sym typeface="Consolas"/>
            </a:endParaRPr>
          </a:p>
        </p:txBody>
      </p:sp>
      <p:sp>
        <p:nvSpPr>
          <p:cNvPr id="1488" name="Google Shape;1488;p78"/>
          <p:cNvSpPr/>
          <p:nvPr/>
        </p:nvSpPr>
        <p:spPr>
          <a:xfrm rot="10800000">
            <a:off x="6239443" y="4346525"/>
            <a:ext cx="2036400" cy="598800"/>
          </a:xfrm>
          <a:prstGeom prst="wedgeRoundRectCallout">
            <a:avLst>
              <a:gd fmla="val 29201" name="adj1"/>
              <a:gd fmla="val 84552" name="adj2"/>
              <a:gd fmla="val 0" name="adj3"/>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78"/>
          <p:cNvSpPr txBox="1"/>
          <p:nvPr/>
        </p:nvSpPr>
        <p:spPr>
          <a:xfrm>
            <a:off x="6340868" y="4326793"/>
            <a:ext cx="1544400" cy="59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Swapped.</a:t>
            </a:r>
            <a:endParaRPr>
              <a:solidFill>
                <a:schemeClr val="dk1"/>
              </a:solidFill>
            </a:endParaRPr>
          </a:p>
        </p:txBody>
      </p:sp>
      <p:sp>
        <p:nvSpPr>
          <p:cNvPr id="1490" name="Google Shape;1490;p78"/>
          <p:cNvSpPr/>
          <p:nvPr/>
        </p:nvSpPr>
        <p:spPr>
          <a:xfrm rot="10800000">
            <a:off x="2441125" y="4278850"/>
            <a:ext cx="2036400" cy="598800"/>
          </a:xfrm>
          <a:prstGeom prst="wedgeRoundRectCallout">
            <a:avLst>
              <a:gd fmla="val -46188" name="adj1"/>
              <a:gd fmla="val 87396" name="adj2"/>
              <a:gd fmla="val 0" name="adj3"/>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78"/>
          <p:cNvSpPr txBox="1"/>
          <p:nvPr/>
        </p:nvSpPr>
        <p:spPr>
          <a:xfrm>
            <a:off x="2495525" y="4278843"/>
            <a:ext cx="1544400" cy="59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Swapped.</a:t>
            </a:r>
            <a:endParaRPr>
              <a:solidFill>
                <a:schemeClr val="dk1"/>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5" name="Shape 1495"/>
        <p:cNvGrpSpPr/>
        <p:nvPr/>
      </p:nvGrpSpPr>
      <p:grpSpPr>
        <a:xfrm>
          <a:off x="0" y="0"/>
          <a:ext cx="0" cy="0"/>
          <a:chOff x="0" y="0"/>
          <a:chExt cx="0" cy="0"/>
        </a:xfrm>
      </p:grpSpPr>
      <p:sp>
        <p:nvSpPr>
          <p:cNvPr id="1496" name="Google Shape;1496;p7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Hoare Partitioning</a:t>
            </a:r>
            <a:endParaRPr/>
          </a:p>
        </p:txBody>
      </p:sp>
      <p:sp>
        <p:nvSpPr>
          <p:cNvPr id="1497" name="Google Shape;1497;p79"/>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Create L and G pointers at left and right ends.</a:t>
            </a:r>
            <a:endParaRPr/>
          </a:p>
          <a:p>
            <a:pPr indent="-342900" lvl="0" marL="457200" rtl="0" algn="l">
              <a:spcBef>
                <a:spcPts val="600"/>
              </a:spcBef>
              <a:spcAft>
                <a:spcPts val="0"/>
              </a:spcAft>
              <a:buSzPts val="1800"/>
              <a:buChar char="●"/>
            </a:pPr>
            <a:r>
              <a:rPr lang="en"/>
              <a:t>L pointer is a friend to small items, and hates large or equal items.</a:t>
            </a:r>
            <a:endParaRPr/>
          </a:p>
          <a:p>
            <a:pPr indent="-342900" lvl="0" marL="457200" rtl="0" algn="l">
              <a:spcBef>
                <a:spcPts val="0"/>
              </a:spcBef>
              <a:spcAft>
                <a:spcPts val="0"/>
              </a:spcAft>
              <a:buSzPts val="1800"/>
              <a:buChar char="●"/>
            </a:pPr>
            <a:r>
              <a:rPr lang="en"/>
              <a:t>G pointer is a friend to large items, and hates small or equal items.</a:t>
            </a:r>
            <a:endParaRPr/>
          </a:p>
          <a:p>
            <a:pPr indent="-342900" lvl="0" marL="457200" rtl="0" algn="l">
              <a:spcBef>
                <a:spcPts val="0"/>
              </a:spcBef>
              <a:spcAft>
                <a:spcPts val="0"/>
              </a:spcAft>
              <a:buSzPts val="1800"/>
              <a:buChar char="●"/>
            </a:pPr>
            <a:r>
              <a:rPr b="1" lang="en"/>
              <a:t>Walk pointers towards each other, stopping on a hated item.</a:t>
            </a:r>
            <a:endParaRPr b="1"/>
          </a:p>
          <a:p>
            <a:pPr indent="-342900" lvl="1" marL="914400" rtl="0" algn="l">
              <a:spcBef>
                <a:spcPts val="0"/>
              </a:spcBef>
              <a:spcAft>
                <a:spcPts val="0"/>
              </a:spcAft>
              <a:buSzPts val="1800"/>
              <a:buChar char="○"/>
            </a:pPr>
            <a:r>
              <a:rPr lang="en"/>
              <a:t>When both pointers have stopped, swap and move pointers by one.</a:t>
            </a:r>
            <a:endParaRPr/>
          </a:p>
          <a:p>
            <a:pPr indent="-342900" lvl="0" marL="457200" rtl="0" algn="l">
              <a:spcBef>
                <a:spcPts val="0"/>
              </a:spcBef>
              <a:spcAft>
                <a:spcPts val="0"/>
              </a:spcAft>
              <a:buSzPts val="1800"/>
              <a:buChar char="●"/>
            </a:pPr>
            <a:r>
              <a:rPr lang="en"/>
              <a:t>When pointers cross, you are done.</a:t>
            </a:r>
            <a:endParaRPr b="1"/>
          </a:p>
          <a:p>
            <a:pPr indent="0" lvl="0" marL="0" rtl="0" algn="l">
              <a:spcBef>
                <a:spcPts val="600"/>
              </a:spcBef>
              <a:spcAft>
                <a:spcPts val="0"/>
              </a:spcAft>
              <a:buNone/>
            </a:pPr>
            <a:r>
              <a:t/>
            </a:r>
            <a:endParaRPr sz="1600"/>
          </a:p>
          <a:p>
            <a:pPr indent="0" lvl="0" marL="0" rtl="0" algn="l">
              <a:spcBef>
                <a:spcPts val="600"/>
              </a:spcBef>
              <a:spcAft>
                <a:spcPts val="0"/>
              </a:spcAft>
              <a:buNone/>
            </a:pPr>
            <a:r>
              <a:t/>
            </a:r>
            <a:endParaRPr sz="1600"/>
          </a:p>
        </p:txBody>
      </p:sp>
      <p:sp>
        <p:nvSpPr>
          <p:cNvPr id="1498" name="Google Shape;1498;p79"/>
          <p:cNvSpPr/>
          <p:nvPr/>
        </p:nvSpPr>
        <p:spPr>
          <a:xfrm>
            <a:off x="283417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99" name="Google Shape;1499;p79"/>
          <p:cNvSpPr/>
          <p:nvPr/>
        </p:nvSpPr>
        <p:spPr>
          <a:xfrm>
            <a:off x="3319364"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500" name="Google Shape;1500;p79"/>
          <p:cNvSpPr/>
          <p:nvPr/>
        </p:nvSpPr>
        <p:spPr>
          <a:xfrm>
            <a:off x="380870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501" name="Google Shape;1501;p79"/>
          <p:cNvSpPr/>
          <p:nvPr/>
        </p:nvSpPr>
        <p:spPr>
          <a:xfrm>
            <a:off x="4293894"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502" name="Google Shape;1502;p79"/>
          <p:cNvSpPr/>
          <p:nvPr/>
        </p:nvSpPr>
        <p:spPr>
          <a:xfrm>
            <a:off x="4778636"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503" name="Google Shape;1503;p79"/>
          <p:cNvSpPr/>
          <p:nvPr/>
        </p:nvSpPr>
        <p:spPr>
          <a:xfrm>
            <a:off x="526382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504" name="Google Shape;1504;p79"/>
          <p:cNvSpPr/>
          <p:nvPr/>
        </p:nvSpPr>
        <p:spPr>
          <a:xfrm>
            <a:off x="5753166"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505" name="Google Shape;1505;p79"/>
          <p:cNvSpPr/>
          <p:nvPr/>
        </p:nvSpPr>
        <p:spPr>
          <a:xfrm>
            <a:off x="623835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506" name="Google Shape;1506;p79"/>
          <p:cNvSpPr/>
          <p:nvPr/>
        </p:nvSpPr>
        <p:spPr>
          <a:xfrm>
            <a:off x="6727730"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507" name="Google Shape;1507;p79"/>
          <p:cNvSpPr txBox="1"/>
          <p:nvPr/>
        </p:nvSpPr>
        <p:spPr>
          <a:xfrm>
            <a:off x="1300800" y="3253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508" name="Google Shape;1508;p79"/>
          <p:cNvSpPr txBox="1"/>
          <p:nvPr/>
        </p:nvSpPr>
        <p:spPr>
          <a:xfrm>
            <a:off x="4358967" y="3748950"/>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Consolas"/>
                <a:ea typeface="Consolas"/>
                <a:cs typeface="Consolas"/>
                <a:sym typeface="Consolas"/>
              </a:rPr>
              <a:t>L</a:t>
            </a:r>
            <a:endParaRPr b="1" sz="1800">
              <a:latin typeface="Consolas"/>
              <a:ea typeface="Consolas"/>
              <a:cs typeface="Consolas"/>
              <a:sym typeface="Consolas"/>
            </a:endParaRPr>
          </a:p>
        </p:txBody>
      </p:sp>
      <p:sp>
        <p:nvSpPr>
          <p:cNvPr id="1509" name="Google Shape;1509;p79"/>
          <p:cNvSpPr/>
          <p:nvPr/>
        </p:nvSpPr>
        <p:spPr>
          <a:xfrm rot="10800000">
            <a:off x="2441125" y="4278850"/>
            <a:ext cx="2036400" cy="598800"/>
          </a:xfrm>
          <a:prstGeom prst="wedgeRoundRectCallout">
            <a:avLst>
              <a:gd fmla="val -46188" name="adj1"/>
              <a:gd fmla="val 87396" name="adj2"/>
              <a:gd fmla="val 0" name="adj3"/>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79"/>
          <p:cNvSpPr txBox="1"/>
          <p:nvPr/>
        </p:nvSpPr>
        <p:spPr>
          <a:xfrm>
            <a:off x="2495525" y="4278850"/>
            <a:ext cx="1798500" cy="59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Immediate trouble.</a:t>
            </a:r>
            <a:endParaRPr>
              <a:solidFill>
                <a:schemeClr val="dk1"/>
              </a:solidFill>
            </a:endParaRPr>
          </a:p>
        </p:txBody>
      </p:sp>
      <p:sp>
        <p:nvSpPr>
          <p:cNvPr id="1511" name="Google Shape;1511;p79"/>
          <p:cNvSpPr txBox="1"/>
          <p:nvPr/>
        </p:nvSpPr>
        <p:spPr>
          <a:xfrm>
            <a:off x="6329588" y="3748950"/>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G</a:t>
            </a:r>
            <a:endParaRPr sz="1800">
              <a:latin typeface="Consolas"/>
              <a:ea typeface="Consolas"/>
              <a:cs typeface="Consolas"/>
              <a:sym typeface="Consolas"/>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5" name="Shape 1515"/>
        <p:cNvGrpSpPr/>
        <p:nvPr/>
      </p:nvGrpSpPr>
      <p:grpSpPr>
        <a:xfrm>
          <a:off x="0" y="0"/>
          <a:ext cx="0" cy="0"/>
          <a:chOff x="0" y="0"/>
          <a:chExt cx="0" cy="0"/>
        </a:xfrm>
      </p:grpSpPr>
      <p:sp>
        <p:nvSpPr>
          <p:cNvPr id="1516" name="Google Shape;1516;p8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Hoare Partitioning</a:t>
            </a:r>
            <a:endParaRPr/>
          </a:p>
        </p:txBody>
      </p:sp>
      <p:sp>
        <p:nvSpPr>
          <p:cNvPr id="1517" name="Google Shape;1517;p80"/>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Create L and G pointers at left and right ends.</a:t>
            </a:r>
            <a:endParaRPr/>
          </a:p>
          <a:p>
            <a:pPr indent="-342900" lvl="0" marL="457200" rtl="0" algn="l">
              <a:spcBef>
                <a:spcPts val="600"/>
              </a:spcBef>
              <a:spcAft>
                <a:spcPts val="0"/>
              </a:spcAft>
              <a:buSzPts val="1800"/>
              <a:buChar char="●"/>
            </a:pPr>
            <a:r>
              <a:rPr lang="en"/>
              <a:t>L pointer is a friend to small items, and hates large or equal items.</a:t>
            </a:r>
            <a:endParaRPr/>
          </a:p>
          <a:p>
            <a:pPr indent="-342900" lvl="0" marL="457200" rtl="0" algn="l">
              <a:spcBef>
                <a:spcPts val="0"/>
              </a:spcBef>
              <a:spcAft>
                <a:spcPts val="0"/>
              </a:spcAft>
              <a:buSzPts val="1800"/>
              <a:buChar char="●"/>
            </a:pPr>
            <a:r>
              <a:rPr lang="en"/>
              <a:t>G pointer is a friend to large items, and hates small or equal items.</a:t>
            </a:r>
            <a:endParaRPr/>
          </a:p>
          <a:p>
            <a:pPr indent="-342900" lvl="0" marL="457200" rtl="0" algn="l">
              <a:spcBef>
                <a:spcPts val="0"/>
              </a:spcBef>
              <a:spcAft>
                <a:spcPts val="0"/>
              </a:spcAft>
              <a:buSzPts val="1800"/>
              <a:buChar char="●"/>
            </a:pPr>
            <a:r>
              <a:rPr b="1" lang="en"/>
              <a:t>Walk pointers towards each other, stopping on a hated item.</a:t>
            </a:r>
            <a:endParaRPr b="1"/>
          </a:p>
          <a:p>
            <a:pPr indent="-342900" lvl="1" marL="914400" rtl="0" algn="l">
              <a:spcBef>
                <a:spcPts val="0"/>
              </a:spcBef>
              <a:spcAft>
                <a:spcPts val="0"/>
              </a:spcAft>
              <a:buSzPts val="1800"/>
              <a:buChar char="○"/>
            </a:pPr>
            <a:r>
              <a:rPr lang="en"/>
              <a:t>When both pointers have stopped, swap and move pointers by one.</a:t>
            </a:r>
            <a:endParaRPr/>
          </a:p>
          <a:p>
            <a:pPr indent="-342900" lvl="0" marL="457200" rtl="0" algn="l">
              <a:spcBef>
                <a:spcPts val="0"/>
              </a:spcBef>
              <a:spcAft>
                <a:spcPts val="0"/>
              </a:spcAft>
              <a:buSzPts val="1800"/>
              <a:buChar char="●"/>
            </a:pPr>
            <a:r>
              <a:rPr lang="en"/>
              <a:t>When pointers cross, you are done.</a:t>
            </a:r>
            <a:endParaRPr b="1"/>
          </a:p>
          <a:p>
            <a:pPr indent="0" lvl="0" marL="0" rtl="0" algn="l">
              <a:spcBef>
                <a:spcPts val="600"/>
              </a:spcBef>
              <a:spcAft>
                <a:spcPts val="0"/>
              </a:spcAft>
              <a:buNone/>
            </a:pPr>
            <a:r>
              <a:t/>
            </a:r>
            <a:endParaRPr sz="1600"/>
          </a:p>
          <a:p>
            <a:pPr indent="0" lvl="0" marL="0" rtl="0" algn="l">
              <a:spcBef>
                <a:spcPts val="600"/>
              </a:spcBef>
              <a:spcAft>
                <a:spcPts val="0"/>
              </a:spcAft>
              <a:buNone/>
            </a:pPr>
            <a:r>
              <a:t/>
            </a:r>
            <a:endParaRPr sz="1600"/>
          </a:p>
        </p:txBody>
      </p:sp>
      <p:sp>
        <p:nvSpPr>
          <p:cNvPr id="1518" name="Google Shape;1518;p80"/>
          <p:cNvSpPr/>
          <p:nvPr/>
        </p:nvSpPr>
        <p:spPr>
          <a:xfrm>
            <a:off x="283417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519" name="Google Shape;1519;p80"/>
          <p:cNvSpPr/>
          <p:nvPr/>
        </p:nvSpPr>
        <p:spPr>
          <a:xfrm>
            <a:off x="3319364"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520" name="Google Shape;1520;p80"/>
          <p:cNvSpPr/>
          <p:nvPr/>
        </p:nvSpPr>
        <p:spPr>
          <a:xfrm>
            <a:off x="380870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521" name="Google Shape;1521;p80"/>
          <p:cNvSpPr/>
          <p:nvPr/>
        </p:nvSpPr>
        <p:spPr>
          <a:xfrm>
            <a:off x="4293894"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522" name="Google Shape;1522;p80"/>
          <p:cNvSpPr/>
          <p:nvPr/>
        </p:nvSpPr>
        <p:spPr>
          <a:xfrm>
            <a:off x="4778636"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523" name="Google Shape;1523;p80"/>
          <p:cNvSpPr/>
          <p:nvPr/>
        </p:nvSpPr>
        <p:spPr>
          <a:xfrm>
            <a:off x="526382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524" name="Google Shape;1524;p80"/>
          <p:cNvSpPr/>
          <p:nvPr/>
        </p:nvSpPr>
        <p:spPr>
          <a:xfrm>
            <a:off x="5753166"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525" name="Google Shape;1525;p80"/>
          <p:cNvSpPr/>
          <p:nvPr/>
        </p:nvSpPr>
        <p:spPr>
          <a:xfrm>
            <a:off x="623835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526" name="Google Shape;1526;p80"/>
          <p:cNvSpPr/>
          <p:nvPr/>
        </p:nvSpPr>
        <p:spPr>
          <a:xfrm>
            <a:off x="6727730"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527" name="Google Shape;1527;p80"/>
          <p:cNvSpPr txBox="1"/>
          <p:nvPr/>
        </p:nvSpPr>
        <p:spPr>
          <a:xfrm>
            <a:off x="1300800" y="3253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528" name="Google Shape;1528;p80"/>
          <p:cNvSpPr txBox="1"/>
          <p:nvPr/>
        </p:nvSpPr>
        <p:spPr>
          <a:xfrm>
            <a:off x="4358967" y="3748950"/>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sp>
        <p:nvSpPr>
          <p:cNvPr id="1529" name="Google Shape;1529;p80"/>
          <p:cNvSpPr txBox="1"/>
          <p:nvPr/>
        </p:nvSpPr>
        <p:spPr>
          <a:xfrm>
            <a:off x="6329588" y="3748950"/>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Consolas"/>
                <a:ea typeface="Consolas"/>
                <a:cs typeface="Consolas"/>
                <a:sym typeface="Consolas"/>
              </a:rPr>
              <a:t>G</a:t>
            </a:r>
            <a:endParaRPr b="1" sz="1800">
              <a:latin typeface="Consolas"/>
              <a:ea typeface="Consolas"/>
              <a:cs typeface="Consolas"/>
              <a:sym typeface="Consolas"/>
            </a:endParaRPr>
          </a:p>
        </p:txBody>
      </p:sp>
      <p:sp>
        <p:nvSpPr>
          <p:cNvPr id="1530" name="Google Shape;1530;p80"/>
          <p:cNvSpPr/>
          <p:nvPr/>
        </p:nvSpPr>
        <p:spPr>
          <a:xfrm rot="10800000">
            <a:off x="6239443" y="4346525"/>
            <a:ext cx="2036400" cy="598800"/>
          </a:xfrm>
          <a:prstGeom prst="wedgeRoundRectCallout">
            <a:avLst>
              <a:gd fmla="val 29201" name="adj1"/>
              <a:gd fmla="val 84552" name="adj2"/>
              <a:gd fmla="val 0" name="adj3"/>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80"/>
          <p:cNvSpPr txBox="1"/>
          <p:nvPr/>
        </p:nvSpPr>
        <p:spPr>
          <a:xfrm>
            <a:off x="6340876" y="4326800"/>
            <a:ext cx="1724100" cy="59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Trouble here, too.</a:t>
            </a:r>
            <a:endParaRPr>
              <a:solidFill>
                <a:schemeClr val="dk1"/>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5" name="Shape 1535"/>
        <p:cNvGrpSpPr/>
        <p:nvPr/>
      </p:nvGrpSpPr>
      <p:grpSpPr>
        <a:xfrm>
          <a:off x="0" y="0"/>
          <a:ext cx="0" cy="0"/>
          <a:chOff x="0" y="0"/>
          <a:chExt cx="0" cy="0"/>
        </a:xfrm>
      </p:grpSpPr>
      <p:sp>
        <p:nvSpPr>
          <p:cNvPr id="1536" name="Google Shape;1536;p8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Hoare Partitioning</a:t>
            </a:r>
            <a:endParaRPr/>
          </a:p>
        </p:txBody>
      </p:sp>
      <p:sp>
        <p:nvSpPr>
          <p:cNvPr id="1537" name="Google Shape;1537;p81"/>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Create L and G pointers at left and right ends.</a:t>
            </a:r>
            <a:endParaRPr/>
          </a:p>
          <a:p>
            <a:pPr indent="-342900" lvl="0" marL="457200" rtl="0" algn="l">
              <a:spcBef>
                <a:spcPts val="600"/>
              </a:spcBef>
              <a:spcAft>
                <a:spcPts val="0"/>
              </a:spcAft>
              <a:buSzPts val="1800"/>
              <a:buChar char="●"/>
            </a:pPr>
            <a:r>
              <a:rPr lang="en"/>
              <a:t>L pointer is a friend to small items, and hates large or equal items.</a:t>
            </a:r>
            <a:endParaRPr/>
          </a:p>
          <a:p>
            <a:pPr indent="-342900" lvl="0" marL="457200" rtl="0" algn="l">
              <a:spcBef>
                <a:spcPts val="0"/>
              </a:spcBef>
              <a:spcAft>
                <a:spcPts val="0"/>
              </a:spcAft>
              <a:buSzPts val="1800"/>
              <a:buChar char="●"/>
            </a:pPr>
            <a:r>
              <a:rPr lang="en"/>
              <a:t>G pointer is a friend to large items, and hates small or equal items.</a:t>
            </a:r>
            <a:endParaRPr/>
          </a:p>
          <a:p>
            <a:pPr indent="-342900" lvl="0" marL="457200" rtl="0" algn="l">
              <a:spcBef>
                <a:spcPts val="0"/>
              </a:spcBef>
              <a:spcAft>
                <a:spcPts val="0"/>
              </a:spcAft>
              <a:buSzPts val="1800"/>
              <a:buChar char="●"/>
            </a:pPr>
            <a:r>
              <a:rPr lang="en"/>
              <a:t>Walk pointers towards each other, stopping on a hated item.</a:t>
            </a:r>
            <a:endParaRPr/>
          </a:p>
          <a:p>
            <a:pPr indent="-342900" lvl="1" marL="914400" rtl="0" algn="l">
              <a:spcBef>
                <a:spcPts val="0"/>
              </a:spcBef>
              <a:spcAft>
                <a:spcPts val="0"/>
              </a:spcAft>
              <a:buSzPts val="1800"/>
              <a:buChar char="○"/>
            </a:pPr>
            <a:r>
              <a:rPr b="1" lang="en"/>
              <a:t>When both pointers have stopped, swap and move pointers by one.</a:t>
            </a:r>
            <a:endParaRPr b="1"/>
          </a:p>
          <a:p>
            <a:pPr indent="-342900" lvl="1" marL="914400" rtl="0" algn="l">
              <a:spcBef>
                <a:spcPts val="0"/>
              </a:spcBef>
              <a:spcAft>
                <a:spcPts val="0"/>
              </a:spcAft>
              <a:buSzPts val="1800"/>
              <a:buChar char="○"/>
            </a:pPr>
            <a:r>
              <a:rPr lang="en"/>
              <a:t>When pointers cross, you are done walking.</a:t>
            </a:r>
            <a:endParaRPr/>
          </a:p>
          <a:p>
            <a:pPr indent="-342900" lvl="0" marL="457200" rtl="0" algn="l">
              <a:spcBef>
                <a:spcPts val="0"/>
              </a:spcBef>
              <a:spcAft>
                <a:spcPts val="0"/>
              </a:spcAft>
              <a:buSzPts val="1800"/>
              <a:buChar char="●"/>
            </a:pPr>
            <a:r>
              <a:rPr lang="en"/>
              <a:t>Swap pivot with G.</a:t>
            </a:r>
            <a:endParaRPr/>
          </a:p>
          <a:p>
            <a:pPr indent="0" lvl="0" marL="0" rtl="0" algn="l">
              <a:spcBef>
                <a:spcPts val="600"/>
              </a:spcBef>
              <a:spcAft>
                <a:spcPts val="0"/>
              </a:spcAft>
              <a:buNone/>
            </a:pPr>
            <a:r>
              <a:t/>
            </a:r>
            <a:endParaRPr sz="1600"/>
          </a:p>
          <a:p>
            <a:pPr indent="0" lvl="0" marL="0" rtl="0" algn="l">
              <a:spcBef>
                <a:spcPts val="600"/>
              </a:spcBef>
              <a:spcAft>
                <a:spcPts val="0"/>
              </a:spcAft>
              <a:buNone/>
            </a:pPr>
            <a:r>
              <a:t/>
            </a:r>
            <a:endParaRPr sz="1600"/>
          </a:p>
        </p:txBody>
      </p:sp>
      <p:sp>
        <p:nvSpPr>
          <p:cNvPr id="1538" name="Google Shape;1538;p81"/>
          <p:cNvSpPr/>
          <p:nvPr/>
        </p:nvSpPr>
        <p:spPr>
          <a:xfrm>
            <a:off x="283417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539" name="Google Shape;1539;p81"/>
          <p:cNvSpPr/>
          <p:nvPr/>
        </p:nvSpPr>
        <p:spPr>
          <a:xfrm>
            <a:off x="3319364"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540" name="Google Shape;1540;p81"/>
          <p:cNvSpPr/>
          <p:nvPr/>
        </p:nvSpPr>
        <p:spPr>
          <a:xfrm>
            <a:off x="380870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541" name="Google Shape;1541;p81"/>
          <p:cNvSpPr/>
          <p:nvPr/>
        </p:nvSpPr>
        <p:spPr>
          <a:xfrm>
            <a:off x="4293894"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542" name="Google Shape;1542;p81"/>
          <p:cNvSpPr/>
          <p:nvPr/>
        </p:nvSpPr>
        <p:spPr>
          <a:xfrm>
            <a:off x="4778636"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543" name="Google Shape;1543;p81"/>
          <p:cNvSpPr/>
          <p:nvPr/>
        </p:nvSpPr>
        <p:spPr>
          <a:xfrm>
            <a:off x="526382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544" name="Google Shape;1544;p81"/>
          <p:cNvSpPr/>
          <p:nvPr/>
        </p:nvSpPr>
        <p:spPr>
          <a:xfrm>
            <a:off x="5753166"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545" name="Google Shape;1545;p81"/>
          <p:cNvSpPr/>
          <p:nvPr/>
        </p:nvSpPr>
        <p:spPr>
          <a:xfrm>
            <a:off x="623835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546" name="Google Shape;1546;p81"/>
          <p:cNvSpPr/>
          <p:nvPr/>
        </p:nvSpPr>
        <p:spPr>
          <a:xfrm>
            <a:off x="6727730"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547" name="Google Shape;1547;p81"/>
          <p:cNvSpPr txBox="1"/>
          <p:nvPr/>
        </p:nvSpPr>
        <p:spPr>
          <a:xfrm>
            <a:off x="1300800" y="3253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548" name="Google Shape;1548;p81"/>
          <p:cNvSpPr txBox="1"/>
          <p:nvPr/>
        </p:nvSpPr>
        <p:spPr>
          <a:xfrm>
            <a:off x="4358967" y="3748950"/>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sp>
        <p:nvSpPr>
          <p:cNvPr id="1549" name="Google Shape;1549;p81"/>
          <p:cNvSpPr txBox="1"/>
          <p:nvPr/>
        </p:nvSpPr>
        <p:spPr>
          <a:xfrm>
            <a:off x="6329588" y="3748950"/>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G</a:t>
            </a:r>
            <a:endParaRPr sz="1800">
              <a:latin typeface="Consolas"/>
              <a:ea typeface="Consolas"/>
              <a:cs typeface="Consolas"/>
              <a:sym typeface="Consolas"/>
            </a:endParaRPr>
          </a:p>
        </p:txBody>
      </p:sp>
      <p:sp>
        <p:nvSpPr>
          <p:cNvPr id="1550" name="Google Shape;1550;p81"/>
          <p:cNvSpPr/>
          <p:nvPr/>
        </p:nvSpPr>
        <p:spPr>
          <a:xfrm rot="10800000">
            <a:off x="6194325" y="4346525"/>
            <a:ext cx="2036400" cy="598800"/>
          </a:xfrm>
          <a:prstGeom prst="wedgeRoundRectCallout">
            <a:avLst>
              <a:gd fmla="val 29201" name="adj1"/>
              <a:gd fmla="val 84552" name="adj2"/>
              <a:gd fmla="val 0" name="adj3"/>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81"/>
          <p:cNvSpPr txBox="1"/>
          <p:nvPr/>
        </p:nvSpPr>
        <p:spPr>
          <a:xfrm>
            <a:off x="6295750" y="4326793"/>
            <a:ext cx="1544400" cy="59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Time to swap.</a:t>
            </a:r>
            <a:endParaRPr>
              <a:solidFill>
                <a:schemeClr val="dk1"/>
              </a:solidFill>
            </a:endParaRPr>
          </a:p>
        </p:txBody>
      </p:sp>
      <p:sp>
        <p:nvSpPr>
          <p:cNvPr id="1552" name="Google Shape;1552;p81"/>
          <p:cNvSpPr/>
          <p:nvPr/>
        </p:nvSpPr>
        <p:spPr>
          <a:xfrm rot="10800000">
            <a:off x="2364925" y="4278850"/>
            <a:ext cx="2036400" cy="598800"/>
          </a:xfrm>
          <a:prstGeom prst="wedgeRoundRectCallout">
            <a:avLst>
              <a:gd fmla="val -46188" name="adj1"/>
              <a:gd fmla="val 87396" name="adj2"/>
              <a:gd fmla="val 0" name="adj3"/>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81"/>
          <p:cNvSpPr txBox="1"/>
          <p:nvPr/>
        </p:nvSpPr>
        <p:spPr>
          <a:xfrm>
            <a:off x="2419325" y="4278843"/>
            <a:ext cx="1544400" cy="59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Time to swap.</a:t>
            </a:r>
            <a:endParaRPr>
              <a:solidFill>
                <a:schemeClr val="dk1"/>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7" name="Shape 1557"/>
        <p:cNvGrpSpPr/>
        <p:nvPr/>
      </p:nvGrpSpPr>
      <p:grpSpPr>
        <a:xfrm>
          <a:off x="0" y="0"/>
          <a:ext cx="0" cy="0"/>
          <a:chOff x="0" y="0"/>
          <a:chExt cx="0" cy="0"/>
        </a:xfrm>
      </p:grpSpPr>
      <p:sp>
        <p:nvSpPr>
          <p:cNvPr id="1558" name="Google Shape;1558;p8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Hoare Partitioning</a:t>
            </a:r>
            <a:endParaRPr/>
          </a:p>
        </p:txBody>
      </p:sp>
      <p:sp>
        <p:nvSpPr>
          <p:cNvPr id="1559" name="Google Shape;1559;p82"/>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Create L and G pointers at left and right ends.</a:t>
            </a:r>
            <a:endParaRPr/>
          </a:p>
          <a:p>
            <a:pPr indent="-342900" lvl="0" marL="457200" rtl="0" algn="l">
              <a:spcBef>
                <a:spcPts val="600"/>
              </a:spcBef>
              <a:spcAft>
                <a:spcPts val="0"/>
              </a:spcAft>
              <a:buSzPts val="1800"/>
              <a:buChar char="●"/>
            </a:pPr>
            <a:r>
              <a:rPr lang="en"/>
              <a:t>L pointer is a friend to small items, and hates large or equal items.</a:t>
            </a:r>
            <a:endParaRPr/>
          </a:p>
          <a:p>
            <a:pPr indent="-342900" lvl="0" marL="457200" rtl="0" algn="l">
              <a:spcBef>
                <a:spcPts val="0"/>
              </a:spcBef>
              <a:spcAft>
                <a:spcPts val="0"/>
              </a:spcAft>
              <a:buSzPts val="1800"/>
              <a:buChar char="●"/>
            </a:pPr>
            <a:r>
              <a:rPr lang="en"/>
              <a:t>G pointer is a friend to large items, and hates small or equal items.</a:t>
            </a:r>
            <a:endParaRPr/>
          </a:p>
          <a:p>
            <a:pPr indent="-342900" lvl="0" marL="457200" rtl="0" algn="l">
              <a:spcBef>
                <a:spcPts val="0"/>
              </a:spcBef>
              <a:spcAft>
                <a:spcPts val="0"/>
              </a:spcAft>
              <a:buSzPts val="1800"/>
              <a:buChar char="●"/>
            </a:pPr>
            <a:r>
              <a:rPr lang="en"/>
              <a:t>Walk pointers towards each other, stopping on a hated item.</a:t>
            </a:r>
            <a:endParaRPr/>
          </a:p>
          <a:p>
            <a:pPr indent="-342900" lvl="1" marL="914400" rtl="0" algn="l">
              <a:spcBef>
                <a:spcPts val="0"/>
              </a:spcBef>
              <a:spcAft>
                <a:spcPts val="0"/>
              </a:spcAft>
              <a:buSzPts val="1800"/>
              <a:buChar char="○"/>
            </a:pPr>
            <a:r>
              <a:rPr b="1" lang="en"/>
              <a:t>When both pointers have stopped, swap and move pointers by one.</a:t>
            </a:r>
            <a:endParaRPr b="1"/>
          </a:p>
          <a:p>
            <a:pPr indent="-342900" lvl="1" marL="914400" rtl="0" algn="l">
              <a:spcBef>
                <a:spcPts val="0"/>
              </a:spcBef>
              <a:spcAft>
                <a:spcPts val="0"/>
              </a:spcAft>
              <a:buSzPts val="1800"/>
              <a:buChar char="○"/>
            </a:pPr>
            <a:r>
              <a:rPr lang="en"/>
              <a:t>When pointers cross, you are done walking.</a:t>
            </a:r>
            <a:endParaRPr/>
          </a:p>
          <a:p>
            <a:pPr indent="-342900" lvl="0" marL="457200" rtl="0" algn="l">
              <a:spcBef>
                <a:spcPts val="0"/>
              </a:spcBef>
              <a:spcAft>
                <a:spcPts val="0"/>
              </a:spcAft>
              <a:buSzPts val="1800"/>
              <a:buChar char="●"/>
            </a:pPr>
            <a:r>
              <a:rPr lang="en"/>
              <a:t>Swap pivot with G.</a:t>
            </a:r>
            <a:endParaRPr/>
          </a:p>
          <a:p>
            <a:pPr indent="0" lvl="0" marL="0" rtl="0" algn="l">
              <a:spcBef>
                <a:spcPts val="600"/>
              </a:spcBef>
              <a:spcAft>
                <a:spcPts val="0"/>
              </a:spcAft>
              <a:buNone/>
            </a:pPr>
            <a:r>
              <a:t/>
            </a:r>
            <a:endParaRPr sz="1600"/>
          </a:p>
          <a:p>
            <a:pPr indent="0" lvl="0" marL="0" rtl="0" algn="l">
              <a:spcBef>
                <a:spcPts val="600"/>
              </a:spcBef>
              <a:spcAft>
                <a:spcPts val="0"/>
              </a:spcAft>
              <a:buNone/>
            </a:pPr>
            <a:r>
              <a:t/>
            </a:r>
            <a:endParaRPr sz="1600"/>
          </a:p>
        </p:txBody>
      </p:sp>
      <p:sp>
        <p:nvSpPr>
          <p:cNvPr id="1560" name="Google Shape;1560;p82"/>
          <p:cNvSpPr/>
          <p:nvPr/>
        </p:nvSpPr>
        <p:spPr>
          <a:xfrm>
            <a:off x="283417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561" name="Google Shape;1561;p82"/>
          <p:cNvSpPr/>
          <p:nvPr/>
        </p:nvSpPr>
        <p:spPr>
          <a:xfrm>
            <a:off x="3319364"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562" name="Google Shape;1562;p82"/>
          <p:cNvSpPr/>
          <p:nvPr/>
        </p:nvSpPr>
        <p:spPr>
          <a:xfrm>
            <a:off x="380870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563" name="Google Shape;1563;p82"/>
          <p:cNvSpPr/>
          <p:nvPr/>
        </p:nvSpPr>
        <p:spPr>
          <a:xfrm>
            <a:off x="4293894"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564" name="Google Shape;1564;p82"/>
          <p:cNvSpPr/>
          <p:nvPr/>
        </p:nvSpPr>
        <p:spPr>
          <a:xfrm>
            <a:off x="4778636"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565" name="Google Shape;1565;p82"/>
          <p:cNvSpPr/>
          <p:nvPr/>
        </p:nvSpPr>
        <p:spPr>
          <a:xfrm>
            <a:off x="526382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566" name="Google Shape;1566;p82"/>
          <p:cNvSpPr/>
          <p:nvPr/>
        </p:nvSpPr>
        <p:spPr>
          <a:xfrm>
            <a:off x="5753166"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567" name="Google Shape;1567;p82"/>
          <p:cNvSpPr/>
          <p:nvPr/>
        </p:nvSpPr>
        <p:spPr>
          <a:xfrm>
            <a:off x="623835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568" name="Google Shape;1568;p82"/>
          <p:cNvSpPr/>
          <p:nvPr/>
        </p:nvSpPr>
        <p:spPr>
          <a:xfrm>
            <a:off x="6727730"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569" name="Google Shape;1569;p82"/>
          <p:cNvSpPr txBox="1"/>
          <p:nvPr/>
        </p:nvSpPr>
        <p:spPr>
          <a:xfrm>
            <a:off x="1300800" y="3253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570" name="Google Shape;1570;p82"/>
          <p:cNvSpPr txBox="1"/>
          <p:nvPr/>
        </p:nvSpPr>
        <p:spPr>
          <a:xfrm>
            <a:off x="4892367" y="3748950"/>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sp>
        <p:nvSpPr>
          <p:cNvPr id="1571" name="Google Shape;1571;p82"/>
          <p:cNvSpPr txBox="1"/>
          <p:nvPr/>
        </p:nvSpPr>
        <p:spPr>
          <a:xfrm>
            <a:off x="5872388" y="3748950"/>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G</a:t>
            </a:r>
            <a:endParaRPr sz="1800">
              <a:latin typeface="Consolas"/>
              <a:ea typeface="Consolas"/>
              <a:cs typeface="Consolas"/>
              <a:sym typeface="Consolas"/>
            </a:endParaRPr>
          </a:p>
        </p:txBody>
      </p:sp>
      <p:sp>
        <p:nvSpPr>
          <p:cNvPr id="1572" name="Google Shape;1572;p82"/>
          <p:cNvSpPr/>
          <p:nvPr/>
        </p:nvSpPr>
        <p:spPr>
          <a:xfrm rot="10800000">
            <a:off x="5737125" y="4346525"/>
            <a:ext cx="2036400" cy="598800"/>
          </a:xfrm>
          <a:prstGeom prst="wedgeRoundRectCallout">
            <a:avLst>
              <a:gd fmla="val 29201" name="adj1"/>
              <a:gd fmla="val 84552" name="adj2"/>
              <a:gd fmla="val 0" name="adj3"/>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82"/>
          <p:cNvSpPr txBox="1"/>
          <p:nvPr/>
        </p:nvSpPr>
        <p:spPr>
          <a:xfrm>
            <a:off x="5838550" y="4326793"/>
            <a:ext cx="1544400" cy="59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Swapped!</a:t>
            </a:r>
            <a:endParaRPr>
              <a:solidFill>
                <a:schemeClr val="dk1"/>
              </a:solidFill>
            </a:endParaRPr>
          </a:p>
        </p:txBody>
      </p:sp>
      <p:sp>
        <p:nvSpPr>
          <p:cNvPr id="1574" name="Google Shape;1574;p82"/>
          <p:cNvSpPr/>
          <p:nvPr/>
        </p:nvSpPr>
        <p:spPr>
          <a:xfrm rot="10800000">
            <a:off x="2898325" y="4278850"/>
            <a:ext cx="2036400" cy="598800"/>
          </a:xfrm>
          <a:prstGeom prst="wedgeRoundRectCallout">
            <a:avLst>
              <a:gd fmla="val -46188" name="adj1"/>
              <a:gd fmla="val 87396" name="adj2"/>
              <a:gd fmla="val 0" name="adj3"/>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82"/>
          <p:cNvSpPr txBox="1"/>
          <p:nvPr/>
        </p:nvSpPr>
        <p:spPr>
          <a:xfrm>
            <a:off x="2952725" y="4278843"/>
            <a:ext cx="1544400" cy="59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Swapped!</a:t>
            </a:r>
            <a:endParaRPr>
              <a:solidFill>
                <a:schemeClr val="dk1"/>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9" name="Shape 1579"/>
        <p:cNvGrpSpPr/>
        <p:nvPr/>
      </p:nvGrpSpPr>
      <p:grpSpPr>
        <a:xfrm>
          <a:off x="0" y="0"/>
          <a:ext cx="0" cy="0"/>
          <a:chOff x="0" y="0"/>
          <a:chExt cx="0" cy="0"/>
        </a:xfrm>
      </p:grpSpPr>
      <p:sp>
        <p:nvSpPr>
          <p:cNvPr id="1580" name="Google Shape;1580;p8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Hoare Partitioning</a:t>
            </a:r>
            <a:endParaRPr/>
          </a:p>
        </p:txBody>
      </p:sp>
      <p:sp>
        <p:nvSpPr>
          <p:cNvPr id="1581" name="Google Shape;1581;p83"/>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Create L and G pointers at left and right ends.</a:t>
            </a:r>
            <a:endParaRPr/>
          </a:p>
          <a:p>
            <a:pPr indent="-342900" lvl="0" marL="457200" rtl="0" algn="l">
              <a:spcBef>
                <a:spcPts val="600"/>
              </a:spcBef>
              <a:spcAft>
                <a:spcPts val="0"/>
              </a:spcAft>
              <a:buSzPts val="1800"/>
              <a:buChar char="●"/>
            </a:pPr>
            <a:r>
              <a:rPr lang="en"/>
              <a:t>L pointer is a friend to small items, and hates large or equal items.</a:t>
            </a:r>
            <a:endParaRPr/>
          </a:p>
          <a:p>
            <a:pPr indent="-342900" lvl="0" marL="457200" rtl="0" algn="l">
              <a:spcBef>
                <a:spcPts val="0"/>
              </a:spcBef>
              <a:spcAft>
                <a:spcPts val="0"/>
              </a:spcAft>
              <a:buSzPts val="1800"/>
              <a:buChar char="●"/>
            </a:pPr>
            <a:r>
              <a:rPr lang="en"/>
              <a:t>G pointer is a friend to large items, and hates small or equal items.</a:t>
            </a:r>
            <a:endParaRPr/>
          </a:p>
          <a:p>
            <a:pPr indent="-342900" lvl="0" marL="457200" rtl="0" algn="l">
              <a:spcBef>
                <a:spcPts val="0"/>
              </a:spcBef>
              <a:spcAft>
                <a:spcPts val="0"/>
              </a:spcAft>
              <a:buSzPts val="1800"/>
              <a:buChar char="●"/>
            </a:pPr>
            <a:r>
              <a:rPr b="1" lang="en"/>
              <a:t>Walk pointers towards each other, stopping on a hated item.</a:t>
            </a:r>
            <a:endParaRPr b="1"/>
          </a:p>
          <a:p>
            <a:pPr indent="-342900" lvl="1" marL="914400" rtl="0" algn="l">
              <a:spcBef>
                <a:spcPts val="0"/>
              </a:spcBef>
              <a:spcAft>
                <a:spcPts val="0"/>
              </a:spcAft>
              <a:buSzPts val="1800"/>
              <a:buChar char="○"/>
            </a:pPr>
            <a:r>
              <a:rPr lang="en"/>
              <a:t>When both pointers have stopped, swap and move pointers by one.</a:t>
            </a:r>
            <a:endParaRPr/>
          </a:p>
          <a:p>
            <a:pPr indent="-342900" lvl="1" marL="914400" rtl="0" algn="l">
              <a:spcBef>
                <a:spcPts val="0"/>
              </a:spcBef>
              <a:spcAft>
                <a:spcPts val="0"/>
              </a:spcAft>
              <a:buSzPts val="1800"/>
              <a:buChar char="○"/>
            </a:pPr>
            <a:r>
              <a:rPr lang="en"/>
              <a:t>When pointers cross, you are done walking.</a:t>
            </a:r>
            <a:endParaRPr/>
          </a:p>
          <a:p>
            <a:pPr indent="-342900" lvl="0" marL="457200" rtl="0" algn="l">
              <a:spcBef>
                <a:spcPts val="0"/>
              </a:spcBef>
              <a:spcAft>
                <a:spcPts val="0"/>
              </a:spcAft>
              <a:buSzPts val="1800"/>
              <a:buChar char="●"/>
            </a:pPr>
            <a:r>
              <a:rPr lang="en"/>
              <a:t>Swap pivot with G.</a:t>
            </a:r>
            <a:endParaRPr/>
          </a:p>
          <a:p>
            <a:pPr indent="0" lvl="0" marL="0" rtl="0" algn="l">
              <a:spcBef>
                <a:spcPts val="600"/>
              </a:spcBef>
              <a:spcAft>
                <a:spcPts val="0"/>
              </a:spcAft>
              <a:buNone/>
            </a:pPr>
            <a:r>
              <a:t/>
            </a:r>
            <a:endParaRPr sz="1600"/>
          </a:p>
          <a:p>
            <a:pPr indent="0" lvl="0" marL="0" rtl="0" algn="l">
              <a:spcBef>
                <a:spcPts val="600"/>
              </a:spcBef>
              <a:spcAft>
                <a:spcPts val="0"/>
              </a:spcAft>
              <a:buNone/>
            </a:pPr>
            <a:r>
              <a:t/>
            </a:r>
            <a:endParaRPr sz="1600"/>
          </a:p>
        </p:txBody>
      </p:sp>
      <p:sp>
        <p:nvSpPr>
          <p:cNvPr id="1582" name="Google Shape;1582;p83"/>
          <p:cNvSpPr/>
          <p:nvPr/>
        </p:nvSpPr>
        <p:spPr>
          <a:xfrm>
            <a:off x="283417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583" name="Google Shape;1583;p83"/>
          <p:cNvSpPr/>
          <p:nvPr/>
        </p:nvSpPr>
        <p:spPr>
          <a:xfrm>
            <a:off x="3319364"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584" name="Google Shape;1584;p83"/>
          <p:cNvSpPr/>
          <p:nvPr/>
        </p:nvSpPr>
        <p:spPr>
          <a:xfrm>
            <a:off x="380870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585" name="Google Shape;1585;p83"/>
          <p:cNvSpPr/>
          <p:nvPr/>
        </p:nvSpPr>
        <p:spPr>
          <a:xfrm>
            <a:off x="4293894"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586" name="Google Shape;1586;p83"/>
          <p:cNvSpPr/>
          <p:nvPr/>
        </p:nvSpPr>
        <p:spPr>
          <a:xfrm>
            <a:off x="4778636"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587" name="Google Shape;1587;p83"/>
          <p:cNvSpPr/>
          <p:nvPr/>
        </p:nvSpPr>
        <p:spPr>
          <a:xfrm>
            <a:off x="526382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588" name="Google Shape;1588;p83"/>
          <p:cNvSpPr/>
          <p:nvPr/>
        </p:nvSpPr>
        <p:spPr>
          <a:xfrm>
            <a:off x="5753166"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589" name="Google Shape;1589;p83"/>
          <p:cNvSpPr/>
          <p:nvPr/>
        </p:nvSpPr>
        <p:spPr>
          <a:xfrm>
            <a:off x="623835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590" name="Google Shape;1590;p83"/>
          <p:cNvSpPr/>
          <p:nvPr/>
        </p:nvSpPr>
        <p:spPr>
          <a:xfrm>
            <a:off x="6727730"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591" name="Google Shape;1591;p83"/>
          <p:cNvSpPr txBox="1"/>
          <p:nvPr/>
        </p:nvSpPr>
        <p:spPr>
          <a:xfrm>
            <a:off x="1300800" y="3253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592" name="Google Shape;1592;p83"/>
          <p:cNvSpPr txBox="1"/>
          <p:nvPr/>
        </p:nvSpPr>
        <p:spPr>
          <a:xfrm>
            <a:off x="4892367" y="3748950"/>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Consolas"/>
                <a:ea typeface="Consolas"/>
                <a:cs typeface="Consolas"/>
                <a:sym typeface="Consolas"/>
              </a:rPr>
              <a:t>L</a:t>
            </a:r>
            <a:endParaRPr b="1" sz="1800">
              <a:latin typeface="Consolas"/>
              <a:ea typeface="Consolas"/>
              <a:cs typeface="Consolas"/>
              <a:sym typeface="Consolas"/>
            </a:endParaRPr>
          </a:p>
        </p:txBody>
      </p:sp>
      <p:sp>
        <p:nvSpPr>
          <p:cNvPr id="1593" name="Google Shape;1593;p83"/>
          <p:cNvSpPr txBox="1"/>
          <p:nvPr/>
        </p:nvSpPr>
        <p:spPr>
          <a:xfrm>
            <a:off x="5872388" y="3748950"/>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G</a:t>
            </a:r>
            <a:endParaRPr sz="1800">
              <a:latin typeface="Consolas"/>
              <a:ea typeface="Consolas"/>
              <a:cs typeface="Consolas"/>
              <a:sym typeface="Consolas"/>
            </a:endParaRPr>
          </a:p>
        </p:txBody>
      </p:sp>
      <p:sp>
        <p:nvSpPr>
          <p:cNvPr id="1594" name="Google Shape;1594;p83"/>
          <p:cNvSpPr/>
          <p:nvPr/>
        </p:nvSpPr>
        <p:spPr>
          <a:xfrm rot="10800000">
            <a:off x="2898325" y="4278850"/>
            <a:ext cx="2036400" cy="598800"/>
          </a:xfrm>
          <a:prstGeom prst="wedgeRoundRectCallout">
            <a:avLst>
              <a:gd fmla="val -46188" name="adj1"/>
              <a:gd fmla="val 87396" name="adj2"/>
              <a:gd fmla="val 0" name="adj3"/>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83"/>
          <p:cNvSpPr txBox="1"/>
          <p:nvPr/>
        </p:nvSpPr>
        <p:spPr>
          <a:xfrm>
            <a:off x="2952725" y="4278843"/>
            <a:ext cx="1544400" cy="59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2 is cool.</a:t>
            </a:r>
            <a:endParaRPr>
              <a:solidFill>
                <a:schemeClr val="dk1"/>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9" name="Shape 1599"/>
        <p:cNvGrpSpPr/>
        <p:nvPr/>
      </p:nvGrpSpPr>
      <p:grpSpPr>
        <a:xfrm>
          <a:off x="0" y="0"/>
          <a:ext cx="0" cy="0"/>
          <a:chOff x="0" y="0"/>
          <a:chExt cx="0" cy="0"/>
        </a:xfrm>
      </p:grpSpPr>
      <p:sp>
        <p:nvSpPr>
          <p:cNvPr id="1600" name="Google Shape;1600;p8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Hoare Partitioning</a:t>
            </a:r>
            <a:endParaRPr/>
          </a:p>
        </p:txBody>
      </p:sp>
      <p:sp>
        <p:nvSpPr>
          <p:cNvPr id="1601" name="Google Shape;1601;p8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Create L and G pointers at left and right ends.</a:t>
            </a:r>
            <a:endParaRPr/>
          </a:p>
          <a:p>
            <a:pPr indent="-342900" lvl="0" marL="457200" rtl="0" algn="l">
              <a:spcBef>
                <a:spcPts val="600"/>
              </a:spcBef>
              <a:spcAft>
                <a:spcPts val="0"/>
              </a:spcAft>
              <a:buSzPts val="1800"/>
              <a:buChar char="●"/>
            </a:pPr>
            <a:r>
              <a:rPr lang="en"/>
              <a:t>L pointer is a friend to small items, and hates large or equal items.</a:t>
            </a:r>
            <a:endParaRPr/>
          </a:p>
          <a:p>
            <a:pPr indent="-342900" lvl="0" marL="457200" rtl="0" algn="l">
              <a:spcBef>
                <a:spcPts val="0"/>
              </a:spcBef>
              <a:spcAft>
                <a:spcPts val="0"/>
              </a:spcAft>
              <a:buSzPts val="1800"/>
              <a:buChar char="●"/>
            </a:pPr>
            <a:r>
              <a:rPr lang="en"/>
              <a:t>G pointer is a friend to large items, and hates small or equal items.</a:t>
            </a:r>
            <a:endParaRPr/>
          </a:p>
          <a:p>
            <a:pPr indent="-342900" lvl="0" marL="457200" rtl="0" algn="l">
              <a:spcBef>
                <a:spcPts val="0"/>
              </a:spcBef>
              <a:spcAft>
                <a:spcPts val="0"/>
              </a:spcAft>
              <a:buSzPts val="1800"/>
              <a:buChar char="●"/>
            </a:pPr>
            <a:r>
              <a:rPr b="1" lang="en"/>
              <a:t>Walk pointers towards each other, stopping on a hated item.</a:t>
            </a:r>
            <a:endParaRPr b="1"/>
          </a:p>
          <a:p>
            <a:pPr indent="-342900" lvl="1" marL="914400" rtl="0" algn="l">
              <a:spcBef>
                <a:spcPts val="0"/>
              </a:spcBef>
              <a:spcAft>
                <a:spcPts val="0"/>
              </a:spcAft>
              <a:buSzPts val="1800"/>
              <a:buChar char="○"/>
            </a:pPr>
            <a:r>
              <a:rPr lang="en"/>
              <a:t>When both pointers have stopped, swap and move pointers by one.</a:t>
            </a:r>
            <a:endParaRPr/>
          </a:p>
          <a:p>
            <a:pPr indent="-342900" lvl="1" marL="914400" rtl="0" algn="l">
              <a:spcBef>
                <a:spcPts val="0"/>
              </a:spcBef>
              <a:spcAft>
                <a:spcPts val="0"/>
              </a:spcAft>
              <a:buSzPts val="1800"/>
              <a:buChar char="○"/>
            </a:pPr>
            <a:r>
              <a:rPr lang="en"/>
              <a:t>When pointers cross, you are done walking.</a:t>
            </a:r>
            <a:endParaRPr/>
          </a:p>
          <a:p>
            <a:pPr indent="-342900" lvl="0" marL="457200" rtl="0" algn="l">
              <a:spcBef>
                <a:spcPts val="0"/>
              </a:spcBef>
              <a:spcAft>
                <a:spcPts val="0"/>
              </a:spcAft>
              <a:buSzPts val="1800"/>
              <a:buChar char="●"/>
            </a:pPr>
            <a:r>
              <a:rPr lang="en"/>
              <a:t>Swap pivot with G.</a:t>
            </a:r>
            <a:endParaRPr/>
          </a:p>
          <a:p>
            <a:pPr indent="0" lvl="0" marL="0" rtl="0" algn="l">
              <a:spcBef>
                <a:spcPts val="600"/>
              </a:spcBef>
              <a:spcAft>
                <a:spcPts val="0"/>
              </a:spcAft>
              <a:buNone/>
            </a:pPr>
            <a:r>
              <a:t/>
            </a:r>
            <a:endParaRPr sz="1600"/>
          </a:p>
          <a:p>
            <a:pPr indent="0" lvl="0" marL="0" rtl="0" algn="l">
              <a:spcBef>
                <a:spcPts val="600"/>
              </a:spcBef>
              <a:spcAft>
                <a:spcPts val="0"/>
              </a:spcAft>
              <a:buNone/>
            </a:pPr>
            <a:r>
              <a:t/>
            </a:r>
            <a:endParaRPr sz="1600"/>
          </a:p>
        </p:txBody>
      </p:sp>
      <p:sp>
        <p:nvSpPr>
          <p:cNvPr id="1602" name="Google Shape;1602;p84"/>
          <p:cNvSpPr/>
          <p:nvPr/>
        </p:nvSpPr>
        <p:spPr>
          <a:xfrm>
            <a:off x="283417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03" name="Google Shape;1603;p84"/>
          <p:cNvSpPr/>
          <p:nvPr/>
        </p:nvSpPr>
        <p:spPr>
          <a:xfrm>
            <a:off x="3319364"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604" name="Google Shape;1604;p84"/>
          <p:cNvSpPr/>
          <p:nvPr/>
        </p:nvSpPr>
        <p:spPr>
          <a:xfrm>
            <a:off x="380870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05" name="Google Shape;1605;p84"/>
          <p:cNvSpPr/>
          <p:nvPr/>
        </p:nvSpPr>
        <p:spPr>
          <a:xfrm>
            <a:off x="4293894"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06" name="Google Shape;1606;p84"/>
          <p:cNvSpPr/>
          <p:nvPr/>
        </p:nvSpPr>
        <p:spPr>
          <a:xfrm>
            <a:off x="4778636"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607" name="Google Shape;1607;p84"/>
          <p:cNvSpPr/>
          <p:nvPr/>
        </p:nvSpPr>
        <p:spPr>
          <a:xfrm>
            <a:off x="526382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608" name="Google Shape;1608;p84"/>
          <p:cNvSpPr/>
          <p:nvPr/>
        </p:nvSpPr>
        <p:spPr>
          <a:xfrm>
            <a:off x="5753166"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609" name="Google Shape;1609;p84"/>
          <p:cNvSpPr/>
          <p:nvPr/>
        </p:nvSpPr>
        <p:spPr>
          <a:xfrm>
            <a:off x="623835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610" name="Google Shape;1610;p84"/>
          <p:cNvSpPr/>
          <p:nvPr/>
        </p:nvSpPr>
        <p:spPr>
          <a:xfrm>
            <a:off x="6727730"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611" name="Google Shape;1611;p84"/>
          <p:cNvSpPr txBox="1"/>
          <p:nvPr/>
        </p:nvSpPr>
        <p:spPr>
          <a:xfrm>
            <a:off x="1300800" y="3253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612" name="Google Shape;1612;p84"/>
          <p:cNvSpPr txBox="1"/>
          <p:nvPr/>
        </p:nvSpPr>
        <p:spPr>
          <a:xfrm>
            <a:off x="5349567" y="3748950"/>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Consolas"/>
                <a:ea typeface="Consolas"/>
                <a:cs typeface="Consolas"/>
                <a:sym typeface="Consolas"/>
              </a:rPr>
              <a:t>L</a:t>
            </a:r>
            <a:endParaRPr b="1" sz="1800">
              <a:latin typeface="Consolas"/>
              <a:ea typeface="Consolas"/>
              <a:cs typeface="Consolas"/>
              <a:sym typeface="Consolas"/>
            </a:endParaRPr>
          </a:p>
        </p:txBody>
      </p:sp>
      <p:sp>
        <p:nvSpPr>
          <p:cNvPr id="1613" name="Google Shape;1613;p84"/>
          <p:cNvSpPr txBox="1"/>
          <p:nvPr/>
        </p:nvSpPr>
        <p:spPr>
          <a:xfrm>
            <a:off x="5872388" y="3748950"/>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G</a:t>
            </a:r>
            <a:endParaRPr sz="1800">
              <a:latin typeface="Consolas"/>
              <a:ea typeface="Consolas"/>
              <a:cs typeface="Consolas"/>
              <a:sym typeface="Consolas"/>
            </a:endParaRPr>
          </a:p>
        </p:txBody>
      </p:sp>
      <p:sp>
        <p:nvSpPr>
          <p:cNvPr id="1614" name="Google Shape;1614;p84"/>
          <p:cNvSpPr/>
          <p:nvPr/>
        </p:nvSpPr>
        <p:spPr>
          <a:xfrm rot="10800000">
            <a:off x="3397886" y="4278850"/>
            <a:ext cx="2036400" cy="598800"/>
          </a:xfrm>
          <a:prstGeom prst="wedgeRoundRectCallout">
            <a:avLst>
              <a:gd fmla="val -46188" name="adj1"/>
              <a:gd fmla="val 87396" name="adj2"/>
              <a:gd fmla="val 0" name="adj3"/>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84"/>
          <p:cNvSpPr txBox="1"/>
          <p:nvPr/>
        </p:nvSpPr>
        <p:spPr>
          <a:xfrm>
            <a:off x="3452273" y="4278850"/>
            <a:ext cx="1758900" cy="59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26 is grossly large.</a:t>
            </a:r>
            <a:endParaRPr>
              <a:solidFill>
                <a:schemeClr val="dk1"/>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9" name="Shape 1619"/>
        <p:cNvGrpSpPr/>
        <p:nvPr/>
      </p:nvGrpSpPr>
      <p:grpSpPr>
        <a:xfrm>
          <a:off x="0" y="0"/>
          <a:ext cx="0" cy="0"/>
          <a:chOff x="0" y="0"/>
          <a:chExt cx="0" cy="0"/>
        </a:xfrm>
      </p:grpSpPr>
      <p:sp>
        <p:nvSpPr>
          <p:cNvPr id="1620" name="Google Shape;1620;p8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Hoare Partitioning</a:t>
            </a:r>
            <a:endParaRPr/>
          </a:p>
        </p:txBody>
      </p:sp>
      <p:sp>
        <p:nvSpPr>
          <p:cNvPr id="1621" name="Google Shape;1621;p85"/>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Create L and G pointers at left and right ends.</a:t>
            </a:r>
            <a:endParaRPr/>
          </a:p>
          <a:p>
            <a:pPr indent="-342900" lvl="0" marL="457200" rtl="0" algn="l">
              <a:spcBef>
                <a:spcPts val="600"/>
              </a:spcBef>
              <a:spcAft>
                <a:spcPts val="0"/>
              </a:spcAft>
              <a:buSzPts val="1800"/>
              <a:buChar char="●"/>
            </a:pPr>
            <a:r>
              <a:rPr lang="en"/>
              <a:t>L pointer is a friend to small items, and hates large or equal items.</a:t>
            </a:r>
            <a:endParaRPr/>
          </a:p>
          <a:p>
            <a:pPr indent="-342900" lvl="0" marL="457200" rtl="0" algn="l">
              <a:spcBef>
                <a:spcPts val="0"/>
              </a:spcBef>
              <a:spcAft>
                <a:spcPts val="0"/>
              </a:spcAft>
              <a:buSzPts val="1800"/>
              <a:buChar char="●"/>
            </a:pPr>
            <a:r>
              <a:rPr lang="en"/>
              <a:t>G pointer is a friend to large items, and hates small or equal items.</a:t>
            </a:r>
            <a:endParaRPr/>
          </a:p>
          <a:p>
            <a:pPr indent="-342900" lvl="0" marL="457200" rtl="0" algn="l">
              <a:spcBef>
                <a:spcPts val="0"/>
              </a:spcBef>
              <a:spcAft>
                <a:spcPts val="0"/>
              </a:spcAft>
              <a:buSzPts val="1800"/>
              <a:buChar char="●"/>
            </a:pPr>
            <a:r>
              <a:rPr b="1" lang="en"/>
              <a:t>Walk pointers towards each other, stopping on a hated item.</a:t>
            </a:r>
            <a:endParaRPr b="1"/>
          </a:p>
          <a:p>
            <a:pPr indent="-342900" lvl="1" marL="914400" rtl="0" algn="l">
              <a:spcBef>
                <a:spcPts val="0"/>
              </a:spcBef>
              <a:spcAft>
                <a:spcPts val="0"/>
              </a:spcAft>
              <a:buSzPts val="1800"/>
              <a:buChar char="○"/>
            </a:pPr>
            <a:r>
              <a:rPr lang="en"/>
              <a:t>When both pointers have stopped, swap and move pointers by one.</a:t>
            </a:r>
            <a:endParaRPr/>
          </a:p>
          <a:p>
            <a:pPr indent="-342900" lvl="1" marL="914400" rtl="0" algn="l">
              <a:spcBef>
                <a:spcPts val="0"/>
              </a:spcBef>
              <a:spcAft>
                <a:spcPts val="0"/>
              </a:spcAft>
              <a:buSzPts val="1800"/>
              <a:buChar char="○"/>
            </a:pPr>
            <a:r>
              <a:rPr lang="en"/>
              <a:t>When pointers cross, you are done walking.</a:t>
            </a:r>
            <a:endParaRPr/>
          </a:p>
          <a:p>
            <a:pPr indent="-342900" lvl="0" marL="457200" rtl="0" algn="l">
              <a:spcBef>
                <a:spcPts val="0"/>
              </a:spcBef>
              <a:spcAft>
                <a:spcPts val="0"/>
              </a:spcAft>
              <a:buSzPts val="1800"/>
              <a:buChar char="●"/>
            </a:pPr>
            <a:r>
              <a:rPr lang="en"/>
              <a:t>Swap pivot with G.</a:t>
            </a:r>
            <a:endParaRPr/>
          </a:p>
          <a:p>
            <a:pPr indent="0" lvl="0" marL="0" rtl="0" algn="l">
              <a:spcBef>
                <a:spcPts val="600"/>
              </a:spcBef>
              <a:spcAft>
                <a:spcPts val="0"/>
              </a:spcAft>
              <a:buNone/>
            </a:pPr>
            <a:r>
              <a:t/>
            </a:r>
            <a:endParaRPr sz="1600"/>
          </a:p>
          <a:p>
            <a:pPr indent="0" lvl="0" marL="0" rtl="0" algn="l">
              <a:spcBef>
                <a:spcPts val="600"/>
              </a:spcBef>
              <a:spcAft>
                <a:spcPts val="0"/>
              </a:spcAft>
              <a:buNone/>
            </a:pPr>
            <a:r>
              <a:t/>
            </a:r>
            <a:endParaRPr sz="1600"/>
          </a:p>
        </p:txBody>
      </p:sp>
      <p:sp>
        <p:nvSpPr>
          <p:cNvPr id="1622" name="Google Shape;1622;p85"/>
          <p:cNvSpPr/>
          <p:nvPr/>
        </p:nvSpPr>
        <p:spPr>
          <a:xfrm>
            <a:off x="283417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23" name="Google Shape;1623;p85"/>
          <p:cNvSpPr/>
          <p:nvPr/>
        </p:nvSpPr>
        <p:spPr>
          <a:xfrm>
            <a:off x="3319364"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624" name="Google Shape;1624;p85"/>
          <p:cNvSpPr/>
          <p:nvPr/>
        </p:nvSpPr>
        <p:spPr>
          <a:xfrm>
            <a:off x="380870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25" name="Google Shape;1625;p85"/>
          <p:cNvSpPr/>
          <p:nvPr/>
        </p:nvSpPr>
        <p:spPr>
          <a:xfrm>
            <a:off x="4293894"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26" name="Google Shape;1626;p85"/>
          <p:cNvSpPr/>
          <p:nvPr/>
        </p:nvSpPr>
        <p:spPr>
          <a:xfrm>
            <a:off x="4778636"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627" name="Google Shape;1627;p85"/>
          <p:cNvSpPr/>
          <p:nvPr/>
        </p:nvSpPr>
        <p:spPr>
          <a:xfrm>
            <a:off x="526382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628" name="Google Shape;1628;p85"/>
          <p:cNvSpPr/>
          <p:nvPr/>
        </p:nvSpPr>
        <p:spPr>
          <a:xfrm>
            <a:off x="5753166"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629" name="Google Shape;1629;p85"/>
          <p:cNvSpPr/>
          <p:nvPr/>
        </p:nvSpPr>
        <p:spPr>
          <a:xfrm>
            <a:off x="623835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630" name="Google Shape;1630;p85"/>
          <p:cNvSpPr/>
          <p:nvPr/>
        </p:nvSpPr>
        <p:spPr>
          <a:xfrm>
            <a:off x="6727730"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631" name="Google Shape;1631;p85"/>
          <p:cNvSpPr txBox="1"/>
          <p:nvPr/>
        </p:nvSpPr>
        <p:spPr>
          <a:xfrm>
            <a:off x="1300800" y="3253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632" name="Google Shape;1632;p85"/>
          <p:cNvSpPr txBox="1"/>
          <p:nvPr/>
        </p:nvSpPr>
        <p:spPr>
          <a:xfrm>
            <a:off x="5349567" y="3748950"/>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sp>
        <p:nvSpPr>
          <p:cNvPr id="1633" name="Google Shape;1633;p85"/>
          <p:cNvSpPr txBox="1"/>
          <p:nvPr/>
        </p:nvSpPr>
        <p:spPr>
          <a:xfrm>
            <a:off x="5872388" y="3748950"/>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Consolas"/>
                <a:ea typeface="Consolas"/>
                <a:cs typeface="Consolas"/>
                <a:sym typeface="Consolas"/>
              </a:rPr>
              <a:t>G</a:t>
            </a:r>
            <a:endParaRPr b="1" sz="1800">
              <a:latin typeface="Consolas"/>
              <a:ea typeface="Consolas"/>
              <a:cs typeface="Consolas"/>
              <a:sym typeface="Consolas"/>
            </a:endParaRPr>
          </a:p>
        </p:txBody>
      </p:sp>
      <p:sp>
        <p:nvSpPr>
          <p:cNvPr id="1634" name="Google Shape;1634;p85"/>
          <p:cNvSpPr/>
          <p:nvPr/>
        </p:nvSpPr>
        <p:spPr>
          <a:xfrm rot="10800000">
            <a:off x="5737125" y="4346525"/>
            <a:ext cx="2036400" cy="598800"/>
          </a:xfrm>
          <a:prstGeom prst="wedgeRoundRectCallout">
            <a:avLst>
              <a:gd fmla="val 29201" name="adj1"/>
              <a:gd fmla="val 84552" name="adj2"/>
              <a:gd fmla="val 0" name="adj3"/>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85"/>
          <p:cNvSpPr txBox="1"/>
          <p:nvPr/>
        </p:nvSpPr>
        <p:spPr>
          <a:xfrm>
            <a:off x="5838550" y="4326793"/>
            <a:ext cx="1544400" cy="59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41 is fine.</a:t>
            </a:r>
            <a:endParaRPr>
              <a:solidFill>
                <a:schemeClr val="dk1"/>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9" name="Shape 1639"/>
        <p:cNvGrpSpPr/>
        <p:nvPr/>
      </p:nvGrpSpPr>
      <p:grpSpPr>
        <a:xfrm>
          <a:off x="0" y="0"/>
          <a:ext cx="0" cy="0"/>
          <a:chOff x="0" y="0"/>
          <a:chExt cx="0" cy="0"/>
        </a:xfrm>
      </p:grpSpPr>
      <p:sp>
        <p:nvSpPr>
          <p:cNvPr id="1640" name="Google Shape;1640;p8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Hoare Partitioning</a:t>
            </a:r>
            <a:endParaRPr/>
          </a:p>
        </p:txBody>
      </p:sp>
      <p:sp>
        <p:nvSpPr>
          <p:cNvPr id="1641" name="Google Shape;1641;p86"/>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Create L and G pointers at left and right ends.</a:t>
            </a:r>
            <a:endParaRPr/>
          </a:p>
          <a:p>
            <a:pPr indent="-342900" lvl="0" marL="457200" rtl="0" algn="l">
              <a:spcBef>
                <a:spcPts val="600"/>
              </a:spcBef>
              <a:spcAft>
                <a:spcPts val="0"/>
              </a:spcAft>
              <a:buSzPts val="1800"/>
              <a:buChar char="●"/>
            </a:pPr>
            <a:r>
              <a:rPr lang="en"/>
              <a:t>L pointer is a friend to small items, and hates large or equal items.</a:t>
            </a:r>
            <a:endParaRPr/>
          </a:p>
          <a:p>
            <a:pPr indent="-342900" lvl="0" marL="457200" rtl="0" algn="l">
              <a:spcBef>
                <a:spcPts val="0"/>
              </a:spcBef>
              <a:spcAft>
                <a:spcPts val="0"/>
              </a:spcAft>
              <a:buSzPts val="1800"/>
              <a:buChar char="●"/>
            </a:pPr>
            <a:r>
              <a:rPr lang="en"/>
              <a:t>G pointer is a friend to large items, and hates small or equal items.</a:t>
            </a:r>
            <a:endParaRPr/>
          </a:p>
          <a:p>
            <a:pPr indent="-342900" lvl="0" marL="457200" rtl="0" algn="l">
              <a:spcBef>
                <a:spcPts val="0"/>
              </a:spcBef>
              <a:spcAft>
                <a:spcPts val="0"/>
              </a:spcAft>
              <a:buSzPts val="1800"/>
              <a:buChar char="●"/>
            </a:pPr>
            <a:r>
              <a:rPr b="1" lang="en"/>
              <a:t>Walk pointers towards each other, stopping on a hated item.</a:t>
            </a:r>
            <a:endParaRPr b="1"/>
          </a:p>
          <a:p>
            <a:pPr indent="-342900" lvl="1" marL="914400" rtl="0" algn="l">
              <a:spcBef>
                <a:spcPts val="0"/>
              </a:spcBef>
              <a:spcAft>
                <a:spcPts val="0"/>
              </a:spcAft>
              <a:buSzPts val="1800"/>
              <a:buChar char="○"/>
            </a:pPr>
            <a:r>
              <a:rPr lang="en"/>
              <a:t>When both pointers have stopped, swap and move pointers by one.</a:t>
            </a:r>
            <a:endParaRPr/>
          </a:p>
          <a:p>
            <a:pPr indent="-342900" lvl="1" marL="914400" rtl="0" algn="l">
              <a:spcBef>
                <a:spcPts val="0"/>
              </a:spcBef>
              <a:spcAft>
                <a:spcPts val="0"/>
              </a:spcAft>
              <a:buSzPts val="1800"/>
              <a:buChar char="○"/>
            </a:pPr>
            <a:r>
              <a:rPr lang="en"/>
              <a:t>When pointers cross, you are done walking.</a:t>
            </a:r>
            <a:endParaRPr/>
          </a:p>
          <a:p>
            <a:pPr indent="-342900" lvl="0" marL="457200" rtl="0" algn="l">
              <a:spcBef>
                <a:spcPts val="0"/>
              </a:spcBef>
              <a:spcAft>
                <a:spcPts val="0"/>
              </a:spcAft>
              <a:buSzPts val="1800"/>
              <a:buChar char="●"/>
            </a:pPr>
            <a:r>
              <a:rPr lang="en"/>
              <a:t>Swap pivot with G.</a:t>
            </a:r>
            <a:endParaRPr/>
          </a:p>
          <a:p>
            <a:pPr indent="0" lvl="0" marL="0" rtl="0" algn="l">
              <a:spcBef>
                <a:spcPts val="600"/>
              </a:spcBef>
              <a:spcAft>
                <a:spcPts val="0"/>
              </a:spcAft>
              <a:buNone/>
            </a:pPr>
            <a:r>
              <a:t/>
            </a:r>
            <a:endParaRPr sz="1600"/>
          </a:p>
          <a:p>
            <a:pPr indent="0" lvl="0" marL="0" rtl="0" algn="l">
              <a:spcBef>
                <a:spcPts val="600"/>
              </a:spcBef>
              <a:spcAft>
                <a:spcPts val="0"/>
              </a:spcAft>
              <a:buNone/>
            </a:pPr>
            <a:r>
              <a:t/>
            </a:r>
            <a:endParaRPr sz="1600"/>
          </a:p>
        </p:txBody>
      </p:sp>
      <p:sp>
        <p:nvSpPr>
          <p:cNvPr id="1642" name="Google Shape;1642;p86"/>
          <p:cNvSpPr/>
          <p:nvPr/>
        </p:nvSpPr>
        <p:spPr>
          <a:xfrm>
            <a:off x="283417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43" name="Google Shape;1643;p86"/>
          <p:cNvSpPr/>
          <p:nvPr/>
        </p:nvSpPr>
        <p:spPr>
          <a:xfrm>
            <a:off x="3319364"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644" name="Google Shape;1644;p86"/>
          <p:cNvSpPr/>
          <p:nvPr/>
        </p:nvSpPr>
        <p:spPr>
          <a:xfrm>
            <a:off x="380870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45" name="Google Shape;1645;p86"/>
          <p:cNvSpPr/>
          <p:nvPr/>
        </p:nvSpPr>
        <p:spPr>
          <a:xfrm>
            <a:off x="4293894"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46" name="Google Shape;1646;p86"/>
          <p:cNvSpPr/>
          <p:nvPr/>
        </p:nvSpPr>
        <p:spPr>
          <a:xfrm>
            <a:off x="4778636"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647" name="Google Shape;1647;p86"/>
          <p:cNvSpPr/>
          <p:nvPr/>
        </p:nvSpPr>
        <p:spPr>
          <a:xfrm>
            <a:off x="526382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648" name="Google Shape;1648;p86"/>
          <p:cNvSpPr/>
          <p:nvPr/>
        </p:nvSpPr>
        <p:spPr>
          <a:xfrm>
            <a:off x="5753166"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649" name="Google Shape;1649;p86"/>
          <p:cNvSpPr/>
          <p:nvPr/>
        </p:nvSpPr>
        <p:spPr>
          <a:xfrm>
            <a:off x="623835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650" name="Google Shape;1650;p86"/>
          <p:cNvSpPr/>
          <p:nvPr/>
        </p:nvSpPr>
        <p:spPr>
          <a:xfrm>
            <a:off x="6727730"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651" name="Google Shape;1651;p86"/>
          <p:cNvSpPr txBox="1"/>
          <p:nvPr/>
        </p:nvSpPr>
        <p:spPr>
          <a:xfrm>
            <a:off x="1300800" y="3253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652" name="Google Shape;1652;p86"/>
          <p:cNvSpPr txBox="1"/>
          <p:nvPr/>
        </p:nvSpPr>
        <p:spPr>
          <a:xfrm>
            <a:off x="5349567" y="3748950"/>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sp>
        <p:nvSpPr>
          <p:cNvPr id="1653" name="Google Shape;1653;p86"/>
          <p:cNvSpPr txBox="1"/>
          <p:nvPr/>
        </p:nvSpPr>
        <p:spPr>
          <a:xfrm>
            <a:off x="5350268" y="4022668"/>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Consolas"/>
                <a:ea typeface="Consolas"/>
                <a:cs typeface="Consolas"/>
                <a:sym typeface="Consolas"/>
              </a:rPr>
              <a:t>G</a:t>
            </a:r>
            <a:endParaRPr b="1" sz="1800">
              <a:latin typeface="Consolas"/>
              <a:ea typeface="Consolas"/>
              <a:cs typeface="Consolas"/>
              <a:sym typeface="Consolas"/>
            </a:endParaRPr>
          </a:p>
        </p:txBody>
      </p:sp>
      <p:sp>
        <p:nvSpPr>
          <p:cNvPr id="1654" name="Google Shape;1654;p86"/>
          <p:cNvSpPr/>
          <p:nvPr/>
        </p:nvSpPr>
        <p:spPr>
          <a:xfrm rot="10800000">
            <a:off x="5313764" y="4445284"/>
            <a:ext cx="2036400" cy="598800"/>
          </a:xfrm>
          <a:prstGeom prst="wedgeRoundRectCallout">
            <a:avLst>
              <a:gd fmla="val 32882" name="adj1"/>
              <a:gd fmla="val 78442" name="adj2"/>
              <a:gd fmla="val 0" name="adj3"/>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86"/>
          <p:cNvSpPr txBox="1"/>
          <p:nvPr/>
        </p:nvSpPr>
        <p:spPr>
          <a:xfrm>
            <a:off x="5415189" y="4425553"/>
            <a:ext cx="1544400" cy="59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26 is fine.</a:t>
            </a:r>
            <a:endParaRPr>
              <a:solidFill>
                <a:schemeClr val="dk1"/>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9" name="Shape 1659"/>
        <p:cNvGrpSpPr/>
        <p:nvPr/>
      </p:nvGrpSpPr>
      <p:grpSpPr>
        <a:xfrm>
          <a:off x="0" y="0"/>
          <a:ext cx="0" cy="0"/>
          <a:chOff x="0" y="0"/>
          <a:chExt cx="0" cy="0"/>
        </a:xfrm>
      </p:grpSpPr>
      <p:sp>
        <p:nvSpPr>
          <p:cNvPr id="1660" name="Google Shape;1660;p8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Hoare Partitioning</a:t>
            </a:r>
            <a:endParaRPr/>
          </a:p>
        </p:txBody>
      </p:sp>
      <p:sp>
        <p:nvSpPr>
          <p:cNvPr id="1661" name="Google Shape;1661;p87"/>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Create L and G pointers at left and right ends.</a:t>
            </a:r>
            <a:endParaRPr/>
          </a:p>
          <a:p>
            <a:pPr indent="-342900" lvl="0" marL="457200" rtl="0" algn="l">
              <a:spcBef>
                <a:spcPts val="600"/>
              </a:spcBef>
              <a:spcAft>
                <a:spcPts val="0"/>
              </a:spcAft>
              <a:buSzPts val="1800"/>
              <a:buChar char="●"/>
            </a:pPr>
            <a:r>
              <a:rPr lang="en"/>
              <a:t>L pointer is a friend to small items, and hates large or equal items.</a:t>
            </a:r>
            <a:endParaRPr/>
          </a:p>
          <a:p>
            <a:pPr indent="-342900" lvl="0" marL="457200" rtl="0" algn="l">
              <a:spcBef>
                <a:spcPts val="0"/>
              </a:spcBef>
              <a:spcAft>
                <a:spcPts val="0"/>
              </a:spcAft>
              <a:buSzPts val="1800"/>
              <a:buChar char="●"/>
            </a:pPr>
            <a:r>
              <a:rPr lang="en"/>
              <a:t>G pointer is a friend to large items, and hates small or equal items.</a:t>
            </a:r>
            <a:endParaRPr/>
          </a:p>
          <a:p>
            <a:pPr indent="-342900" lvl="0" marL="457200" rtl="0" algn="l">
              <a:spcBef>
                <a:spcPts val="0"/>
              </a:spcBef>
              <a:spcAft>
                <a:spcPts val="0"/>
              </a:spcAft>
              <a:buSzPts val="1800"/>
              <a:buChar char="●"/>
            </a:pPr>
            <a:r>
              <a:rPr b="1" lang="en"/>
              <a:t>Walk pointers towards each other, stopping on a hated item.</a:t>
            </a:r>
            <a:endParaRPr b="1"/>
          </a:p>
          <a:p>
            <a:pPr indent="-342900" lvl="1" marL="914400" rtl="0" algn="l">
              <a:spcBef>
                <a:spcPts val="0"/>
              </a:spcBef>
              <a:spcAft>
                <a:spcPts val="0"/>
              </a:spcAft>
              <a:buSzPts val="1800"/>
              <a:buChar char="○"/>
            </a:pPr>
            <a:r>
              <a:rPr lang="en"/>
              <a:t>When both pointers have stopped, swap and move pointers by one.</a:t>
            </a:r>
            <a:endParaRPr/>
          </a:p>
          <a:p>
            <a:pPr indent="-342900" lvl="1" marL="914400" rtl="0" algn="l">
              <a:spcBef>
                <a:spcPts val="0"/>
              </a:spcBef>
              <a:spcAft>
                <a:spcPts val="0"/>
              </a:spcAft>
              <a:buSzPts val="1800"/>
              <a:buChar char="○"/>
            </a:pPr>
            <a:r>
              <a:rPr lang="en"/>
              <a:t>When pointers cross, you are done walking.</a:t>
            </a:r>
            <a:endParaRPr/>
          </a:p>
          <a:p>
            <a:pPr indent="-342900" lvl="0" marL="457200" rtl="0" algn="l">
              <a:spcBef>
                <a:spcPts val="0"/>
              </a:spcBef>
              <a:spcAft>
                <a:spcPts val="0"/>
              </a:spcAft>
              <a:buSzPts val="1800"/>
              <a:buChar char="●"/>
            </a:pPr>
            <a:r>
              <a:rPr lang="en"/>
              <a:t>Swap pivot with G.</a:t>
            </a:r>
            <a:endParaRPr/>
          </a:p>
          <a:p>
            <a:pPr indent="0" lvl="0" marL="0" rtl="0" algn="l">
              <a:spcBef>
                <a:spcPts val="600"/>
              </a:spcBef>
              <a:spcAft>
                <a:spcPts val="0"/>
              </a:spcAft>
              <a:buNone/>
            </a:pPr>
            <a:r>
              <a:t/>
            </a:r>
            <a:endParaRPr sz="1600"/>
          </a:p>
          <a:p>
            <a:pPr indent="0" lvl="0" marL="0" rtl="0" algn="l">
              <a:spcBef>
                <a:spcPts val="600"/>
              </a:spcBef>
              <a:spcAft>
                <a:spcPts val="0"/>
              </a:spcAft>
              <a:buNone/>
            </a:pPr>
            <a:r>
              <a:t/>
            </a:r>
            <a:endParaRPr sz="1600"/>
          </a:p>
        </p:txBody>
      </p:sp>
      <p:sp>
        <p:nvSpPr>
          <p:cNvPr id="1662" name="Google Shape;1662;p87"/>
          <p:cNvSpPr/>
          <p:nvPr/>
        </p:nvSpPr>
        <p:spPr>
          <a:xfrm>
            <a:off x="283417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63" name="Google Shape;1663;p87"/>
          <p:cNvSpPr/>
          <p:nvPr/>
        </p:nvSpPr>
        <p:spPr>
          <a:xfrm>
            <a:off x="3319364"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664" name="Google Shape;1664;p87"/>
          <p:cNvSpPr/>
          <p:nvPr/>
        </p:nvSpPr>
        <p:spPr>
          <a:xfrm>
            <a:off x="380870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65" name="Google Shape;1665;p87"/>
          <p:cNvSpPr/>
          <p:nvPr/>
        </p:nvSpPr>
        <p:spPr>
          <a:xfrm>
            <a:off x="4293894"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66" name="Google Shape;1666;p87"/>
          <p:cNvSpPr/>
          <p:nvPr/>
        </p:nvSpPr>
        <p:spPr>
          <a:xfrm>
            <a:off x="4778636"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667" name="Google Shape;1667;p87"/>
          <p:cNvSpPr/>
          <p:nvPr/>
        </p:nvSpPr>
        <p:spPr>
          <a:xfrm>
            <a:off x="526382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668" name="Google Shape;1668;p87"/>
          <p:cNvSpPr/>
          <p:nvPr/>
        </p:nvSpPr>
        <p:spPr>
          <a:xfrm>
            <a:off x="5753166"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669" name="Google Shape;1669;p87"/>
          <p:cNvSpPr/>
          <p:nvPr/>
        </p:nvSpPr>
        <p:spPr>
          <a:xfrm>
            <a:off x="623835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670" name="Google Shape;1670;p87"/>
          <p:cNvSpPr/>
          <p:nvPr/>
        </p:nvSpPr>
        <p:spPr>
          <a:xfrm>
            <a:off x="6727730"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671" name="Google Shape;1671;p87"/>
          <p:cNvSpPr txBox="1"/>
          <p:nvPr/>
        </p:nvSpPr>
        <p:spPr>
          <a:xfrm>
            <a:off x="1300800" y="3253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672" name="Google Shape;1672;p87"/>
          <p:cNvSpPr txBox="1"/>
          <p:nvPr/>
        </p:nvSpPr>
        <p:spPr>
          <a:xfrm>
            <a:off x="5349567" y="3748950"/>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sp>
        <p:nvSpPr>
          <p:cNvPr id="1673" name="Google Shape;1673;p87"/>
          <p:cNvSpPr txBox="1"/>
          <p:nvPr/>
        </p:nvSpPr>
        <p:spPr>
          <a:xfrm>
            <a:off x="4893068" y="3751707"/>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Consolas"/>
                <a:ea typeface="Consolas"/>
                <a:cs typeface="Consolas"/>
                <a:sym typeface="Consolas"/>
              </a:rPr>
              <a:t>G</a:t>
            </a:r>
            <a:endParaRPr b="1" sz="1800">
              <a:latin typeface="Consolas"/>
              <a:ea typeface="Consolas"/>
              <a:cs typeface="Consolas"/>
              <a:sym typeface="Consolas"/>
            </a:endParaRPr>
          </a:p>
        </p:txBody>
      </p:sp>
      <p:sp>
        <p:nvSpPr>
          <p:cNvPr id="1674" name="Google Shape;1674;p87"/>
          <p:cNvSpPr/>
          <p:nvPr/>
        </p:nvSpPr>
        <p:spPr>
          <a:xfrm rot="10800000">
            <a:off x="4791643" y="4357805"/>
            <a:ext cx="2036400" cy="598800"/>
          </a:xfrm>
          <a:prstGeom prst="wedgeRoundRectCallout">
            <a:avLst>
              <a:gd fmla="val 32882" name="adj1"/>
              <a:gd fmla="val 78442" name="adj2"/>
              <a:gd fmla="val 0" name="adj3"/>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87"/>
          <p:cNvSpPr txBox="1"/>
          <p:nvPr/>
        </p:nvSpPr>
        <p:spPr>
          <a:xfrm>
            <a:off x="4893068" y="4338073"/>
            <a:ext cx="1544400" cy="59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2 is no good… also hi L!!</a:t>
            </a:r>
            <a:endParaRPr>
              <a:solidFill>
                <a:schemeClr val="dk1"/>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9" name="Shape 1679"/>
        <p:cNvGrpSpPr/>
        <p:nvPr/>
      </p:nvGrpSpPr>
      <p:grpSpPr>
        <a:xfrm>
          <a:off x="0" y="0"/>
          <a:ext cx="0" cy="0"/>
          <a:chOff x="0" y="0"/>
          <a:chExt cx="0" cy="0"/>
        </a:xfrm>
      </p:grpSpPr>
      <p:sp>
        <p:nvSpPr>
          <p:cNvPr id="1680" name="Google Shape;1680;p8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Hoare Partitioning</a:t>
            </a:r>
            <a:endParaRPr/>
          </a:p>
        </p:txBody>
      </p:sp>
      <p:sp>
        <p:nvSpPr>
          <p:cNvPr id="1681" name="Google Shape;1681;p88"/>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Create L and G pointers at left and right ends.</a:t>
            </a:r>
            <a:endParaRPr/>
          </a:p>
          <a:p>
            <a:pPr indent="-342900" lvl="0" marL="457200" rtl="0" algn="l">
              <a:spcBef>
                <a:spcPts val="600"/>
              </a:spcBef>
              <a:spcAft>
                <a:spcPts val="0"/>
              </a:spcAft>
              <a:buSzPts val="1800"/>
              <a:buChar char="●"/>
            </a:pPr>
            <a:r>
              <a:rPr lang="en"/>
              <a:t>L pointer is a friend to small items, and hates large or equal items.</a:t>
            </a:r>
            <a:endParaRPr/>
          </a:p>
          <a:p>
            <a:pPr indent="-342900" lvl="0" marL="457200" rtl="0" algn="l">
              <a:spcBef>
                <a:spcPts val="0"/>
              </a:spcBef>
              <a:spcAft>
                <a:spcPts val="0"/>
              </a:spcAft>
              <a:buSzPts val="1800"/>
              <a:buChar char="●"/>
            </a:pPr>
            <a:r>
              <a:rPr lang="en"/>
              <a:t>G pointer is a friend to large items, and hates small or equal items.</a:t>
            </a:r>
            <a:endParaRPr/>
          </a:p>
          <a:p>
            <a:pPr indent="-342900" lvl="0" marL="457200" rtl="0" algn="l">
              <a:spcBef>
                <a:spcPts val="0"/>
              </a:spcBef>
              <a:spcAft>
                <a:spcPts val="0"/>
              </a:spcAft>
              <a:buSzPts val="1800"/>
              <a:buChar char="●"/>
            </a:pPr>
            <a:r>
              <a:rPr lang="en"/>
              <a:t>Walk pointers towards each other, stopping on a hated item.</a:t>
            </a:r>
            <a:endParaRPr/>
          </a:p>
          <a:p>
            <a:pPr indent="-342900" lvl="1" marL="914400" rtl="0" algn="l">
              <a:spcBef>
                <a:spcPts val="0"/>
              </a:spcBef>
              <a:spcAft>
                <a:spcPts val="0"/>
              </a:spcAft>
              <a:buSzPts val="1800"/>
              <a:buChar char="○"/>
            </a:pPr>
            <a:r>
              <a:rPr lang="en"/>
              <a:t>When both pointers have stopped, swap and move pointers by one.</a:t>
            </a:r>
            <a:endParaRPr/>
          </a:p>
          <a:p>
            <a:pPr indent="-342900" lvl="1" marL="914400" rtl="0" algn="l">
              <a:spcBef>
                <a:spcPts val="0"/>
              </a:spcBef>
              <a:spcAft>
                <a:spcPts val="0"/>
              </a:spcAft>
              <a:buSzPts val="1800"/>
              <a:buChar char="○"/>
            </a:pPr>
            <a:r>
              <a:rPr b="1" lang="en"/>
              <a:t>When pointers cross, you are done walking.</a:t>
            </a:r>
            <a:endParaRPr b="1"/>
          </a:p>
          <a:p>
            <a:pPr indent="-342900" lvl="0" marL="457200" rtl="0" algn="l">
              <a:spcBef>
                <a:spcPts val="0"/>
              </a:spcBef>
              <a:spcAft>
                <a:spcPts val="0"/>
              </a:spcAft>
              <a:buSzPts val="1800"/>
              <a:buChar char="●"/>
            </a:pPr>
            <a:r>
              <a:rPr lang="en"/>
              <a:t>Swap pivot with G.</a:t>
            </a:r>
            <a:endParaRPr/>
          </a:p>
          <a:p>
            <a:pPr indent="0" lvl="0" marL="0" rtl="0" algn="l">
              <a:spcBef>
                <a:spcPts val="600"/>
              </a:spcBef>
              <a:spcAft>
                <a:spcPts val="0"/>
              </a:spcAft>
              <a:buNone/>
            </a:pPr>
            <a:r>
              <a:t/>
            </a:r>
            <a:endParaRPr sz="1600"/>
          </a:p>
          <a:p>
            <a:pPr indent="0" lvl="0" marL="0" rtl="0" algn="l">
              <a:spcBef>
                <a:spcPts val="600"/>
              </a:spcBef>
              <a:spcAft>
                <a:spcPts val="0"/>
              </a:spcAft>
              <a:buNone/>
            </a:pPr>
            <a:r>
              <a:t/>
            </a:r>
            <a:endParaRPr sz="1600"/>
          </a:p>
        </p:txBody>
      </p:sp>
      <p:sp>
        <p:nvSpPr>
          <p:cNvPr id="1682" name="Google Shape;1682;p88"/>
          <p:cNvSpPr/>
          <p:nvPr/>
        </p:nvSpPr>
        <p:spPr>
          <a:xfrm>
            <a:off x="283417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83" name="Google Shape;1683;p88"/>
          <p:cNvSpPr/>
          <p:nvPr/>
        </p:nvSpPr>
        <p:spPr>
          <a:xfrm>
            <a:off x="3319364"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684" name="Google Shape;1684;p88"/>
          <p:cNvSpPr/>
          <p:nvPr/>
        </p:nvSpPr>
        <p:spPr>
          <a:xfrm>
            <a:off x="380870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85" name="Google Shape;1685;p88"/>
          <p:cNvSpPr/>
          <p:nvPr/>
        </p:nvSpPr>
        <p:spPr>
          <a:xfrm>
            <a:off x="4293894"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86" name="Google Shape;1686;p88"/>
          <p:cNvSpPr/>
          <p:nvPr/>
        </p:nvSpPr>
        <p:spPr>
          <a:xfrm>
            <a:off x="4778636"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687" name="Google Shape;1687;p88"/>
          <p:cNvSpPr/>
          <p:nvPr/>
        </p:nvSpPr>
        <p:spPr>
          <a:xfrm>
            <a:off x="526382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688" name="Google Shape;1688;p88"/>
          <p:cNvSpPr/>
          <p:nvPr/>
        </p:nvSpPr>
        <p:spPr>
          <a:xfrm>
            <a:off x="5753166"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689" name="Google Shape;1689;p88"/>
          <p:cNvSpPr/>
          <p:nvPr/>
        </p:nvSpPr>
        <p:spPr>
          <a:xfrm>
            <a:off x="623835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690" name="Google Shape;1690;p88"/>
          <p:cNvSpPr/>
          <p:nvPr/>
        </p:nvSpPr>
        <p:spPr>
          <a:xfrm>
            <a:off x="6727730"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691" name="Google Shape;1691;p88"/>
          <p:cNvSpPr txBox="1"/>
          <p:nvPr/>
        </p:nvSpPr>
        <p:spPr>
          <a:xfrm>
            <a:off x="1300800" y="3253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692" name="Google Shape;1692;p88"/>
          <p:cNvSpPr txBox="1"/>
          <p:nvPr/>
        </p:nvSpPr>
        <p:spPr>
          <a:xfrm>
            <a:off x="5349567" y="3748950"/>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sp>
        <p:nvSpPr>
          <p:cNvPr id="1693" name="Google Shape;1693;p88"/>
          <p:cNvSpPr txBox="1"/>
          <p:nvPr/>
        </p:nvSpPr>
        <p:spPr>
          <a:xfrm>
            <a:off x="4893068" y="3751707"/>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G</a:t>
            </a:r>
            <a:endParaRPr sz="1800">
              <a:latin typeface="Consolas"/>
              <a:ea typeface="Consolas"/>
              <a:cs typeface="Consolas"/>
              <a:sym typeface="Consolas"/>
            </a:endParaRPr>
          </a:p>
        </p:txBody>
      </p:sp>
      <p:sp>
        <p:nvSpPr>
          <p:cNvPr id="1694" name="Google Shape;1694;p88"/>
          <p:cNvSpPr/>
          <p:nvPr/>
        </p:nvSpPr>
        <p:spPr>
          <a:xfrm rot="10800000">
            <a:off x="4791643" y="4357805"/>
            <a:ext cx="2036400" cy="598800"/>
          </a:xfrm>
          <a:prstGeom prst="wedgeRoundRectCallout">
            <a:avLst>
              <a:gd fmla="val 32882" name="adj1"/>
              <a:gd fmla="val 78442" name="adj2"/>
              <a:gd fmla="val 0" name="adj3"/>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88"/>
          <p:cNvSpPr txBox="1"/>
          <p:nvPr/>
        </p:nvSpPr>
        <p:spPr>
          <a:xfrm>
            <a:off x="4893068" y="4338073"/>
            <a:ext cx="1544400" cy="59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2 is no good… also hi L!!</a:t>
            </a:r>
            <a:endParaRPr>
              <a:solidFill>
                <a:schemeClr val="dk1"/>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9" name="Shape 1699"/>
        <p:cNvGrpSpPr/>
        <p:nvPr/>
      </p:nvGrpSpPr>
      <p:grpSpPr>
        <a:xfrm>
          <a:off x="0" y="0"/>
          <a:ext cx="0" cy="0"/>
          <a:chOff x="0" y="0"/>
          <a:chExt cx="0" cy="0"/>
        </a:xfrm>
      </p:grpSpPr>
      <p:sp>
        <p:nvSpPr>
          <p:cNvPr id="1700" name="Google Shape;1700;p8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Hoare Partitioning</a:t>
            </a:r>
            <a:endParaRPr/>
          </a:p>
        </p:txBody>
      </p:sp>
      <p:sp>
        <p:nvSpPr>
          <p:cNvPr id="1701" name="Google Shape;1701;p89"/>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Create L and G pointers at left and right ends.</a:t>
            </a:r>
            <a:endParaRPr/>
          </a:p>
          <a:p>
            <a:pPr indent="-342900" lvl="0" marL="457200" rtl="0" algn="l">
              <a:spcBef>
                <a:spcPts val="600"/>
              </a:spcBef>
              <a:spcAft>
                <a:spcPts val="0"/>
              </a:spcAft>
              <a:buSzPts val="1800"/>
              <a:buChar char="●"/>
            </a:pPr>
            <a:r>
              <a:rPr lang="en"/>
              <a:t>L pointer is a friend to small items, and hates large or equal items.</a:t>
            </a:r>
            <a:endParaRPr/>
          </a:p>
          <a:p>
            <a:pPr indent="-342900" lvl="0" marL="457200" rtl="0" algn="l">
              <a:spcBef>
                <a:spcPts val="0"/>
              </a:spcBef>
              <a:spcAft>
                <a:spcPts val="0"/>
              </a:spcAft>
              <a:buSzPts val="1800"/>
              <a:buChar char="●"/>
            </a:pPr>
            <a:r>
              <a:rPr lang="en"/>
              <a:t>G pointer is a friend to large items, and hates small or equal items.</a:t>
            </a:r>
            <a:endParaRPr/>
          </a:p>
          <a:p>
            <a:pPr indent="-342900" lvl="0" marL="457200" rtl="0" algn="l">
              <a:spcBef>
                <a:spcPts val="0"/>
              </a:spcBef>
              <a:spcAft>
                <a:spcPts val="0"/>
              </a:spcAft>
              <a:buSzPts val="1800"/>
              <a:buChar char="●"/>
            </a:pPr>
            <a:r>
              <a:rPr lang="en"/>
              <a:t>Walk pointers towards each other, stopping on a hated item.</a:t>
            </a:r>
            <a:endParaRPr/>
          </a:p>
          <a:p>
            <a:pPr indent="-342900" lvl="1" marL="914400" rtl="0" algn="l">
              <a:spcBef>
                <a:spcPts val="0"/>
              </a:spcBef>
              <a:spcAft>
                <a:spcPts val="0"/>
              </a:spcAft>
              <a:buSzPts val="1800"/>
              <a:buChar char="○"/>
            </a:pPr>
            <a:r>
              <a:rPr lang="en"/>
              <a:t>When both pointers have stopped, swap and move pointers by one.</a:t>
            </a:r>
            <a:endParaRPr/>
          </a:p>
          <a:p>
            <a:pPr indent="-342900" lvl="1" marL="914400" rtl="0" algn="l">
              <a:spcBef>
                <a:spcPts val="0"/>
              </a:spcBef>
              <a:spcAft>
                <a:spcPts val="0"/>
              </a:spcAft>
              <a:buSzPts val="1800"/>
              <a:buChar char="○"/>
            </a:pPr>
            <a:r>
              <a:rPr lang="en"/>
              <a:t>When pointers cross, you are done walking.</a:t>
            </a:r>
            <a:endParaRPr/>
          </a:p>
          <a:p>
            <a:pPr indent="-342900" lvl="0" marL="457200" rtl="0" algn="l">
              <a:spcBef>
                <a:spcPts val="0"/>
              </a:spcBef>
              <a:spcAft>
                <a:spcPts val="0"/>
              </a:spcAft>
              <a:buSzPts val="1800"/>
              <a:buChar char="●"/>
            </a:pPr>
            <a:r>
              <a:rPr b="1" lang="en"/>
              <a:t>Swap pivot with G.</a:t>
            </a:r>
            <a:endParaRPr b="1"/>
          </a:p>
          <a:p>
            <a:pPr indent="0" lvl="0" marL="0" rtl="0" algn="l">
              <a:spcBef>
                <a:spcPts val="600"/>
              </a:spcBef>
              <a:spcAft>
                <a:spcPts val="0"/>
              </a:spcAft>
              <a:buNone/>
            </a:pPr>
            <a:r>
              <a:t/>
            </a:r>
            <a:endParaRPr sz="1600"/>
          </a:p>
          <a:p>
            <a:pPr indent="0" lvl="0" marL="0" rtl="0" algn="l">
              <a:spcBef>
                <a:spcPts val="600"/>
              </a:spcBef>
              <a:spcAft>
                <a:spcPts val="0"/>
              </a:spcAft>
              <a:buNone/>
            </a:pPr>
            <a:r>
              <a:t/>
            </a:r>
            <a:endParaRPr sz="1600"/>
          </a:p>
        </p:txBody>
      </p:sp>
      <p:sp>
        <p:nvSpPr>
          <p:cNvPr id="1702" name="Google Shape;1702;p89"/>
          <p:cNvSpPr/>
          <p:nvPr/>
        </p:nvSpPr>
        <p:spPr>
          <a:xfrm>
            <a:off x="283417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703" name="Google Shape;1703;p89"/>
          <p:cNvSpPr/>
          <p:nvPr/>
        </p:nvSpPr>
        <p:spPr>
          <a:xfrm>
            <a:off x="3319364"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704" name="Google Shape;1704;p89"/>
          <p:cNvSpPr/>
          <p:nvPr/>
        </p:nvSpPr>
        <p:spPr>
          <a:xfrm>
            <a:off x="380870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705" name="Google Shape;1705;p89"/>
          <p:cNvSpPr/>
          <p:nvPr/>
        </p:nvSpPr>
        <p:spPr>
          <a:xfrm>
            <a:off x="4293894"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706" name="Google Shape;1706;p89"/>
          <p:cNvSpPr/>
          <p:nvPr/>
        </p:nvSpPr>
        <p:spPr>
          <a:xfrm>
            <a:off x="4778636"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707" name="Google Shape;1707;p89"/>
          <p:cNvSpPr/>
          <p:nvPr/>
        </p:nvSpPr>
        <p:spPr>
          <a:xfrm>
            <a:off x="526382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708" name="Google Shape;1708;p89"/>
          <p:cNvSpPr/>
          <p:nvPr/>
        </p:nvSpPr>
        <p:spPr>
          <a:xfrm>
            <a:off x="5753166"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709" name="Google Shape;1709;p89"/>
          <p:cNvSpPr/>
          <p:nvPr/>
        </p:nvSpPr>
        <p:spPr>
          <a:xfrm>
            <a:off x="623835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710" name="Google Shape;1710;p89"/>
          <p:cNvSpPr/>
          <p:nvPr/>
        </p:nvSpPr>
        <p:spPr>
          <a:xfrm>
            <a:off x="6727730"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711" name="Google Shape;1711;p89"/>
          <p:cNvSpPr txBox="1"/>
          <p:nvPr/>
        </p:nvSpPr>
        <p:spPr>
          <a:xfrm>
            <a:off x="1300800" y="3253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712" name="Google Shape;1712;p89"/>
          <p:cNvSpPr txBox="1"/>
          <p:nvPr/>
        </p:nvSpPr>
        <p:spPr>
          <a:xfrm>
            <a:off x="5349567" y="3748950"/>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sp>
        <p:nvSpPr>
          <p:cNvPr id="1713" name="Google Shape;1713;p89"/>
          <p:cNvSpPr txBox="1"/>
          <p:nvPr/>
        </p:nvSpPr>
        <p:spPr>
          <a:xfrm>
            <a:off x="4893068" y="3751707"/>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G</a:t>
            </a:r>
            <a:endParaRPr sz="1800">
              <a:latin typeface="Consolas"/>
              <a:ea typeface="Consolas"/>
              <a:cs typeface="Consolas"/>
              <a:sym typeface="Consolas"/>
            </a:endParaRPr>
          </a:p>
        </p:txBody>
      </p:sp>
      <p:sp>
        <p:nvSpPr>
          <p:cNvPr id="1714" name="Google Shape;1714;p89"/>
          <p:cNvSpPr/>
          <p:nvPr/>
        </p:nvSpPr>
        <p:spPr>
          <a:xfrm rot="10800000">
            <a:off x="4791643" y="4357805"/>
            <a:ext cx="2036400" cy="598800"/>
          </a:xfrm>
          <a:prstGeom prst="wedgeRoundRectCallout">
            <a:avLst>
              <a:gd fmla="val 32882" name="adj1"/>
              <a:gd fmla="val 78442" name="adj2"/>
              <a:gd fmla="val 0" name="adj3"/>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5" name="Google Shape;1715;p89"/>
          <p:cNvSpPr txBox="1"/>
          <p:nvPr/>
        </p:nvSpPr>
        <p:spPr>
          <a:xfrm>
            <a:off x="4893068" y="4338073"/>
            <a:ext cx="1544400" cy="59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Time to swap.</a:t>
            </a:r>
            <a:endParaRPr>
              <a:solidFill>
                <a:schemeClr val="dk1"/>
              </a:solidFill>
            </a:endParaRPr>
          </a:p>
        </p:txBody>
      </p:sp>
      <p:sp>
        <p:nvSpPr>
          <p:cNvPr id="1716" name="Google Shape;1716;p89"/>
          <p:cNvSpPr/>
          <p:nvPr/>
        </p:nvSpPr>
        <p:spPr>
          <a:xfrm rot="10800000">
            <a:off x="1706818" y="4347942"/>
            <a:ext cx="2036400" cy="598800"/>
          </a:xfrm>
          <a:prstGeom prst="wedgeRoundRectCallout">
            <a:avLst>
              <a:gd fmla="val -18507" name="adj1"/>
              <a:gd fmla="val 114929" name="adj2"/>
              <a:gd fmla="val 0" name="adj3"/>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89"/>
          <p:cNvSpPr txBox="1"/>
          <p:nvPr/>
        </p:nvSpPr>
        <p:spPr>
          <a:xfrm>
            <a:off x="1808243" y="4328211"/>
            <a:ext cx="1544400" cy="59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Time to swap.</a:t>
            </a:r>
            <a:endParaRPr>
              <a:solidFill>
                <a:schemeClr val="dk1"/>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1" name="Shape 1721"/>
        <p:cNvGrpSpPr/>
        <p:nvPr/>
      </p:nvGrpSpPr>
      <p:grpSpPr>
        <a:xfrm>
          <a:off x="0" y="0"/>
          <a:ext cx="0" cy="0"/>
          <a:chOff x="0" y="0"/>
          <a:chExt cx="0" cy="0"/>
        </a:xfrm>
      </p:grpSpPr>
      <p:sp>
        <p:nvSpPr>
          <p:cNvPr id="1722" name="Google Shape;1722;p9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Hoare Partitioning</a:t>
            </a:r>
            <a:endParaRPr/>
          </a:p>
        </p:txBody>
      </p:sp>
      <p:sp>
        <p:nvSpPr>
          <p:cNvPr id="1723" name="Google Shape;1723;p90"/>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Create L and G pointers at left and right ends.</a:t>
            </a:r>
            <a:endParaRPr/>
          </a:p>
          <a:p>
            <a:pPr indent="-342900" lvl="0" marL="457200" rtl="0" algn="l">
              <a:spcBef>
                <a:spcPts val="600"/>
              </a:spcBef>
              <a:spcAft>
                <a:spcPts val="0"/>
              </a:spcAft>
              <a:buSzPts val="1800"/>
              <a:buChar char="●"/>
            </a:pPr>
            <a:r>
              <a:rPr lang="en"/>
              <a:t>L pointer is a friend to small items, and hates large or equal items.</a:t>
            </a:r>
            <a:endParaRPr/>
          </a:p>
          <a:p>
            <a:pPr indent="-342900" lvl="0" marL="457200" rtl="0" algn="l">
              <a:spcBef>
                <a:spcPts val="0"/>
              </a:spcBef>
              <a:spcAft>
                <a:spcPts val="0"/>
              </a:spcAft>
              <a:buSzPts val="1800"/>
              <a:buChar char="●"/>
            </a:pPr>
            <a:r>
              <a:rPr lang="en"/>
              <a:t>G pointer is a friend to large items, and hates small or equal items.</a:t>
            </a:r>
            <a:endParaRPr/>
          </a:p>
          <a:p>
            <a:pPr indent="-342900" lvl="0" marL="457200" rtl="0" algn="l">
              <a:spcBef>
                <a:spcPts val="0"/>
              </a:spcBef>
              <a:spcAft>
                <a:spcPts val="0"/>
              </a:spcAft>
              <a:buSzPts val="1800"/>
              <a:buChar char="●"/>
            </a:pPr>
            <a:r>
              <a:rPr lang="en"/>
              <a:t>Walk pointers towards each other, stopping on a hated item.</a:t>
            </a:r>
            <a:endParaRPr/>
          </a:p>
          <a:p>
            <a:pPr indent="-342900" lvl="1" marL="914400" rtl="0" algn="l">
              <a:spcBef>
                <a:spcPts val="0"/>
              </a:spcBef>
              <a:spcAft>
                <a:spcPts val="0"/>
              </a:spcAft>
              <a:buSzPts val="1800"/>
              <a:buChar char="○"/>
            </a:pPr>
            <a:r>
              <a:rPr lang="en"/>
              <a:t>When both pointers have stopped, swap and move pointers by one.</a:t>
            </a:r>
            <a:endParaRPr/>
          </a:p>
          <a:p>
            <a:pPr indent="-342900" lvl="1" marL="914400" rtl="0" algn="l">
              <a:spcBef>
                <a:spcPts val="0"/>
              </a:spcBef>
              <a:spcAft>
                <a:spcPts val="0"/>
              </a:spcAft>
              <a:buSzPts val="1800"/>
              <a:buChar char="○"/>
            </a:pPr>
            <a:r>
              <a:rPr lang="en"/>
              <a:t>When pointers cross, you are done walking.</a:t>
            </a:r>
            <a:endParaRPr/>
          </a:p>
          <a:p>
            <a:pPr indent="-342900" lvl="0" marL="457200" rtl="0" algn="l">
              <a:spcBef>
                <a:spcPts val="0"/>
              </a:spcBef>
              <a:spcAft>
                <a:spcPts val="0"/>
              </a:spcAft>
              <a:buSzPts val="1800"/>
              <a:buChar char="●"/>
            </a:pPr>
            <a:r>
              <a:rPr b="1" lang="en"/>
              <a:t>Swap pivot with G.</a:t>
            </a:r>
            <a:endParaRPr b="1"/>
          </a:p>
          <a:p>
            <a:pPr indent="0" lvl="0" marL="0" rtl="0" algn="l">
              <a:spcBef>
                <a:spcPts val="600"/>
              </a:spcBef>
              <a:spcAft>
                <a:spcPts val="0"/>
              </a:spcAft>
              <a:buNone/>
            </a:pPr>
            <a:r>
              <a:t/>
            </a:r>
            <a:endParaRPr sz="1600"/>
          </a:p>
          <a:p>
            <a:pPr indent="0" lvl="0" marL="0" rtl="0" algn="l">
              <a:spcBef>
                <a:spcPts val="600"/>
              </a:spcBef>
              <a:spcAft>
                <a:spcPts val="0"/>
              </a:spcAft>
              <a:buNone/>
            </a:pPr>
            <a:r>
              <a:t/>
            </a:r>
            <a:endParaRPr sz="1600"/>
          </a:p>
        </p:txBody>
      </p:sp>
      <p:sp>
        <p:nvSpPr>
          <p:cNvPr id="1724" name="Google Shape;1724;p90"/>
          <p:cNvSpPr/>
          <p:nvPr/>
        </p:nvSpPr>
        <p:spPr>
          <a:xfrm>
            <a:off x="2834175"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725" name="Google Shape;1725;p90"/>
          <p:cNvSpPr/>
          <p:nvPr/>
        </p:nvSpPr>
        <p:spPr>
          <a:xfrm>
            <a:off x="3319364" y="3273875"/>
            <a:ext cx="495300" cy="495300"/>
          </a:xfrm>
          <a:prstGeom prst="rect">
            <a:avLst/>
          </a:prstGeom>
          <a:solidFill>
            <a:srgbClr val="A4C2F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726" name="Google Shape;1726;p90"/>
          <p:cNvSpPr/>
          <p:nvPr/>
        </p:nvSpPr>
        <p:spPr>
          <a:xfrm>
            <a:off x="3808705"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727" name="Google Shape;1727;p90"/>
          <p:cNvSpPr/>
          <p:nvPr/>
        </p:nvSpPr>
        <p:spPr>
          <a:xfrm>
            <a:off x="4293894"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728" name="Google Shape;1728;p90"/>
          <p:cNvSpPr/>
          <p:nvPr/>
        </p:nvSpPr>
        <p:spPr>
          <a:xfrm>
            <a:off x="4780948" y="3273875"/>
            <a:ext cx="495300" cy="495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729" name="Google Shape;1729;p90"/>
          <p:cNvSpPr/>
          <p:nvPr/>
        </p:nvSpPr>
        <p:spPr>
          <a:xfrm>
            <a:off x="526382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730" name="Google Shape;1730;p90"/>
          <p:cNvSpPr/>
          <p:nvPr/>
        </p:nvSpPr>
        <p:spPr>
          <a:xfrm>
            <a:off x="5753166"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731" name="Google Shape;1731;p90"/>
          <p:cNvSpPr/>
          <p:nvPr/>
        </p:nvSpPr>
        <p:spPr>
          <a:xfrm>
            <a:off x="6238355"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732" name="Google Shape;1732;p90"/>
          <p:cNvSpPr/>
          <p:nvPr/>
        </p:nvSpPr>
        <p:spPr>
          <a:xfrm>
            <a:off x="6727730" y="3273875"/>
            <a:ext cx="495300" cy="495300"/>
          </a:xfrm>
          <a:prstGeom prst="rect">
            <a:avLst/>
          </a:prstGeom>
          <a:solidFill>
            <a:srgbClr val="EA99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733" name="Google Shape;1733;p90"/>
          <p:cNvSpPr txBox="1"/>
          <p:nvPr/>
        </p:nvSpPr>
        <p:spPr>
          <a:xfrm>
            <a:off x="1300800" y="3253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734" name="Google Shape;1734;p90"/>
          <p:cNvSpPr txBox="1"/>
          <p:nvPr/>
        </p:nvSpPr>
        <p:spPr>
          <a:xfrm>
            <a:off x="5349567" y="3748950"/>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sp>
        <p:nvSpPr>
          <p:cNvPr id="1735" name="Google Shape;1735;p90"/>
          <p:cNvSpPr txBox="1"/>
          <p:nvPr/>
        </p:nvSpPr>
        <p:spPr>
          <a:xfrm>
            <a:off x="4893068" y="3751707"/>
            <a:ext cx="374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G</a:t>
            </a:r>
            <a:endParaRPr sz="1800">
              <a:latin typeface="Consolas"/>
              <a:ea typeface="Consolas"/>
              <a:cs typeface="Consolas"/>
              <a:sym typeface="Consolas"/>
            </a:endParaRPr>
          </a:p>
        </p:txBody>
      </p:sp>
      <p:sp>
        <p:nvSpPr>
          <p:cNvPr id="1736" name="Google Shape;1736;p90"/>
          <p:cNvSpPr txBox="1"/>
          <p:nvPr/>
        </p:nvSpPr>
        <p:spPr>
          <a:xfrm>
            <a:off x="4780950" y="2661975"/>
            <a:ext cx="1218300" cy="2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Old pivot.</a:t>
            </a:r>
            <a:endParaRPr/>
          </a:p>
        </p:txBody>
      </p:sp>
      <p:sp>
        <p:nvSpPr>
          <p:cNvPr id="1737" name="Google Shape;1737;p90"/>
          <p:cNvSpPr txBox="1"/>
          <p:nvPr/>
        </p:nvSpPr>
        <p:spPr>
          <a:xfrm>
            <a:off x="5732325" y="2814375"/>
            <a:ext cx="1218300" cy="2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New pivot.</a:t>
            </a:r>
            <a:endParaRPr/>
          </a:p>
        </p:txBody>
      </p:sp>
      <p:sp>
        <p:nvSpPr>
          <p:cNvPr id="1738" name="Google Shape;1738;p90"/>
          <p:cNvSpPr txBox="1"/>
          <p:nvPr/>
        </p:nvSpPr>
        <p:spPr>
          <a:xfrm>
            <a:off x="3075600" y="2769275"/>
            <a:ext cx="1218300" cy="2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New pivot.</a:t>
            </a:r>
            <a:endParaRPr/>
          </a:p>
        </p:txBody>
      </p:sp>
      <p:cxnSp>
        <p:nvCxnSpPr>
          <p:cNvPr id="1739" name="Google Shape;1739;p90"/>
          <p:cNvCxnSpPr/>
          <p:nvPr/>
        </p:nvCxnSpPr>
        <p:spPr>
          <a:xfrm flipH="1">
            <a:off x="5041850" y="3034225"/>
            <a:ext cx="67800" cy="146700"/>
          </a:xfrm>
          <a:prstGeom prst="straightConnector1">
            <a:avLst/>
          </a:prstGeom>
          <a:noFill/>
          <a:ln cap="flat" cmpd="sng" w="9525">
            <a:solidFill>
              <a:schemeClr val="dk2"/>
            </a:solidFill>
            <a:prstDash val="solid"/>
            <a:round/>
            <a:headEnd len="med" w="med" type="none"/>
            <a:tailEnd len="med" w="med" type="none"/>
          </a:ln>
        </p:spPr>
      </p:cxnSp>
      <p:cxnSp>
        <p:nvCxnSpPr>
          <p:cNvPr id="1740" name="Google Shape;1740;p90"/>
          <p:cNvCxnSpPr/>
          <p:nvPr/>
        </p:nvCxnSpPr>
        <p:spPr>
          <a:xfrm flipH="1">
            <a:off x="5573200" y="3101900"/>
            <a:ext cx="179400" cy="103500"/>
          </a:xfrm>
          <a:prstGeom prst="straightConnector1">
            <a:avLst/>
          </a:prstGeom>
          <a:noFill/>
          <a:ln cap="flat" cmpd="sng" w="9525">
            <a:solidFill>
              <a:schemeClr val="dk2"/>
            </a:solidFill>
            <a:prstDash val="solid"/>
            <a:round/>
            <a:headEnd len="med" w="med" type="none"/>
            <a:tailEnd len="med" w="med" type="none"/>
          </a:ln>
        </p:spPr>
      </p:cxnSp>
      <p:cxnSp>
        <p:nvCxnSpPr>
          <p:cNvPr id="1741" name="Google Shape;1741;p90"/>
          <p:cNvCxnSpPr/>
          <p:nvPr/>
        </p:nvCxnSpPr>
        <p:spPr>
          <a:xfrm flipH="1">
            <a:off x="3050700" y="3101900"/>
            <a:ext cx="152700" cy="88200"/>
          </a:xfrm>
          <a:prstGeom prst="straightConnector1">
            <a:avLst/>
          </a:prstGeom>
          <a:noFill/>
          <a:ln cap="flat" cmpd="sng" w="9525">
            <a:solidFill>
              <a:schemeClr val="dk2"/>
            </a:solidFill>
            <a:prstDash val="solid"/>
            <a:round/>
            <a:headEnd len="med" w="med" type="none"/>
            <a:tailEnd len="med" w="med" type="none"/>
          </a:ln>
        </p:spPr>
      </p:cxnSp>
      <p:sp>
        <p:nvSpPr>
          <p:cNvPr id="1742" name="Google Shape;1742;p90"/>
          <p:cNvSpPr/>
          <p:nvPr/>
        </p:nvSpPr>
        <p:spPr>
          <a:xfrm rot="10800000">
            <a:off x="4791643" y="4357805"/>
            <a:ext cx="2036400" cy="598800"/>
          </a:xfrm>
          <a:prstGeom prst="wedgeRoundRectCallout">
            <a:avLst>
              <a:gd fmla="val 32882" name="adj1"/>
              <a:gd fmla="val 78442" name="adj2"/>
              <a:gd fmla="val 0" name="adj3"/>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90"/>
          <p:cNvSpPr txBox="1"/>
          <p:nvPr/>
        </p:nvSpPr>
        <p:spPr>
          <a:xfrm>
            <a:off x="4893068" y="4338073"/>
            <a:ext cx="1544400" cy="59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Swapped.</a:t>
            </a:r>
            <a:endParaRPr>
              <a:solidFill>
                <a:schemeClr val="dk1"/>
              </a:solidFill>
            </a:endParaRPr>
          </a:p>
        </p:txBody>
      </p:sp>
      <p:sp>
        <p:nvSpPr>
          <p:cNvPr id="1744" name="Google Shape;1744;p90"/>
          <p:cNvSpPr/>
          <p:nvPr/>
        </p:nvSpPr>
        <p:spPr>
          <a:xfrm rot="10800000">
            <a:off x="1706818" y="4347942"/>
            <a:ext cx="2036400" cy="598800"/>
          </a:xfrm>
          <a:prstGeom prst="wedgeRoundRectCallout">
            <a:avLst>
              <a:gd fmla="val -18507" name="adj1"/>
              <a:gd fmla="val 114929" name="adj2"/>
              <a:gd fmla="val 0" name="adj3"/>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90"/>
          <p:cNvSpPr txBox="1"/>
          <p:nvPr/>
        </p:nvSpPr>
        <p:spPr>
          <a:xfrm>
            <a:off x="1808243" y="4328211"/>
            <a:ext cx="1544400" cy="59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Swapped.</a:t>
            </a:r>
            <a:endParaRPr>
              <a:solidFill>
                <a:schemeClr val="dk1"/>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9" name="Shape 1749"/>
        <p:cNvGrpSpPr/>
        <p:nvPr/>
      </p:nvGrpSpPr>
      <p:grpSpPr>
        <a:xfrm>
          <a:off x="0" y="0"/>
          <a:ext cx="0" cy="0"/>
          <a:chOff x="0" y="0"/>
          <a:chExt cx="0" cy="0"/>
        </a:xfrm>
      </p:grpSpPr>
      <p:sp>
        <p:nvSpPr>
          <p:cNvPr id="1750" name="Google Shape;1750;p9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Quicksort vs. Mergesort</a:t>
            </a:r>
            <a:endParaRPr/>
          </a:p>
        </p:txBody>
      </p:sp>
      <p:sp>
        <p:nvSpPr>
          <p:cNvPr id="1751" name="Google Shape;1751;p91"/>
          <p:cNvSpPr txBox="1"/>
          <p:nvPr>
            <p:ph idx="1" type="body"/>
          </p:nvPr>
        </p:nvSpPr>
        <p:spPr>
          <a:xfrm>
            <a:off x="243000" y="2693550"/>
            <a:ext cx="8443800" cy="2016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Using Tony Hoare’s two pointer scheme, Quicksort is better than mergesort!</a:t>
            </a:r>
            <a:endParaRPr/>
          </a:p>
          <a:p>
            <a:pPr indent="-342900" lvl="0" marL="457200" rtl="0" algn="l">
              <a:spcBef>
                <a:spcPts val="600"/>
              </a:spcBef>
              <a:spcAft>
                <a:spcPts val="0"/>
              </a:spcAft>
              <a:buSzPts val="1800"/>
              <a:buChar char="●"/>
            </a:pPr>
            <a:r>
              <a:rPr lang="en"/>
              <a:t>More recent pivot/partitioning schemes do somewhat better. </a:t>
            </a:r>
            <a:endParaRPr/>
          </a:p>
          <a:p>
            <a:pPr indent="-342900" lvl="1" marL="914400" rtl="0" algn="l">
              <a:spcBef>
                <a:spcPts val="0"/>
              </a:spcBef>
              <a:spcAft>
                <a:spcPts val="0"/>
              </a:spcAft>
              <a:buSzPts val="1800"/>
              <a:buChar char="○"/>
            </a:pPr>
            <a:r>
              <a:rPr lang="en"/>
              <a:t>Best known Quicksort uses a two-pivot scheme.</a:t>
            </a:r>
            <a:endParaRPr/>
          </a:p>
          <a:p>
            <a:pPr indent="-342900" lvl="1" marL="914400" rtl="0" algn="l">
              <a:spcBef>
                <a:spcPts val="0"/>
              </a:spcBef>
              <a:spcAft>
                <a:spcPts val="0"/>
              </a:spcAft>
              <a:buSzPts val="1800"/>
              <a:buChar char="○"/>
            </a:pPr>
            <a:r>
              <a:rPr lang="en"/>
              <a:t>Interesting note, this version of Quicksort was introduced to the world by a previously unknown guy, in a Java developers forum (</a:t>
            </a:r>
            <a:r>
              <a:rPr lang="en" u="sng">
                <a:solidFill>
                  <a:schemeClr val="hlink"/>
                </a:solidFill>
                <a:hlinkClick r:id="rId3"/>
              </a:rPr>
              <a:t>Link</a:t>
            </a:r>
            <a:r>
              <a:rPr lang="en"/>
              <a:t>).</a:t>
            </a:r>
            <a:endParaRPr/>
          </a:p>
        </p:txBody>
      </p:sp>
      <p:graphicFrame>
        <p:nvGraphicFramePr>
          <p:cNvPr id="1752" name="Google Shape;1752;p91"/>
          <p:cNvGraphicFramePr/>
          <p:nvPr/>
        </p:nvGraphicFramePr>
        <p:xfrm>
          <a:off x="774125" y="704850"/>
          <a:ext cx="3000000" cy="3000000"/>
        </p:xfrm>
        <a:graphic>
          <a:graphicData uri="http://schemas.openxmlformats.org/drawingml/2006/table">
            <a:tbl>
              <a:tblPr>
                <a:noFill/>
                <a:tableStyleId>{FCE8116E-E722-455A-A1C0-E29C6331CBBF}</a:tableStyleId>
              </a:tblPr>
              <a:tblGrid>
                <a:gridCol w="1488175"/>
                <a:gridCol w="1371375"/>
                <a:gridCol w="1429775"/>
                <a:gridCol w="1429775"/>
                <a:gridCol w="1750775"/>
              </a:tblGrid>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lang="en"/>
                        <a:t>Pivot Selection Strategy</a:t>
                      </a:r>
                      <a:endParaRPr/>
                    </a:p>
                  </a:txBody>
                  <a:tcPr marT="91425" marB="91425" marR="91425" marL="91425"/>
                </a:tc>
                <a:tc>
                  <a:txBody>
                    <a:bodyPr/>
                    <a:lstStyle/>
                    <a:p>
                      <a:pPr indent="0" lvl="0" marL="0" rtl="0" algn="l">
                        <a:spcBef>
                          <a:spcPts val="0"/>
                        </a:spcBef>
                        <a:spcAft>
                          <a:spcPts val="0"/>
                        </a:spcAft>
                        <a:buNone/>
                      </a:pPr>
                      <a:r>
                        <a:rPr lang="en"/>
                        <a:t>Partition</a:t>
                      </a:r>
                      <a:endParaRPr/>
                    </a:p>
                    <a:p>
                      <a:pPr indent="0" lvl="0" marL="0" rtl="0" algn="l">
                        <a:spcBef>
                          <a:spcPts val="0"/>
                        </a:spcBef>
                        <a:spcAft>
                          <a:spcPts val="0"/>
                        </a:spcAft>
                        <a:buNone/>
                      </a:pPr>
                      <a:r>
                        <a:rPr lang="en"/>
                        <a:t>Algorithm</a:t>
                      </a:r>
                      <a:endParaRPr/>
                    </a:p>
                  </a:txBody>
                  <a:tcPr marT="91425" marB="91425" marR="91425" marL="91425"/>
                </a:tc>
                <a:tc>
                  <a:txBody>
                    <a:bodyPr/>
                    <a:lstStyle/>
                    <a:p>
                      <a:pPr indent="0" lvl="0" marL="0" rtl="0" algn="l">
                        <a:spcBef>
                          <a:spcPts val="0"/>
                        </a:spcBef>
                        <a:spcAft>
                          <a:spcPts val="0"/>
                        </a:spcAft>
                        <a:buNone/>
                      </a:pPr>
                      <a:r>
                        <a:rPr lang="en"/>
                        <a:t>Worst Case Avoidance Strategy</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a:t>Time to sort 1000 arrays of 10000 ints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t>Mergesort</a:t>
                      </a:r>
                      <a:endParaRPr/>
                    </a:p>
                  </a:txBody>
                  <a:tcPr marT="91425" marB="91425" marR="91425" marL="91425"/>
                </a:tc>
                <a:tc>
                  <a:txBody>
                    <a:bodyPr/>
                    <a:lstStyle/>
                    <a:p>
                      <a:pPr indent="0" lvl="0" marL="0" rtl="0" algn="l">
                        <a:spcBef>
                          <a:spcPts val="0"/>
                        </a:spcBef>
                        <a:spcAft>
                          <a:spcPts val="0"/>
                        </a:spcAft>
                        <a:buNone/>
                      </a:pPr>
                      <a:r>
                        <a:rPr lang="en">
                          <a:solidFill>
                            <a:srgbClr val="FFFFFF"/>
                          </a:solidFill>
                        </a:rPr>
                        <a:t>N/A</a:t>
                      </a:r>
                      <a:endParaRPr>
                        <a:solidFill>
                          <a:srgbClr val="FFFFFF"/>
                        </a:solidFill>
                      </a:endParaRPr>
                    </a:p>
                  </a:txBody>
                  <a:tcPr marT="91425" marB="91425" marR="91425" marL="91425">
                    <a:solidFill>
                      <a:srgbClr val="000000"/>
                    </a:solidFill>
                  </a:tcPr>
                </a:tc>
                <a:tc>
                  <a:txBody>
                    <a:bodyPr/>
                    <a:lstStyle/>
                    <a:p>
                      <a:pPr indent="0" lvl="0" marL="0" rtl="0" algn="l">
                        <a:spcBef>
                          <a:spcPts val="0"/>
                        </a:spcBef>
                        <a:spcAft>
                          <a:spcPts val="0"/>
                        </a:spcAft>
                        <a:buNone/>
                      </a:pPr>
                      <a:r>
                        <a:rPr lang="en">
                          <a:solidFill>
                            <a:srgbClr val="FFFFFF"/>
                          </a:solidFill>
                        </a:rPr>
                        <a:t>N/A</a:t>
                      </a:r>
                      <a:endParaRPr>
                        <a:solidFill>
                          <a:srgbClr val="FFFFFF"/>
                        </a:solidFill>
                      </a:endParaRPr>
                    </a:p>
                  </a:txBody>
                  <a:tcPr marT="91425" marB="91425" marR="91425" marL="91425">
                    <a:solidFill>
                      <a:srgbClr val="000000"/>
                    </a:solidFill>
                  </a:tcPr>
                </a:tc>
                <a:tc>
                  <a:txBody>
                    <a:bodyPr/>
                    <a:lstStyle/>
                    <a:p>
                      <a:pPr indent="0" lvl="0" marL="0" rtl="0" algn="l">
                        <a:spcBef>
                          <a:spcPts val="0"/>
                        </a:spcBef>
                        <a:spcAft>
                          <a:spcPts val="0"/>
                        </a:spcAft>
                        <a:buNone/>
                      </a:pPr>
                      <a:r>
                        <a:rPr lang="en">
                          <a:solidFill>
                            <a:srgbClr val="FFFFFF"/>
                          </a:solidFill>
                        </a:rPr>
                        <a:t>N/A</a:t>
                      </a:r>
                      <a:endParaRPr>
                        <a:solidFill>
                          <a:srgbClr val="FFFFFF"/>
                        </a:solidFill>
                      </a:endParaRPr>
                    </a:p>
                  </a:txBody>
                  <a:tcPr marT="91425" marB="91425" marR="91425" marL="91425">
                    <a:lnR cap="flat" cmpd="sng" w="9525">
                      <a:solidFill>
                        <a:srgbClr val="9E9E9E"/>
                      </a:solidFill>
                      <a:prstDash val="solid"/>
                      <a:round/>
                      <a:headEnd len="sm" w="sm" type="none"/>
                      <a:tailEnd len="sm" w="sm" type="none"/>
                    </a:lnR>
                    <a:solidFill>
                      <a:srgbClr val="000000"/>
                    </a:solidFill>
                  </a:tcPr>
                </a:tc>
                <a:tc>
                  <a:txBody>
                    <a:bodyPr/>
                    <a:lstStyle/>
                    <a:p>
                      <a:pPr indent="0" lvl="0" marL="0" rtl="0" algn="l">
                        <a:spcBef>
                          <a:spcPts val="0"/>
                        </a:spcBef>
                        <a:spcAft>
                          <a:spcPts val="0"/>
                        </a:spcAft>
                        <a:buNone/>
                      </a:pPr>
                      <a:r>
                        <a:rPr lang="en"/>
                        <a:t>1.3</a:t>
                      </a:r>
                      <a:r>
                        <a:rPr lang="en"/>
                        <a:t> seconds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t>Quicksort </a:t>
                      </a:r>
                      <a:r>
                        <a:rPr b="1" lang="en">
                          <a:solidFill>
                            <a:schemeClr val="accent4"/>
                          </a:solidFill>
                        </a:rPr>
                        <a:t>L3S</a:t>
                      </a:r>
                      <a:endParaRPr b="1">
                        <a:solidFill>
                          <a:schemeClr val="accent4"/>
                        </a:solidFill>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
                          <a:solidFill>
                            <a:schemeClr val="accent4"/>
                          </a:solidFill>
                        </a:rPr>
                        <a:t>Leftmost</a:t>
                      </a:r>
                      <a:endParaRPr b="1">
                        <a:solidFill>
                          <a:schemeClr val="accent4"/>
                        </a:solidFill>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
                          <a:solidFill>
                            <a:schemeClr val="accent4"/>
                          </a:solidFill>
                        </a:rPr>
                        <a:t>3-scan</a:t>
                      </a:r>
                      <a:endParaRPr b="1">
                        <a:solidFill>
                          <a:schemeClr val="accent4"/>
                        </a:solidFill>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
                          <a:solidFill>
                            <a:schemeClr val="accent4"/>
                          </a:solidFill>
                        </a:rPr>
                        <a:t>Shuffle</a:t>
                      </a:r>
                      <a:endParaRPr b="1">
                        <a:solidFill>
                          <a:schemeClr val="accent4"/>
                        </a:solidFill>
                      </a:endParaRPr>
                    </a:p>
                  </a:txBody>
                  <a:tcPr marT="91425" marB="91425" marR="91425" marL="91425">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3.2</a:t>
                      </a:r>
                      <a:r>
                        <a:rPr lang="en"/>
                        <a:t> seconds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t>Quicksort </a:t>
                      </a:r>
                      <a:r>
                        <a:rPr b="1" lang="en">
                          <a:solidFill>
                            <a:schemeClr val="accent4"/>
                          </a:solidFill>
                        </a:rPr>
                        <a:t>LTHS</a:t>
                      </a:r>
                      <a:endParaRPr b="1">
                        <a:solidFill>
                          <a:schemeClr val="accent4"/>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
                          <a:solidFill>
                            <a:schemeClr val="accent4"/>
                          </a:solidFill>
                        </a:rPr>
                        <a:t>Leftmost</a:t>
                      </a:r>
                      <a:endParaRPr b="1">
                        <a:solidFill>
                          <a:schemeClr val="accent4"/>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
                          <a:solidFill>
                            <a:schemeClr val="accent4"/>
                          </a:solidFill>
                        </a:rPr>
                        <a:t>Tony Hoare</a:t>
                      </a:r>
                      <a:endParaRPr b="1">
                        <a:solidFill>
                          <a:schemeClr val="accent4"/>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
                          <a:solidFill>
                            <a:schemeClr val="accent4"/>
                          </a:solidFill>
                        </a:rPr>
                        <a:t>Shuffle</a:t>
                      </a:r>
                      <a:endParaRPr b="1">
                        <a:solidFill>
                          <a:schemeClr val="accent4"/>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0.9</a:t>
                      </a:r>
                      <a:r>
                        <a:rPr lang="en"/>
                        <a:t> seconds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1753" name="Google Shape;1753;p91"/>
          <p:cNvSpPr txBox="1"/>
          <p:nvPr/>
        </p:nvSpPr>
        <p:spPr>
          <a:xfrm>
            <a:off x="23" y="4406900"/>
            <a:ext cx="4982400" cy="58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Note: These are unoptimized versions of mergesort and quicksort, i.e. no switching to insertion sort for small arrays. </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57" name="Shape 1757"/>
        <p:cNvGrpSpPr/>
        <p:nvPr/>
      </p:nvGrpSpPr>
      <p:grpSpPr>
        <a:xfrm>
          <a:off x="0" y="0"/>
          <a:ext cx="0" cy="0"/>
          <a:chOff x="0" y="0"/>
          <a:chExt cx="0" cy="0"/>
        </a:xfrm>
      </p:grpSpPr>
      <p:sp>
        <p:nvSpPr>
          <p:cNvPr id="1758" name="Google Shape;1758;p9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If We Don’t Want Randomness?</a:t>
            </a:r>
            <a:endParaRPr/>
          </a:p>
        </p:txBody>
      </p:sp>
      <p:sp>
        <p:nvSpPr>
          <p:cNvPr id="1759" name="Google Shape;1759;p92"/>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Our approach so far: Use randomness to avoid worst case behavior, but some people don’t like having randomness in their sorting routine.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Another approach: Use the median (or an approximation) as our pivot.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Four philosophies:</a:t>
            </a:r>
            <a:endParaRPr/>
          </a:p>
          <a:p>
            <a:pPr indent="0" lvl="0" marL="0" rtl="0" algn="l">
              <a:spcBef>
                <a:spcPts val="600"/>
              </a:spcBef>
              <a:spcAft>
                <a:spcPts val="0"/>
              </a:spcAft>
              <a:buNone/>
            </a:pPr>
            <a:r>
              <a:rPr lang="en"/>
              <a:t>1. </a:t>
            </a:r>
            <a:r>
              <a:rPr b="1" lang="en"/>
              <a:t>Randomness</a:t>
            </a:r>
            <a:r>
              <a:rPr lang="en"/>
              <a:t>: Pick a random pivot or shuffle before sorting.</a:t>
            </a:r>
            <a:endParaRPr/>
          </a:p>
          <a:p>
            <a:pPr indent="0" lvl="0" marL="0" rtl="0" algn="l">
              <a:spcBef>
                <a:spcPts val="600"/>
              </a:spcBef>
              <a:spcAft>
                <a:spcPts val="0"/>
              </a:spcAft>
              <a:buNone/>
            </a:pPr>
            <a:r>
              <a:rPr lang="en"/>
              <a:t>2. </a:t>
            </a:r>
            <a:r>
              <a:rPr b="1" lang="en"/>
              <a:t>Smarter pivot selection</a:t>
            </a:r>
            <a:r>
              <a:rPr lang="en"/>
              <a:t>: Calculate or approximate the median.</a:t>
            </a:r>
            <a:endParaRPr/>
          </a:p>
          <a:p>
            <a:pPr indent="0" lvl="0" marL="0" rtl="0" algn="l">
              <a:spcBef>
                <a:spcPts val="600"/>
              </a:spcBef>
              <a:spcAft>
                <a:spcPts val="0"/>
              </a:spcAft>
              <a:buNone/>
            </a:pPr>
            <a:r>
              <a:rPr lang="en"/>
              <a:t>3. </a:t>
            </a:r>
            <a:r>
              <a:rPr b="1" lang="en"/>
              <a:t>Introspection</a:t>
            </a:r>
            <a:r>
              <a:rPr lang="en"/>
              <a:t>: Switch to a safer sort if recursion goes to deep.</a:t>
            </a:r>
            <a:endParaRPr/>
          </a:p>
          <a:p>
            <a:pPr indent="0" lvl="0" marL="0" rtl="0" algn="l">
              <a:spcBef>
                <a:spcPts val="600"/>
              </a:spcBef>
              <a:spcAft>
                <a:spcPts val="0"/>
              </a:spcAft>
              <a:buNone/>
            </a:pPr>
            <a:r>
              <a:rPr lang="en"/>
              <a:t>4. </a:t>
            </a:r>
            <a:r>
              <a:rPr b="1" lang="en"/>
              <a:t>Try to cheat</a:t>
            </a:r>
            <a:r>
              <a:rPr lang="en"/>
              <a:t>: If the array is already sorted, don’t sort (this doesn’t work).</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cxnSp>
        <p:nvCxnSpPr>
          <p:cNvPr id="1760" name="Google Shape;1760;p92"/>
          <p:cNvCxnSpPr/>
          <p:nvPr/>
        </p:nvCxnSpPr>
        <p:spPr>
          <a:xfrm flipH="1">
            <a:off x="6660650" y="2810138"/>
            <a:ext cx="280500" cy="171300"/>
          </a:xfrm>
          <a:prstGeom prst="straightConnector1">
            <a:avLst/>
          </a:prstGeom>
          <a:noFill/>
          <a:ln cap="flat" cmpd="sng" w="9525">
            <a:solidFill>
              <a:srgbClr val="BE0712"/>
            </a:solidFill>
            <a:prstDash val="solid"/>
            <a:round/>
            <a:headEnd len="med" w="med" type="none"/>
            <a:tailEnd len="med" w="med" type="triangle"/>
          </a:ln>
        </p:spPr>
      </p:cxnSp>
      <p:sp>
        <p:nvSpPr>
          <p:cNvPr id="1761" name="Google Shape;1761;p92"/>
          <p:cNvSpPr txBox="1"/>
          <p:nvPr/>
        </p:nvSpPr>
        <p:spPr>
          <a:xfrm>
            <a:off x="6317700" y="2420488"/>
            <a:ext cx="27762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This is what we’ve been using.</a:t>
            </a:r>
            <a:endParaRPr>
              <a:solidFill>
                <a:srgbClr val="BE0712"/>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765" name="Shape 1765"/>
        <p:cNvGrpSpPr/>
        <p:nvPr/>
      </p:nvGrpSpPr>
      <p:grpSpPr>
        <a:xfrm>
          <a:off x="0" y="0"/>
          <a:ext cx="0" cy="0"/>
          <a:chOff x="0" y="0"/>
          <a:chExt cx="0" cy="0"/>
        </a:xfrm>
      </p:grpSpPr>
      <p:sp>
        <p:nvSpPr>
          <p:cNvPr id="1766" name="Google Shape;1766;p9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Philosophy 2a: Smarter Pivot Selection (linear time pivot pick)</a:t>
            </a:r>
            <a:endParaRPr/>
          </a:p>
        </p:txBody>
      </p:sp>
      <p:sp>
        <p:nvSpPr>
          <p:cNvPr id="1767" name="Google Shape;1767;p93"/>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 best possible pivot is the median.</a:t>
            </a:r>
            <a:endParaRPr/>
          </a:p>
          <a:p>
            <a:pPr indent="-342900" lvl="0" marL="457200" rtl="0" algn="l">
              <a:spcBef>
                <a:spcPts val="600"/>
              </a:spcBef>
              <a:spcAft>
                <a:spcPts val="0"/>
              </a:spcAft>
              <a:buSzPts val="1800"/>
              <a:buChar char="●"/>
            </a:pPr>
            <a:r>
              <a:rPr lang="en"/>
              <a:t>Splits problem into two problems of size N/2.</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Obvious approach: Just calculate the actual median and use that as pivot.</a:t>
            </a:r>
            <a:endParaRPr/>
          </a:p>
          <a:p>
            <a:pPr indent="-342900" lvl="0" marL="457200" rtl="0" algn="l">
              <a:spcBef>
                <a:spcPts val="600"/>
              </a:spcBef>
              <a:spcAft>
                <a:spcPts val="0"/>
              </a:spcAft>
              <a:buSzPts val="1800"/>
              <a:buChar char="●"/>
            </a:pPr>
            <a:r>
              <a:rPr lang="en"/>
              <a:t>But how?</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Goal: Come up with an algorithm for finding the median of an array. Bonus points if your algorithm takes linear time.</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71" name="Shape 1771"/>
        <p:cNvGrpSpPr/>
        <p:nvPr/>
      </p:nvGrpSpPr>
      <p:grpSpPr>
        <a:xfrm>
          <a:off x="0" y="0"/>
          <a:ext cx="0" cy="0"/>
          <a:chOff x="0" y="0"/>
          <a:chExt cx="0" cy="0"/>
        </a:xfrm>
      </p:grpSpPr>
      <p:sp>
        <p:nvSpPr>
          <p:cNvPr id="1772" name="Google Shape;1772;p9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Philosophy 2a: Smarter Pivot Selection (linear time pivot pick)</a:t>
            </a:r>
            <a:endParaRPr/>
          </a:p>
        </p:txBody>
      </p:sp>
      <p:sp>
        <p:nvSpPr>
          <p:cNvPr id="1773" name="Google Shape;1773;p9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Goal: Come up with an algorithm for finding the median of an array. Bonus points if your algorithm takes linear time.</a:t>
            </a:r>
            <a:endParaRPr/>
          </a:p>
          <a:p>
            <a:pPr indent="-342900" lvl="0" marL="457200" rtl="0" algn="l">
              <a:spcBef>
                <a:spcPts val="600"/>
              </a:spcBef>
              <a:spcAft>
                <a:spcPts val="0"/>
              </a:spcAft>
              <a:buSzPts val="1800"/>
              <a:buChar char="●"/>
            </a:pPr>
            <a:r>
              <a:rPr lang="en"/>
              <a:t>Sort the array, return the middle item. Takes Θ(N log N) time to sort, though.</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7" name="Shape 1777"/>
        <p:cNvGrpSpPr/>
        <p:nvPr/>
      </p:nvGrpSpPr>
      <p:grpSpPr>
        <a:xfrm>
          <a:off x="0" y="0"/>
          <a:ext cx="0" cy="0"/>
          <a:chOff x="0" y="0"/>
          <a:chExt cx="0" cy="0"/>
        </a:xfrm>
      </p:grpSpPr>
      <p:sp>
        <p:nvSpPr>
          <p:cNvPr id="1778" name="Google Shape;1778;p9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Median Identification</a:t>
            </a:r>
            <a:endParaRPr/>
          </a:p>
        </p:txBody>
      </p:sp>
      <p:sp>
        <p:nvSpPr>
          <p:cNvPr id="1779" name="Google Shape;1779;p95"/>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Is it possible to find the median in Θ(N) time?</a:t>
            </a:r>
            <a:endParaRPr/>
          </a:p>
          <a:p>
            <a:pPr indent="-342900" lvl="0" marL="457200" rtl="0" algn="l">
              <a:spcBef>
                <a:spcPts val="600"/>
              </a:spcBef>
              <a:spcAft>
                <a:spcPts val="0"/>
              </a:spcAft>
              <a:buSzPts val="1800"/>
              <a:buChar char="●"/>
            </a:pPr>
            <a:r>
              <a:rPr lang="en"/>
              <a:t>Yes! Use ‘</a:t>
            </a:r>
            <a:r>
              <a:rPr lang="en" u="sng">
                <a:solidFill>
                  <a:schemeClr val="hlink"/>
                </a:solidFill>
                <a:hlinkClick r:id="rId3"/>
              </a:rPr>
              <a:t>BFPRT</a:t>
            </a:r>
            <a:r>
              <a:rPr lang="en"/>
              <a:t>’ (called PICK in original paper).</a:t>
            </a:r>
            <a:endParaRPr/>
          </a:p>
          <a:p>
            <a:pPr indent="-342900" lvl="0" marL="457200" rtl="0" algn="l">
              <a:spcBef>
                <a:spcPts val="0"/>
              </a:spcBef>
              <a:spcAft>
                <a:spcPts val="0"/>
              </a:spcAft>
              <a:buSzPts val="1800"/>
              <a:buChar char="●"/>
            </a:pPr>
            <a:r>
              <a:rPr lang="en"/>
              <a:t>Algorithm developed in 1972 by a team including my former TA, Bob Tarjan (well before I was born). </a:t>
            </a:r>
            <a:endParaRPr/>
          </a:p>
          <a:p>
            <a:pPr indent="-342900" lvl="0" marL="457200" rtl="0" algn="l">
              <a:spcBef>
                <a:spcPts val="0"/>
              </a:spcBef>
              <a:spcAft>
                <a:spcPts val="0"/>
              </a:spcAft>
              <a:buSzPts val="1800"/>
              <a:buChar char="●"/>
            </a:pPr>
            <a:r>
              <a:rPr lang="en"/>
              <a:t>In practice, rarely used.</a:t>
            </a:r>
            <a:endParaRPr/>
          </a:p>
        </p:txBody>
      </p:sp>
      <p:pic>
        <p:nvPicPr>
          <p:cNvPr id="1780" name="Google Shape;1780;p95"/>
          <p:cNvPicPr preferRelativeResize="0"/>
          <p:nvPr/>
        </p:nvPicPr>
        <p:blipFill>
          <a:blip r:embed="rId4">
            <a:alphaModFix/>
          </a:blip>
          <a:stretch>
            <a:fillRect/>
          </a:stretch>
        </p:blipFill>
        <p:spPr>
          <a:xfrm>
            <a:off x="4020875" y="1817950"/>
            <a:ext cx="5062224" cy="2769900"/>
          </a:xfrm>
          <a:prstGeom prst="rect">
            <a:avLst/>
          </a:prstGeom>
          <a:noFill/>
          <a:ln>
            <a:noFill/>
          </a:ln>
        </p:spPr>
      </p:pic>
      <p:sp>
        <p:nvSpPr>
          <p:cNvPr id="1781" name="Google Shape;1781;p95"/>
          <p:cNvSpPr txBox="1"/>
          <p:nvPr>
            <p:ph idx="1" type="body"/>
          </p:nvPr>
        </p:nvSpPr>
        <p:spPr>
          <a:xfrm>
            <a:off x="241702" y="2600897"/>
            <a:ext cx="3840300" cy="1180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Historical note: The authors of this paper include FOUR Turing Award winners (and Vaughan Pratt)</a:t>
            </a:r>
            <a:endParaRPr/>
          </a:p>
        </p:txBody>
      </p:sp>
      <p:sp>
        <p:nvSpPr>
          <p:cNvPr id="1782" name="Google Shape;1782;p95"/>
          <p:cNvSpPr txBox="1"/>
          <p:nvPr>
            <p:ph idx="1" type="body"/>
          </p:nvPr>
        </p:nvSpPr>
        <p:spPr>
          <a:xfrm>
            <a:off x="232438" y="4419600"/>
            <a:ext cx="8523000" cy="495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Let’s see how Exact Median Quicksort performs.</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6" name="Shape 1786"/>
        <p:cNvGrpSpPr/>
        <p:nvPr/>
      </p:nvGrpSpPr>
      <p:grpSpPr>
        <a:xfrm>
          <a:off x="0" y="0"/>
          <a:ext cx="0" cy="0"/>
          <a:chOff x="0" y="0"/>
          <a:chExt cx="0" cy="0"/>
        </a:xfrm>
      </p:grpSpPr>
      <p:sp>
        <p:nvSpPr>
          <p:cNvPr id="1787" name="Google Shape;1787;p9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Quicksort vs. Mergesort</a:t>
            </a:r>
            <a:endParaRPr/>
          </a:p>
        </p:txBody>
      </p:sp>
      <p:graphicFrame>
        <p:nvGraphicFramePr>
          <p:cNvPr id="1788" name="Google Shape;1788;p96"/>
          <p:cNvGraphicFramePr/>
          <p:nvPr/>
        </p:nvGraphicFramePr>
        <p:xfrm>
          <a:off x="316925" y="704850"/>
          <a:ext cx="3000000" cy="3000000"/>
        </p:xfrm>
        <a:graphic>
          <a:graphicData uri="http://schemas.openxmlformats.org/drawingml/2006/table">
            <a:tbl>
              <a:tblPr>
                <a:noFill/>
                <a:tableStyleId>{FCE8116E-E722-455A-A1C0-E29C6331CBBF}</a:tableStyleId>
              </a:tblPr>
              <a:tblGrid>
                <a:gridCol w="1584175"/>
                <a:gridCol w="1333200"/>
                <a:gridCol w="1118150"/>
                <a:gridCol w="1407600"/>
                <a:gridCol w="1656325"/>
                <a:gridCol w="1240700"/>
              </a:tblGrid>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lang="en"/>
                        <a:t>Pivot Selection Strategy</a:t>
                      </a:r>
                      <a:endParaRPr/>
                    </a:p>
                  </a:txBody>
                  <a:tcPr marT="91425" marB="91425" marR="91425" marL="91425"/>
                </a:tc>
                <a:tc>
                  <a:txBody>
                    <a:bodyPr/>
                    <a:lstStyle/>
                    <a:p>
                      <a:pPr indent="0" lvl="0" marL="0" rtl="0" algn="l">
                        <a:spcBef>
                          <a:spcPts val="0"/>
                        </a:spcBef>
                        <a:spcAft>
                          <a:spcPts val="0"/>
                        </a:spcAft>
                        <a:buNone/>
                      </a:pPr>
                      <a:r>
                        <a:rPr lang="en"/>
                        <a:t>Partition</a:t>
                      </a:r>
                      <a:endParaRPr/>
                    </a:p>
                    <a:p>
                      <a:pPr indent="0" lvl="0" marL="0" rtl="0" algn="l">
                        <a:spcBef>
                          <a:spcPts val="0"/>
                        </a:spcBef>
                        <a:spcAft>
                          <a:spcPts val="0"/>
                        </a:spcAft>
                        <a:buNone/>
                      </a:pPr>
                      <a:r>
                        <a:rPr lang="en"/>
                        <a:t>Algorithm</a:t>
                      </a:r>
                      <a:endParaRPr/>
                    </a:p>
                  </a:txBody>
                  <a:tcPr marT="91425" marB="91425" marR="91425" marL="91425"/>
                </a:tc>
                <a:tc>
                  <a:txBody>
                    <a:bodyPr/>
                    <a:lstStyle/>
                    <a:p>
                      <a:pPr indent="0" lvl="0" marL="0" rtl="0" algn="l">
                        <a:spcBef>
                          <a:spcPts val="0"/>
                        </a:spcBef>
                        <a:spcAft>
                          <a:spcPts val="0"/>
                        </a:spcAft>
                        <a:buNone/>
                      </a:pPr>
                      <a:r>
                        <a:rPr lang="en"/>
                        <a:t>Worst Case Avoidance Strategy</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a:t>Time to sort 1000 arrays of 10000 ints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Worst Case</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96200">
                <a:tc>
                  <a:txBody>
                    <a:bodyPr/>
                    <a:lstStyle/>
                    <a:p>
                      <a:pPr indent="0" lvl="0" marL="0" rtl="0" algn="l">
                        <a:spcBef>
                          <a:spcPts val="0"/>
                        </a:spcBef>
                        <a:spcAft>
                          <a:spcPts val="0"/>
                        </a:spcAft>
                        <a:buNone/>
                      </a:pPr>
                      <a:r>
                        <a:rPr lang="en"/>
                        <a:t>Mergesort</a:t>
                      </a:r>
                      <a:endParaRPr/>
                    </a:p>
                  </a:txBody>
                  <a:tcPr marT="91425" marB="91425" marR="91425" marL="91425"/>
                </a:tc>
                <a:tc>
                  <a:txBody>
                    <a:bodyPr/>
                    <a:lstStyle/>
                    <a:p>
                      <a:pPr indent="0" lvl="0" marL="0" rtl="0" algn="l">
                        <a:spcBef>
                          <a:spcPts val="0"/>
                        </a:spcBef>
                        <a:spcAft>
                          <a:spcPts val="0"/>
                        </a:spcAft>
                        <a:buNone/>
                      </a:pPr>
                      <a:r>
                        <a:rPr lang="en">
                          <a:solidFill>
                            <a:srgbClr val="FFFFFF"/>
                          </a:solidFill>
                        </a:rPr>
                        <a:t>N/A</a:t>
                      </a:r>
                      <a:endParaRPr>
                        <a:solidFill>
                          <a:srgbClr val="FFFFFF"/>
                        </a:solidFill>
                      </a:endParaRPr>
                    </a:p>
                  </a:txBody>
                  <a:tcPr marT="91425" marB="91425" marR="91425" marL="91425">
                    <a:solidFill>
                      <a:srgbClr val="000000"/>
                    </a:solidFill>
                  </a:tcPr>
                </a:tc>
                <a:tc>
                  <a:txBody>
                    <a:bodyPr/>
                    <a:lstStyle/>
                    <a:p>
                      <a:pPr indent="0" lvl="0" marL="0" rtl="0" algn="l">
                        <a:spcBef>
                          <a:spcPts val="0"/>
                        </a:spcBef>
                        <a:spcAft>
                          <a:spcPts val="0"/>
                        </a:spcAft>
                        <a:buNone/>
                      </a:pPr>
                      <a:r>
                        <a:rPr lang="en">
                          <a:solidFill>
                            <a:srgbClr val="FFFFFF"/>
                          </a:solidFill>
                        </a:rPr>
                        <a:t>N/A</a:t>
                      </a:r>
                      <a:endParaRPr>
                        <a:solidFill>
                          <a:srgbClr val="FFFFFF"/>
                        </a:solidFill>
                      </a:endParaRPr>
                    </a:p>
                  </a:txBody>
                  <a:tcPr marT="91425" marB="91425" marR="91425" marL="91425">
                    <a:solidFill>
                      <a:srgbClr val="000000"/>
                    </a:solidFill>
                  </a:tcPr>
                </a:tc>
                <a:tc>
                  <a:txBody>
                    <a:bodyPr/>
                    <a:lstStyle/>
                    <a:p>
                      <a:pPr indent="0" lvl="0" marL="0" rtl="0" algn="l">
                        <a:spcBef>
                          <a:spcPts val="0"/>
                        </a:spcBef>
                        <a:spcAft>
                          <a:spcPts val="0"/>
                        </a:spcAft>
                        <a:buNone/>
                      </a:pPr>
                      <a:r>
                        <a:rPr lang="en">
                          <a:solidFill>
                            <a:srgbClr val="FFFFFF"/>
                          </a:solidFill>
                        </a:rPr>
                        <a:t>N/A</a:t>
                      </a:r>
                      <a:endParaRPr>
                        <a:solidFill>
                          <a:srgbClr val="FFFFFF"/>
                        </a:solidFill>
                      </a:endParaRPr>
                    </a:p>
                  </a:txBody>
                  <a:tcPr marT="91425" marB="91425" marR="91425" marL="91425">
                    <a:lnR cap="flat" cmpd="sng" w="9525">
                      <a:solidFill>
                        <a:srgbClr val="9E9E9E"/>
                      </a:solidFill>
                      <a:prstDash val="solid"/>
                      <a:round/>
                      <a:headEnd len="sm" w="sm" type="none"/>
                      <a:tailEnd len="sm" w="sm" type="none"/>
                    </a:lnR>
                    <a:solidFill>
                      <a:srgbClr val="000000"/>
                    </a:solidFill>
                  </a:tcPr>
                </a:tc>
                <a:tc>
                  <a:txBody>
                    <a:bodyPr/>
                    <a:lstStyle/>
                    <a:p>
                      <a:pPr indent="0" lvl="0" marL="0" rtl="0" algn="l">
                        <a:spcBef>
                          <a:spcPts val="0"/>
                        </a:spcBef>
                        <a:spcAft>
                          <a:spcPts val="0"/>
                        </a:spcAft>
                        <a:buNone/>
                      </a:pPr>
                      <a:r>
                        <a:rPr lang="en"/>
                        <a:t>1.3 seconds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Θ(N log N)</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t>Quicksort L3S</a:t>
                      </a:r>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Leftmost</a:t>
                      </a:r>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3-scan</a:t>
                      </a:r>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Shuffle</a:t>
                      </a:r>
                      <a:endParaRPr/>
                    </a:p>
                  </a:txBody>
                  <a:tcPr marT="91425" marB="91425" marR="91425" marL="91425">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3.2 seconds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Θ(N</a:t>
                      </a:r>
                      <a:r>
                        <a:rPr baseline="30000" lang="en"/>
                        <a:t>2</a:t>
                      </a:r>
                      <a:r>
                        <a:rPr lang="en"/>
                        <a:t>)</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t>Quicksort LTHS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Leftmost</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Tony Hoare</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Shuffle</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0.9 seconds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Θ(N</a:t>
                      </a:r>
                      <a:r>
                        <a:rPr baseline="30000" lang="en"/>
                        <a:t>2</a:t>
                      </a:r>
                      <a:r>
                        <a:rPr lang="en"/>
                        <a:t>)</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t>Quicksort PickTH</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Exact Median</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Tony Hoare</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Exact Median</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4.9 seconds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Θ(N log N)</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1789" name="Google Shape;1789;p96"/>
          <p:cNvSpPr txBox="1"/>
          <p:nvPr>
            <p:ph idx="1" type="body"/>
          </p:nvPr>
        </p:nvSpPr>
        <p:spPr>
          <a:xfrm>
            <a:off x="243000" y="3085950"/>
            <a:ext cx="8443800" cy="1624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Quicksort using PICK to find the exact median (Quicksort PickTH) is terrible!</a:t>
            </a:r>
            <a:endParaRPr/>
          </a:p>
          <a:p>
            <a:pPr indent="-342900" lvl="0" marL="457200" rtl="0" algn="l">
              <a:spcBef>
                <a:spcPts val="600"/>
              </a:spcBef>
              <a:spcAft>
                <a:spcPts val="0"/>
              </a:spcAft>
              <a:buSzPts val="1800"/>
              <a:buChar char="●"/>
            </a:pPr>
            <a:r>
              <a:rPr lang="en"/>
              <a:t>Cost to compute medians is too high.</a:t>
            </a:r>
            <a:endParaRPr/>
          </a:p>
          <a:p>
            <a:pPr indent="-342900" lvl="0" marL="457200" rtl="0" algn="l">
              <a:spcBef>
                <a:spcPts val="0"/>
              </a:spcBef>
              <a:spcAft>
                <a:spcPts val="0"/>
              </a:spcAft>
              <a:buSzPts val="1800"/>
              <a:buChar char="●"/>
            </a:pPr>
            <a:r>
              <a:rPr lang="en"/>
              <a:t>Have to live with worst case Θ(N</a:t>
            </a:r>
            <a:r>
              <a:rPr baseline="30000" lang="en"/>
              <a:t>2</a:t>
            </a:r>
            <a:r>
              <a:rPr lang="en"/>
              <a:t>) if we want good practical performance.</a:t>
            </a:r>
            <a:endParaRPr/>
          </a:p>
        </p:txBody>
      </p:sp>
      <p:sp>
        <p:nvSpPr>
          <p:cNvPr id="1790" name="Google Shape;1790;p96"/>
          <p:cNvSpPr txBox="1"/>
          <p:nvPr/>
        </p:nvSpPr>
        <p:spPr>
          <a:xfrm>
            <a:off x="23" y="4406900"/>
            <a:ext cx="4982400" cy="58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Note: These are unoptimized versions of mergesort and quicksort, i.e. no switching to insertion sort for small arrays. </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4" name="Shape 1794"/>
        <p:cNvGrpSpPr/>
        <p:nvPr/>
      </p:nvGrpSpPr>
      <p:grpSpPr>
        <a:xfrm>
          <a:off x="0" y="0"/>
          <a:ext cx="0" cy="0"/>
          <a:chOff x="0" y="0"/>
          <a:chExt cx="0" cy="0"/>
        </a:xfrm>
      </p:grpSpPr>
      <p:sp>
        <p:nvSpPr>
          <p:cNvPr id="1795" name="Google Shape;1795;p97"/>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Quicksort</a:t>
            </a:r>
            <a:endParaRPr b="1">
              <a:solidFill>
                <a:schemeClr val="accent3"/>
              </a:solidFill>
              <a:latin typeface="Roboto"/>
              <a:ea typeface="Roboto"/>
              <a:cs typeface="Roboto"/>
              <a:sym typeface="Roboto"/>
            </a:endParaRPr>
          </a:p>
          <a:p>
            <a:pPr indent="-342900" lvl="0" marL="457200" rtl="0" algn="l">
              <a:spcBef>
                <a:spcPts val="600"/>
              </a:spcBef>
              <a:spcAft>
                <a:spcPts val="0"/>
              </a:spcAft>
              <a:buSzPts val="1800"/>
              <a:buChar char="•"/>
            </a:pPr>
            <a:r>
              <a:rPr lang="en"/>
              <a:t>Quicksort Backstory,</a:t>
            </a:r>
            <a:br>
              <a:rPr lang="en"/>
            </a:br>
            <a:r>
              <a:rPr lang="en"/>
              <a:t>Partitioning</a:t>
            </a:r>
            <a:endParaRPr/>
          </a:p>
          <a:p>
            <a:pPr indent="-342900" lvl="0" marL="457200" rtl="0" algn="l">
              <a:spcBef>
                <a:spcPts val="0"/>
              </a:spcBef>
              <a:spcAft>
                <a:spcPts val="0"/>
              </a:spcAft>
              <a:buSzPts val="1800"/>
              <a:buChar char="•"/>
            </a:pPr>
            <a:r>
              <a:rPr lang="en"/>
              <a:t>Quicksort</a:t>
            </a:r>
            <a:endParaRPr/>
          </a:p>
          <a:p>
            <a:pPr indent="0" lvl="0" marL="0" rtl="0" algn="l">
              <a:spcBef>
                <a:spcPts val="600"/>
              </a:spcBef>
              <a:spcAft>
                <a:spcPts val="0"/>
              </a:spcAft>
              <a:buClr>
                <a:schemeClr val="dk1"/>
              </a:buClr>
              <a:buSzPts val="1100"/>
              <a:buFont typeface="Arial"/>
              <a:buNone/>
            </a:pPr>
            <a:r>
              <a:rPr lang="en">
                <a:solidFill>
                  <a:srgbClr val="CCCCCC"/>
                </a:solidFill>
              </a:rPr>
              <a:t>Quicksort Runtime Analysis</a:t>
            </a:r>
            <a:endParaRPr>
              <a:solidFill>
                <a:srgbClr val="CCCCCC"/>
              </a:solidFill>
            </a:endParaRPr>
          </a:p>
          <a:p>
            <a:pPr indent="-342900" lvl="0" marL="457200" rtl="0" algn="l">
              <a:spcBef>
                <a:spcPts val="600"/>
              </a:spcBef>
              <a:spcAft>
                <a:spcPts val="0"/>
              </a:spcAft>
              <a:buClr>
                <a:srgbClr val="CCCCCC"/>
              </a:buClr>
              <a:buSzPts val="1800"/>
              <a:buChar char="•"/>
            </a:pPr>
            <a:r>
              <a:rPr lang="en">
                <a:solidFill>
                  <a:srgbClr val="CCCCCC"/>
                </a:solidFill>
              </a:rPr>
              <a:t>Quicksort Runtime Analysis</a:t>
            </a:r>
            <a:endParaRPr>
              <a:solidFill>
                <a:srgbClr val="CCCCCC"/>
              </a:solidFill>
            </a:endParaRPr>
          </a:p>
          <a:p>
            <a:pPr indent="-342900" lvl="0" marL="457200" rtl="0" algn="l">
              <a:spcBef>
                <a:spcPts val="0"/>
              </a:spcBef>
              <a:spcAft>
                <a:spcPts val="0"/>
              </a:spcAft>
              <a:buClr>
                <a:srgbClr val="CCCCCC"/>
              </a:buClr>
              <a:buSzPts val="1800"/>
              <a:buChar char="•"/>
            </a:pPr>
            <a:r>
              <a:rPr lang="en">
                <a:solidFill>
                  <a:srgbClr val="CCCCCC"/>
                </a:solidFill>
              </a:rPr>
              <a:t>Avoiding Quicksort Worst Case</a:t>
            </a:r>
            <a:endParaRPr/>
          </a:p>
          <a:p>
            <a:pPr indent="0" lvl="0" marL="0" rtl="0" algn="l">
              <a:spcBef>
                <a:spcPts val="600"/>
              </a:spcBef>
              <a:spcAft>
                <a:spcPts val="0"/>
              </a:spcAft>
              <a:buNone/>
            </a:pPr>
            <a:r>
              <a:rPr lang="en"/>
              <a:t>Quicksort Variants</a:t>
            </a:r>
            <a:endParaRPr/>
          </a:p>
          <a:p>
            <a:pPr indent="-342900" lvl="0" marL="457200" rtl="0" algn="l">
              <a:spcBef>
                <a:spcPts val="600"/>
              </a:spcBef>
              <a:spcAft>
                <a:spcPts val="0"/>
              </a:spcAft>
              <a:buSzPts val="1800"/>
              <a:buChar char="•"/>
            </a:pPr>
            <a:r>
              <a:rPr lang="en"/>
              <a:t>Philosophies for Avoiding Worst Case Behavior</a:t>
            </a:r>
            <a:endParaRPr/>
          </a:p>
          <a:p>
            <a:pPr indent="-342900" lvl="0" marL="457200" rtl="0" algn="l">
              <a:spcBef>
                <a:spcPts val="0"/>
              </a:spcBef>
              <a:spcAft>
                <a:spcPts val="0"/>
              </a:spcAft>
              <a:buSzPts val="1800"/>
              <a:buChar char="•"/>
            </a:pPr>
            <a:r>
              <a:rPr lang="en"/>
              <a:t>Quicksort Variant Experiments</a:t>
            </a:r>
            <a:endParaRPr/>
          </a:p>
          <a:p>
            <a:pPr indent="0" lvl="0" marL="0" rtl="0" algn="l">
              <a:spcBef>
                <a:spcPts val="600"/>
              </a:spcBef>
              <a:spcAft>
                <a:spcPts val="0"/>
              </a:spcAft>
              <a:buNone/>
            </a:pPr>
            <a:r>
              <a:rPr b="1" lang="en">
                <a:solidFill>
                  <a:schemeClr val="accent3"/>
                </a:solidFill>
                <a:latin typeface="Roboto"/>
                <a:ea typeface="Roboto"/>
                <a:cs typeface="Roboto"/>
                <a:sym typeface="Roboto"/>
              </a:rPr>
              <a:t>Quick Select (median finding)</a:t>
            </a:r>
            <a:endParaRPr/>
          </a:p>
        </p:txBody>
      </p:sp>
      <p:sp>
        <p:nvSpPr>
          <p:cNvPr id="1796" name="Google Shape;1796;p97"/>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32, </a:t>
            </a:r>
            <a:r>
              <a:rPr lang="en"/>
              <a:t>CS61B, </a:t>
            </a:r>
            <a:r>
              <a:rPr lang="en"/>
              <a:t>Spring 2024</a:t>
            </a:r>
            <a:endParaRPr/>
          </a:p>
        </p:txBody>
      </p:sp>
      <p:sp>
        <p:nvSpPr>
          <p:cNvPr id="1797" name="Google Shape;1797;p97"/>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Quick Select (median finding)</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1" name="Shape 1801"/>
        <p:cNvGrpSpPr/>
        <p:nvPr/>
      </p:nvGrpSpPr>
      <p:grpSpPr>
        <a:xfrm>
          <a:off x="0" y="0"/>
          <a:ext cx="0" cy="0"/>
          <a:chOff x="0" y="0"/>
          <a:chExt cx="0" cy="0"/>
        </a:xfrm>
      </p:grpSpPr>
      <p:sp>
        <p:nvSpPr>
          <p:cNvPr id="1802" name="Google Shape;1802;p9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Selection Problem</a:t>
            </a:r>
            <a:endParaRPr/>
          </a:p>
        </p:txBody>
      </p:sp>
      <p:sp>
        <p:nvSpPr>
          <p:cNvPr id="1803" name="Google Shape;1803;p98"/>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Computing the exact median would be great for picking an item to partition around. Gives us a “safe quick sort”.</a:t>
            </a:r>
            <a:endParaRPr/>
          </a:p>
          <a:p>
            <a:pPr indent="-342900" lvl="0" marL="457200" rtl="0" algn="l">
              <a:spcBef>
                <a:spcPts val="600"/>
              </a:spcBef>
              <a:spcAft>
                <a:spcPts val="0"/>
              </a:spcAft>
              <a:buSzPts val="1800"/>
              <a:buChar char="●"/>
            </a:pPr>
            <a:r>
              <a:rPr lang="en"/>
              <a:t>Unfortunately, it turns out that exact median computation is too slow.</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However, it turns out that partitioning can be used to find the exact median.</a:t>
            </a:r>
            <a:endParaRPr/>
          </a:p>
          <a:p>
            <a:pPr indent="-342900" lvl="0" marL="457200" rtl="0" algn="l">
              <a:spcBef>
                <a:spcPts val="600"/>
              </a:spcBef>
              <a:spcAft>
                <a:spcPts val="0"/>
              </a:spcAft>
              <a:buSzPts val="1800"/>
              <a:buChar char="●"/>
            </a:pPr>
            <a:r>
              <a:rPr lang="en"/>
              <a:t>The resulting algorithm is the best known median identification algorithm.</a:t>
            </a:r>
            <a:endParaRPr/>
          </a:p>
        </p:txBody>
      </p:sp>
      <p:pic>
        <p:nvPicPr>
          <p:cNvPr id="1804" name="Google Shape;1804;p98"/>
          <p:cNvPicPr preferRelativeResize="0"/>
          <p:nvPr/>
        </p:nvPicPr>
        <p:blipFill>
          <a:blip r:embed="rId3">
            <a:alphaModFix/>
          </a:blip>
          <a:stretch>
            <a:fillRect/>
          </a:stretch>
        </p:blipFill>
        <p:spPr>
          <a:xfrm>
            <a:off x="6460097" y="2961125"/>
            <a:ext cx="2190000" cy="2006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3">
                                            <p:txEl>
                                              <p:pRg end="0" st="0"/>
                                            </p:txEl>
                                          </p:spTgt>
                                        </p:tgtEl>
                                        <p:attrNameLst>
                                          <p:attrName>style.visibility</p:attrName>
                                        </p:attrNameLst>
                                      </p:cBhvr>
                                      <p:to>
                                        <p:strVal val="visible"/>
                                      </p:to>
                                    </p:set>
                                    <p:animEffect filter="fade" transition="in">
                                      <p:cBhvr>
                                        <p:cTn dur="1"/>
                                        <p:tgtEl>
                                          <p:spTgt spid="180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3">
                                            <p:txEl>
                                              <p:pRg end="1" st="1"/>
                                            </p:txEl>
                                          </p:spTgt>
                                        </p:tgtEl>
                                        <p:attrNameLst>
                                          <p:attrName>style.visibility</p:attrName>
                                        </p:attrNameLst>
                                      </p:cBhvr>
                                      <p:to>
                                        <p:strVal val="visible"/>
                                      </p:to>
                                    </p:set>
                                    <p:animEffect filter="fade" transition="in">
                                      <p:cBhvr>
                                        <p:cTn dur="1"/>
                                        <p:tgtEl>
                                          <p:spTgt spid="180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3">
                                            <p:txEl>
                                              <p:pRg end="2" st="2"/>
                                            </p:txEl>
                                          </p:spTgt>
                                        </p:tgtEl>
                                        <p:attrNameLst>
                                          <p:attrName>style.visibility</p:attrName>
                                        </p:attrNameLst>
                                      </p:cBhvr>
                                      <p:to>
                                        <p:strVal val="visible"/>
                                      </p:to>
                                    </p:set>
                                    <p:animEffect filter="fade" transition="in">
                                      <p:cBhvr>
                                        <p:cTn dur="1"/>
                                        <p:tgtEl>
                                          <p:spTgt spid="180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3">
                                            <p:txEl>
                                              <p:pRg end="3" st="3"/>
                                            </p:txEl>
                                          </p:spTgt>
                                        </p:tgtEl>
                                        <p:attrNameLst>
                                          <p:attrName>style.visibility</p:attrName>
                                        </p:attrNameLst>
                                      </p:cBhvr>
                                      <p:to>
                                        <p:strVal val="visible"/>
                                      </p:to>
                                    </p:set>
                                    <p:animEffect filter="fade" transition="in">
                                      <p:cBhvr>
                                        <p:cTn dur="1"/>
                                        <p:tgtEl>
                                          <p:spTgt spid="180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3">
                                            <p:txEl>
                                              <p:pRg end="4" st="4"/>
                                            </p:txEl>
                                          </p:spTgt>
                                        </p:tgtEl>
                                        <p:attrNameLst>
                                          <p:attrName>style.visibility</p:attrName>
                                        </p:attrNameLst>
                                      </p:cBhvr>
                                      <p:to>
                                        <p:strVal val="visible"/>
                                      </p:to>
                                    </p:set>
                                    <p:animEffect filter="fade" transition="in">
                                      <p:cBhvr>
                                        <p:cTn dur="1"/>
                                        <p:tgtEl>
                                          <p:spTgt spid="180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4"/>
                                        </p:tgtEl>
                                        <p:attrNameLst>
                                          <p:attrName>style.visibility</p:attrName>
                                        </p:attrNameLst>
                                      </p:cBhvr>
                                      <p:to>
                                        <p:strVal val="visible"/>
                                      </p:to>
                                    </p:set>
                                    <p:animEffect filter="fade" transition="in">
                                      <p:cBhvr>
                                        <p:cTn dur="1"/>
                                        <p:tgtEl>
                                          <p:spTgt spid="18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8" name="Shape 1808"/>
        <p:cNvGrpSpPr/>
        <p:nvPr/>
      </p:nvGrpSpPr>
      <p:grpSpPr>
        <a:xfrm>
          <a:off x="0" y="0"/>
          <a:ext cx="0" cy="0"/>
          <a:chOff x="0" y="0"/>
          <a:chExt cx="0" cy="0"/>
        </a:xfrm>
      </p:grpSpPr>
      <p:sp>
        <p:nvSpPr>
          <p:cNvPr id="1809" name="Google Shape;1809;p9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Quick Select</a:t>
            </a:r>
            <a:endParaRPr/>
          </a:p>
        </p:txBody>
      </p:sp>
      <p:sp>
        <p:nvSpPr>
          <p:cNvPr id="1810" name="Google Shape;1810;p99"/>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Goal, find the median:</a:t>
            </a:r>
            <a:endParaRPr/>
          </a:p>
        </p:txBody>
      </p:sp>
      <p:sp>
        <p:nvSpPr>
          <p:cNvPr id="1811" name="Google Shape;1811;p99"/>
          <p:cNvSpPr txBox="1"/>
          <p:nvPr/>
        </p:nvSpPr>
        <p:spPr>
          <a:xfrm>
            <a:off x="228600" y="1143000"/>
            <a:ext cx="4438800" cy="1100400"/>
          </a:xfrm>
          <a:prstGeom prst="rect">
            <a:avLst/>
          </a:prstGeom>
          <a:noFill/>
          <a:ln>
            <a:noFill/>
          </a:ln>
        </p:spPr>
        <p:txBody>
          <a:bodyPr anchorCtr="0" anchor="ctr" bIns="91425" lIns="91425" spcFirstLastPara="1" rIns="91425" wrap="square" tIns="91425">
            <a:noAutofit/>
          </a:bodyPr>
          <a:lstStyle/>
          <a:p>
            <a:pPr indent="0" lvl="0" marL="0" rtl="0" algn="l">
              <a:spcBef>
                <a:spcPts val="600"/>
              </a:spcBef>
              <a:spcAft>
                <a:spcPts val="0"/>
              </a:spcAft>
              <a:buNone/>
            </a:pPr>
            <a:r>
              <a:rPr lang="en" sz="1800">
                <a:solidFill>
                  <a:schemeClr val="dk1"/>
                </a:solidFill>
                <a:latin typeface="Roboto"/>
                <a:ea typeface="Roboto"/>
                <a:cs typeface="Roboto"/>
                <a:sym typeface="Roboto"/>
              </a:rPr>
              <a:t>Partition, pivot lands at 2.</a:t>
            </a:r>
            <a:endParaRPr sz="1800">
              <a:solidFill>
                <a:schemeClr val="dk1"/>
              </a:solidFill>
              <a:latin typeface="Roboto"/>
              <a:ea typeface="Roboto"/>
              <a:cs typeface="Roboto"/>
              <a:sym typeface="Roboto"/>
            </a:endParaRPr>
          </a:p>
          <a:p>
            <a:pPr indent="-342900" lvl="0" marL="457200" rtl="0" algn="l">
              <a:spcBef>
                <a:spcPts val="600"/>
              </a:spcBef>
              <a:spcAft>
                <a:spcPts val="0"/>
              </a:spcAft>
              <a:buClr>
                <a:schemeClr val="dk1"/>
              </a:buClr>
              <a:buSzPts val="1800"/>
              <a:buFont typeface="Roboto"/>
              <a:buChar char="●"/>
            </a:pPr>
            <a:r>
              <a:rPr lang="en" sz="1800">
                <a:solidFill>
                  <a:schemeClr val="dk1"/>
                </a:solidFill>
                <a:latin typeface="Roboto"/>
                <a:ea typeface="Roboto"/>
                <a:cs typeface="Roboto"/>
                <a:sym typeface="Roboto"/>
              </a:rPr>
              <a:t>Not the median. Why?</a:t>
            </a:r>
            <a:endParaRPr sz="1800">
              <a:solidFill>
                <a:schemeClr val="dk1"/>
              </a:solidFill>
              <a:latin typeface="Roboto"/>
              <a:ea typeface="Roboto"/>
              <a:cs typeface="Roboto"/>
              <a:sym typeface="Roboto"/>
            </a:endParaRPr>
          </a:p>
          <a:p>
            <a:pPr indent="-342900" lvl="0" marL="457200" rtl="0" algn="l">
              <a:spcBef>
                <a:spcPts val="0"/>
              </a:spcBef>
              <a:spcAft>
                <a:spcPts val="0"/>
              </a:spcAft>
              <a:buClr>
                <a:schemeClr val="dk1"/>
              </a:buClr>
              <a:buSzPts val="1800"/>
              <a:buFont typeface="Roboto"/>
              <a:buChar char="●"/>
            </a:pPr>
            <a:r>
              <a:rPr lang="en" sz="1800">
                <a:solidFill>
                  <a:schemeClr val="dk1"/>
                </a:solidFill>
                <a:latin typeface="Roboto"/>
                <a:ea typeface="Roboto"/>
                <a:cs typeface="Roboto"/>
                <a:sym typeface="Roboto"/>
              </a:rPr>
              <a:t>So what next?</a:t>
            </a:r>
            <a:endParaRPr sz="1800">
              <a:solidFill>
                <a:schemeClr val="dk1"/>
              </a:solidFill>
              <a:latin typeface="Roboto"/>
              <a:ea typeface="Roboto"/>
              <a:cs typeface="Roboto"/>
              <a:sym typeface="Roboto"/>
            </a:endParaRPr>
          </a:p>
        </p:txBody>
      </p:sp>
      <p:sp>
        <p:nvSpPr>
          <p:cNvPr id="1812" name="Google Shape;1812;p99"/>
          <p:cNvSpPr txBox="1"/>
          <p:nvPr/>
        </p:nvSpPr>
        <p:spPr>
          <a:xfrm>
            <a:off x="228600" y="2360663"/>
            <a:ext cx="4438800" cy="1100400"/>
          </a:xfrm>
          <a:prstGeom prst="rect">
            <a:avLst/>
          </a:prstGeom>
          <a:noFill/>
          <a:ln>
            <a:noFill/>
          </a:ln>
        </p:spPr>
        <p:txBody>
          <a:bodyPr anchorCtr="0" anchor="ctr" bIns="91425" lIns="91425" spcFirstLastPara="1" rIns="91425" wrap="square" tIns="91425">
            <a:noAutofit/>
          </a:bodyPr>
          <a:lstStyle/>
          <a:p>
            <a:pPr indent="0" lvl="0" marL="0" rtl="0" algn="l">
              <a:spcBef>
                <a:spcPts val="600"/>
              </a:spcBef>
              <a:spcAft>
                <a:spcPts val="0"/>
              </a:spcAft>
              <a:buNone/>
            </a:pPr>
            <a:r>
              <a:rPr lang="en" sz="1800">
                <a:solidFill>
                  <a:schemeClr val="dk1"/>
                </a:solidFill>
                <a:latin typeface="Roboto"/>
                <a:ea typeface="Roboto"/>
                <a:cs typeface="Roboto"/>
                <a:sym typeface="Roboto"/>
              </a:rPr>
              <a:t>Now pivot lands at 6. </a:t>
            </a:r>
            <a:endParaRPr sz="1800">
              <a:solidFill>
                <a:schemeClr val="dk1"/>
              </a:solidFill>
              <a:latin typeface="Roboto"/>
              <a:ea typeface="Roboto"/>
              <a:cs typeface="Roboto"/>
              <a:sym typeface="Roboto"/>
            </a:endParaRPr>
          </a:p>
          <a:p>
            <a:pPr indent="-342900" lvl="0" marL="457200" rtl="0" algn="l">
              <a:spcBef>
                <a:spcPts val="600"/>
              </a:spcBef>
              <a:spcAft>
                <a:spcPts val="0"/>
              </a:spcAft>
              <a:buClr>
                <a:schemeClr val="dk1"/>
              </a:buClr>
              <a:buSzPts val="1800"/>
              <a:buFont typeface="Roboto"/>
              <a:buChar char="●"/>
            </a:pPr>
            <a:r>
              <a:rPr lang="en" sz="1800">
                <a:solidFill>
                  <a:schemeClr val="dk1"/>
                </a:solidFill>
                <a:latin typeface="Roboto"/>
                <a:ea typeface="Roboto"/>
                <a:cs typeface="Roboto"/>
                <a:sym typeface="Roboto"/>
              </a:rPr>
              <a:t>Not the median.</a:t>
            </a:r>
            <a:endParaRPr sz="1800">
              <a:solidFill>
                <a:schemeClr val="dk1"/>
              </a:solidFill>
              <a:latin typeface="Roboto"/>
              <a:ea typeface="Roboto"/>
              <a:cs typeface="Roboto"/>
              <a:sym typeface="Roboto"/>
            </a:endParaRPr>
          </a:p>
        </p:txBody>
      </p:sp>
      <p:sp>
        <p:nvSpPr>
          <p:cNvPr id="1813" name="Google Shape;1813;p99"/>
          <p:cNvSpPr txBox="1"/>
          <p:nvPr/>
        </p:nvSpPr>
        <p:spPr>
          <a:xfrm>
            <a:off x="2291098" y="1834568"/>
            <a:ext cx="6644100" cy="43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Roboto"/>
                <a:ea typeface="Roboto"/>
                <a:cs typeface="Roboto"/>
                <a:sym typeface="Roboto"/>
              </a:rPr>
              <a:t>Partition right subproblem, median can’t be to the left!</a:t>
            </a:r>
            <a:endParaRPr sz="1800">
              <a:latin typeface="Roboto"/>
              <a:ea typeface="Roboto"/>
              <a:cs typeface="Roboto"/>
              <a:sym typeface="Roboto"/>
            </a:endParaRPr>
          </a:p>
        </p:txBody>
      </p:sp>
      <p:sp>
        <p:nvSpPr>
          <p:cNvPr id="1814" name="Google Shape;1814;p99"/>
          <p:cNvSpPr txBox="1"/>
          <p:nvPr/>
        </p:nvSpPr>
        <p:spPr>
          <a:xfrm>
            <a:off x="228600" y="3579863"/>
            <a:ext cx="4438800" cy="1100400"/>
          </a:xfrm>
          <a:prstGeom prst="rect">
            <a:avLst/>
          </a:prstGeom>
          <a:noFill/>
          <a:ln>
            <a:noFill/>
          </a:ln>
        </p:spPr>
        <p:txBody>
          <a:bodyPr anchorCtr="0" anchor="ctr" bIns="91425" lIns="91425" spcFirstLastPara="1" rIns="91425" wrap="square" tIns="91425">
            <a:noAutofit/>
          </a:bodyPr>
          <a:lstStyle/>
          <a:p>
            <a:pPr indent="0" lvl="0" marL="0" rtl="0" algn="l">
              <a:spcBef>
                <a:spcPts val="600"/>
              </a:spcBef>
              <a:spcAft>
                <a:spcPts val="0"/>
              </a:spcAft>
              <a:buNone/>
            </a:pPr>
            <a:r>
              <a:rPr lang="en" sz="1800">
                <a:solidFill>
                  <a:schemeClr val="dk1"/>
                </a:solidFill>
                <a:latin typeface="Roboto"/>
                <a:ea typeface="Roboto"/>
                <a:cs typeface="Roboto"/>
                <a:sym typeface="Roboto"/>
              </a:rPr>
              <a:t>Pivot lands at 4. Are we done?</a:t>
            </a:r>
            <a:endParaRPr sz="1800">
              <a:solidFill>
                <a:schemeClr val="dk1"/>
              </a:solidFill>
              <a:latin typeface="Roboto"/>
              <a:ea typeface="Roboto"/>
              <a:cs typeface="Roboto"/>
              <a:sym typeface="Roboto"/>
            </a:endParaRPr>
          </a:p>
          <a:p>
            <a:pPr indent="-342900" lvl="0" marL="457200" rtl="0" algn="l">
              <a:spcBef>
                <a:spcPts val="600"/>
              </a:spcBef>
              <a:spcAft>
                <a:spcPts val="0"/>
              </a:spcAft>
              <a:buClr>
                <a:schemeClr val="dk1"/>
              </a:buClr>
              <a:buSzPts val="1800"/>
              <a:buFont typeface="Roboto"/>
              <a:buChar char="●"/>
            </a:pPr>
            <a:r>
              <a:rPr lang="en" sz="1800">
                <a:solidFill>
                  <a:schemeClr val="dk1"/>
                </a:solidFill>
                <a:latin typeface="Roboto"/>
                <a:ea typeface="Roboto"/>
                <a:cs typeface="Roboto"/>
                <a:sym typeface="Roboto"/>
              </a:rPr>
              <a:t>Yep, 9/2 = 4.</a:t>
            </a:r>
            <a:endParaRPr sz="1800">
              <a:solidFill>
                <a:schemeClr val="dk1"/>
              </a:solidFill>
              <a:latin typeface="Roboto"/>
              <a:ea typeface="Roboto"/>
              <a:cs typeface="Roboto"/>
              <a:sym typeface="Roboto"/>
            </a:endParaRPr>
          </a:p>
        </p:txBody>
      </p:sp>
      <p:grpSp>
        <p:nvGrpSpPr>
          <p:cNvPr id="1815" name="Google Shape;1815;p99"/>
          <p:cNvGrpSpPr/>
          <p:nvPr/>
        </p:nvGrpSpPr>
        <p:grpSpPr>
          <a:xfrm>
            <a:off x="4011500" y="2306811"/>
            <a:ext cx="4796470" cy="495300"/>
            <a:chOff x="4011500" y="2306811"/>
            <a:chExt cx="4796470" cy="495300"/>
          </a:xfrm>
        </p:grpSpPr>
        <p:grpSp>
          <p:nvGrpSpPr>
            <p:cNvPr id="1816" name="Google Shape;1816;p99"/>
            <p:cNvGrpSpPr/>
            <p:nvPr/>
          </p:nvGrpSpPr>
          <p:grpSpPr>
            <a:xfrm>
              <a:off x="4011500" y="2306811"/>
              <a:ext cx="3722895" cy="495300"/>
              <a:chOff x="4240100" y="2306811"/>
              <a:chExt cx="3722895" cy="495300"/>
            </a:xfrm>
          </p:grpSpPr>
          <p:grpSp>
            <p:nvGrpSpPr>
              <p:cNvPr id="1817" name="Google Shape;1817;p99"/>
              <p:cNvGrpSpPr/>
              <p:nvPr/>
            </p:nvGrpSpPr>
            <p:grpSpPr>
              <a:xfrm>
                <a:off x="5302736" y="2306811"/>
                <a:ext cx="2660259" cy="495300"/>
                <a:chOff x="5302736" y="1579325"/>
                <a:chExt cx="2660259" cy="495300"/>
              </a:xfrm>
            </p:grpSpPr>
            <p:sp>
              <p:nvSpPr>
                <p:cNvPr id="1818" name="Google Shape;1818;p99"/>
                <p:cNvSpPr/>
                <p:nvPr/>
              </p:nvSpPr>
              <p:spPr>
                <a:xfrm>
                  <a:off x="5302736" y="1579325"/>
                  <a:ext cx="540000" cy="4953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819" name="Google Shape;1819;p99"/>
                <p:cNvSpPr/>
                <p:nvPr/>
              </p:nvSpPr>
              <p:spPr>
                <a:xfrm>
                  <a:off x="5831791" y="1579325"/>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550</a:t>
                  </a:r>
                  <a:endParaRPr sz="1800">
                    <a:latin typeface="Calibri"/>
                    <a:ea typeface="Calibri"/>
                    <a:cs typeface="Calibri"/>
                    <a:sym typeface="Calibri"/>
                  </a:endParaRPr>
                </a:p>
              </p:txBody>
            </p:sp>
            <p:sp>
              <p:nvSpPr>
                <p:cNvPr id="1820" name="Google Shape;1820;p99"/>
                <p:cNvSpPr/>
                <p:nvPr/>
              </p:nvSpPr>
              <p:spPr>
                <a:xfrm>
                  <a:off x="6360359" y="15793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14</a:t>
                  </a:r>
                  <a:endParaRPr sz="1800">
                    <a:latin typeface="Calibri"/>
                    <a:ea typeface="Calibri"/>
                    <a:cs typeface="Calibri"/>
                    <a:sym typeface="Calibri"/>
                  </a:endParaRPr>
                </a:p>
              </p:txBody>
            </p:sp>
            <p:sp>
              <p:nvSpPr>
                <p:cNvPr id="1821" name="Google Shape;1821;p99"/>
                <p:cNvSpPr/>
                <p:nvPr/>
              </p:nvSpPr>
              <p:spPr>
                <a:xfrm>
                  <a:off x="6889413" y="15793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10</a:t>
                  </a:r>
                  <a:endParaRPr sz="1800">
                    <a:latin typeface="Calibri"/>
                    <a:ea typeface="Calibri"/>
                    <a:cs typeface="Calibri"/>
                    <a:sym typeface="Calibri"/>
                  </a:endParaRPr>
                </a:p>
              </p:txBody>
            </p:sp>
            <p:sp>
              <p:nvSpPr>
                <p:cNvPr id="1822" name="Google Shape;1822;p99"/>
                <p:cNvSpPr/>
                <p:nvPr/>
              </p:nvSpPr>
              <p:spPr>
                <a:xfrm>
                  <a:off x="7422995" y="15793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330</a:t>
                  </a:r>
                  <a:endParaRPr sz="1800">
                    <a:latin typeface="Calibri"/>
                    <a:ea typeface="Calibri"/>
                    <a:cs typeface="Calibri"/>
                    <a:sym typeface="Calibri"/>
                  </a:endParaRPr>
                </a:p>
              </p:txBody>
            </p:sp>
          </p:grpSp>
          <p:grpSp>
            <p:nvGrpSpPr>
              <p:cNvPr id="1823" name="Google Shape;1823;p99"/>
              <p:cNvGrpSpPr/>
              <p:nvPr/>
            </p:nvGrpSpPr>
            <p:grpSpPr>
              <a:xfrm>
                <a:off x="4240100" y="2306811"/>
                <a:ext cx="1069055" cy="495300"/>
                <a:chOff x="4240100" y="1579325"/>
                <a:chExt cx="1069055" cy="495300"/>
              </a:xfrm>
            </p:grpSpPr>
            <p:sp>
              <p:nvSpPr>
                <p:cNvPr id="1824" name="Google Shape;1824;p99"/>
                <p:cNvSpPr/>
                <p:nvPr/>
              </p:nvSpPr>
              <p:spPr>
                <a:xfrm>
                  <a:off x="4769155" y="1579325"/>
                  <a:ext cx="540000" cy="4953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a:t>
                  </a:r>
                  <a:endParaRPr sz="1800">
                    <a:latin typeface="Calibri"/>
                    <a:ea typeface="Calibri"/>
                    <a:cs typeface="Calibri"/>
                    <a:sym typeface="Calibri"/>
                  </a:endParaRPr>
                </a:p>
              </p:txBody>
            </p:sp>
            <p:sp>
              <p:nvSpPr>
                <p:cNvPr id="1825" name="Google Shape;1825;p99"/>
                <p:cNvSpPr/>
                <p:nvPr/>
              </p:nvSpPr>
              <p:spPr>
                <a:xfrm>
                  <a:off x="4240100" y="1579325"/>
                  <a:ext cx="540000" cy="4953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grpSp>
        </p:grpSp>
        <p:grpSp>
          <p:nvGrpSpPr>
            <p:cNvPr id="1826" name="Google Shape;1826;p99"/>
            <p:cNvGrpSpPr/>
            <p:nvPr/>
          </p:nvGrpSpPr>
          <p:grpSpPr>
            <a:xfrm>
              <a:off x="7734388" y="2306811"/>
              <a:ext cx="1073582" cy="495300"/>
              <a:chOff x="6889413" y="1579325"/>
              <a:chExt cx="1073582" cy="495300"/>
            </a:xfrm>
          </p:grpSpPr>
          <p:sp>
            <p:nvSpPr>
              <p:cNvPr id="1827" name="Google Shape;1827;p99"/>
              <p:cNvSpPr/>
              <p:nvPr/>
            </p:nvSpPr>
            <p:spPr>
              <a:xfrm>
                <a:off x="6889413" y="15793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817</a:t>
                </a:r>
                <a:endParaRPr sz="1800">
                  <a:latin typeface="Calibri"/>
                  <a:ea typeface="Calibri"/>
                  <a:cs typeface="Calibri"/>
                  <a:sym typeface="Calibri"/>
                </a:endParaRPr>
              </a:p>
            </p:txBody>
          </p:sp>
          <p:sp>
            <p:nvSpPr>
              <p:cNvPr id="1828" name="Google Shape;1828;p99"/>
              <p:cNvSpPr/>
              <p:nvPr/>
            </p:nvSpPr>
            <p:spPr>
              <a:xfrm>
                <a:off x="7422995" y="15793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913</a:t>
                </a:r>
                <a:endParaRPr sz="1800">
                  <a:latin typeface="Calibri"/>
                  <a:ea typeface="Calibri"/>
                  <a:cs typeface="Calibri"/>
                  <a:sym typeface="Calibri"/>
                </a:endParaRPr>
              </a:p>
            </p:txBody>
          </p:sp>
        </p:grpSp>
      </p:grpSp>
      <p:grpSp>
        <p:nvGrpSpPr>
          <p:cNvPr id="1829" name="Google Shape;1829;p99"/>
          <p:cNvGrpSpPr/>
          <p:nvPr/>
        </p:nvGrpSpPr>
        <p:grpSpPr>
          <a:xfrm>
            <a:off x="4011500" y="2951761"/>
            <a:ext cx="4796470" cy="495300"/>
            <a:chOff x="4011500" y="2951761"/>
            <a:chExt cx="4796470" cy="495300"/>
          </a:xfrm>
        </p:grpSpPr>
        <p:grpSp>
          <p:nvGrpSpPr>
            <p:cNvPr id="1830" name="Google Shape;1830;p99"/>
            <p:cNvGrpSpPr/>
            <p:nvPr/>
          </p:nvGrpSpPr>
          <p:grpSpPr>
            <a:xfrm>
              <a:off x="4011500" y="2951761"/>
              <a:ext cx="3722895" cy="495300"/>
              <a:chOff x="4240100" y="2951761"/>
              <a:chExt cx="3722895" cy="495300"/>
            </a:xfrm>
          </p:grpSpPr>
          <p:grpSp>
            <p:nvGrpSpPr>
              <p:cNvPr id="1831" name="Google Shape;1831;p99"/>
              <p:cNvGrpSpPr/>
              <p:nvPr/>
            </p:nvGrpSpPr>
            <p:grpSpPr>
              <a:xfrm>
                <a:off x="5302736" y="2951761"/>
                <a:ext cx="2660259" cy="495300"/>
                <a:chOff x="5302736" y="1579325"/>
                <a:chExt cx="2660259" cy="495300"/>
              </a:xfrm>
            </p:grpSpPr>
            <p:sp>
              <p:nvSpPr>
                <p:cNvPr id="1832" name="Google Shape;1832;p99"/>
                <p:cNvSpPr/>
                <p:nvPr/>
              </p:nvSpPr>
              <p:spPr>
                <a:xfrm>
                  <a:off x="5302736" y="1579325"/>
                  <a:ext cx="540000" cy="4953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833" name="Google Shape;1833;p99"/>
                <p:cNvSpPr/>
                <p:nvPr/>
              </p:nvSpPr>
              <p:spPr>
                <a:xfrm>
                  <a:off x="5831791" y="15793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14</a:t>
                  </a:r>
                  <a:endParaRPr sz="1800">
                    <a:latin typeface="Calibri"/>
                    <a:ea typeface="Calibri"/>
                    <a:cs typeface="Calibri"/>
                    <a:sym typeface="Calibri"/>
                  </a:endParaRPr>
                </a:p>
              </p:txBody>
            </p:sp>
            <p:sp>
              <p:nvSpPr>
                <p:cNvPr id="1834" name="Google Shape;1834;p99"/>
                <p:cNvSpPr/>
                <p:nvPr/>
              </p:nvSpPr>
              <p:spPr>
                <a:xfrm>
                  <a:off x="6360359" y="15793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10</a:t>
                  </a:r>
                  <a:endParaRPr sz="1800">
                    <a:latin typeface="Calibri"/>
                    <a:ea typeface="Calibri"/>
                    <a:cs typeface="Calibri"/>
                    <a:sym typeface="Calibri"/>
                  </a:endParaRPr>
                </a:p>
              </p:txBody>
            </p:sp>
            <p:sp>
              <p:nvSpPr>
                <p:cNvPr id="1835" name="Google Shape;1835;p99"/>
                <p:cNvSpPr/>
                <p:nvPr/>
              </p:nvSpPr>
              <p:spPr>
                <a:xfrm>
                  <a:off x="6889413" y="15793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330</a:t>
                  </a:r>
                  <a:endParaRPr sz="1800">
                    <a:latin typeface="Calibri"/>
                    <a:ea typeface="Calibri"/>
                    <a:cs typeface="Calibri"/>
                    <a:sym typeface="Calibri"/>
                  </a:endParaRPr>
                </a:p>
              </p:txBody>
            </p:sp>
            <p:sp>
              <p:nvSpPr>
                <p:cNvPr id="1836" name="Google Shape;1836;p99"/>
                <p:cNvSpPr/>
                <p:nvPr/>
              </p:nvSpPr>
              <p:spPr>
                <a:xfrm>
                  <a:off x="7422995" y="1579325"/>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550</a:t>
                  </a:r>
                  <a:endParaRPr sz="1800">
                    <a:latin typeface="Calibri"/>
                    <a:ea typeface="Calibri"/>
                    <a:cs typeface="Calibri"/>
                    <a:sym typeface="Calibri"/>
                  </a:endParaRPr>
                </a:p>
              </p:txBody>
            </p:sp>
          </p:grpSp>
          <p:grpSp>
            <p:nvGrpSpPr>
              <p:cNvPr id="1837" name="Google Shape;1837;p99"/>
              <p:cNvGrpSpPr/>
              <p:nvPr/>
            </p:nvGrpSpPr>
            <p:grpSpPr>
              <a:xfrm>
                <a:off x="4240100" y="2951761"/>
                <a:ext cx="1069055" cy="495300"/>
                <a:chOff x="4240100" y="1579325"/>
                <a:chExt cx="1069055" cy="495300"/>
              </a:xfrm>
            </p:grpSpPr>
            <p:sp>
              <p:nvSpPr>
                <p:cNvPr id="1838" name="Google Shape;1838;p99"/>
                <p:cNvSpPr/>
                <p:nvPr/>
              </p:nvSpPr>
              <p:spPr>
                <a:xfrm>
                  <a:off x="4769155" y="1579325"/>
                  <a:ext cx="540000" cy="4953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a:t>
                  </a:r>
                  <a:endParaRPr sz="1800">
                    <a:latin typeface="Calibri"/>
                    <a:ea typeface="Calibri"/>
                    <a:cs typeface="Calibri"/>
                    <a:sym typeface="Calibri"/>
                  </a:endParaRPr>
                </a:p>
              </p:txBody>
            </p:sp>
            <p:sp>
              <p:nvSpPr>
                <p:cNvPr id="1839" name="Google Shape;1839;p99"/>
                <p:cNvSpPr/>
                <p:nvPr/>
              </p:nvSpPr>
              <p:spPr>
                <a:xfrm>
                  <a:off x="4240100" y="1579325"/>
                  <a:ext cx="540000" cy="4953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grpSp>
        </p:grpSp>
        <p:grpSp>
          <p:nvGrpSpPr>
            <p:cNvPr id="1840" name="Google Shape;1840;p99"/>
            <p:cNvGrpSpPr/>
            <p:nvPr/>
          </p:nvGrpSpPr>
          <p:grpSpPr>
            <a:xfrm>
              <a:off x="7734388" y="2951761"/>
              <a:ext cx="1073582" cy="495300"/>
              <a:chOff x="6889413" y="1579325"/>
              <a:chExt cx="1073582" cy="495300"/>
            </a:xfrm>
          </p:grpSpPr>
          <p:sp>
            <p:nvSpPr>
              <p:cNvPr id="1841" name="Google Shape;1841;p99"/>
              <p:cNvSpPr/>
              <p:nvPr/>
            </p:nvSpPr>
            <p:spPr>
              <a:xfrm>
                <a:off x="6889413" y="15793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817</a:t>
                </a:r>
                <a:endParaRPr sz="1800">
                  <a:latin typeface="Calibri"/>
                  <a:ea typeface="Calibri"/>
                  <a:cs typeface="Calibri"/>
                  <a:sym typeface="Calibri"/>
                </a:endParaRPr>
              </a:p>
            </p:txBody>
          </p:sp>
          <p:sp>
            <p:nvSpPr>
              <p:cNvPr id="1842" name="Google Shape;1842;p99"/>
              <p:cNvSpPr/>
              <p:nvPr/>
            </p:nvSpPr>
            <p:spPr>
              <a:xfrm>
                <a:off x="7422995" y="15793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913</a:t>
                </a:r>
                <a:endParaRPr sz="1800">
                  <a:latin typeface="Calibri"/>
                  <a:ea typeface="Calibri"/>
                  <a:cs typeface="Calibri"/>
                  <a:sym typeface="Calibri"/>
                </a:endParaRPr>
              </a:p>
            </p:txBody>
          </p:sp>
        </p:grpSp>
      </p:grpSp>
      <p:grpSp>
        <p:nvGrpSpPr>
          <p:cNvPr id="1843" name="Google Shape;1843;p99"/>
          <p:cNvGrpSpPr/>
          <p:nvPr/>
        </p:nvGrpSpPr>
        <p:grpSpPr>
          <a:xfrm>
            <a:off x="4011500" y="1313632"/>
            <a:ext cx="4796470" cy="495300"/>
            <a:chOff x="4011500" y="1313632"/>
            <a:chExt cx="4796470" cy="495300"/>
          </a:xfrm>
        </p:grpSpPr>
        <p:grpSp>
          <p:nvGrpSpPr>
            <p:cNvPr id="1844" name="Google Shape;1844;p99"/>
            <p:cNvGrpSpPr/>
            <p:nvPr/>
          </p:nvGrpSpPr>
          <p:grpSpPr>
            <a:xfrm>
              <a:off x="4011500" y="1313632"/>
              <a:ext cx="3722895" cy="495300"/>
              <a:chOff x="4240100" y="1579325"/>
              <a:chExt cx="3722895" cy="495300"/>
            </a:xfrm>
          </p:grpSpPr>
          <p:sp>
            <p:nvSpPr>
              <p:cNvPr id="1845" name="Google Shape;1845;p99"/>
              <p:cNvSpPr/>
              <p:nvPr/>
            </p:nvSpPr>
            <p:spPr>
              <a:xfrm>
                <a:off x="4240100" y="15793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6</a:t>
                </a:r>
                <a:endParaRPr sz="1800">
                  <a:latin typeface="Calibri"/>
                  <a:ea typeface="Calibri"/>
                  <a:cs typeface="Calibri"/>
                  <a:sym typeface="Calibri"/>
                </a:endParaRPr>
              </a:p>
            </p:txBody>
          </p:sp>
          <p:sp>
            <p:nvSpPr>
              <p:cNvPr id="1846" name="Google Shape;1846;p99"/>
              <p:cNvSpPr/>
              <p:nvPr/>
            </p:nvSpPr>
            <p:spPr>
              <a:xfrm>
                <a:off x="4769155" y="15793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a:t>
                </a:r>
                <a:endParaRPr sz="1800">
                  <a:latin typeface="Calibri"/>
                  <a:ea typeface="Calibri"/>
                  <a:cs typeface="Calibri"/>
                  <a:sym typeface="Calibri"/>
                </a:endParaRPr>
              </a:p>
            </p:txBody>
          </p:sp>
          <p:sp>
            <p:nvSpPr>
              <p:cNvPr id="1847" name="Google Shape;1847;p99"/>
              <p:cNvSpPr/>
              <p:nvPr/>
            </p:nvSpPr>
            <p:spPr>
              <a:xfrm>
                <a:off x="5302736" y="1579325"/>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9</a:t>
                </a:r>
                <a:endParaRPr sz="1800">
                  <a:latin typeface="Calibri"/>
                  <a:ea typeface="Calibri"/>
                  <a:cs typeface="Calibri"/>
                  <a:sym typeface="Calibri"/>
                </a:endParaRPr>
              </a:p>
            </p:txBody>
          </p:sp>
          <p:sp>
            <p:nvSpPr>
              <p:cNvPr id="1848" name="Google Shape;1848;p99"/>
              <p:cNvSpPr/>
              <p:nvPr/>
            </p:nvSpPr>
            <p:spPr>
              <a:xfrm>
                <a:off x="5831791" y="15793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550</a:t>
                </a:r>
                <a:endParaRPr sz="1800">
                  <a:latin typeface="Calibri"/>
                  <a:ea typeface="Calibri"/>
                  <a:cs typeface="Calibri"/>
                  <a:sym typeface="Calibri"/>
                </a:endParaRPr>
              </a:p>
            </p:txBody>
          </p:sp>
          <p:sp>
            <p:nvSpPr>
              <p:cNvPr id="1849" name="Google Shape;1849;p99"/>
              <p:cNvSpPr/>
              <p:nvPr/>
            </p:nvSpPr>
            <p:spPr>
              <a:xfrm>
                <a:off x="6360359" y="15793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14</a:t>
                </a:r>
                <a:endParaRPr sz="1800">
                  <a:latin typeface="Calibri"/>
                  <a:ea typeface="Calibri"/>
                  <a:cs typeface="Calibri"/>
                  <a:sym typeface="Calibri"/>
                </a:endParaRPr>
              </a:p>
            </p:txBody>
          </p:sp>
          <p:sp>
            <p:nvSpPr>
              <p:cNvPr id="1850" name="Google Shape;1850;p99"/>
              <p:cNvSpPr/>
              <p:nvPr/>
            </p:nvSpPr>
            <p:spPr>
              <a:xfrm>
                <a:off x="6889413" y="15793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10</a:t>
                </a:r>
                <a:endParaRPr sz="1800">
                  <a:latin typeface="Calibri"/>
                  <a:ea typeface="Calibri"/>
                  <a:cs typeface="Calibri"/>
                  <a:sym typeface="Calibri"/>
                </a:endParaRPr>
              </a:p>
            </p:txBody>
          </p:sp>
          <p:sp>
            <p:nvSpPr>
              <p:cNvPr id="1851" name="Google Shape;1851;p99"/>
              <p:cNvSpPr/>
              <p:nvPr/>
            </p:nvSpPr>
            <p:spPr>
              <a:xfrm>
                <a:off x="7422995" y="15793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330</a:t>
                </a:r>
                <a:endParaRPr sz="1800">
                  <a:latin typeface="Calibri"/>
                  <a:ea typeface="Calibri"/>
                  <a:cs typeface="Calibri"/>
                  <a:sym typeface="Calibri"/>
                </a:endParaRPr>
              </a:p>
            </p:txBody>
          </p:sp>
        </p:grpSp>
        <p:grpSp>
          <p:nvGrpSpPr>
            <p:cNvPr id="1852" name="Google Shape;1852;p99"/>
            <p:cNvGrpSpPr/>
            <p:nvPr/>
          </p:nvGrpSpPr>
          <p:grpSpPr>
            <a:xfrm>
              <a:off x="7734388" y="1313632"/>
              <a:ext cx="1073582" cy="495300"/>
              <a:chOff x="6889413" y="1579325"/>
              <a:chExt cx="1073582" cy="495300"/>
            </a:xfrm>
          </p:grpSpPr>
          <p:sp>
            <p:nvSpPr>
              <p:cNvPr id="1853" name="Google Shape;1853;p99"/>
              <p:cNvSpPr/>
              <p:nvPr/>
            </p:nvSpPr>
            <p:spPr>
              <a:xfrm>
                <a:off x="6889413" y="15793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817</a:t>
                </a:r>
                <a:endParaRPr sz="1800">
                  <a:latin typeface="Calibri"/>
                  <a:ea typeface="Calibri"/>
                  <a:cs typeface="Calibri"/>
                  <a:sym typeface="Calibri"/>
                </a:endParaRPr>
              </a:p>
            </p:txBody>
          </p:sp>
          <p:sp>
            <p:nvSpPr>
              <p:cNvPr id="1854" name="Google Shape;1854;p99"/>
              <p:cNvSpPr/>
              <p:nvPr/>
            </p:nvSpPr>
            <p:spPr>
              <a:xfrm>
                <a:off x="7422995" y="15793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913</a:t>
                </a:r>
                <a:endParaRPr sz="1800">
                  <a:latin typeface="Calibri"/>
                  <a:ea typeface="Calibri"/>
                  <a:cs typeface="Calibri"/>
                  <a:sym typeface="Calibri"/>
                </a:endParaRPr>
              </a:p>
            </p:txBody>
          </p:sp>
        </p:grpSp>
      </p:grpSp>
      <p:grpSp>
        <p:nvGrpSpPr>
          <p:cNvPr id="1855" name="Google Shape;1855;p99"/>
          <p:cNvGrpSpPr/>
          <p:nvPr/>
        </p:nvGrpSpPr>
        <p:grpSpPr>
          <a:xfrm>
            <a:off x="4011500" y="664925"/>
            <a:ext cx="4802895" cy="495300"/>
            <a:chOff x="4011500" y="664925"/>
            <a:chExt cx="4802895" cy="495300"/>
          </a:xfrm>
        </p:grpSpPr>
        <p:grpSp>
          <p:nvGrpSpPr>
            <p:cNvPr id="1856" name="Google Shape;1856;p99"/>
            <p:cNvGrpSpPr/>
            <p:nvPr/>
          </p:nvGrpSpPr>
          <p:grpSpPr>
            <a:xfrm>
              <a:off x="4011500" y="664925"/>
              <a:ext cx="3722895" cy="495300"/>
              <a:chOff x="4240100" y="664925"/>
              <a:chExt cx="3722895" cy="495300"/>
            </a:xfrm>
          </p:grpSpPr>
          <p:sp>
            <p:nvSpPr>
              <p:cNvPr id="1857" name="Google Shape;1857;p99"/>
              <p:cNvSpPr/>
              <p:nvPr/>
            </p:nvSpPr>
            <p:spPr>
              <a:xfrm>
                <a:off x="4240100" y="664925"/>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9</a:t>
                </a:r>
                <a:endParaRPr sz="1800">
                  <a:latin typeface="Calibri"/>
                  <a:ea typeface="Calibri"/>
                  <a:cs typeface="Calibri"/>
                  <a:sym typeface="Calibri"/>
                </a:endParaRPr>
              </a:p>
            </p:txBody>
          </p:sp>
          <p:sp>
            <p:nvSpPr>
              <p:cNvPr id="1858" name="Google Shape;1858;p99"/>
              <p:cNvSpPr/>
              <p:nvPr/>
            </p:nvSpPr>
            <p:spPr>
              <a:xfrm>
                <a:off x="4769155" y="6649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550</a:t>
                </a:r>
                <a:endParaRPr sz="1800">
                  <a:latin typeface="Calibri"/>
                  <a:ea typeface="Calibri"/>
                  <a:cs typeface="Calibri"/>
                  <a:sym typeface="Calibri"/>
                </a:endParaRPr>
              </a:p>
            </p:txBody>
          </p:sp>
          <p:sp>
            <p:nvSpPr>
              <p:cNvPr id="1859" name="Google Shape;1859;p99"/>
              <p:cNvSpPr/>
              <p:nvPr/>
            </p:nvSpPr>
            <p:spPr>
              <a:xfrm>
                <a:off x="5302736" y="6649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14</a:t>
                </a:r>
                <a:endParaRPr sz="1800">
                  <a:latin typeface="Calibri"/>
                  <a:ea typeface="Calibri"/>
                  <a:cs typeface="Calibri"/>
                  <a:sym typeface="Calibri"/>
                </a:endParaRPr>
              </a:p>
            </p:txBody>
          </p:sp>
          <p:sp>
            <p:nvSpPr>
              <p:cNvPr id="1860" name="Google Shape;1860;p99"/>
              <p:cNvSpPr/>
              <p:nvPr/>
            </p:nvSpPr>
            <p:spPr>
              <a:xfrm>
                <a:off x="5831791" y="6649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6</a:t>
                </a:r>
                <a:endParaRPr sz="1800">
                  <a:latin typeface="Calibri"/>
                  <a:ea typeface="Calibri"/>
                  <a:cs typeface="Calibri"/>
                  <a:sym typeface="Calibri"/>
                </a:endParaRPr>
              </a:p>
            </p:txBody>
          </p:sp>
          <p:sp>
            <p:nvSpPr>
              <p:cNvPr id="1861" name="Google Shape;1861;p99"/>
              <p:cNvSpPr/>
              <p:nvPr/>
            </p:nvSpPr>
            <p:spPr>
              <a:xfrm>
                <a:off x="6360359" y="6649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10</a:t>
                </a:r>
                <a:endParaRPr sz="1800">
                  <a:latin typeface="Calibri"/>
                  <a:ea typeface="Calibri"/>
                  <a:cs typeface="Calibri"/>
                  <a:sym typeface="Calibri"/>
                </a:endParaRPr>
              </a:p>
            </p:txBody>
          </p:sp>
          <p:sp>
            <p:nvSpPr>
              <p:cNvPr id="1862" name="Google Shape;1862;p99"/>
              <p:cNvSpPr/>
              <p:nvPr/>
            </p:nvSpPr>
            <p:spPr>
              <a:xfrm>
                <a:off x="6889413" y="6649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a:t>
                </a:r>
                <a:endParaRPr sz="1800">
                  <a:latin typeface="Calibri"/>
                  <a:ea typeface="Calibri"/>
                  <a:cs typeface="Calibri"/>
                  <a:sym typeface="Calibri"/>
                </a:endParaRPr>
              </a:p>
            </p:txBody>
          </p:sp>
          <p:sp>
            <p:nvSpPr>
              <p:cNvPr id="1863" name="Google Shape;1863;p99"/>
              <p:cNvSpPr/>
              <p:nvPr/>
            </p:nvSpPr>
            <p:spPr>
              <a:xfrm>
                <a:off x="7422995" y="6649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330</a:t>
                </a:r>
                <a:endParaRPr sz="1800">
                  <a:latin typeface="Calibri"/>
                  <a:ea typeface="Calibri"/>
                  <a:cs typeface="Calibri"/>
                  <a:sym typeface="Calibri"/>
                </a:endParaRPr>
              </a:p>
            </p:txBody>
          </p:sp>
        </p:grpSp>
        <p:grpSp>
          <p:nvGrpSpPr>
            <p:cNvPr id="1864" name="Google Shape;1864;p99"/>
            <p:cNvGrpSpPr/>
            <p:nvPr/>
          </p:nvGrpSpPr>
          <p:grpSpPr>
            <a:xfrm>
              <a:off x="7740813" y="664925"/>
              <a:ext cx="1073582" cy="495300"/>
              <a:chOff x="6743438" y="798400"/>
              <a:chExt cx="1073582" cy="495300"/>
            </a:xfrm>
          </p:grpSpPr>
          <p:sp>
            <p:nvSpPr>
              <p:cNvPr id="1865" name="Google Shape;1865;p99"/>
              <p:cNvSpPr/>
              <p:nvPr/>
            </p:nvSpPr>
            <p:spPr>
              <a:xfrm>
                <a:off x="6743438" y="798400"/>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817</a:t>
                </a:r>
                <a:endParaRPr sz="1800">
                  <a:latin typeface="Calibri"/>
                  <a:ea typeface="Calibri"/>
                  <a:cs typeface="Calibri"/>
                  <a:sym typeface="Calibri"/>
                </a:endParaRPr>
              </a:p>
            </p:txBody>
          </p:sp>
          <p:sp>
            <p:nvSpPr>
              <p:cNvPr id="1866" name="Google Shape;1866;p99"/>
              <p:cNvSpPr/>
              <p:nvPr/>
            </p:nvSpPr>
            <p:spPr>
              <a:xfrm>
                <a:off x="7277020" y="798400"/>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913</a:t>
                </a:r>
                <a:endParaRPr sz="1800">
                  <a:latin typeface="Calibri"/>
                  <a:ea typeface="Calibri"/>
                  <a:cs typeface="Calibri"/>
                  <a:sym typeface="Calibri"/>
                </a:endParaRPr>
              </a:p>
            </p:txBody>
          </p:sp>
        </p:grpSp>
      </p:grpSp>
      <p:grpSp>
        <p:nvGrpSpPr>
          <p:cNvPr id="1867" name="Google Shape;1867;p99"/>
          <p:cNvGrpSpPr/>
          <p:nvPr/>
        </p:nvGrpSpPr>
        <p:grpSpPr>
          <a:xfrm>
            <a:off x="4011500" y="3833643"/>
            <a:ext cx="4800642" cy="495307"/>
            <a:chOff x="4011500" y="3833643"/>
            <a:chExt cx="4800642" cy="495307"/>
          </a:xfrm>
        </p:grpSpPr>
        <p:grpSp>
          <p:nvGrpSpPr>
            <p:cNvPr id="1868" name="Google Shape;1868;p99"/>
            <p:cNvGrpSpPr/>
            <p:nvPr/>
          </p:nvGrpSpPr>
          <p:grpSpPr>
            <a:xfrm>
              <a:off x="4011500" y="3833650"/>
              <a:ext cx="3729325" cy="495300"/>
              <a:chOff x="4240100" y="3833650"/>
              <a:chExt cx="3729325" cy="495300"/>
            </a:xfrm>
          </p:grpSpPr>
          <p:grpSp>
            <p:nvGrpSpPr>
              <p:cNvPr id="1869" name="Google Shape;1869;p99"/>
              <p:cNvGrpSpPr/>
              <p:nvPr/>
            </p:nvGrpSpPr>
            <p:grpSpPr>
              <a:xfrm>
                <a:off x="5302736" y="3833650"/>
                <a:ext cx="2126677" cy="495300"/>
                <a:chOff x="5302736" y="1579325"/>
                <a:chExt cx="2126677" cy="495300"/>
              </a:xfrm>
            </p:grpSpPr>
            <p:sp>
              <p:nvSpPr>
                <p:cNvPr id="1870" name="Google Shape;1870;p99"/>
                <p:cNvSpPr/>
                <p:nvPr/>
              </p:nvSpPr>
              <p:spPr>
                <a:xfrm>
                  <a:off x="5302736" y="1579325"/>
                  <a:ext cx="540000" cy="4953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871" name="Google Shape;1871;p99"/>
                <p:cNvSpPr/>
                <p:nvPr/>
              </p:nvSpPr>
              <p:spPr>
                <a:xfrm>
                  <a:off x="5831791" y="1579325"/>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14</a:t>
                  </a:r>
                  <a:endParaRPr sz="1800">
                    <a:latin typeface="Calibri"/>
                    <a:ea typeface="Calibri"/>
                    <a:cs typeface="Calibri"/>
                    <a:sym typeface="Calibri"/>
                  </a:endParaRPr>
                </a:p>
              </p:txBody>
            </p:sp>
            <p:sp>
              <p:nvSpPr>
                <p:cNvPr id="1872" name="Google Shape;1872;p99"/>
                <p:cNvSpPr/>
                <p:nvPr/>
              </p:nvSpPr>
              <p:spPr>
                <a:xfrm>
                  <a:off x="6360359" y="15793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10</a:t>
                  </a:r>
                  <a:endParaRPr sz="1800">
                    <a:latin typeface="Calibri"/>
                    <a:ea typeface="Calibri"/>
                    <a:cs typeface="Calibri"/>
                    <a:sym typeface="Calibri"/>
                  </a:endParaRPr>
                </a:p>
              </p:txBody>
            </p:sp>
            <p:sp>
              <p:nvSpPr>
                <p:cNvPr id="1873" name="Google Shape;1873;p99"/>
                <p:cNvSpPr/>
                <p:nvPr/>
              </p:nvSpPr>
              <p:spPr>
                <a:xfrm>
                  <a:off x="6889413" y="15793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330</a:t>
                  </a:r>
                  <a:endParaRPr sz="1800">
                    <a:latin typeface="Calibri"/>
                    <a:ea typeface="Calibri"/>
                    <a:cs typeface="Calibri"/>
                    <a:sym typeface="Calibri"/>
                  </a:endParaRPr>
                </a:p>
              </p:txBody>
            </p:sp>
          </p:grpSp>
          <p:grpSp>
            <p:nvGrpSpPr>
              <p:cNvPr id="1874" name="Google Shape;1874;p99"/>
              <p:cNvGrpSpPr/>
              <p:nvPr/>
            </p:nvGrpSpPr>
            <p:grpSpPr>
              <a:xfrm>
                <a:off x="4240100" y="3833650"/>
                <a:ext cx="1069055" cy="495300"/>
                <a:chOff x="4240100" y="1579325"/>
                <a:chExt cx="1069055" cy="495300"/>
              </a:xfrm>
            </p:grpSpPr>
            <p:sp>
              <p:nvSpPr>
                <p:cNvPr id="1875" name="Google Shape;1875;p99"/>
                <p:cNvSpPr/>
                <p:nvPr/>
              </p:nvSpPr>
              <p:spPr>
                <a:xfrm>
                  <a:off x="4769155" y="1579325"/>
                  <a:ext cx="540000" cy="4953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a:t>
                  </a:r>
                  <a:endParaRPr sz="1800">
                    <a:latin typeface="Calibri"/>
                    <a:ea typeface="Calibri"/>
                    <a:cs typeface="Calibri"/>
                    <a:sym typeface="Calibri"/>
                  </a:endParaRPr>
                </a:p>
              </p:txBody>
            </p:sp>
            <p:sp>
              <p:nvSpPr>
                <p:cNvPr id="1876" name="Google Shape;1876;p99"/>
                <p:cNvSpPr/>
                <p:nvPr/>
              </p:nvSpPr>
              <p:spPr>
                <a:xfrm>
                  <a:off x="4240100" y="1579325"/>
                  <a:ext cx="540000" cy="4953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grpSp>
          <p:sp>
            <p:nvSpPr>
              <p:cNvPr id="1877" name="Google Shape;1877;p99"/>
              <p:cNvSpPr/>
              <p:nvPr/>
            </p:nvSpPr>
            <p:spPr>
              <a:xfrm>
                <a:off x="7429425" y="3833650"/>
                <a:ext cx="540000" cy="4953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grpSp>
        <p:grpSp>
          <p:nvGrpSpPr>
            <p:cNvPr id="1878" name="Google Shape;1878;p99"/>
            <p:cNvGrpSpPr/>
            <p:nvPr/>
          </p:nvGrpSpPr>
          <p:grpSpPr>
            <a:xfrm>
              <a:off x="7743088" y="3833643"/>
              <a:ext cx="1069055" cy="495300"/>
              <a:chOff x="4240100" y="1579325"/>
              <a:chExt cx="1069055" cy="495300"/>
            </a:xfrm>
          </p:grpSpPr>
          <p:sp>
            <p:nvSpPr>
              <p:cNvPr id="1879" name="Google Shape;1879;p99"/>
              <p:cNvSpPr/>
              <p:nvPr/>
            </p:nvSpPr>
            <p:spPr>
              <a:xfrm>
                <a:off x="4240100" y="1579325"/>
                <a:ext cx="540000" cy="4953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sp>
            <p:nvSpPr>
              <p:cNvPr id="1880" name="Google Shape;1880;p99"/>
              <p:cNvSpPr/>
              <p:nvPr/>
            </p:nvSpPr>
            <p:spPr>
              <a:xfrm>
                <a:off x="4769155" y="1579325"/>
                <a:ext cx="540000" cy="4953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a:t>
                </a:r>
                <a:endParaRPr sz="1800">
                  <a:latin typeface="Calibri"/>
                  <a:ea typeface="Calibri"/>
                  <a:cs typeface="Calibri"/>
                  <a:sym typeface="Calibri"/>
                </a:endParaRPr>
              </a:p>
            </p:txBody>
          </p:sp>
        </p:grpSp>
      </p:grpSp>
      <p:grpSp>
        <p:nvGrpSpPr>
          <p:cNvPr id="1881" name="Google Shape;1881;p99"/>
          <p:cNvGrpSpPr/>
          <p:nvPr/>
        </p:nvGrpSpPr>
        <p:grpSpPr>
          <a:xfrm>
            <a:off x="4011500" y="4469993"/>
            <a:ext cx="4794205" cy="495300"/>
            <a:chOff x="4011500" y="4469993"/>
            <a:chExt cx="4794205" cy="495300"/>
          </a:xfrm>
        </p:grpSpPr>
        <p:grpSp>
          <p:nvGrpSpPr>
            <p:cNvPr id="1882" name="Google Shape;1882;p99"/>
            <p:cNvGrpSpPr/>
            <p:nvPr/>
          </p:nvGrpSpPr>
          <p:grpSpPr>
            <a:xfrm>
              <a:off x="4011500" y="4469993"/>
              <a:ext cx="3729325" cy="495300"/>
              <a:chOff x="4240100" y="4469993"/>
              <a:chExt cx="3729325" cy="495300"/>
            </a:xfrm>
          </p:grpSpPr>
          <p:grpSp>
            <p:nvGrpSpPr>
              <p:cNvPr id="1883" name="Google Shape;1883;p99"/>
              <p:cNvGrpSpPr/>
              <p:nvPr/>
            </p:nvGrpSpPr>
            <p:grpSpPr>
              <a:xfrm>
                <a:off x="5302736" y="4469993"/>
                <a:ext cx="2126677" cy="495300"/>
                <a:chOff x="5302736" y="1579325"/>
                <a:chExt cx="2126677" cy="495300"/>
              </a:xfrm>
            </p:grpSpPr>
            <p:sp>
              <p:nvSpPr>
                <p:cNvPr id="1884" name="Google Shape;1884;p99"/>
                <p:cNvSpPr/>
                <p:nvPr/>
              </p:nvSpPr>
              <p:spPr>
                <a:xfrm>
                  <a:off x="5302736" y="1579325"/>
                  <a:ext cx="540000" cy="4953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885" name="Google Shape;1885;p99"/>
                <p:cNvSpPr/>
                <p:nvPr/>
              </p:nvSpPr>
              <p:spPr>
                <a:xfrm>
                  <a:off x="5831791" y="15793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10</a:t>
                  </a:r>
                  <a:endParaRPr sz="1800">
                    <a:latin typeface="Calibri"/>
                    <a:ea typeface="Calibri"/>
                    <a:cs typeface="Calibri"/>
                    <a:sym typeface="Calibri"/>
                  </a:endParaRPr>
                </a:p>
              </p:txBody>
            </p:sp>
            <p:sp>
              <p:nvSpPr>
                <p:cNvPr id="1886" name="Google Shape;1886;p99"/>
                <p:cNvSpPr/>
                <p:nvPr/>
              </p:nvSpPr>
              <p:spPr>
                <a:xfrm>
                  <a:off x="6360359" y="1579325"/>
                  <a:ext cx="5400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14</a:t>
                  </a:r>
                  <a:endParaRPr sz="1800">
                    <a:latin typeface="Calibri"/>
                    <a:ea typeface="Calibri"/>
                    <a:cs typeface="Calibri"/>
                    <a:sym typeface="Calibri"/>
                  </a:endParaRPr>
                </a:p>
              </p:txBody>
            </p:sp>
            <p:sp>
              <p:nvSpPr>
                <p:cNvPr id="1887" name="Google Shape;1887;p99"/>
                <p:cNvSpPr/>
                <p:nvPr/>
              </p:nvSpPr>
              <p:spPr>
                <a:xfrm>
                  <a:off x="6889413" y="1579325"/>
                  <a:ext cx="540000" cy="4953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330</a:t>
                  </a:r>
                  <a:endParaRPr sz="1800">
                    <a:latin typeface="Calibri"/>
                    <a:ea typeface="Calibri"/>
                    <a:cs typeface="Calibri"/>
                    <a:sym typeface="Calibri"/>
                  </a:endParaRPr>
                </a:p>
              </p:txBody>
            </p:sp>
          </p:grpSp>
          <p:grpSp>
            <p:nvGrpSpPr>
              <p:cNvPr id="1888" name="Google Shape;1888;p99"/>
              <p:cNvGrpSpPr/>
              <p:nvPr/>
            </p:nvGrpSpPr>
            <p:grpSpPr>
              <a:xfrm>
                <a:off x="4240100" y="4469993"/>
                <a:ext cx="1069055" cy="495300"/>
                <a:chOff x="4240100" y="1579325"/>
                <a:chExt cx="1069055" cy="495300"/>
              </a:xfrm>
            </p:grpSpPr>
            <p:sp>
              <p:nvSpPr>
                <p:cNvPr id="1889" name="Google Shape;1889;p99"/>
                <p:cNvSpPr/>
                <p:nvPr/>
              </p:nvSpPr>
              <p:spPr>
                <a:xfrm>
                  <a:off x="4769155" y="1579325"/>
                  <a:ext cx="540000" cy="4953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a:t>
                  </a:r>
                  <a:endParaRPr sz="1800">
                    <a:latin typeface="Calibri"/>
                    <a:ea typeface="Calibri"/>
                    <a:cs typeface="Calibri"/>
                    <a:sym typeface="Calibri"/>
                  </a:endParaRPr>
                </a:p>
              </p:txBody>
            </p:sp>
            <p:sp>
              <p:nvSpPr>
                <p:cNvPr id="1890" name="Google Shape;1890;p99"/>
                <p:cNvSpPr/>
                <p:nvPr/>
              </p:nvSpPr>
              <p:spPr>
                <a:xfrm>
                  <a:off x="4240100" y="1579325"/>
                  <a:ext cx="540000" cy="4953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grpSp>
          <p:sp>
            <p:nvSpPr>
              <p:cNvPr id="1891" name="Google Shape;1891;p99"/>
              <p:cNvSpPr/>
              <p:nvPr/>
            </p:nvSpPr>
            <p:spPr>
              <a:xfrm>
                <a:off x="7429425" y="4469993"/>
                <a:ext cx="540000" cy="4953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grpSp>
        <p:grpSp>
          <p:nvGrpSpPr>
            <p:cNvPr id="1892" name="Google Shape;1892;p99"/>
            <p:cNvGrpSpPr/>
            <p:nvPr/>
          </p:nvGrpSpPr>
          <p:grpSpPr>
            <a:xfrm>
              <a:off x="7736650" y="4469993"/>
              <a:ext cx="1069055" cy="495300"/>
              <a:chOff x="4240100" y="1579325"/>
              <a:chExt cx="1069055" cy="495300"/>
            </a:xfrm>
          </p:grpSpPr>
          <p:sp>
            <p:nvSpPr>
              <p:cNvPr id="1893" name="Google Shape;1893;p99"/>
              <p:cNvSpPr/>
              <p:nvPr/>
            </p:nvSpPr>
            <p:spPr>
              <a:xfrm>
                <a:off x="4240100" y="1579325"/>
                <a:ext cx="540000" cy="4953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p:txBody>
          </p:sp>
          <p:sp>
            <p:nvSpPr>
              <p:cNvPr id="1894" name="Google Shape;1894;p99"/>
              <p:cNvSpPr/>
              <p:nvPr/>
            </p:nvSpPr>
            <p:spPr>
              <a:xfrm>
                <a:off x="4769155" y="1579325"/>
                <a:ext cx="540000" cy="495300"/>
              </a:xfrm>
              <a:prstGeom prst="rect">
                <a:avLst/>
              </a:prstGeom>
              <a:solidFill>
                <a:srgbClr val="000000"/>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5</a:t>
                </a:r>
                <a:endParaRPr sz="1800">
                  <a:latin typeface="Calibri"/>
                  <a:ea typeface="Calibri"/>
                  <a:cs typeface="Calibri"/>
                  <a:sym typeface="Calibri"/>
                </a:endParaRPr>
              </a:p>
            </p:txBody>
          </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3"/>
                                        </p:tgtEl>
                                        <p:attrNameLst>
                                          <p:attrName>style.visibility</p:attrName>
                                        </p:attrNameLst>
                                      </p:cBhvr>
                                      <p:to>
                                        <p:strVal val="visible"/>
                                      </p:to>
                                    </p:set>
                                    <p:animEffect filter="fade" transition="in">
                                      <p:cBhvr>
                                        <p:cTn dur="1"/>
                                        <p:tgtEl>
                                          <p:spTgt spid="1843"/>
                                        </p:tgtEl>
                                      </p:cBhvr>
                                    </p:animEffect>
                                  </p:childTnLst>
                                </p:cTn>
                              </p:par>
                              <p:par>
                                <p:cTn fill="hold" nodeType="withEffect" presetClass="entr" presetID="10" presetSubtype="0">
                                  <p:stCondLst>
                                    <p:cond delay="0"/>
                                  </p:stCondLst>
                                  <p:childTnLst>
                                    <p:set>
                                      <p:cBhvr>
                                        <p:cTn dur="1" fill="hold">
                                          <p:stCondLst>
                                            <p:cond delay="0"/>
                                          </p:stCondLst>
                                        </p:cTn>
                                        <p:tgtEl>
                                          <p:spTgt spid="1811"/>
                                        </p:tgtEl>
                                        <p:attrNameLst>
                                          <p:attrName>style.visibility</p:attrName>
                                        </p:attrNameLst>
                                      </p:cBhvr>
                                      <p:to>
                                        <p:strVal val="visible"/>
                                      </p:to>
                                    </p:set>
                                    <p:animEffect filter="fade" transition="in">
                                      <p:cBhvr>
                                        <p:cTn dur="1"/>
                                        <p:tgtEl>
                                          <p:spTgt spid="18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3"/>
                                        </p:tgtEl>
                                        <p:attrNameLst>
                                          <p:attrName>style.visibility</p:attrName>
                                        </p:attrNameLst>
                                      </p:cBhvr>
                                      <p:to>
                                        <p:strVal val="visible"/>
                                      </p:to>
                                    </p:set>
                                    <p:animEffect filter="fade" transition="in">
                                      <p:cBhvr>
                                        <p:cTn dur="1"/>
                                        <p:tgtEl>
                                          <p:spTgt spid="18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5"/>
                                        </p:tgtEl>
                                        <p:attrNameLst>
                                          <p:attrName>style.visibility</p:attrName>
                                        </p:attrNameLst>
                                      </p:cBhvr>
                                      <p:to>
                                        <p:strVal val="visible"/>
                                      </p:to>
                                    </p:set>
                                    <p:animEffect filter="fade" transition="in">
                                      <p:cBhvr>
                                        <p:cTn dur="1"/>
                                        <p:tgtEl>
                                          <p:spTgt spid="181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2"/>
                                        </p:tgtEl>
                                        <p:attrNameLst>
                                          <p:attrName>style.visibility</p:attrName>
                                        </p:attrNameLst>
                                      </p:cBhvr>
                                      <p:to>
                                        <p:strVal val="visible"/>
                                      </p:to>
                                    </p:set>
                                    <p:animEffect filter="fade" transition="in">
                                      <p:cBhvr>
                                        <p:cTn dur="1"/>
                                        <p:tgtEl>
                                          <p:spTgt spid="1812"/>
                                        </p:tgtEl>
                                      </p:cBhvr>
                                    </p:animEffect>
                                  </p:childTnLst>
                                </p:cTn>
                              </p:par>
                              <p:par>
                                <p:cTn fill="hold" nodeType="withEffect" presetClass="entr" presetID="10" presetSubtype="0">
                                  <p:stCondLst>
                                    <p:cond delay="0"/>
                                  </p:stCondLst>
                                  <p:childTnLst>
                                    <p:set>
                                      <p:cBhvr>
                                        <p:cTn dur="1" fill="hold">
                                          <p:stCondLst>
                                            <p:cond delay="0"/>
                                          </p:stCondLst>
                                        </p:cTn>
                                        <p:tgtEl>
                                          <p:spTgt spid="1829"/>
                                        </p:tgtEl>
                                        <p:attrNameLst>
                                          <p:attrName>style.visibility</p:attrName>
                                        </p:attrNameLst>
                                      </p:cBhvr>
                                      <p:to>
                                        <p:strVal val="visible"/>
                                      </p:to>
                                    </p:set>
                                    <p:animEffect filter="fade" transition="in">
                                      <p:cBhvr>
                                        <p:cTn dur="1"/>
                                        <p:tgtEl>
                                          <p:spTgt spid="18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7"/>
                                        </p:tgtEl>
                                        <p:attrNameLst>
                                          <p:attrName>style.visibility</p:attrName>
                                        </p:attrNameLst>
                                      </p:cBhvr>
                                      <p:to>
                                        <p:strVal val="visible"/>
                                      </p:to>
                                    </p:set>
                                    <p:animEffect filter="fade" transition="in">
                                      <p:cBhvr>
                                        <p:cTn dur="1"/>
                                        <p:tgtEl>
                                          <p:spTgt spid="1867"/>
                                        </p:tgtEl>
                                      </p:cBhvr>
                                    </p:animEffect>
                                  </p:childTnLst>
                                </p:cTn>
                              </p:par>
                              <p:par>
                                <p:cTn fill="hold" nodeType="withEffect" presetClass="entr" presetID="10" presetSubtype="0">
                                  <p:stCondLst>
                                    <p:cond delay="0"/>
                                  </p:stCondLst>
                                  <p:childTnLst>
                                    <p:set>
                                      <p:cBhvr>
                                        <p:cTn dur="1" fill="hold">
                                          <p:stCondLst>
                                            <p:cond delay="0"/>
                                          </p:stCondLst>
                                        </p:cTn>
                                        <p:tgtEl>
                                          <p:spTgt spid="1881"/>
                                        </p:tgtEl>
                                        <p:attrNameLst>
                                          <p:attrName>style.visibility</p:attrName>
                                        </p:attrNameLst>
                                      </p:cBhvr>
                                      <p:to>
                                        <p:strVal val="visible"/>
                                      </p:to>
                                    </p:set>
                                    <p:animEffect filter="fade" transition="in">
                                      <p:cBhvr>
                                        <p:cTn dur="1"/>
                                        <p:tgtEl>
                                          <p:spTgt spid="18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4">
                                            <p:txEl>
                                              <p:pRg end="0" st="0"/>
                                            </p:txEl>
                                          </p:spTgt>
                                        </p:tgtEl>
                                        <p:attrNameLst>
                                          <p:attrName>style.visibility</p:attrName>
                                        </p:attrNameLst>
                                      </p:cBhvr>
                                      <p:to>
                                        <p:strVal val="visible"/>
                                      </p:to>
                                    </p:set>
                                    <p:animEffect filter="fade" transition="in">
                                      <p:cBhvr>
                                        <p:cTn dur="1"/>
                                        <p:tgtEl>
                                          <p:spTgt spid="181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4">
                                            <p:txEl>
                                              <p:pRg end="1" st="1"/>
                                            </p:txEl>
                                          </p:spTgt>
                                        </p:tgtEl>
                                        <p:attrNameLst>
                                          <p:attrName>style.visibility</p:attrName>
                                        </p:attrNameLst>
                                      </p:cBhvr>
                                      <p:to>
                                        <p:strVal val="visible"/>
                                      </p:to>
                                    </p:set>
                                    <p:animEffect filter="fade" transition="in">
                                      <p:cBhvr>
                                        <p:cTn dur="1"/>
                                        <p:tgtEl>
                                          <p:spTgt spid="1814">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898" name="Shape 1898"/>
        <p:cNvGrpSpPr/>
        <p:nvPr/>
      </p:nvGrpSpPr>
      <p:grpSpPr>
        <a:xfrm>
          <a:off x="0" y="0"/>
          <a:ext cx="0" cy="0"/>
          <a:chOff x="0" y="0"/>
          <a:chExt cx="0" cy="0"/>
        </a:xfrm>
      </p:grpSpPr>
      <p:sp>
        <p:nvSpPr>
          <p:cNvPr id="1899" name="Google Shape;1899;p10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Worst case performance?</a:t>
            </a:r>
            <a:endParaRPr/>
          </a:p>
        </p:txBody>
      </p:sp>
      <p:sp>
        <p:nvSpPr>
          <p:cNvPr id="1900" name="Google Shape;1900;p100"/>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is the worst case performance for Quick Select? Give an array that causes this worst case (assuming we always pick leftmost item as pivot).</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04" name="Shape 1904"/>
        <p:cNvGrpSpPr/>
        <p:nvPr/>
      </p:nvGrpSpPr>
      <p:grpSpPr>
        <a:xfrm>
          <a:off x="0" y="0"/>
          <a:ext cx="0" cy="0"/>
          <a:chOff x="0" y="0"/>
          <a:chExt cx="0" cy="0"/>
        </a:xfrm>
      </p:grpSpPr>
      <p:sp>
        <p:nvSpPr>
          <p:cNvPr id="1905" name="Google Shape;1905;p10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Worst case performance?</a:t>
            </a:r>
            <a:endParaRPr/>
          </a:p>
        </p:txBody>
      </p:sp>
      <p:sp>
        <p:nvSpPr>
          <p:cNvPr id="1906" name="Google Shape;1906;p101"/>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is the worst case performance for Quick Select? Give an array that causes this worst case </a:t>
            </a:r>
            <a:r>
              <a:rPr lang="en"/>
              <a:t>(assuming we always pick leftmost item as pivot).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Worst asymptotic performance Θ(N</a:t>
            </a:r>
            <a:r>
              <a:rPr baseline="30000" lang="en"/>
              <a:t>2</a:t>
            </a:r>
            <a:r>
              <a:rPr lang="en"/>
              <a:t>) occurs if array is in sorted order. </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[1 2 3 4 5 6 7 8 9 10 … N]</a:t>
            </a:r>
            <a:endParaRPr/>
          </a:p>
          <a:p>
            <a:pPr indent="0" lvl="0" marL="0" rtl="0" algn="l">
              <a:spcBef>
                <a:spcPts val="600"/>
              </a:spcBef>
              <a:spcAft>
                <a:spcPts val="0"/>
              </a:spcAft>
              <a:buClr>
                <a:schemeClr val="dk1"/>
              </a:buClr>
              <a:buSzPts val="1100"/>
              <a:buFont typeface="Arial"/>
              <a:buNone/>
            </a:pPr>
            <a:r>
              <a:rPr lang="en"/>
              <a:t>[1 </a:t>
            </a:r>
            <a:r>
              <a:rPr b="1" lang="en"/>
              <a:t>2 3 4 5 6 7 8 9 10 … N</a:t>
            </a:r>
            <a:r>
              <a:rPr lang="en"/>
              <a:t>]</a:t>
            </a:r>
            <a:endParaRPr/>
          </a:p>
          <a:p>
            <a:pPr indent="0" lvl="0" marL="0" rtl="0" algn="l">
              <a:spcBef>
                <a:spcPts val="600"/>
              </a:spcBef>
              <a:spcAft>
                <a:spcPts val="0"/>
              </a:spcAft>
              <a:buClr>
                <a:schemeClr val="dk1"/>
              </a:buClr>
              <a:buSzPts val="1100"/>
              <a:buFont typeface="Arial"/>
              <a:buNone/>
            </a:pPr>
            <a:r>
              <a:rPr lang="en"/>
              <a:t>[1 2</a:t>
            </a:r>
            <a:r>
              <a:rPr b="1" lang="en"/>
              <a:t> 3 4 5 6 7 8 9 10 … N</a:t>
            </a:r>
            <a:r>
              <a:rPr lang="en"/>
              <a:t>]</a:t>
            </a:r>
            <a:endParaRPr/>
          </a:p>
          <a:p>
            <a:pPr indent="0" lvl="0" marL="0" rtl="0" algn="l">
              <a:spcBef>
                <a:spcPts val="600"/>
              </a:spcBef>
              <a:spcAft>
                <a:spcPts val="0"/>
              </a:spcAft>
              <a:buNone/>
            </a:pPr>
            <a:r>
              <a:rPr lang="en"/>
              <a:t>…</a:t>
            </a:r>
            <a:endParaRPr/>
          </a:p>
          <a:p>
            <a:pPr indent="0" lvl="0" marL="0" rtl="0" algn="l">
              <a:spcBef>
                <a:spcPts val="600"/>
              </a:spcBef>
              <a:spcAft>
                <a:spcPts val="0"/>
              </a:spcAft>
              <a:buNone/>
            </a:pPr>
            <a:r>
              <a:rPr lang="en"/>
              <a:t>[1 2 3 4 5 … </a:t>
            </a:r>
            <a:r>
              <a:rPr b="1" lang="en"/>
              <a:t>N/2</a:t>
            </a:r>
            <a:r>
              <a:rPr lang="en"/>
              <a:t> … N]</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0" name="Shape 1910"/>
        <p:cNvGrpSpPr/>
        <p:nvPr/>
      </p:nvGrpSpPr>
      <p:grpSpPr>
        <a:xfrm>
          <a:off x="0" y="0"/>
          <a:ext cx="0" cy="0"/>
          <a:chOff x="0" y="0"/>
          <a:chExt cx="0" cy="0"/>
        </a:xfrm>
      </p:grpSpPr>
      <p:grpSp>
        <p:nvGrpSpPr>
          <p:cNvPr id="1911" name="Google Shape;1911;p102"/>
          <p:cNvGrpSpPr/>
          <p:nvPr/>
        </p:nvGrpSpPr>
        <p:grpSpPr>
          <a:xfrm>
            <a:off x="900363" y="2056700"/>
            <a:ext cx="5111700" cy="655969"/>
            <a:chOff x="1890963" y="1602881"/>
            <a:chExt cx="5111700" cy="655969"/>
          </a:xfrm>
        </p:grpSpPr>
        <p:grpSp>
          <p:nvGrpSpPr>
            <p:cNvPr id="1912" name="Google Shape;1912;p102"/>
            <p:cNvGrpSpPr/>
            <p:nvPr/>
          </p:nvGrpSpPr>
          <p:grpSpPr>
            <a:xfrm>
              <a:off x="1890963" y="1913250"/>
              <a:ext cx="5111700" cy="345600"/>
              <a:chOff x="1890963" y="1913250"/>
              <a:chExt cx="5111700" cy="345600"/>
            </a:xfrm>
          </p:grpSpPr>
          <p:sp>
            <p:nvSpPr>
              <p:cNvPr id="1913" name="Google Shape;1913;p102"/>
              <p:cNvSpPr/>
              <p:nvPr/>
            </p:nvSpPr>
            <p:spPr>
              <a:xfrm>
                <a:off x="1890963" y="1913250"/>
                <a:ext cx="51117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alibri"/>
                  <a:ea typeface="Calibri"/>
                  <a:cs typeface="Calibri"/>
                  <a:sym typeface="Calibri"/>
                </a:endParaRPr>
              </a:p>
            </p:txBody>
          </p:sp>
          <p:sp>
            <p:nvSpPr>
              <p:cNvPr id="1914" name="Google Shape;1914;p102"/>
              <p:cNvSpPr/>
              <p:nvPr/>
            </p:nvSpPr>
            <p:spPr>
              <a:xfrm>
                <a:off x="4047604" y="1913250"/>
                <a:ext cx="113700" cy="345600"/>
              </a:xfrm>
              <a:prstGeom prst="rect">
                <a:avLst/>
              </a:prstGeom>
              <a:solidFill>
                <a:srgbClr val="000000"/>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cxnSp>
          <p:nvCxnSpPr>
            <p:cNvPr id="1915" name="Google Shape;1915;p102"/>
            <p:cNvCxnSpPr>
              <a:stCxn id="1916" idx="2"/>
              <a:endCxn id="1914" idx="0"/>
            </p:cNvCxnSpPr>
            <p:nvPr/>
          </p:nvCxnSpPr>
          <p:spPr>
            <a:xfrm flipH="1" rot="-5400000">
              <a:off x="2870929" y="679781"/>
              <a:ext cx="310500" cy="2156700"/>
            </a:xfrm>
            <a:prstGeom prst="curvedConnector3">
              <a:avLst>
                <a:gd fmla="val 49979" name="adj1"/>
              </a:avLst>
            </a:prstGeom>
            <a:noFill/>
            <a:ln cap="flat" cmpd="sng" w="19050">
              <a:solidFill>
                <a:schemeClr val="dk2"/>
              </a:solidFill>
              <a:prstDash val="solid"/>
              <a:round/>
              <a:headEnd len="med" w="med" type="none"/>
              <a:tailEnd len="med" w="med" type="triangle"/>
            </a:ln>
          </p:spPr>
        </p:cxnSp>
      </p:grpSp>
      <p:sp>
        <p:nvSpPr>
          <p:cNvPr id="1917" name="Google Shape;1917;p102"/>
          <p:cNvSpPr/>
          <p:nvPr/>
        </p:nvSpPr>
        <p:spPr>
          <a:xfrm>
            <a:off x="3170266" y="2372323"/>
            <a:ext cx="113700" cy="345600"/>
          </a:xfrm>
          <a:prstGeom prst="rect">
            <a:avLst/>
          </a:prstGeom>
          <a:solidFill>
            <a:srgbClr val="B1DD8B"/>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918" name="Google Shape;1918;p102"/>
          <p:cNvSpPr/>
          <p:nvPr/>
        </p:nvSpPr>
        <p:spPr>
          <a:xfrm>
            <a:off x="900525" y="2367075"/>
            <a:ext cx="2156700" cy="345600"/>
          </a:xfrm>
          <a:prstGeom prst="rect">
            <a:avLst/>
          </a:prstGeom>
          <a:solidFill>
            <a:srgbClr val="666666"/>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10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Expected Performance</a:t>
            </a:r>
            <a:endParaRPr/>
          </a:p>
        </p:txBody>
      </p:sp>
      <p:sp>
        <p:nvSpPr>
          <p:cNvPr id="1920" name="Google Shape;1920;p102"/>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On average, Quick Select will take Θ(N) time.</a:t>
            </a:r>
            <a:endParaRPr/>
          </a:p>
          <a:p>
            <a:pPr indent="-342900" lvl="0" marL="457200" rtl="0" algn="l">
              <a:spcBef>
                <a:spcPts val="600"/>
              </a:spcBef>
              <a:spcAft>
                <a:spcPts val="0"/>
              </a:spcAft>
              <a:buSzPts val="1800"/>
              <a:buChar char="●"/>
            </a:pPr>
            <a:r>
              <a:rPr lang="en"/>
              <a:t>Intuitive picture (not a proof!):</a:t>
            </a:r>
            <a:endParaRPr/>
          </a:p>
          <a:p>
            <a:pPr indent="0" lvl="0" marL="0" rtl="0" algn="l">
              <a:spcBef>
                <a:spcPts val="600"/>
              </a:spcBef>
              <a:spcAft>
                <a:spcPts val="0"/>
              </a:spcAft>
              <a:buNone/>
            </a:pPr>
            <a:r>
              <a:t/>
            </a:r>
            <a:endParaRPr/>
          </a:p>
        </p:txBody>
      </p:sp>
      <p:grpSp>
        <p:nvGrpSpPr>
          <p:cNvPr id="1921" name="Google Shape;1921;p102"/>
          <p:cNvGrpSpPr/>
          <p:nvPr/>
        </p:nvGrpSpPr>
        <p:grpSpPr>
          <a:xfrm>
            <a:off x="900379" y="1711100"/>
            <a:ext cx="5147834" cy="345600"/>
            <a:chOff x="1890979" y="1253900"/>
            <a:chExt cx="5147834" cy="345600"/>
          </a:xfrm>
        </p:grpSpPr>
        <p:sp>
          <p:nvSpPr>
            <p:cNvPr id="1922" name="Google Shape;1922;p102"/>
            <p:cNvSpPr/>
            <p:nvPr/>
          </p:nvSpPr>
          <p:spPr>
            <a:xfrm>
              <a:off x="1927113" y="1253900"/>
              <a:ext cx="51117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916" name="Google Shape;1916;p102"/>
            <p:cNvSpPr/>
            <p:nvPr/>
          </p:nvSpPr>
          <p:spPr>
            <a:xfrm>
              <a:off x="1890979" y="1253900"/>
              <a:ext cx="113700" cy="345600"/>
            </a:xfrm>
            <a:prstGeom prst="rect">
              <a:avLst/>
            </a:prstGeom>
            <a:solidFill>
              <a:srgbClr val="B1DD8B"/>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grpSp>
        <p:nvGrpSpPr>
          <p:cNvPr id="1923" name="Google Shape;1923;p102"/>
          <p:cNvGrpSpPr/>
          <p:nvPr/>
        </p:nvGrpSpPr>
        <p:grpSpPr>
          <a:xfrm>
            <a:off x="900363" y="2717923"/>
            <a:ext cx="5111700" cy="661227"/>
            <a:chOff x="1890963" y="2260723"/>
            <a:chExt cx="5111700" cy="661227"/>
          </a:xfrm>
        </p:grpSpPr>
        <p:grpSp>
          <p:nvGrpSpPr>
            <p:cNvPr id="1924" name="Google Shape;1924;p102"/>
            <p:cNvGrpSpPr/>
            <p:nvPr/>
          </p:nvGrpSpPr>
          <p:grpSpPr>
            <a:xfrm>
              <a:off x="1890963" y="2572600"/>
              <a:ext cx="5111700" cy="349350"/>
              <a:chOff x="1776663" y="2925000"/>
              <a:chExt cx="5111700" cy="349350"/>
            </a:xfrm>
          </p:grpSpPr>
          <p:grpSp>
            <p:nvGrpSpPr>
              <p:cNvPr id="1925" name="Google Shape;1925;p102"/>
              <p:cNvGrpSpPr/>
              <p:nvPr/>
            </p:nvGrpSpPr>
            <p:grpSpPr>
              <a:xfrm>
                <a:off x="1776663" y="2925000"/>
                <a:ext cx="5111700" cy="349350"/>
                <a:chOff x="1890963" y="1913250"/>
                <a:chExt cx="5111700" cy="349350"/>
              </a:xfrm>
            </p:grpSpPr>
            <p:sp>
              <p:nvSpPr>
                <p:cNvPr id="1926" name="Google Shape;1926;p102"/>
                <p:cNvSpPr/>
                <p:nvPr/>
              </p:nvSpPr>
              <p:spPr>
                <a:xfrm>
                  <a:off x="1890963" y="1913250"/>
                  <a:ext cx="51117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927" name="Google Shape;1927;p102"/>
                <p:cNvSpPr/>
                <p:nvPr/>
              </p:nvSpPr>
              <p:spPr>
                <a:xfrm>
                  <a:off x="4047204" y="1917000"/>
                  <a:ext cx="113700" cy="345600"/>
                </a:xfrm>
                <a:prstGeom prst="rect">
                  <a:avLst/>
                </a:prstGeom>
                <a:solidFill>
                  <a:srgbClr val="000000"/>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sp>
            <p:nvSpPr>
              <p:cNvPr id="1928" name="Google Shape;1928;p102"/>
              <p:cNvSpPr/>
              <p:nvPr/>
            </p:nvSpPr>
            <p:spPr>
              <a:xfrm>
                <a:off x="1776825" y="2925000"/>
                <a:ext cx="2156100" cy="345600"/>
              </a:xfrm>
              <a:prstGeom prst="rect">
                <a:avLst/>
              </a:prstGeom>
              <a:solidFill>
                <a:srgbClr val="666666"/>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29" name="Google Shape;1929;p102"/>
            <p:cNvSpPr/>
            <p:nvPr/>
          </p:nvSpPr>
          <p:spPr>
            <a:xfrm>
              <a:off x="5493141" y="2572600"/>
              <a:ext cx="113700" cy="345600"/>
            </a:xfrm>
            <a:prstGeom prst="rect">
              <a:avLst/>
            </a:prstGeom>
            <a:solidFill>
              <a:srgbClr val="000000"/>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cxnSp>
          <p:nvCxnSpPr>
            <p:cNvPr id="1930" name="Google Shape;1930;p102"/>
            <p:cNvCxnSpPr>
              <a:stCxn id="1917" idx="2"/>
              <a:endCxn id="1929" idx="0"/>
            </p:cNvCxnSpPr>
            <p:nvPr/>
          </p:nvCxnSpPr>
          <p:spPr>
            <a:xfrm flipH="1" rot="-5400000">
              <a:off x="4727866" y="1750573"/>
              <a:ext cx="312000" cy="1332300"/>
            </a:xfrm>
            <a:prstGeom prst="curvedConnector3">
              <a:avLst>
                <a:gd fmla="val 49980" name="adj1"/>
              </a:avLst>
            </a:prstGeom>
            <a:noFill/>
            <a:ln cap="flat" cmpd="sng" w="19050">
              <a:solidFill>
                <a:schemeClr val="dk2"/>
              </a:solidFill>
              <a:prstDash val="solid"/>
              <a:round/>
              <a:headEnd len="med" w="med" type="none"/>
              <a:tailEnd len="med" w="med" type="triangle"/>
            </a:ln>
          </p:spPr>
        </p:cxnSp>
      </p:grpSp>
      <p:sp>
        <p:nvSpPr>
          <p:cNvPr id="1931" name="Google Shape;1931;p102"/>
          <p:cNvSpPr/>
          <p:nvPr/>
        </p:nvSpPr>
        <p:spPr>
          <a:xfrm>
            <a:off x="4616250" y="3029800"/>
            <a:ext cx="1395900" cy="345600"/>
          </a:xfrm>
          <a:prstGeom prst="rect">
            <a:avLst/>
          </a:prstGeom>
          <a:solidFill>
            <a:srgbClr val="666666"/>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2" name="Google Shape;1932;p102"/>
          <p:cNvSpPr/>
          <p:nvPr/>
        </p:nvSpPr>
        <p:spPr>
          <a:xfrm>
            <a:off x="3170265" y="3033554"/>
            <a:ext cx="113700" cy="345600"/>
          </a:xfrm>
          <a:prstGeom prst="rect">
            <a:avLst/>
          </a:prstGeom>
          <a:solidFill>
            <a:srgbClr val="B1DD8B"/>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nvGrpSpPr>
          <p:cNvPr id="1933" name="Google Shape;1933;p102"/>
          <p:cNvGrpSpPr/>
          <p:nvPr/>
        </p:nvGrpSpPr>
        <p:grpSpPr>
          <a:xfrm>
            <a:off x="900363" y="3379154"/>
            <a:ext cx="5111787" cy="682046"/>
            <a:chOff x="1890963" y="2921954"/>
            <a:chExt cx="5111787" cy="682046"/>
          </a:xfrm>
        </p:grpSpPr>
        <p:grpSp>
          <p:nvGrpSpPr>
            <p:cNvPr id="1934" name="Google Shape;1934;p102"/>
            <p:cNvGrpSpPr/>
            <p:nvPr/>
          </p:nvGrpSpPr>
          <p:grpSpPr>
            <a:xfrm>
              <a:off x="1890963" y="3258400"/>
              <a:ext cx="5111787" cy="345600"/>
              <a:chOff x="1890963" y="3258400"/>
              <a:chExt cx="5111787" cy="345600"/>
            </a:xfrm>
          </p:grpSpPr>
          <p:grpSp>
            <p:nvGrpSpPr>
              <p:cNvPr id="1935" name="Google Shape;1935;p102"/>
              <p:cNvGrpSpPr/>
              <p:nvPr/>
            </p:nvGrpSpPr>
            <p:grpSpPr>
              <a:xfrm>
                <a:off x="1890963" y="3258400"/>
                <a:ext cx="5111700" cy="345600"/>
                <a:chOff x="1890963" y="2572600"/>
                <a:chExt cx="5111700" cy="345600"/>
              </a:xfrm>
            </p:grpSpPr>
            <p:grpSp>
              <p:nvGrpSpPr>
                <p:cNvPr id="1936" name="Google Shape;1936;p102"/>
                <p:cNvGrpSpPr/>
                <p:nvPr/>
              </p:nvGrpSpPr>
              <p:grpSpPr>
                <a:xfrm>
                  <a:off x="1890963" y="2572600"/>
                  <a:ext cx="5111700" cy="345600"/>
                  <a:chOff x="1776663" y="2925000"/>
                  <a:chExt cx="5111700" cy="345600"/>
                </a:xfrm>
              </p:grpSpPr>
              <p:sp>
                <p:nvSpPr>
                  <p:cNvPr id="1937" name="Google Shape;1937;p102"/>
                  <p:cNvSpPr/>
                  <p:nvPr/>
                </p:nvSpPr>
                <p:spPr>
                  <a:xfrm>
                    <a:off x="1776663" y="2925000"/>
                    <a:ext cx="51117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938" name="Google Shape;1938;p102"/>
                  <p:cNvSpPr/>
                  <p:nvPr/>
                </p:nvSpPr>
                <p:spPr>
                  <a:xfrm>
                    <a:off x="1776825" y="2925000"/>
                    <a:ext cx="2179800" cy="345600"/>
                  </a:xfrm>
                  <a:prstGeom prst="rect">
                    <a:avLst/>
                  </a:prstGeom>
                  <a:solidFill>
                    <a:srgbClr val="666666"/>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39" name="Google Shape;1939;p102"/>
                <p:cNvSpPr/>
                <p:nvPr/>
              </p:nvSpPr>
              <p:spPr>
                <a:xfrm>
                  <a:off x="5493141" y="2572600"/>
                  <a:ext cx="113700" cy="345600"/>
                </a:xfrm>
                <a:prstGeom prst="rect">
                  <a:avLst/>
                </a:prstGeom>
                <a:solidFill>
                  <a:srgbClr val="000000"/>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sp>
            <p:nvSpPr>
              <p:cNvPr id="1940" name="Google Shape;1940;p102"/>
              <p:cNvSpPr/>
              <p:nvPr/>
            </p:nvSpPr>
            <p:spPr>
              <a:xfrm>
                <a:off x="5606850" y="3258400"/>
                <a:ext cx="1395900" cy="345600"/>
              </a:xfrm>
              <a:prstGeom prst="rect">
                <a:avLst/>
              </a:prstGeom>
              <a:solidFill>
                <a:srgbClr val="666666"/>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102"/>
              <p:cNvSpPr/>
              <p:nvPr/>
            </p:nvSpPr>
            <p:spPr>
              <a:xfrm>
                <a:off x="4855429" y="3258400"/>
                <a:ext cx="113700" cy="345600"/>
              </a:xfrm>
              <a:prstGeom prst="rect">
                <a:avLst/>
              </a:prstGeom>
              <a:solidFill>
                <a:srgbClr val="000000"/>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cxnSp>
          <p:nvCxnSpPr>
            <p:cNvPr id="1942" name="Google Shape;1942;p102"/>
            <p:cNvCxnSpPr>
              <a:stCxn id="1932" idx="2"/>
              <a:endCxn id="1941" idx="0"/>
            </p:cNvCxnSpPr>
            <p:nvPr/>
          </p:nvCxnSpPr>
          <p:spPr>
            <a:xfrm flipH="1" rot="-5400000">
              <a:off x="4396815" y="2742854"/>
              <a:ext cx="336300" cy="694500"/>
            </a:xfrm>
            <a:prstGeom prst="curvedConnector3">
              <a:avLst>
                <a:gd fmla="val 50022" name="adj1"/>
              </a:avLst>
            </a:prstGeom>
            <a:noFill/>
            <a:ln cap="flat" cmpd="sng" w="19050">
              <a:solidFill>
                <a:schemeClr val="dk2"/>
              </a:solidFill>
              <a:prstDash val="solid"/>
              <a:round/>
              <a:headEnd len="med" w="med" type="none"/>
              <a:tailEnd len="med" w="med" type="triangle"/>
            </a:ln>
          </p:spPr>
        </p:cxnSp>
      </p:grpSp>
      <p:sp>
        <p:nvSpPr>
          <p:cNvPr id="1943" name="Google Shape;1943;p102"/>
          <p:cNvSpPr/>
          <p:nvPr/>
        </p:nvSpPr>
        <p:spPr>
          <a:xfrm>
            <a:off x="3194102" y="3719604"/>
            <a:ext cx="113700" cy="345600"/>
          </a:xfrm>
          <a:prstGeom prst="rect">
            <a:avLst/>
          </a:prstGeom>
          <a:solidFill>
            <a:srgbClr val="B1DD8B"/>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944" name="Google Shape;1944;p102"/>
          <p:cNvSpPr/>
          <p:nvPr/>
        </p:nvSpPr>
        <p:spPr>
          <a:xfrm>
            <a:off x="3992725" y="3724375"/>
            <a:ext cx="492000" cy="333000"/>
          </a:xfrm>
          <a:prstGeom prst="rect">
            <a:avLst/>
          </a:prstGeom>
          <a:solidFill>
            <a:srgbClr val="666666"/>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5" name="Google Shape;1945;p102"/>
          <p:cNvSpPr/>
          <p:nvPr/>
        </p:nvSpPr>
        <p:spPr>
          <a:xfrm>
            <a:off x="3080391" y="3719613"/>
            <a:ext cx="113700" cy="345600"/>
          </a:xfrm>
          <a:prstGeom prst="rect">
            <a:avLst/>
          </a:prstGeom>
          <a:solidFill>
            <a:srgbClr val="000000"/>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nvGrpSpPr>
          <p:cNvPr id="1946" name="Google Shape;1946;p102"/>
          <p:cNvGrpSpPr/>
          <p:nvPr/>
        </p:nvGrpSpPr>
        <p:grpSpPr>
          <a:xfrm>
            <a:off x="900362" y="4065204"/>
            <a:ext cx="5111787" cy="684625"/>
            <a:chOff x="852738" y="4278854"/>
            <a:chExt cx="5111787" cy="684625"/>
          </a:xfrm>
        </p:grpSpPr>
        <p:grpSp>
          <p:nvGrpSpPr>
            <p:cNvPr id="1947" name="Google Shape;1947;p102"/>
            <p:cNvGrpSpPr/>
            <p:nvPr/>
          </p:nvGrpSpPr>
          <p:grpSpPr>
            <a:xfrm>
              <a:off x="852738" y="4609725"/>
              <a:ext cx="5111787" cy="349612"/>
              <a:chOff x="852738" y="4601525"/>
              <a:chExt cx="5111787" cy="349612"/>
            </a:xfrm>
          </p:grpSpPr>
          <p:grpSp>
            <p:nvGrpSpPr>
              <p:cNvPr id="1948" name="Google Shape;1948;p102"/>
              <p:cNvGrpSpPr/>
              <p:nvPr/>
            </p:nvGrpSpPr>
            <p:grpSpPr>
              <a:xfrm>
                <a:off x="852738" y="4601525"/>
                <a:ext cx="5111787" cy="345600"/>
                <a:chOff x="1890963" y="3258400"/>
                <a:chExt cx="5111787" cy="345600"/>
              </a:xfrm>
            </p:grpSpPr>
            <p:grpSp>
              <p:nvGrpSpPr>
                <p:cNvPr id="1949" name="Google Shape;1949;p102"/>
                <p:cNvGrpSpPr/>
                <p:nvPr/>
              </p:nvGrpSpPr>
              <p:grpSpPr>
                <a:xfrm>
                  <a:off x="1890963" y="3258400"/>
                  <a:ext cx="5111700" cy="345600"/>
                  <a:chOff x="1890963" y="2572600"/>
                  <a:chExt cx="5111700" cy="345600"/>
                </a:xfrm>
              </p:grpSpPr>
              <p:grpSp>
                <p:nvGrpSpPr>
                  <p:cNvPr id="1950" name="Google Shape;1950;p102"/>
                  <p:cNvGrpSpPr/>
                  <p:nvPr/>
                </p:nvGrpSpPr>
                <p:grpSpPr>
                  <a:xfrm>
                    <a:off x="1890963" y="2572600"/>
                    <a:ext cx="5111700" cy="345600"/>
                    <a:chOff x="1776663" y="2925000"/>
                    <a:chExt cx="5111700" cy="345600"/>
                  </a:xfrm>
                </p:grpSpPr>
                <p:sp>
                  <p:nvSpPr>
                    <p:cNvPr id="1951" name="Google Shape;1951;p102"/>
                    <p:cNvSpPr/>
                    <p:nvPr/>
                  </p:nvSpPr>
                  <p:spPr>
                    <a:xfrm>
                      <a:off x="1776663" y="2925000"/>
                      <a:ext cx="5111700" cy="3456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sp>
                  <p:nvSpPr>
                    <p:cNvPr id="1952" name="Google Shape;1952;p102"/>
                    <p:cNvSpPr/>
                    <p:nvPr/>
                  </p:nvSpPr>
                  <p:spPr>
                    <a:xfrm>
                      <a:off x="1776825" y="2925000"/>
                      <a:ext cx="2179800" cy="345600"/>
                    </a:xfrm>
                    <a:prstGeom prst="rect">
                      <a:avLst/>
                    </a:prstGeom>
                    <a:solidFill>
                      <a:srgbClr val="666666"/>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53" name="Google Shape;1953;p102"/>
                  <p:cNvSpPr/>
                  <p:nvPr/>
                </p:nvSpPr>
                <p:spPr>
                  <a:xfrm>
                    <a:off x="5493141" y="2572600"/>
                    <a:ext cx="113700" cy="345600"/>
                  </a:xfrm>
                  <a:prstGeom prst="rect">
                    <a:avLst/>
                  </a:prstGeom>
                  <a:solidFill>
                    <a:srgbClr val="000000"/>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sp>
              <p:nvSpPr>
                <p:cNvPr id="1954" name="Google Shape;1954;p102"/>
                <p:cNvSpPr/>
                <p:nvPr/>
              </p:nvSpPr>
              <p:spPr>
                <a:xfrm>
                  <a:off x="5606850" y="3258400"/>
                  <a:ext cx="1395900" cy="345600"/>
                </a:xfrm>
                <a:prstGeom prst="rect">
                  <a:avLst/>
                </a:prstGeom>
                <a:solidFill>
                  <a:srgbClr val="666666"/>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102"/>
                <p:cNvSpPr/>
                <p:nvPr/>
              </p:nvSpPr>
              <p:spPr>
                <a:xfrm>
                  <a:off x="4855429" y="3258400"/>
                  <a:ext cx="113700" cy="345600"/>
                </a:xfrm>
                <a:prstGeom prst="rect">
                  <a:avLst/>
                </a:prstGeom>
                <a:solidFill>
                  <a:srgbClr val="000000"/>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sp>
            <p:nvSpPr>
              <p:cNvPr id="1956" name="Google Shape;1956;p102"/>
              <p:cNvSpPr/>
              <p:nvPr/>
            </p:nvSpPr>
            <p:spPr>
              <a:xfrm>
                <a:off x="3945100" y="4610300"/>
                <a:ext cx="492000" cy="333000"/>
              </a:xfrm>
              <a:prstGeom prst="rect">
                <a:avLst/>
              </a:prstGeom>
              <a:solidFill>
                <a:srgbClr val="666666"/>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7" name="Google Shape;1957;p102"/>
              <p:cNvSpPr/>
              <p:nvPr/>
            </p:nvSpPr>
            <p:spPr>
              <a:xfrm>
                <a:off x="3032766" y="4605538"/>
                <a:ext cx="113700" cy="345600"/>
              </a:xfrm>
              <a:prstGeom prst="rect">
                <a:avLst/>
              </a:prstGeom>
              <a:solidFill>
                <a:srgbClr val="000000"/>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cxnSp>
          <p:nvCxnSpPr>
            <p:cNvPr id="1958" name="Google Shape;1958;p102"/>
            <p:cNvCxnSpPr>
              <a:stCxn id="1943" idx="2"/>
              <a:endCxn id="1959" idx="0"/>
            </p:cNvCxnSpPr>
            <p:nvPr/>
          </p:nvCxnSpPr>
          <p:spPr>
            <a:xfrm flipH="1" rot="-5400000">
              <a:off x="3086027" y="4396154"/>
              <a:ext cx="339000" cy="104400"/>
            </a:xfrm>
            <a:prstGeom prst="curvedConnector3">
              <a:avLst>
                <a:gd fmla="val 50004" name="adj1"/>
              </a:avLst>
            </a:prstGeom>
            <a:noFill/>
            <a:ln cap="flat" cmpd="sng" w="19050">
              <a:solidFill>
                <a:schemeClr val="dk2"/>
              </a:solidFill>
              <a:prstDash val="solid"/>
              <a:round/>
              <a:headEnd len="med" w="med" type="none"/>
              <a:tailEnd len="med" w="med" type="triangle"/>
            </a:ln>
          </p:spPr>
        </p:cxnSp>
        <p:sp>
          <p:nvSpPr>
            <p:cNvPr id="1959" name="Google Shape;1959;p102"/>
            <p:cNvSpPr/>
            <p:nvPr/>
          </p:nvSpPr>
          <p:spPr>
            <a:xfrm>
              <a:off x="3250954" y="4617879"/>
              <a:ext cx="113700" cy="345600"/>
            </a:xfrm>
            <a:prstGeom prst="rect">
              <a:avLst/>
            </a:prstGeom>
            <a:solidFill>
              <a:srgbClr val="9900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Calibri"/>
                <a:ea typeface="Calibri"/>
                <a:cs typeface="Calibri"/>
                <a:sym typeface="Calibri"/>
              </a:endParaRPr>
            </a:p>
          </p:txBody>
        </p:sp>
      </p:grpSp>
      <p:grpSp>
        <p:nvGrpSpPr>
          <p:cNvPr id="1960" name="Google Shape;1960;p102"/>
          <p:cNvGrpSpPr/>
          <p:nvPr/>
        </p:nvGrpSpPr>
        <p:grpSpPr>
          <a:xfrm>
            <a:off x="6048200" y="1391100"/>
            <a:ext cx="2869650" cy="2747100"/>
            <a:chOff x="6048200" y="1391100"/>
            <a:chExt cx="2869650" cy="2747100"/>
          </a:xfrm>
        </p:grpSpPr>
        <p:sp>
          <p:nvSpPr>
            <p:cNvPr id="1961" name="Google Shape;1961;p102"/>
            <p:cNvSpPr txBox="1"/>
            <p:nvPr/>
          </p:nvSpPr>
          <p:spPr>
            <a:xfrm>
              <a:off x="6048200" y="2349200"/>
              <a:ext cx="1395900" cy="40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 compares</a:t>
              </a:r>
              <a:endParaRPr/>
            </a:p>
          </p:txBody>
        </p:sp>
        <p:sp>
          <p:nvSpPr>
            <p:cNvPr id="1962" name="Google Shape;1962;p102"/>
            <p:cNvSpPr txBox="1"/>
            <p:nvPr/>
          </p:nvSpPr>
          <p:spPr>
            <a:xfrm>
              <a:off x="6062575" y="3077800"/>
              <a:ext cx="1552800" cy="40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~N/2 compares</a:t>
              </a:r>
              <a:endParaRPr/>
            </a:p>
          </p:txBody>
        </p:sp>
        <p:sp>
          <p:nvSpPr>
            <p:cNvPr id="1963" name="Google Shape;1963;p102"/>
            <p:cNvSpPr txBox="1"/>
            <p:nvPr/>
          </p:nvSpPr>
          <p:spPr>
            <a:xfrm>
              <a:off x="6048200" y="3730200"/>
              <a:ext cx="1552800" cy="40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~N/4 compares</a:t>
              </a:r>
              <a:endParaRPr/>
            </a:p>
          </p:txBody>
        </p:sp>
        <p:cxnSp>
          <p:nvCxnSpPr>
            <p:cNvPr id="1964" name="Google Shape;1964;p102"/>
            <p:cNvCxnSpPr/>
            <p:nvPr/>
          </p:nvCxnSpPr>
          <p:spPr>
            <a:xfrm flipH="1">
              <a:off x="6169500" y="1904025"/>
              <a:ext cx="1113000" cy="358800"/>
            </a:xfrm>
            <a:prstGeom prst="straightConnector1">
              <a:avLst/>
            </a:prstGeom>
            <a:noFill/>
            <a:ln cap="flat" cmpd="sng" w="19050">
              <a:solidFill>
                <a:schemeClr val="dk2"/>
              </a:solidFill>
              <a:prstDash val="solid"/>
              <a:round/>
              <a:headEnd len="med" w="med" type="none"/>
              <a:tailEnd len="med" w="med" type="triangle"/>
            </a:ln>
          </p:spPr>
        </p:cxnSp>
        <p:sp>
          <p:nvSpPr>
            <p:cNvPr id="1965" name="Google Shape;1965;p102"/>
            <p:cNvSpPr txBox="1"/>
            <p:nvPr/>
          </p:nvSpPr>
          <p:spPr>
            <a:xfrm>
              <a:off x="7365050" y="1391100"/>
              <a:ext cx="1552800" cy="1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On average, pivot ends up about halfway</a:t>
              </a:r>
              <a:endParaRPr/>
            </a:p>
          </p:txBody>
        </p:sp>
      </p:grpSp>
      <p:sp>
        <p:nvSpPr>
          <p:cNvPr id="1966" name="Google Shape;1966;p102"/>
          <p:cNvSpPr txBox="1"/>
          <p:nvPr/>
        </p:nvSpPr>
        <p:spPr>
          <a:xfrm>
            <a:off x="5178650" y="858600"/>
            <a:ext cx="3851700" cy="44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Roboto"/>
                <a:ea typeface="Roboto"/>
                <a:cs typeface="Roboto"/>
                <a:sym typeface="Roboto"/>
              </a:rPr>
              <a:t>N + N/2 + N/4 + … + 1 = Θ(N)</a:t>
            </a:r>
            <a:endParaRPr sz="1800">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1"/>
                                        </p:tgtEl>
                                        <p:attrNameLst>
                                          <p:attrName>style.visibility</p:attrName>
                                        </p:attrNameLst>
                                      </p:cBhvr>
                                      <p:to>
                                        <p:strVal val="visible"/>
                                      </p:to>
                                    </p:set>
                                    <p:animEffect filter="fade" transition="in">
                                      <p:cBhvr>
                                        <p:cTn dur="1000"/>
                                        <p:tgtEl>
                                          <p:spTgt spid="19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8"/>
                                        </p:tgtEl>
                                        <p:attrNameLst>
                                          <p:attrName>style.visibility</p:attrName>
                                        </p:attrNameLst>
                                      </p:cBhvr>
                                      <p:to>
                                        <p:strVal val="visible"/>
                                      </p:to>
                                    </p:set>
                                    <p:animEffect filter="fade" transition="in">
                                      <p:cBhvr>
                                        <p:cTn dur="1000"/>
                                        <p:tgtEl>
                                          <p:spTgt spid="19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7"/>
                                        </p:tgtEl>
                                        <p:attrNameLst>
                                          <p:attrName>style.visibility</p:attrName>
                                        </p:attrNameLst>
                                      </p:cBhvr>
                                      <p:to>
                                        <p:strVal val="visible"/>
                                      </p:to>
                                    </p:set>
                                    <p:animEffect filter="fade" transition="in">
                                      <p:cBhvr>
                                        <p:cTn dur="1000"/>
                                        <p:tgtEl>
                                          <p:spTgt spid="19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23"/>
                                        </p:tgtEl>
                                        <p:attrNameLst>
                                          <p:attrName>style.visibility</p:attrName>
                                        </p:attrNameLst>
                                      </p:cBhvr>
                                      <p:to>
                                        <p:strVal val="visible"/>
                                      </p:to>
                                    </p:set>
                                    <p:animEffect filter="fade" transition="in">
                                      <p:cBhvr>
                                        <p:cTn dur="1000"/>
                                        <p:tgtEl>
                                          <p:spTgt spid="19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1"/>
                                        </p:tgtEl>
                                        <p:attrNameLst>
                                          <p:attrName>style.visibility</p:attrName>
                                        </p:attrNameLst>
                                      </p:cBhvr>
                                      <p:to>
                                        <p:strVal val="visible"/>
                                      </p:to>
                                    </p:set>
                                    <p:animEffect filter="fade" transition="in">
                                      <p:cBhvr>
                                        <p:cTn dur="1000"/>
                                        <p:tgtEl>
                                          <p:spTgt spid="19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2"/>
                                        </p:tgtEl>
                                        <p:attrNameLst>
                                          <p:attrName>style.visibility</p:attrName>
                                        </p:attrNameLst>
                                      </p:cBhvr>
                                      <p:to>
                                        <p:strVal val="visible"/>
                                      </p:to>
                                    </p:set>
                                    <p:animEffect filter="fade" transition="in">
                                      <p:cBhvr>
                                        <p:cTn dur="1000"/>
                                        <p:tgtEl>
                                          <p:spTgt spid="19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3"/>
                                        </p:tgtEl>
                                        <p:attrNameLst>
                                          <p:attrName>style.visibility</p:attrName>
                                        </p:attrNameLst>
                                      </p:cBhvr>
                                      <p:to>
                                        <p:strVal val="visible"/>
                                      </p:to>
                                    </p:set>
                                    <p:animEffect filter="fade" transition="in">
                                      <p:cBhvr>
                                        <p:cTn dur="1000"/>
                                        <p:tgtEl>
                                          <p:spTgt spid="1933"/>
                                        </p:tgtEl>
                                      </p:cBhvr>
                                    </p:animEffect>
                                  </p:childTnLst>
                                </p:cTn>
                              </p:par>
                              <p:par>
                                <p:cTn fill="hold" nodeType="withEffect" presetClass="entr" presetID="10" presetSubtype="0">
                                  <p:stCondLst>
                                    <p:cond delay="0"/>
                                  </p:stCondLst>
                                  <p:childTnLst>
                                    <p:set>
                                      <p:cBhvr>
                                        <p:cTn dur="1" fill="hold">
                                          <p:stCondLst>
                                            <p:cond delay="0"/>
                                          </p:stCondLst>
                                        </p:cTn>
                                        <p:tgtEl>
                                          <p:spTgt spid="1945"/>
                                        </p:tgtEl>
                                        <p:attrNameLst>
                                          <p:attrName>style.visibility</p:attrName>
                                        </p:attrNameLst>
                                      </p:cBhvr>
                                      <p:to>
                                        <p:strVal val="visible"/>
                                      </p:to>
                                    </p:set>
                                    <p:animEffect filter="fade" transition="in">
                                      <p:cBhvr>
                                        <p:cTn dur="1000"/>
                                        <p:tgtEl>
                                          <p:spTgt spid="194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44"/>
                                        </p:tgtEl>
                                        <p:attrNameLst>
                                          <p:attrName>style.visibility</p:attrName>
                                        </p:attrNameLst>
                                      </p:cBhvr>
                                      <p:to>
                                        <p:strVal val="visible"/>
                                      </p:to>
                                    </p:set>
                                    <p:animEffect filter="fade" transition="in">
                                      <p:cBhvr>
                                        <p:cTn dur="1000"/>
                                        <p:tgtEl>
                                          <p:spTgt spid="19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43"/>
                                        </p:tgtEl>
                                        <p:attrNameLst>
                                          <p:attrName>style.visibility</p:attrName>
                                        </p:attrNameLst>
                                      </p:cBhvr>
                                      <p:to>
                                        <p:strVal val="visible"/>
                                      </p:to>
                                    </p:set>
                                    <p:animEffect filter="fade" transition="in">
                                      <p:cBhvr>
                                        <p:cTn dur="1000"/>
                                        <p:tgtEl>
                                          <p:spTgt spid="19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46"/>
                                        </p:tgtEl>
                                        <p:attrNameLst>
                                          <p:attrName>style.visibility</p:attrName>
                                        </p:attrNameLst>
                                      </p:cBhvr>
                                      <p:to>
                                        <p:strVal val="visible"/>
                                      </p:to>
                                    </p:set>
                                    <p:animEffect filter="fade" transition="in">
                                      <p:cBhvr>
                                        <p:cTn dur="1000"/>
                                        <p:tgtEl>
                                          <p:spTgt spid="194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60"/>
                                        </p:tgtEl>
                                        <p:attrNameLst>
                                          <p:attrName>style.visibility</p:attrName>
                                        </p:attrNameLst>
                                      </p:cBhvr>
                                      <p:to>
                                        <p:strVal val="visible"/>
                                      </p:to>
                                    </p:set>
                                    <p:animEffect filter="fade" transition="in">
                                      <p:cBhvr>
                                        <p:cTn dur="1000"/>
                                        <p:tgtEl>
                                          <p:spTgt spid="196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66"/>
                                        </p:tgtEl>
                                        <p:attrNameLst>
                                          <p:attrName>style.visibility</p:attrName>
                                        </p:attrNameLst>
                                      </p:cBhvr>
                                      <p:to>
                                        <p:strVal val="visible"/>
                                      </p:to>
                                    </p:set>
                                    <p:animEffect filter="fade" transition="in">
                                      <p:cBhvr>
                                        <p:cTn dur="1000"/>
                                        <p:tgtEl>
                                          <p:spTgt spid="19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0" name="Shape 1970"/>
        <p:cNvGrpSpPr/>
        <p:nvPr/>
      </p:nvGrpSpPr>
      <p:grpSpPr>
        <a:xfrm>
          <a:off x="0" y="0"/>
          <a:ext cx="0" cy="0"/>
          <a:chOff x="0" y="0"/>
          <a:chExt cx="0" cy="0"/>
        </a:xfrm>
      </p:grpSpPr>
      <p:sp>
        <p:nvSpPr>
          <p:cNvPr id="1971" name="Google Shape;1971;p10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Quicksort With Quickselect?</a:t>
            </a:r>
            <a:endParaRPr/>
          </a:p>
        </p:txBody>
      </p:sp>
      <p:sp>
        <p:nvSpPr>
          <p:cNvPr id="1972" name="Google Shape;1972;p103"/>
          <p:cNvSpPr txBox="1"/>
          <p:nvPr>
            <p:ph idx="1" type="body"/>
          </p:nvPr>
        </p:nvSpPr>
        <p:spPr>
          <a:xfrm>
            <a:off x="243000" y="3157050"/>
            <a:ext cx="8443800" cy="1553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Quicksort with PICK to find exact median was terrible.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if we used Quickselect to find the exact median? </a:t>
            </a:r>
            <a:endParaRPr/>
          </a:p>
          <a:p>
            <a:pPr indent="-342900" lvl="0" marL="457200" rtl="0" algn="l">
              <a:spcBef>
                <a:spcPts val="600"/>
              </a:spcBef>
              <a:spcAft>
                <a:spcPts val="0"/>
              </a:spcAft>
              <a:buSzPts val="1800"/>
              <a:buChar char="●"/>
            </a:pPr>
            <a:r>
              <a:rPr lang="en"/>
              <a:t>Resulting algorithm is still quite slow. Also: a little strange to do a bunch of partitions to identify the optimal item to partition around.</a:t>
            </a:r>
            <a:endParaRPr/>
          </a:p>
        </p:txBody>
      </p:sp>
      <p:graphicFrame>
        <p:nvGraphicFramePr>
          <p:cNvPr id="1973" name="Google Shape;1973;p103"/>
          <p:cNvGraphicFramePr/>
          <p:nvPr/>
        </p:nvGraphicFramePr>
        <p:xfrm>
          <a:off x="316925" y="704850"/>
          <a:ext cx="3000000" cy="3000000"/>
        </p:xfrm>
        <a:graphic>
          <a:graphicData uri="http://schemas.openxmlformats.org/drawingml/2006/table">
            <a:tbl>
              <a:tblPr>
                <a:noFill/>
                <a:tableStyleId>{FCE8116E-E722-455A-A1C0-E29C6331CBBF}</a:tableStyleId>
              </a:tblPr>
              <a:tblGrid>
                <a:gridCol w="1584175"/>
                <a:gridCol w="1333200"/>
                <a:gridCol w="1118150"/>
                <a:gridCol w="1407600"/>
                <a:gridCol w="1656325"/>
                <a:gridCol w="1240700"/>
              </a:tblGrid>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lang="en"/>
                        <a:t>Pivot Selection Strategy</a:t>
                      </a:r>
                      <a:endParaRPr/>
                    </a:p>
                  </a:txBody>
                  <a:tcPr marT="91425" marB="91425" marR="91425" marL="91425"/>
                </a:tc>
                <a:tc>
                  <a:txBody>
                    <a:bodyPr/>
                    <a:lstStyle/>
                    <a:p>
                      <a:pPr indent="0" lvl="0" marL="0" rtl="0" algn="l">
                        <a:spcBef>
                          <a:spcPts val="0"/>
                        </a:spcBef>
                        <a:spcAft>
                          <a:spcPts val="0"/>
                        </a:spcAft>
                        <a:buNone/>
                      </a:pPr>
                      <a:r>
                        <a:rPr lang="en"/>
                        <a:t>Partition</a:t>
                      </a:r>
                      <a:endParaRPr/>
                    </a:p>
                    <a:p>
                      <a:pPr indent="0" lvl="0" marL="0" rtl="0" algn="l">
                        <a:spcBef>
                          <a:spcPts val="0"/>
                        </a:spcBef>
                        <a:spcAft>
                          <a:spcPts val="0"/>
                        </a:spcAft>
                        <a:buNone/>
                      </a:pPr>
                      <a:r>
                        <a:rPr lang="en"/>
                        <a:t>Algorithm</a:t>
                      </a:r>
                      <a:endParaRPr/>
                    </a:p>
                  </a:txBody>
                  <a:tcPr marT="91425" marB="91425" marR="91425" marL="91425"/>
                </a:tc>
                <a:tc>
                  <a:txBody>
                    <a:bodyPr/>
                    <a:lstStyle/>
                    <a:p>
                      <a:pPr indent="0" lvl="0" marL="0" rtl="0" algn="l">
                        <a:spcBef>
                          <a:spcPts val="0"/>
                        </a:spcBef>
                        <a:spcAft>
                          <a:spcPts val="0"/>
                        </a:spcAft>
                        <a:buNone/>
                      </a:pPr>
                      <a:r>
                        <a:rPr lang="en"/>
                        <a:t>Worst Case Avoidance Strategy</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a:t>Time to sort 1000 arrays of 10000 ints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Worst Case</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96200">
                <a:tc>
                  <a:txBody>
                    <a:bodyPr/>
                    <a:lstStyle/>
                    <a:p>
                      <a:pPr indent="0" lvl="0" marL="0" rtl="0" algn="l">
                        <a:spcBef>
                          <a:spcPts val="0"/>
                        </a:spcBef>
                        <a:spcAft>
                          <a:spcPts val="0"/>
                        </a:spcAft>
                        <a:buNone/>
                      </a:pPr>
                      <a:r>
                        <a:rPr lang="en"/>
                        <a:t>Mergesort</a:t>
                      </a:r>
                      <a:endParaRPr/>
                    </a:p>
                  </a:txBody>
                  <a:tcPr marT="91425" marB="91425" marR="91425" marL="91425"/>
                </a:tc>
                <a:tc>
                  <a:txBody>
                    <a:bodyPr/>
                    <a:lstStyle/>
                    <a:p>
                      <a:pPr indent="0" lvl="0" marL="0" rtl="0" algn="l">
                        <a:spcBef>
                          <a:spcPts val="0"/>
                        </a:spcBef>
                        <a:spcAft>
                          <a:spcPts val="0"/>
                        </a:spcAft>
                        <a:buNone/>
                      </a:pPr>
                      <a:r>
                        <a:rPr lang="en">
                          <a:solidFill>
                            <a:srgbClr val="FFFFFF"/>
                          </a:solidFill>
                        </a:rPr>
                        <a:t>N/A</a:t>
                      </a:r>
                      <a:endParaRPr>
                        <a:solidFill>
                          <a:srgbClr val="FFFFFF"/>
                        </a:solidFill>
                      </a:endParaRPr>
                    </a:p>
                  </a:txBody>
                  <a:tcPr marT="91425" marB="91425" marR="91425" marL="91425">
                    <a:solidFill>
                      <a:srgbClr val="000000"/>
                    </a:solidFill>
                  </a:tcPr>
                </a:tc>
                <a:tc>
                  <a:txBody>
                    <a:bodyPr/>
                    <a:lstStyle/>
                    <a:p>
                      <a:pPr indent="0" lvl="0" marL="0" rtl="0" algn="l">
                        <a:spcBef>
                          <a:spcPts val="0"/>
                        </a:spcBef>
                        <a:spcAft>
                          <a:spcPts val="0"/>
                        </a:spcAft>
                        <a:buNone/>
                      </a:pPr>
                      <a:r>
                        <a:rPr lang="en">
                          <a:solidFill>
                            <a:srgbClr val="FFFFFF"/>
                          </a:solidFill>
                        </a:rPr>
                        <a:t>N/A</a:t>
                      </a:r>
                      <a:endParaRPr>
                        <a:solidFill>
                          <a:srgbClr val="FFFFFF"/>
                        </a:solidFill>
                      </a:endParaRPr>
                    </a:p>
                  </a:txBody>
                  <a:tcPr marT="91425" marB="91425" marR="91425" marL="91425">
                    <a:solidFill>
                      <a:srgbClr val="000000"/>
                    </a:solidFill>
                  </a:tcPr>
                </a:tc>
                <a:tc>
                  <a:txBody>
                    <a:bodyPr/>
                    <a:lstStyle/>
                    <a:p>
                      <a:pPr indent="0" lvl="0" marL="0" rtl="0" algn="l">
                        <a:spcBef>
                          <a:spcPts val="0"/>
                        </a:spcBef>
                        <a:spcAft>
                          <a:spcPts val="0"/>
                        </a:spcAft>
                        <a:buNone/>
                      </a:pPr>
                      <a:r>
                        <a:rPr lang="en">
                          <a:solidFill>
                            <a:srgbClr val="FFFFFF"/>
                          </a:solidFill>
                        </a:rPr>
                        <a:t>N/A</a:t>
                      </a:r>
                      <a:endParaRPr>
                        <a:solidFill>
                          <a:srgbClr val="FFFFFF"/>
                        </a:solidFill>
                      </a:endParaRPr>
                    </a:p>
                  </a:txBody>
                  <a:tcPr marT="91425" marB="91425" marR="91425" marL="91425">
                    <a:lnR cap="flat" cmpd="sng" w="9525">
                      <a:solidFill>
                        <a:srgbClr val="9E9E9E"/>
                      </a:solidFill>
                      <a:prstDash val="solid"/>
                      <a:round/>
                      <a:headEnd len="sm" w="sm" type="none"/>
                      <a:tailEnd len="sm" w="sm" type="none"/>
                    </a:lnR>
                    <a:solidFill>
                      <a:srgbClr val="000000"/>
                    </a:solidFill>
                  </a:tcPr>
                </a:tc>
                <a:tc>
                  <a:txBody>
                    <a:bodyPr/>
                    <a:lstStyle/>
                    <a:p>
                      <a:pPr indent="0" lvl="0" marL="0" rtl="0" algn="l">
                        <a:spcBef>
                          <a:spcPts val="0"/>
                        </a:spcBef>
                        <a:spcAft>
                          <a:spcPts val="0"/>
                        </a:spcAft>
                        <a:buNone/>
                      </a:pPr>
                      <a:r>
                        <a:rPr lang="en"/>
                        <a:t>1.3 seconds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Θ(N log N)</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t>Quicksort L3S</a:t>
                      </a:r>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Leftmost</a:t>
                      </a:r>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3-scan</a:t>
                      </a:r>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Shuffle</a:t>
                      </a:r>
                      <a:endParaRPr/>
                    </a:p>
                  </a:txBody>
                  <a:tcPr marT="91425" marB="91425" marR="91425" marL="91425">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3.2 seconds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Θ(N</a:t>
                      </a:r>
                      <a:r>
                        <a:rPr baseline="30000" lang="en"/>
                        <a:t>2</a:t>
                      </a:r>
                      <a:r>
                        <a:rPr lang="en"/>
                        <a:t>)</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t>Quicksort LTHS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Leftmost</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Tony Hoare</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Shuffle</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0.9 seconds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Θ(N</a:t>
                      </a:r>
                      <a:r>
                        <a:rPr baseline="30000" lang="en"/>
                        <a:t>2</a:t>
                      </a:r>
                      <a:r>
                        <a:rPr lang="en"/>
                        <a:t>)</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t>Quicksort PickTH</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Exact Median</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Tony Hoare</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Exact Median</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4.9 seconds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Θ(N log N)</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ecture">
  <a:themeElements>
    <a:clrScheme name="Simple Light">
      <a:dk1>
        <a:srgbClr val="000000"/>
      </a:dk1>
      <a:lt1>
        <a:srgbClr val="FFFFFF"/>
      </a:lt1>
      <a:dk2>
        <a:srgbClr val="666666"/>
      </a:dk2>
      <a:lt2>
        <a:srgbClr val="C9DAF8"/>
      </a:lt2>
      <a:accent1>
        <a:srgbClr val="FCE5CD"/>
      </a:accent1>
      <a:accent2>
        <a:srgbClr val="CC4125"/>
      </a:accent2>
      <a:accent3>
        <a:srgbClr val="0B5394"/>
      </a:accent3>
      <a:accent4>
        <a:srgbClr val="BF9000"/>
      </a:accent4>
      <a:accent5>
        <a:srgbClr val="6AA84F"/>
      </a:accent5>
      <a:accent6>
        <a:srgbClr val="D9D9D9"/>
      </a:accent6>
      <a:hlink>
        <a:srgbClr val="4A86E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