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</p:sldIdLst>
  <p:sldSz cy="5143500" cx="9144000"/>
  <p:notesSz cx="6858000" cy="9144000"/>
  <p:embeddedFontLst>
    <p:embeddedFont>
      <p:font typeface="Roboto Medium"/>
      <p:regular r:id="rId85"/>
      <p:bold r:id="rId86"/>
      <p:italic r:id="rId87"/>
      <p:boldItalic r:id="rId88"/>
    </p:embeddedFont>
    <p:embeddedFont>
      <p:font typeface="Roboto"/>
      <p:regular r:id="rId89"/>
      <p:bold r:id="rId90"/>
      <p:italic r:id="rId91"/>
      <p:boldItalic r:id="rId92"/>
    </p:embeddedFont>
    <p:embeddedFont>
      <p:font typeface="Roboto Light"/>
      <p:regular r:id="rId93"/>
      <p:bold r:id="rId94"/>
      <p:italic r:id="rId95"/>
      <p:boldItalic r:id="rId9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2889539-B548-481F-8431-795DECFAD087}">
  <a:tblStyle styleId="{02889539-B548-481F-8431-795DECFAD08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52DF17F1-0C64-414E-84CB-2A5AF44B5AF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0AF76A3-A309-490A-8E90-0DDC35115211}" styleName="Table_2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42" Type="http://schemas.openxmlformats.org/officeDocument/2006/relationships/slide" Target="slides/slide37.xml"/><Relationship Id="rId86" Type="http://schemas.openxmlformats.org/officeDocument/2006/relationships/font" Target="fonts/RobotoMedium-bold.fntdata"/><Relationship Id="rId41" Type="http://schemas.openxmlformats.org/officeDocument/2006/relationships/slide" Target="slides/slide36.xml"/><Relationship Id="rId85" Type="http://schemas.openxmlformats.org/officeDocument/2006/relationships/font" Target="fonts/RobotoMedium-regular.fntdata"/><Relationship Id="rId44" Type="http://schemas.openxmlformats.org/officeDocument/2006/relationships/slide" Target="slides/slide39.xml"/><Relationship Id="rId88" Type="http://schemas.openxmlformats.org/officeDocument/2006/relationships/font" Target="fonts/RobotoMedium-boldItalic.fntdata"/><Relationship Id="rId43" Type="http://schemas.openxmlformats.org/officeDocument/2006/relationships/slide" Target="slides/slide38.xml"/><Relationship Id="rId87" Type="http://schemas.openxmlformats.org/officeDocument/2006/relationships/font" Target="fonts/RobotoMedium-italic.fntdata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9" Type="http://schemas.openxmlformats.org/officeDocument/2006/relationships/font" Target="fonts/Roboto-regular.fntdata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95" Type="http://schemas.openxmlformats.org/officeDocument/2006/relationships/font" Target="fonts/RobotoLight-italic.fntdata"/><Relationship Id="rId50" Type="http://schemas.openxmlformats.org/officeDocument/2006/relationships/slide" Target="slides/slide45.xml"/><Relationship Id="rId94" Type="http://schemas.openxmlformats.org/officeDocument/2006/relationships/font" Target="fonts/RobotoLight-bold.fntdata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96" Type="http://schemas.openxmlformats.org/officeDocument/2006/relationships/font" Target="fonts/RobotoLight-boldItalic.fntdata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91" Type="http://schemas.openxmlformats.org/officeDocument/2006/relationships/font" Target="fonts/Roboto-italic.fntdata"/><Relationship Id="rId90" Type="http://schemas.openxmlformats.org/officeDocument/2006/relationships/font" Target="fonts/Roboto-bold.fntdata"/><Relationship Id="rId93" Type="http://schemas.openxmlformats.org/officeDocument/2006/relationships/font" Target="fonts/RobotoLight-regular.fntdata"/><Relationship Id="rId92" Type="http://schemas.openxmlformats.org/officeDocument/2006/relationships/font" Target="fonts/Roboto-boldItalic.fntdata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photos3.meetupstatic.com/photos/event/a/3/f/4/highres_335141972.jpeg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frlHah_Jp0nbeqClX3HN3jx0X047x5ql5y4lhMBI5mqkJEaA/viewform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c5hHR8ODBsos4SJnMLHq75b-czdCrb7InhrTamcVV2XIPqew/viewform" TargetMode="Externa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eDDNm3bd4MZt--vYckTexAzadFe6GcSTApEzr2N1TWrSE5og/viewform" TargetMode="Externa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eM7PgCQaviApmMiuUBpnsG1_MKx15lkF2UYkVD2y0D6ctr2A/viewform" TargetMode="Externa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2f2d78a185_0_6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2f2d78a185_0_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http://photos3.meetupstatic.com/photos/event/a/3/f/4/highres_335141972.jpeg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ca4b12c9aa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ca4b12c9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ca4b12c9aa_0_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ca4b12c9a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ca4b12c9aa_0_1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ca4b12c9a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ca4b12c9aa_0_2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ca4b12c9a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ca4b12c9aa_0_4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ca4b12c9aa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https://docs.google.com/forms/d/e/1FAIpQLSfrlHah_Jp0nbeqClX3HN3jx0X047x5ql5y4lhMBI5mqkJEaA/viewform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ca4b12c9aa_0_5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ca4b12c9a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ca4b12c9aa_0_8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ca4b12c9aa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ca4b12c9aa_0_9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ca4b12c9aa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minutes to here without the earlier question on stability.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ca4b12c9aa_0_10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ca4b12c9aa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minutes to here without the earlier question on stability.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ca4b12c9aa_0_10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2ca4b12c9aa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minutes to here without the earlier question on stability.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ca4b12c9aa_0_11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ca4b12c9aa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2f2d78a185_0_32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2f2d78a185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2f2d78a185_0_38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2f2d78a185_0_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2f2d78a185_0_38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2f2d78a185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2f2d78a185_0_39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2f2d78a185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2f2d78a185_0_40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2f2d78a185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2f2d78a185_0_44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22f2d78a185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2f2d78a185_0_45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22f2d78a185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2f2d78a185_0_46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2f2d78a185_0_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2f2d78a185_0_48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22f2d78a185_0_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2f2d78a185_0_52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22f2d78a185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2f2d78a185_0_50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22f2d78a185_0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2f2d78a185_0_55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22f2d78a185_0_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2f2d78a185_0_57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22f2d78a185_0_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76a36da6d_0_2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76a36da6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465e07215_017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465e07215_0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465e07215_017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465e07215_0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465e07215_019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465e07215_0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465fbc6ea_1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465fbc6ea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465fbc6ea_1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465fbc6ea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465fbc6ea_11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465fbc6ea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465e07215_018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465e07215_0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465fbc6ea_11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465fbc6ea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https://docs.google.com/forms/d/e/1FAIpQLSc5hHR8ODBsos4SJnMLHq75b-czdCrb7InhrTamcVV2XIPqew/viewform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76a36da6d_0_2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76a36da6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465fbc6ea_14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465fbc6ea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25f74823379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25f7482337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5f74823379_0_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25f7482337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5f74823379_0_1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25f7482337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25f74823379_0_2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25f74823379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25f74823379_0_4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25f7482337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25f74823379_0_6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25f7482337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25f74823379_0_7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25f74823379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25f74823379_0_9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25f74823379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25f74823379_0_11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25f74823379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25f74823379_0_12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25f74823379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25f74823379_0_14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25f74823379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25f74823379_0_16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25f74823379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25f74823379_0_18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25f74823379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25f74823379_0_19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25f74823379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5f74823379_0_21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5f74823379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25f74823379_0_23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25f74823379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22f2d78a185_0_58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22f2d78a185_0_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76adfa6c9_0_2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76adfa6c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https://docs.google.com/forms/d/e/1FAIpQLSeDDNm3bd4MZt--vYckTexAzadFe6GcSTApEzr2N1TWrSE5og/viewform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22f2d78a185_0_13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22f2d78a185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569f7b3162_3_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569f7b3162_3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22f2d78a185_0_14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22f2d78a185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76adfa6c9_0_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76adfa6c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12bf303a97_0_2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12bf303a9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76adfa6c9_0_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76adfa6c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22f2d78a185_0_59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22f2d78a185_0_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465fbc6ea_15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465fbc6ea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465fbc6ea_1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465fbc6ea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582db9d809_12_6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582db9d809_12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22f2d78a185_0_61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22f2d78a185_0_6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582db9d809_12_9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582db9d809_12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569f7b3162_3_1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g569f7b3162_3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76adfa6c9_0_4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" name="Google Shape;990;g76adfa6c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76adfa6c9_0_5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" name="Google Shape;999;g76adfa6c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76adfa6c9_0_13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" name="Google Shape;1012;g76adfa6c9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22f2d78a185_0_59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" name="Google Shape;1020;g22f2d78a185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465fbc6ea_12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465fbc6ea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465fbc6ea_111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465fbc6ea_1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https://docs.google.com/forms/d/e/1FAIpQLSeM7PgCQaviApmMiuUBpnsG1_MKx15lkF2UYkVD2y0D6ctr2A/viewform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20841d522d_0_1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7" name="Google Shape;1047;g20841d522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465fbc6ea_114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2" name="Google Shape;1062;g465fbc6ea_1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g569f7b3162_3_3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Google Shape;1089;g569f7b3162_3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g76adfa6c9_0_18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5" name="Google Shape;1095;g76adfa6c9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g76adfa6c9_0_19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1" name="Google Shape;1101;g76adfa6c9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4671a419d_07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4671a419d_0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://datastructur.es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" name="Google Shape;22;p4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oadmap">
  <p:cSld name="SECTION_TITLE_AND_DESCRIPTION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Roboto Light"/>
              <a:buChar char="•"/>
              <a:defRPr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27" name="Google Shape;2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cxnSp>
        <p:nvCxnSpPr>
          <p:cNvPr id="29" name="Google Shape;29;p5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" name="Google Shape;30;p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right">
  <p:cSld name="SECTION_TITLE_AND_DESCRIPTION_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 txBox="1"/>
          <p:nvPr>
            <p:ph idx="1" type="subTitle"/>
          </p:nvPr>
        </p:nvSpPr>
        <p:spPr>
          <a:xfrm>
            <a:off x="4835400" y="4198275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/>
        </p:nvSpPr>
        <p:spPr>
          <a:xfrm>
            <a:off x="6365900" y="3724875"/>
            <a:ext cx="2591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95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38" name="Google Shape;38;p6"/>
          <p:cNvCxnSpPr/>
          <p:nvPr/>
        </p:nvCxnSpPr>
        <p:spPr>
          <a:xfrm>
            <a:off x="95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left">
  <p:cSld name="SECTION_TITLE_AND_DESCRIPTION_2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7"/>
          <p:cNvSpPr txBox="1"/>
          <p:nvPr>
            <p:ph idx="1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7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667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type="title"/>
          </p:nvPr>
        </p:nvSpPr>
        <p:spPr>
          <a:xfrm>
            <a:off x="4572000" y="0"/>
            <a:ext cx="4572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45" name="Google Shape;45;p7"/>
          <p:cNvCxnSpPr/>
          <p:nvPr/>
        </p:nvCxnSpPr>
        <p:spPr>
          <a:xfrm>
            <a:off x="4667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">
  <p:cSld name="SECTION_TITLE_AND_DESCRIPTION_2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8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8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53" name="Google Shape;53;p8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" name="Google Shape;5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8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1">
  <p:cSld name="SECTION_TITLE_AND_DESCRIPTION_2_1_1_2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9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0" name="Google Shape;60;p9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Compare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63" name="Google Shape;63;p9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4" name="Google Shape;6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Solution">
  <p:cSld name="SECTION_TITLE_AND_DESCRIPTION_2_1_1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0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9" name="Google Shape;69;p10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Solution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10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72" name="Google Shape;72;p10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3" name="Google Shape;7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9" name="Google Shape;79;p11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" name="Google Shape;80;p11"/>
          <p:cNvSpPr txBox="1"/>
          <p:nvPr>
            <p:ph idx="2" type="body"/>
          </p:nvPr>
        </p:nvSpPr>
        <p:spPr>
          <a:xfrm>
            <a:off x="9543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4" name="Google Shape;84;p12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_3">
  <p:cSld name="SECTION_TITLE_AND_DESCRIPTION_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4"/>
          <p:cNvSpPr txBox="1"/>
          <p:nvPr>
            <p:ph idx="2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15"/>
          <p:cNvSpPr txBox="1"/>
          <p:nvPr>
            <p:ph type="title"/>
          </p:nvPr>
        </p:nvSpPr>
        <p:spPr>
          <a:xfrm>
            <a:off x="95425" y="4382350"/>
            <a:ext cx="842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cxnSp>
        <p:nvCxnSpPr>
          <p:cNvPr id="97" name="Google Shape;97;p15"/>
          <p:cNvCxnSpPr/>
          <p:nvPr/>
        </p:nvCxnSpPr>
        <p:spPr>
          <a:xfrm>
            <a:off x="168250" y="4288400"/>
            <a:ext cx="8757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dark">
  <p:cSld name="BLANK_1"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lude">
  <p:cSld name="SECTION_TITLE_AND_DESCRIPTION_1_3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106" name="Google Shape;10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108" name="Google Shape;108;p18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3" name="Google Shape;113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4" name="Google Shape;114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left">
  <p:cSld name="SECTION_TITLE_AND_DESCRIPTION_1_1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type="title"/>
          </p:nvPr>
        </p:nvSpPr>
        <p:spPr>
          <a:xfrm>
            <a:off x="48829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" name="Google Shape;12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left, Heading">
  <p:cSld name="SECTION_TITLE_AND_DESCRIPTION_1_1_1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3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9" name="Google Shape;129;p21"/>
          <p:cNvSpPr txBox="1"/>
          <p:nvPr>
            <p:ph type="title"/>
          </p:nvPr>
        </p:nvSpPr>
        <p:spPr>
          <a:xfrm>
            <a:off x="208450" y="3418425"/>
            <a:ext cx="3950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130" name="Google Shape;130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right">
  <p:cSld name="SECTION_TITLE_AND_DESCRIPTION_1_2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3117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2" type="body"/>
          </p:nvPr>
        </p:nvSpPr>
        <p:spPr>
          <a:xfrm>
            <a:off x="4882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/>
          <p:nvPr>
            <p:ph type="title"/>
          </p:nvPr>
        </p:nvSpPr>
        <p:spPr>
          <a:xfrm>
            <a:off x="166800" y="92501"/>
            <a:ext cx="82296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BE0712"/>
              </a:buClr>
              <a:buSzPts val="2400"/>
              <a:buFont typeface="Calibri"/>
              <a:buNone/>
              <a:defRPr b="1" sz="2400">
                <a:solidFill>
                  <a:srgbClr val="BE071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142" name="Google Shape;142;p24"/>
          <p:cNvCxnSpPr/>
          <p:nvPr/>
        </p:nvCxnSpPr>
        <p:spPr>
          <a:xfrm>
            <a:off x="243000" y="587800"/>
            <a:ext cx="8443800" cy="0"/>
          </a:xfrm>
          <a:prstGeom prst="straightConnector1">
            <a:avLst/>
          </a:prstGeom>
          <a:noFill/>
          <a:ln cap="flat" cmpd="sng" w="19050">
            <a:solidFill>
              <a:srgbClr val="1072BD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143" name="Google Shape;143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8680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4"/>
          <p:cNvSpPr txBox="1"/>
          <p:nvPr/>
        </p:nvSpPr>
        <p:spPr>
          <a:xfrm>
            <a:off x="8578500" y="4793875"/>
            <a:ext cx="6552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datastructur.es</a:t>
            </a:r>
            <a:endParaRPr sz="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4"/>
          <p:cNvSpPr txBox="1"/>
          <p:nvPr/>
        </p:nvSpPr>
        <p:spPr>
          <a:xfrm>
            <a:off x="212650" y="637950"/>
            <a:ext cx="8660700" cy="4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Example: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Alphabet: {</a:t>
            </a:r>
            <a:r>
              <a:rPr lang="en" sz="2000">
                <a:solidFill>
                  <a:schemeClr val="dk1"/>
                </a:solidFill>
              </a:rPr>
              <a:t>♣️, 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♠, </a:t>
            </a:r>
            <a:r>
              <a:rPr lang="en" sz="2000">
                <a:solidFill>
                  <a:srgbClr val="FF0000"/>
                </a:solidFill>
              </a:rPr>
              <a:t>♥️</a:t>
            </a:r>
            <a:r>
              <a:rPr lang="en" sz="2000"/>
              <a:t>,</a:t>
            </a:r>
            <a:r>
              <a:rPr lang="en" sz="2000">
                <a:solidFill>
                  <a:srgbClr val="FF0000"/>
                </a:solidFill>
              </a:rPr>
              <a:t> ♦️</a:t>
            </a:r>
            <a:r>
              <a:rPr lang="en" sz="2000"/>
              <a:t>}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5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600"/>
              <a:buFont typeface="Roboto Medium"/>
              <a:buNone/>
              <a:defRPr sz="16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5727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goo.gl/3sYnv3" TargetMode="External"/><Relationship Id="rId4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Relationship Id="rId3" Type="http://schemas.openxmlformats.org/officeDocument/2006/relationships/hyperlink" Target="https://www.youtube.com/watch?v=kPRA0W1kECg" TargetMode="External"/><Relationship Id="rId4" Type="http://schemas.openxmlformats.org/officeDocument/2006/relationships/hyperlink" Target="https://www.youtube.com/watch?v=kPRA0W1kECg&amp;t=0m9s" TargetMode="External"/><Relationship Id="rId9" Type="http://schemas.openxmlformats.org/officeDocument/2006/relationships/hyperlink" Target="https://www.youtube.com/watch?v=kPRA0W1kECg&amp;t=2m10s" TargetMode="External"/><Relationship Id="rId5" Type="http://schemas.openxmlformats.org/officeDocument/2006/relationships/hyperlink" Target="https://www.youtube.com/watch?v=kPRA0W1kECg&amp;t=0m38s" TargetMode="External"/><Relationship Id="rId6" Type="http://schemas.openxmlformats.org/officeDocument/2006/relationships/hyperlink" Target="https://www.youtube.com/watch?v=kPRA0W1kECg&amp;t=1m05s" TargetMode="External"/><Relationship Id="rId7" Type="http://schemas.openxmlformats.org/officeDocument/2006/relationships/hyperlink" Target="https://www.youtube.com/watch?v=kPRA0W1kECg&amp;t=1m28s" TargetMode="External"/><Relationship Id="rId8" Type="http://schemas.openxmlformats.org/officeDocument/2006/relationships/hyperlink" Target="https://www.youtube.com/watch?v=kPRA0W1kECg&amp;t=1m54s" TargetMode="External"/><Relationship Id="rId10" Type="http://schemas.openxmlformats.org/officeDocument/2006/relationships/hyperlink" Target="https://www.youtube.com/watch?v=kPRA0W1kECg&amp;t=3m37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>
            <p:ph type="ctrTitle"/>
          </p:nvPr>
        </p:nvSpPr>
        <p:spPr>
          <a:xfrm>
            <a:off x="311700" y="1658975"/>
            <a:ext cx="8709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3"/>
                </a:solidFill>
              </a:rPr>
              <a:t>Radix Sorts</a:t>
            </a:r>
            <a:endParaRPr sz="3600">
              <a:solidFill>
                <a:schemeClr val="accent3"/>
              </a:solidFill>
            </a:endParaRPr>
          </a:p>
        </p:txBody>
      </p:sp>
      <p:sp>
        <p:nvSpPr>
          <p:cNvPr id="151" name="Google Shape;151;p25"/>
          <p:cNvSpPr txBox="1"/>
          <p:nvPr/>
        </p:nvSpPr>
        <p:spPr>
          <a:xfrm>
            <a:off x="345775" y="2740300"/>
            <a:ext cx="27627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BF9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Lecture 35 (Sorting 5)</a:t>
            </a:r>
            <a:endParaRPr sz="1200">
              <a:solidFill>
                <a:srgbClr val="BF9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52" name="Google Shape;152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3" name="Google Shape;153;p25"/>
          <p:cNvSpPr txBox="1"/>
          <p:nvPr/>
        </p:nvSpPr>
        <p:spPr>
          <a:xfrm>
            <a:off x="311700" y="3854350"/>
            <a:ext cx="85206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CS61B, Spring 2024</a:t>
            </a:r>
            <a:r>
              <a:rPr lang="en" sz="16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 @ UC Berkeley</a:t>
            </a:r>
            <a:endParaRPr sz="1600">
              <a:solidFill>
                <a:srgbClr val="000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Light"/>
                <a:ea typeface="Roboto Light"/>
                <a:cs typeface="Roboto Light"/>
                <a:sym typeface="Roboto Light"/>
              </a:rPr>
              <a:t>Slides credit: </a:t>
            </a:r>
            <a:r>
              <a:rPr lang="en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Josh Hug</a:t>
            </a:r>
            <a:endParaRPr sz="16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54" name="Google Shape;1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6400" y="518425"/>
            <a:ext cx="2057400" cy="20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35, CS61B, Spring 2024</a:t>
            </a:r>
            <a:endParaRPr/>
          </a:p>
        </p:txBody>
      </p:sp>
      <p:sp>
        <p:nvSpPr>
          <p:cNvPr id="160" name="Google Shape;160;p26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Sorting Stability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Warmup: Digit-by-digit Sorting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Counting Sort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Procedure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Runtime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Radix Sorts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LSD Radix Sort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MSD Radix Sort</a:t>
            </a:r>
            <a:endParaRPr/>
          </a:p>
        </p:txBody>
      </p:sp>
      <p:sp>
        <p:nvSpPr>
          <p:cNvPr id="161" name="Google Shape;161;p26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Sorting Stability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Sorting Summary (so far)</a:t>
            </a:r>
            <a:endParaRPr/>
          </a:p>
        </p:txBody>
      </p:sp>
      <p:sp>
        <p:nvSpPr>
          <p:cNvPr id="167" name="Google Shape;167;p2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Listed by mechanism: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Selection sort: Find the smallest item and put it at the front.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Insertion sort: Figure out where to insert the current item.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Merge sort: Merge two sorted halves into one sorted whole.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Partition (quick) sort: Partition items around a pivot.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Listed by memory and runtime: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68" name="Google Shape;168;p27"/>
          <p:cNvGraphicFramePr/>
          <p:nvPr/>
        </p:nvGraphicFramePr>
        <p:xfrm>
          <a:off x="826864" y="308141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Memory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 Compares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Notes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Heapsort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Θ(1)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 log N) worst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Bad caching (61C)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Insertion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Θ(1)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</a:t>
                      </a:r>
                      <a:r>
                        <a:rPr baseline="30000"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) worst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Θ(N) if almost sorted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Mergesort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 log N) worst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Random Quicksort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Θ(log N) (call stack)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 log N) expected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Fastest 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Desirable Sorting Properties: Stability</a:t>
            </a:r>
            <a:endParaRPr/>
          </a:p>
        </p:txBody>
      </p:sp>
      <p:sp>
        <p:nvSpPr>
          <p:cNvPr id="174" name="Google Shape;174;p2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sort is said to be stable if order of equivalent items is preserved.</a:t>
            </a:r>
            <a:endParaRPr/>
          </a:p>
        </p:txBody>
      </p:sp>
      <p:graphicFrame>
        <p:nvGraphicFramePr>
          <p:cNvPr id="175" name="Google Shape;175;p28"/>
          <p:cNvGraphicFramePr/>
          <p:nvPr/>
        </p:nvGraphicFramePr>
        <p:xfrm>
          <a:off x="787450" y="134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166800"/>
                <a:gridCol w="1166800"/>
              </a:tblGrid>
              <a:tr h="374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Bas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Fikriyya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Jana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Jouni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Nikolaj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Rosella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Sigurd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176" name="Google Shape;176;p28"/>
          <p:cNvSpPr txBox="1"/>
          <p:nvPr/>
        </p:nvSpPr>
        <p:spPr>
          <a:xfrm>
            <a:off x="531650" y="966900"/>
            <a:ext cx="3016800" cy="3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sort(studentRecords, BY_NAME);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77" name="Google Shape;177;p28"/>
          <p:cNvGraphicFramePr/>
          <p:nvPr/>
        </p:nvGraphicFramePr>
        <p:xfrm>
          <a:off x="6062800" y="134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166800"/>
                <a:gridCol w="1166800"/>
              </a:tblGrid>
              <a:tr h="374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Sigurd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Bas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Jana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Jouni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Rosella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Fikriyya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Nikolaj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178" name="Google Shape;178;p28"/>
          <p:cNvSpPr txBox="1"/>
          <p:nvPr/>
        </p:nvSpPr>
        <p:spPr>
          <a:xfrm>
            <a:off x="5778101" y="968975"/>
            <a:ext cx="3366000" cy="3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sort(studentRecords, BY_SECTION);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9" name="Google Shape;179;p28"/>
          <p:cNvCxnSpPr/>
          <p:nvPr/>
        </p:nvCxnSpPr>
        <p:spPr>
          <a:xfrm>
            <a:off x="3140500" y="2341350"/>
            <a:ext cx="2918100" cy="385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" name="Google Shape;180;p28"/>
          <p:cNvCxnSpPr/>
          <p:nvPr/>
        </p:nvCxnSpPr>
        <p:spPr>
          <a:xfrm>
            <a:off x="3115775" y="2749375"/>
            <a:ext cx="2955000" cy="372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1" name="Google Shape;181;p28"/>
          <p:cNvCxnSpPr/>
          <p:nvPr/>
        </p:nvCxnSpPr>
        <p:spPr>
          <a:xfrm flipH="1" rot="10800000">
            <a:off x="3128150" y="3530300"/>
            <a:ext cx="2930400" cy="38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2" name="Google Shape;182;p28"/>
          <p:cNvCxnSpPr/>
          <p:nvPr/>
        </p:nvCxnSpPr>
        <p:spPr>
          <a:xfrm>
            <a:off x="3115775" y="1550050"/>
            <a:ext cx="2942700" cy="75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3" name="Google Shape;183;p28"/>
          <p:cNvSpPr txBox="1"/>
          <p:nvPr/>
        </p:nvSpPr>
        <p:spPr>
          <a:xfrm>
            <a:off x="358550" y="4496750"/>
            <a:ext cx="87855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28"/>
          <p:cNvSpPr txBox="1"/>
          <p:nvPr/>
        </p:nvSpPr>
        <p:spPr>
          <a:xfrm>
            <a:off x="510950" y="4649150"/>
            <a:ext cx="69246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Equivalent items don’t ‘cross over’ when being stably sorted.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Desirable Sorting Properties: Stability</a:t>
            </a:r>
            <a:endParaRPr/>
          </a:p>
        </p:txBody>
      </p:sp>
      <p:sp>
        <p:nvSpPr>
          <p:cNvPr id="190" name="Google Shape;190;p2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sort is said to be stable if order of equivalent items is preserved.</a:t>
            </a:r>
            <a:endParaRPr/>
          </a:p>
        </p:txBody>
      </p:sp>
      <p:graphicFrame>
        <p:nvGraphicFramePr>
          <p:cNvPr id="191" name="Google Shape;191;p29"/>
          <p:cNvGraphicFramePr/>
          <p:nvPr/>
        </p:nvGraphicFramePr>
        <p:xfrm>
          <a:off x="787450" y="134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166800"/>
                <a:gridCol w="1166800"/>
              </a:tblGrid>
              <a:tr h="374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Bas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Fikriyya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Jana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Jouni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Nikolaj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Rosella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Sigurd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192" name="Google Shape;192;p29"/>
          <p:cNvSpPr txBox="1"/>
          <p:nvPr/>
        </p:nvSpPr>
        <p:spPr>
          <a:xfrm>
            <a:off x="531650" y="966900"/>
            <a:ext cx="3016800" cy="3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sort(studentRecords, BY_NAME);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93" name="Google Shape;193;p29"/>
          <p:cNvGraphicFramePr/>
          <p:nvPr/>
        </p:nvGraphicFramePr>
        <p:xfrm>
          <a:off x="6062800" y="134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166800"/>
                <a:gridCol w="1166800"/>
              </a:tblGrid>
              <a:tr h="374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Sigurd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Jouni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Rosella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Bas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Jana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Fikriyya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Nikolaj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194" name="Google Shape;194;p29"/>
          <p:cNvSpPr txBox="1"/>
          <p:nvPr/>
        </p:nvSpPr>
        <p:spPr>
          <a:xfrm>
            <a:off x="5778101" y="968975"/>
            <a:ext cx="3366000" cy="3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sort(studentRecords, BY_SECTION);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95" name="Google Shape;195;p29"/>
          <p:cNvCxnSpPr/>
          <p:nvPr/>
        </p:nvCxnSpPr>
        <p:spPr>
          <a:xfrm>
            <a:off x="3140500" y="2341350"/>
            <a:ext cx="2918100" cy="1149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6" name="Google Shape;196;p29"/>
          <p:cNvCxnSpPr/>
          <p:nvPr/>
        </p:nvCxnSpPr>
        <p:spPr>
          <a:xfrm flipH="1" rot="10800000">
            <a:off x="3115775" y="2341375"/>
            <a:ext cx="2942700" cy="408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7" name="Google Shape;197;p29"/>
          <p:cNvCxnSpPr/>
          <p:nvPr/>
        </p:nvCxnSpPr>
        <p:spPr>
          <a:xfrm flipH="1" rot="10800000">
            <a:off x="3128150" y="2749400"/>
            <a:ext cx="2930400" cy="1162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8" name="Google Shape;198;p29"/>
          <p:cNvCxnSpPr/>
          <p:nvPr/>
        </p:nvCxnSpPr>
        <p:spPr>
          <a:xfrm>
            <a:off x="3115775" y="1550050"/>
            <a:ext cx="2955000" cy="155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9" name="Google Shape;199;p29"/>
          <p:cNvSpPr txBox="1"/>
          <p:nvPr/>
        </p:nvSpPr>
        <p:spPr>
          <a:xfrm>
            <a:off x="510950" y="4649150"/>
            <a:ext cx="84210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Sorting instability can be really annoying! Wanted students listed alphabetically by section.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Sorting Stability        www.yellkey.com/</a:t>
            </a:r>
            <a:r>
              <a:rPr lang="en">
                <a:solidFill>
                  <a:srgbClr val="38761D"/>
                </a:solidFill>
              </a:rPr>
              <a:t>TODO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205" name="Google Shape;205;p3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insertion sort stable?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Quicksort stable?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Consider --------&gt;</a:t>
            </a:r>
            <a:endParaRPr/>
          </a:p>
        </p:txBody>
      </p:sp>
      <p:sp>
        <p:nvSpPr>
          <p:cNvPr id="206" name="Google Shape;206;p30"/>
          <p:cNvSpPr txBox="1"/>
          <p:nvPr/>
        </p:nvSpPr>
        <p:spPr>
          <a:xfrm>
            <a:off x="4535600" y="751075"/>
            <a:ext cx="3738300" cy="245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Consolas"/>
                <a:ea typeface="Consolas"/>
                <a:cs typeface="Consolas"/>
                <a:sym typeface="Consolas"/>
              </a:rPr>
              <a:t>S O R T E X A M P L E</a:t>
            </a:r>
            <a:endParaRPr>
              <a:solidFill>
                <a:srgbClr val="999999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S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O R T E X A M P L 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(0 swaps)</a:t>
            </a:r>
            <a:endParaRPr>
              <a:solidFill>
                <a:srgbClr val="999999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S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R T E X A M P L E 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(1 swap )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O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R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S </a:t>
            </a:r>
            <a:r>
              <a:rPr lang="en">
                <a:solidFill>
                  <a:srgbClr val="B7B7B7"/>
                </a:solidFill>
                <a:latin typeface="Consolas"/>
                <a:ea typeface="Consolas"/>
                <a:cs typeface="Consolas"/>
                <a:sym typeface="Consolas"/>
              </a:rPr>
              <a:t>T E X A M P L E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(1 swap )</a:t>
            </a:r>
            <a:endParaRPr>
              <a:solidFill>
                <a:srgbClr val="B7B7B7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O R S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T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E X A M P L 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(0 swaps)</a:t>
            </a:r>
            <a:endParaRPr>
              <a:solidFill>
                <a:srgbClr val="CCCCC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E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O R S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T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B7B7B7"/>
                </a:solidFill>
                <a:latin typeface="Consolas"/>
                <a:ea typeface="Consolas"/>
                <a:cs typeface="Consolas"/>
                <a:sym typeface="Consolas"/>
              </a:rPr>
              <a:t>X A M P L E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(4 swaps)</a:t>
            </a:r>
            <a:endParaRPr>
              <a:solidFill>
                <a:srgbClr val="B7B7B7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E O R S T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A M P L 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(0 swaps)</a:t>
            </a:r>
            <a:endParaRPr>
              <a:solidFill>
                <a:srgbClr val="CCCCC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A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E O R S T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M P L 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(6 swaps)</a:t>
            </a:r>
            <a:endParaRPr>
              <a:solidFill>
                <a:srgbClr val="CCCCC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A E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M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O R S T X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P L 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(5 swaps)</a:t>
            </a:r>
            <a:endParaRPr>
              <a:solidFill>
                <a:srgbClr val="CCCCC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A E M O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P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R S T X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L 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(4 swaps)</a:t>
            </a:r>
            <a:endParaRPr>
              <a:solidFill>
                <a:srgbClr val="CCCCC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A E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L</a:t>
            </a:r>
            <a:r>
              <a:rPr lang="en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M O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P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R S T X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(7 swaps)</a:t>
            </a:r>
            <a:endParaRPr>
              <a:solidFill>
                <a:srgbClr val="CCCCC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A E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E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L</a:t>
            </a:r>
            <a:r>
              <a:rPr lang="en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M O P R S T X  (8 swaps)</a:t>
            </a:r>
            <a:endParaRPr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07" name="Google Shape;207;p30"/>
          <p:cNvSpPr/>
          <p:nvPr/>
        </p:nvSpPr>
        <p:spPr>
          <a:xfrm>
            <a:off x="2710550" y="3566036"/>
            <a:ext cx="5400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6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30"/>
          <p:cNvSpPr/>
          <p:nvPr/>
        </p:nvSpPr>
        <p:spPr>
          <a:xfrm>
            <a:off x="3239605" y="3566036"/>
            <a:ext cx="5400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8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30"/>
          <p:cNvSpPr/>
          <p:nvPr/>
        </p:nvSpPr>
        <p:spPr>
          <a:xfrm>
            <a:off x="3773186" y="3566036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30"/>
          <p:cNvSpPr/>
          <p:nvPr/>
        </p:nvSpPr>
        <p:spPr>
          <a:xfrm>
            <a:off x="4302241" y="3566036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30"/>
          <p:cNvSpPr/>
          <p:nvPr/>
        </p:nvSpPr>
        <p:spPr>
          <a:xfrm>
            <a:off x="4830809" y="3566036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2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30"/>
          <p:cNvSpPr/>
          <p:nvPr/>
        </p:nvSpPr>
        <p:spPr>
          <a:xfrm>
            <a:off x="5359863" y="3566036"/>
            <a:ext cx="5400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7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30"/>
          <p:cNvSpPr/>
          <p:nvPr/>
        </p:nvSpPr>
        <p:spPr>
          <a:xfrm>
            <a:off x="5893445" y="3566036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4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Sorting Stability</a:t>
            </a:r>
            <a:endParaRPr/>
          </a:p>
        </p:txBody>
      </p:sp>
      <p:sp>
        <p:nvSpPr>
          <p:cNvPr id="219" name="Google Shape;219;p31"/>
          <p:cNvSpPr txBox="1"/>
          <p:nvPr>
            <p:ph idx="1" type="body"/>
          </p:nvPr>
        </p:nvSpPr>
        <p:spPr>
          <a:xfrm>
            <a:off x="243000" y="556500"/>
            <a:ext cx="4228200" cy="41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insertion sort stable?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Equivalent items never move past their equivalent brethren.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Quicksort stable?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Depends on your partitioning strategy.</a:t>
            </a:r>
            <a:endParaRPr/>
          </a:p>
        </p:txBody>
      </p:sp>
      <p:sp>
        <p:nvSpPr>
          <p:cNvPr id="220" name="Google Shape;220;p31"/>
          <p:cNvSpPr txBox="1"/>
          <p:nvPr/>
        </p:nvSpPr>
        <p:spPr>
          <a:xfrm>
            <a:off x="4535600" y="751075"/>
            <a:ext cx="3738300" cy="245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Consolas"/>
                <a:ea typeface="Consolas"/>
                <a:cs typeface="Consolas"/>
                <a:sym typeface="Consolas"/>
              </a:rPr>
              <a:t>S O R T E X A M P L E</a:t>
            </a:r>
            <a:endParaRPr>
              <a:solidFill>
                <a:srgbClr val="999999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S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O R T E X A M P L 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(0 swaps)</a:t>
            </a:r>
            <a:endParaRPr>
              <a:solidFill>
                <a:srgbClr val="999999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S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R T E X A M P L E 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(1 swap )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O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R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S </a:t>
            </a:r>
            <a:r>
              <a:rPr lang="en">
                <a:solidFill>
                  <a:srgbClr val="B7B7B7"/>
                </a:solidFill>
                <a:latin typeface="Consolas"/>
                <a:ea typeface="Consolas"/>
                <a:cs typeface="Consolas"/>
                <a:sym typeface="Consolas"/>
              </a:rPr>
              <a:t>T E X A M P L E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(1 swap )</a:t>
            </a:r>
            <a:endParaRPr>
              <a:solidFill>
                <a:srgbClr val="B7B7B7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O R S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T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E X A M P L 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(0 swaps)</a:t>
            </a:r>
            <a:endParaRPr>
              <a:solidFill>
                <a:srgbClr val="CCCCC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E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O R S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T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B7B7B7"/>
                </a:solidFill>
                <a:latin typeface="Consolas"/>
                <a:ea typeface="Consolas"/>
                <a:cs typeface="Consolas"/>
                <a:sym typeface="Consolas"/>
              </a:rPr>
              <a:t>X A M P L E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(4 swaps)</a:t>
            </a:r>
            <a:endParaRPr>
              <a:solidFill>
                <a:srgbClr val="B7B7B7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E O R S T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A M P L 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(0 swaps)</a:t>
            </a:r>
            <a:endParaRPr>
              <a:solidFill>
                <a:srgbClr val="CCCCC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A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E O R S T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M P L 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(6 swaps)</a:t>
            </a:r>
            <a:endParaRPr>
              <a:solidFill>
                <a:srgbClr val="CCCCC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A E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M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O R S T X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P L 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(5 swaps)</a:t>
            </a:r>
            <a:endParaRPr>
              <a:solidFill>
                <a:srgbClr val="CCCCC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A E M O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P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R S T X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L 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(4 swaps)</a:t>
            </a:r>
            <a:endParaRPr>
              <a:solidFill>
                <a:srgbClr val="CCCCC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A E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L</a:t>
            </a:r>
            <a:r>
              <a:rPr lang="en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M O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P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R S T X </a:t>
            </a: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E 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(7 swaps)</a:t>
            </a:r>
            <a:endParaRPr>
              <a:solidFill>
                <a:srgbClr val="CCCCC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A E </a:t>
            </a:r>
            <a:r>
              <a:rPr lang="en">
                <a:solidFill>
                  <a:srgbClr val="9900FF"/>
                </a:solidFill>
                <a:latin typeface="Consolas"/>
                <a:ea typeface="Consolas"/>
                <a:cs typeface="Consolas"/>
                <a:sym typeface="Consolas"/>
              </a:rPr>
              <a:t>E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L</a:t>
            </a:r>
            <a:r>
              <a:rPr lang="en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M O P R S T X  (8 swaps)</a:t>
            </a:r>
            <a:endParaRPr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21" name="Google Shape;221;p31"/>
          <p:cNvSpPr/>
          <p:nvPr/>
        </p:nvSpPr>
        <p:spPr>
          <a:xfrm>
            <a:off x="2710550" y="3566036"/>
            <a:ext cx="5400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6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31"/>
          <p:cNvSpPr/>
          <p:nvPr/>
        </p:nvSpPr>
        <p:spPr>
          <a:xfrm>
            <a:off x="3239605" y="3566036"/>
            <a:ext cx="5400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7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1"/>
          <p:cNvSpPr/>
          <p:nvPr/>
        </p:nvSpPr>
        <p:spPr>
          <a:xfrm>
            <a:off x="3773186" y="3566036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1"/>
          <p:cNvSpPr/>
          <p:nvPr/>
        </p:nvSpPr>
        <p:spPr>
          <a:xfrm>
            <a:off x="4302241" y="3566036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31"/>
          <p:cNvSpPr/>
          <p:nvPr/>
        </p:nvSpPr>
        <p:spPr>
          <a:xfrm>
            <a:off x="4830809" y="3566036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2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31"/>
          <p:cNvSpPr/>
          <p:nvPr/>
        </p:nvSpPr>
        <p:spPr>
          <a:xfrm>
            <a:off x="5359863" y="3566036"/>
            <a:ext cx="5400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8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31"/>
          <p:cNvSpPr/>
          <p:nvPr/>
        </p:nvSpPr>
        <p:spPr>
          <a:xfrm>
            <a:off x="5893445" y="3566036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31"/>
          <p:cNvSpPr/>
          <p:nvPr/>
        </p:nvSpPr>
        <p:spPr>
          <a:xfrm>
            <a:off x="4937042" y="4407878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2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31"/>
          <p:cNvSpPr/>
          <p:nvPr/>
        </p:nvSpPr>
        <p:spPr>
          <a:xfrm>
            <a:off x="5466097" y="4407878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31"/>
          <p:cNvSpPr/>
          <p:nvPr/>
        </p:nvSpPr>
        <p:spPr>
          <a:xfrm>
            <a:off x="5999678" y="4407878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1"/>
          <p:cNvSpPr/>
          <p:nvPr/>
        </p:nvSpPr>
        <p:spPr>
          <a:xfrm>
            <a:off x="6528734" y="4407878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1"/>
          <p:cNvSpPr/>
          <p:nvPr/>
        </p:nvSpPr>
        <p:spPr>
          <a:xfrm>
            <a:off x="7057301" y="4407878"/>
            <a:ext cx="5400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6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1"/>
          <p:cNvSpPr/>
          <p:nvPr/>
        </p:nvSpPr>
        <p:spPr>
          <a:xfrm>
            <a:off x="7586355" y="4407878"/>
            <a:ext cx="5400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8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31"/>
          <p:cNvSpPr/>
          <p:nvPr/>
        </p:nvSpPr>
        <p:spPr>
          <a:xfrm>
            <a:off x="8119937" y="4407878"/>
            <a:ext cx="5400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7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31"/>
          <p:cNvSpPr/>
          <p:nvPr/>
        </p:nvSpPr>
        <p:spPr>
          <a:xfrm>
            <a:off x="499425" y="4421100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31"/>
          <p:cNvSpPr/>
          <p:nvPr/>
        </p:nvSpPr>
        <p:spPr>
          <a:xfrm>
            <a:off x="1028480" y="4421100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31"/>
          <p:cNvSpPr/>
          <p:nvPr/>
        </p:nvSpPr>
        <p:spPr>
          <a:xfrm>
            <a:off x="1562061" y="4421100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2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31"/>
          <p:cNvSpPr/>
          <p:nvPr/>
        </p:nvSpPr>
        <p:spPr>
          <a:xfrm>
            <a:off x="2091116" y="4421100"/>
            <a:ext cx="540000" cy="4953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1"/>
          <p:cNvSpPr/>
          <p:nvPr/>
        </p:nvSpPr>
        <p:spPr>
          <a:xfrm>
            <a:off x="2619684" y="4421100"/>
            <a:ext cx="5400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6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1"/>
          <p:cNvSpPr/>
          <p:nvPr/>
        </p:nvSpPr>
        <p:spPr>
          <a:xfrm>
            <a:off x="3148738" y="4421100"/>
            <a:ext cx="5400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7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1"/>
          <p:cNvSpPr/>
          <p:nvPr/>
        </p:nvSpPr>
        <p:spPr>
          <a:xfrm>
            <a:off x="3682320" y="4421100"/>
            <a:ext cx="5400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8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2" name="Google Shape;242;p31"/>
          <p:cNvCxnSpPr>
            <a:stCxn id="223" idx="2"/>
            <a:endCxn id="230" idx="0"/>
          </p:cNvCxnSpPr>
          <p:nvPr/>
        </p:nvCxnSpPr>
        <p:spPr>
          <a:xfrm>
            <a:off x="4043186" y="4061336"/>
            <a:ext cx="2226600" cy="346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3" name="Google Shape;243;p31"/>
          <p:cNvCxnSpPr>
            <a:stCxn id="227" idx="2"/>
            <a:endCxn id="229" idx="0"/>
          </p:cNvCxnSpPr>
          <p:nvPr/>
        </p:nvCxnSpPr>
        <p:spPr>
          <a:xfrm flipH="1">
            <a:off x="5736245" y="4061336"/>
            <a:ext cx="427200" cy="346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4" name="Google Shape;244;p31"/>
          <p:cNvSpPr txBox="1"/>
          <p:nvPr/>
        </p:nvSpPr>
        <p:spPr>
          <a:xfrm>
            <a:off x="7033221" y="4060650"/>
            <a:ext cx="16566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Hoare partitioning.</a:t>
            </a:r>
            <a:endParaRPr/>
          </a:p>
        </p:txBody>
      </p:sp>
      <p:sp>
        <p:nvSpPr>
          <p:cNvPr id="245" name="Google Shape;245;p31"/>
          <p:cNvSpPr txBox="1"/>
          <p:nvPr/>
        </p:nvSpPr>
        <p:spPr>
          <a:xfrm>
            <a:off x="437172" y="4072605"/>
            <a:ext cx="21294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Three array partitioning.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Stability</a:t>
            </a:r>
            <a:endParaRPr/>
          </a:p>
        </p:txBody>
      </p:sp>
      <p:graphicFrame>
        <p:nvGraphicFramePr>
          <p:cNvPr id="251" name="Google Shape;251;p32"/>
          <p:cNvGraphicFramePr/>
          <p:nvPr/>
        </p:nvGraphicFramePr>
        <p:xfrm>
          <a:off x="810464" y="80841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740050"/>
                <a:gridCol w="906625"/>
                <a:gridCol w="1813075"/>
                <a:gridCol w="1769800"/>
                <a:gridCol w="14483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Memory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# Compares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Notes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Stable?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Heapsort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Θ(1)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 log N)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Bad caching (61C)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Insertion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Θ(1)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</a:t>
                      </a:r>
                      <a:r>
                        <a:rPr baseline="30000"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Θ(N) if almost sorted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Mergesort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 log N)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Quicksort LTHS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Θ(log N)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 log N) expected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Fastest 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252" name="Google Shape;252;p32"/>
          <p:cNvCxnSpPr/>
          <p:nvPr/>
        </p:nvCxnSpPr>
        <p:spPr>
          <a:xfrm flipH="1" rot="10800000">
            <a:off x="6651925" y="2708075"/>
            <a:ext cx="531600" cy="4821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3" name="Google Shape;253;p32"/>
          <p:cNvSpPr txBox="1"/>
          <p:nvPr/>
        </p:nvSpPr>
        <p:spPr>
          <a:xfrm>
            <a:off x="3842625" y="3171750"/>
            <a:ext cx="4280400" cy="12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You can create a stable Quicksort (i.e. the version from the previous lecture). However, unstable partitioning schemes (like Hoare partitioning) tend to be faster. All reasonable partitioning schemes yield </a:t>
            </a:r>
            <a:r>
              <a:rPr lang="en">
                <a:solidFill>
                  <a:srgbClr val="BE0712"/>
                </a:solidFill>
                <a:latin typeface="Calibri"/>
                <a:ea typeface="Calibri"/>
                <a:cs typeface="Calibri"/>
                <a:sym typeface="Calibri"/>
              </a:rPr>
              <a:t>Θ(N log N) expected </a:t>
            </a:r>
            <a:r>
              <a:rPr lang="en">
                <a:solidFill>
                  <a:srgbClr val="BE0712"/>
                </a:solidFill>
              </a:rPr>
              <a:t>runtime</a:t>
            </a:r>
            <a:r>
              <a:rPr lang="en">
                <a:solidFill>
                  <a:srgbClr val="BE0712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>
                <a:solidFill>
                  <a:srgbClr val="BE0712"/>
                </a:solidFill>
              </a:rPr>
              <a:t>but with different constants.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254" name="Google Shape;254;p32"/>
          <p:cNvCxnSpPr/>
          <p:nvPr/>
        </p:nvCxnSpPr>
        <p:spPr>
          <a:xfrm flipH="1" rot="10800000">
            <a:off x="2340150" y="2732337"/>
            <a:ext cx="531600" cy="4821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5" name="Google Shape;255;p32"/>
          <p:cNvSpPr txBox="1"/>
          <p:nvPr/>
        </p:nvSpPr>
        <p:spPr>
          <a:xfrm>
            <a:off x="166800" y="3171750"/>
            <a:ext cx="2705100" cy="1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This is due to the cost of tracking recursive calls by the computer, and is also an “expected” amount. The difference between log N and constant memory is trivial.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Arrays.sort</a:t>
            </a:r>
            <a:endParaRPr/>
          </a:p>
        </p:txBody>
      </p:sp>
      <p:sp>
        <p:nvSpPr>
          <p:cNvPr id="261" name="Google Shape;261;p3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Java, Arrays.sort(someArray) uses: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Mergesort (specifically the TimSort variant) if someArray consists of Objects.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Quicksort if someArray consists of primitives.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Why? See A level problems.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2" name="Google Shape;26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600" y="3293525"/>
            <a:ext cx="9010550" cy="792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088" y="4282550"/>
            <a:ext cx="7743825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Arrays.sort</a:t>
            </a:r>
            <a:endParaRPr/>
          </a:p>
        </p:txBody>
      </p:sp>
      <p:sp>
        <p:nvSpPr>
          <p:cNvPr id="269" name="Google Shape;269;p3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Java, Arrays.sort(someArray) uses: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Mergesort (specifically the TimSort variant) if someArray consists of Objects.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Quicksort if someArray consists of primitives.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Why?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Quicksort isn’t stable, but there’s only one way to order them. Wouldn’t have multiple types of orders.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Could sort by other things, say sum of the digits. 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Order by number of digits.</a:t>
            </a:r>
            <a:endParaRPr/>
          </a:p>
          <a:p>
            <a:pPr indent="-342900" lvl="2" marL="1371600" rtl="0" algn="l">
              <a:spcBef>
                <a:spcPts val="600"/>
              </a:spcBef>
              <a:spcAft>
                <a:spcPts val="0"/>
              </a:spcAft>
              <a:buSzPts val="1800"/>
              <a:buChar char="■"/>
            </a:pPr>
            <a:r>
              <a:rPr lang="en"/>
              <a:t>My usual answer: 5 is just 5. There’s no different possible 5s.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Arrays.sort</a:t>
            </a:r>
            <a:endParaRPr/>
          </a:p>
        </p:txBody>
      </p:sp>
      <p:sp>
        <p:nvSpPr>
          <p:cNvPr id="275" name="Google Shape;275;p3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Java, Arrays.sort(someArray) uses: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Mergesort (specifically the TimSort variant) if someArray consists of Objects.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Quicksort if someArray consists of primitives.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Why?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you are using a primitive value, they are the ‘same’. A 4 is a 4. Unstable sort has no observable effect.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There’s really only one natural order for numbers, so why not just assume that’s the case and sort them that way.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By contrast, objects can have many properties, e.g. section and name, so equivalent items CAN be differentiated.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If you know there’s only one way, can you force Java to use Quicksort?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Optimizing Sorts</a:t>
            </a:r>
            <a:endParaRPr/>
          </a:p>
        </p:txBody>
      </p:sp>
      <p:sp>
        <p:nvSpPr>
          <p:cNvPr id="281" name="Google Shape;281;p3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Additional tricks we can play: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Switch to insertion sort: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When a subproblem reaches size 15 or lower, use insertion sort.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Make sort </a:t>
            </a:r>
            <a:r>
              <a:rPr b="1" i="1" lang="en"/>
              <a:t>adaptive</a:t>
            </a:r>
            <a:r>
              <a:rPr lang="en"/>
              <a:t>: Exploit existing order in array (Insertion Sort, SmoothSort, TimSort (</a:t>
            </a:r>
            <a:r>
              <a:rPr i="1" lang="en"/>
              <a:t>the </a:t>
            </a:r>
            <a:r>
              <a:rPr lang="en"/>
              <a:t>sort in Python and Java)).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Exploit restrictions on set of keys. If number of keys is some constant, e.g. [3, 4, 1, 2, 4, 3, …, 2, 2, 2, 1, 4, 3, 2, 3], can sort faster (see 3-way quicksort -- if you’re curious, see: 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http://goo.gl/3sYnv3</a:t>
            </a:r>
            <a:r>
              <a:rPr lang="en"/>
              <a:t>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Quicksort: Make the algorithm introspective, switching to a different sorting method if recursion goes too deep. Only a problem for deterministic flavors of Quicksort.</a:t>
            </a:r>
            <a:endParaRPr/>
          </a:p>
        </p:txBody>
      </p:sp>
      <p:pic>
        <p:nvPicPr>
          <p:cNvPr id="282" name="Google Shape;28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87958" y="0"/>
            <a:ext cx="956042" cy="843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3" name="Google Shape;283;p36"/>
          <p:cNvCxnSpPr>
            <a:stCxn id="282" idx="2"/>
          </p:cNvCxnSpPr>
          <p:nvPr/>
        </p:nvCxnSpPr>
        <p:spPr>
          <a:xfrm rot="5400000">
            <a:off x="7052129" y="280750"/>
            <a:ext cx="1051200" cy="21765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Today’s Two New Ideas</a:t>
            </a:r>
            <a:endParaRPr/>
          </a:p>
        </p:txBody>
      </p:sp>
      <p:sp>
        <p:nvSpPr>
          <p:cNvPr id="289" name="Google Shape;289;p3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Today we’ll cover two new ideas: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Digit-by-Digit Sorting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A procedure that uses a sort (e.g. Merge Sort, Quicksort, Counting Sort).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Using the word “sort” is arguably a misnomer.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"/>
              <a:t>Digit-by-digit sorting is a process that uses another sort as a subroutine.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Counting Sort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A new type of sort that competes with Merge Sort, Quicksort, Heap Sort, Insertion Sort, Selection Sort, etc.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Unlike these other sorts, Counting Sort does not use compareTo.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35</a:t>
            </a:r>
            <a:r>
              <a:rPr lang="en"/>
              <a:t>, </a:t>
            </a:r>
            <a:r>
              <a:rPr lang="en"/>
              <a:t>CS61B, Spring 2024</a:t>
            </a:r>
            <a:endParaRPr/>
          </a:p>
        </p:txBody>
      </p:sp>
      <p:sp>
        <p:nvSpPr>
          <p:cNvPr id="295" name="Google Shape;295;p3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Sorting Stability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Warmup: </a:t>
            </a: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Digit-by-digit Sorting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Procedure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Runtime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Radix Sorts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LSD Radix Sort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MSD Radix Sort</a:t>
            </a:r>
            <a:endParaRPr/>
          </a:p>
        </p:txBody>
      </p:sp>
      <p:sp>
        <p:nvSpPr>
          <p:cNvPr id="296" name="Google Shape;296;p3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Warmup: Digit-by-digit Sorting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As a warmup to the later part of today’s lecture. Suppose we have a list of integers we want to sort.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Suppose we first sort by </a:t>
            </a:r>
            <a:r>
              <a:rPr b="1" lang="en"/>
              <a:t>only the rightmost digit.</a:t>
            </a:r>
            <a:r>
              <a:rPr lang="en"/>
              <a:t> </a:t>
            </a:r>
            <a:endParaRPr/>
          </a:p>
        </p:txBody>
      </p:sp>
      <p:sp>
        <p:nvSpPr>
          <p:cNvPr id="302" name="Google Shape;302;p3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Digit-by-digit Sorting</a:t>
            </a:r>
            <a:endParaRPr/>
          </a:p>
        </p:txBody>
      </p:sp>
      <p:graphicFrame>
        <p:nvGraphicFramePr>
          <p:cNvPr id="303" name="Google Shape;303;p39"/>
          <p:cNvGraphicFramePr/>
          <p:nvPr/>
        </p:nvGraphicFramePr>
        <p:xfrm>
          <a:off x="395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304" name="Google Shape;304;p39"/>
          <p:cNvCxnSpPr/>
          <p:nvPr/>
        </p:nvCxnSpPr>
        <p:spPr>
          <a:xfrm>
            <a:off x="1300684" y="3162460"/>
            <a:ext cx="19779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05" name="Google Shape;305;p39"/>
          <p:cNvGraphicFramePr/>
          <p:nvPr/>
        </p:nvGraphicFramePr>
        <p:xfrm>
          <a:off x="3567775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…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As a warmup to the later part of today’s lecture. Suppose we have a list of integers we want to sort.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Suppose we first sort by </a:t>
            </a:r>
            <a:r>
              <a:rPr b="1" lang="en"/>
              <a:t>only the rightmost digit.</a:t>
            </a:r>
            <a:r>
              <a:rPr lang="en"/>
              <a:t> </a:t>
            </a:r>
            <a:endParaRPr/>
          </a:p>
        </p:txBody>
      </p:sp>
      <p:sp>
        <p:nvSpPr>
          <p:cNvPr id="311" name="Google Shape;311;p4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Digit-by-digit Sorting</a:t>
            </a:r>
            <a:endParaRPr/>
          </a:p>
        </p:txBody>
      </p:sp>
      <p:sp>
        <p:nvSpPr>
          <p:cNvPr id="312" name="Google Shape;312;p40"/>
          <p:cNvSpPr txBox="1"/>
          <p:nvPr/>
        </p:nvSpPr>
        <p:spPr>
          <a:xfrm>
            <a:off x="5964750" y="3774725"/>
            <a:ext cx="24981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What are the 4 integers at the end of the array?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13" name="Google Shape;313;p40"/>
          <p:cNvGraphicFramePr/>
          <p:nvPr/>
        </p:nvGraphicFramePr>
        <p:xfrm>
          <a:off x="395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</a:tbl>
          </a:graphicData>
        </a:graphic>
      </p:graphicFrame>
      <p:cxnSp>
        <p:nvCxnSpPr>
          <p:cNvPr id="314" name="Google Shape;314;p40"/>
          <p:cNvCxnSpPr/>
          <p:nvPr/>
        </p:nvCxnSpPr>
        <p:spPr>
          <a:xfrm>
            <a:off x="1300684" y="3162460"/>
            <a:ext cx="19779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15" name="Google Shape;315;p40"/>
          <p:cNvGraphicFramePr/>
          <p:nvPr/>
        </p:nvGraphicFramePr>
        <p:xfrm>
          <a:off x="3567775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…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As a warmup to the later part of today’s lecture. Suppose we have a list of integers we want to sort.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Suppose we first sort by </a:t>
            </a:r>
            <a:r>
              <a:rPr b="1" lang="en"/>
              <a:t>only the rightmost digit.</a:t>
            </a:r>
            <a:r>
              <a:rPr lang="en"/>
              <a:t> </a:t>
            </a:r>
            <a:endParaRPr/>
          </a:p>
        </p:txBody>
      </p:sp>
      <p:sp>
        <p:nvSpPr>
          <p:cNvPr id="321" name="Google Shape;321;p4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Digit-by-digit Sorting</a:t>
            </a:r>
            <a:endParaRPr/>
          </a:p>
        </p:txBody>
      </p:sp>
      <p:cxnSp>
        <p:nvCxnSpPr>
          <p:cNvPr id="322" name="Google Shape;322;p41"/>
          <p:cNvCxnSpPr/>
          <p:nvPr/>
        </p:nvCxnSpPr>
        <p:spPr>
          <a:xfrm>
            <a:off x="1300684" y="3162460"/>
            <a:ext cx="19779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23" name="Google Shape;323;p41"/>
          <p:cNvGraphicFramePr/>
          <p:nvPr/>
        </p:nvGraphicFramePr>
        <p:xfrm>
          <a:off x="3567775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4" name="Google Shape;324;p41"/>
          <p:cNvGraphicFramePr/>
          <p:nvPr/>
        </p:nvGraphicFramePr>
        <p:xfrm>
          <a:off x="395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As a warmup to the later part of today’s lecture. Suppose we have a list of integers we want to sort.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Suppose we first sort by </a:t>
            </a:r>
            <a:r>
              <a:rPr b="1" lang="en"/>
              <a:t>only the rightmost digit.</a:t>
            </a:r>
            <a:r>
              <a:rPr lang="en"/>
              <a:t> </a:t>
            </a:r>
            <a:endParaRPr/>
          </a:p>
        </p:txBody>
      </p:sp>
      <p:sp>
        <p:nvSpPr>
          <p:cNvPr id="330" name="Google Shape;330;p4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Digit-by-digit Sorting</a:t>
            </a:r>
            <a:endParaRPr/>
          </a:p>
        </p:txBody>
      </p:sp>
      <p:cxnSp>
        <p:nvCxnSpPr>
          <p:cNvPr id="331" name="Google Shape;331;p42"/>
          <p:cNvCxnSpPr/>
          <p:nvPr/>
        </p:nvCxnSpPr>
        <p:spPr>
          <a:xfrm>
            <a:off x="1300684" y="3162460"/>
            <a:ext cx="19779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32" name="Google Shape;332;p42"/>
          <p:cNvGraphicFramePr/>
          <p:nvPr/>
        </p:nvGraphicFramePr>
        <p:xfrm>
          <a:off x="3567775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3" name="Google Shape;333;p42"/>
          <p:cNvGraphicFramePr/>
          <p:nvPr/>
        </p:nvGraphicFramePr>
        <p:xfrm>
          <a:off x="395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</a:tbl>
          </a:graphicData>
        </a:graphic>
      </p:graphicFrame>
      <p:sp>
        <p:nvSpPr>
          <p:cNvPr id="334" name="Google Shape;334;p42"/>
          <p:cNvSpPr txBox="1"/>
          <p:nvPr/>
        </p:nvSpPr>
        <p:spPr>
          <a:xfrm>
            <a:off x="4822575" y="2596575"/>
            <a:ext cx="3698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I put 53 and 23 in this order. Would they always be in this order?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As a warmup to the later part of today’s lecture. Suppose we have a list of integers we want to sort.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Suppose we first sort by </a:t>
            </a:r>
            <a:r>
              <a:rPr b="1" lang="en"/>
              <a:t>only the rightmost digit.</a:t>
            </a:r>
            <a:r>
              <a:rPr lang="en"/>
              <a:t> </a:t>
            </a:r>
            <a:endParaRPr/>
          </a:p>
        </p:txBody>
      </p:sp>
      <p:sp>
        <p:nvSpPr>
          <p:cNvPr id="340" name="Google Shape;340;p4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Digit-by-digit Sorting</a:t>
            </a:r>
            <a:endParaRPr/>
          </a:p>
        </p:txBody>
      </p:sp>
      <p:cxnSp>
        <p:nvCxnSpPr>
          <p:cNvPr id="341" name="Google Shape;341;p43"/>
          <p:cNvCxnSpPr/>
          <p:nvPr/>
        </p:nvCxnSpPr>
        <p:spPr>
          <a:xfrm>
            <a:off x="1300684" y="3162460"/>
            <a:ext cx="19779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42" name="Google Shape;342;p43"/>
          <p:cNvGraphicFramePr/>
          <p:nvPr/>
        </p:nvGraphicFramePr>
        <p:xfrm>
          <a:off x="3567775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3" name="Google Shape;343;p43"/>
          <p:cNvGraphicFramePr/>
          <p:nvPr/>
        </p:nvGraphicFramePr>
        <p:xfrm>
          <a:off x="395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2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999999"/>
                    </a:solidFill>
                  </a:tcPr>
                </a:tc>
              </a:tr>
            </a:tbl>
          </a:graphicData>
        </a:graphic>
      </p:graphicFrame>
      <p:sp>
        <p:nvSpPr>
          <p:cNvPr id="344" name="Google Shape;344;p43"/>
          <p:cNvSpPr txBox="1"/>
          <p:nvPr/>
        </p:nvSpPr>
        <p:spPr>
          <a:xfrm>
            <a:off x="4822575" y="2596575"/>
            <a:ext cx="36981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I put 53 and 23 in this order. Would they always be in this order?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Not necessarily! Depends on if the sort I used is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stable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Stable sort yields 53 then 23.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Example: If I used Quicksort with shuffle, could have been 23 then 53.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As a warmup to the later part of today’s lecture. Suppose we have a list of integers we want to sort.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Now suppose we sort by the </a:t>
            </a:r>
            <a:r>
              <a:rPr b="1" lang="en"/>
              <a:t>left digit</a:t>
            </a:r>
            <a:r>
              <a:rPr lang="en"/>
              <a:t> using a </a:t>
            </a:r>
            <a:r>
              <a:rPr b="1" lang="en"/>
              <a:t>stable sort</a:t>
            </a:r>
            <a:r>
              <a:rPr lang="en"/>
              <a:t>.</a:t>
            </a:r>
            <a:endParaRPr/>
          </a:p>
        </p:txBody>
      </p:sp>
      <p:sp>
        <p:nvSpPr>
          <p:cNvPr id="350" name="Google Shape;350;p4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Digit-by-digit Sorting</a:t>
            </a:r>
            <a:endParaRPr/>
          </a:p>
        </p:txBody>
      </p:sp>
      <p:cxnSp>
        <p:nvCxnSpPr>
          <p:cNvPr id="351" name="Google Shape;351;p44"/>
          <p:cNvCxnSpPr/>
          <p:nvPr/>
        </p:nvCxnSpPr>
        <p:spPr>
          <a:xfrm>
            <a:off x="1300684" y="3162460"/>
            <a:ext cx="19779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52" name="Google Shape;352;p44"/>
          <p:cNvGraphicFramePr/>
          <p:nvPr/>
        </p:nvGraphicFramePr>
        <p:xfrm>
          <a:off x="3567775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3" name="Google Shape;353;p44"/>
          <p:cNvGraphicFramePr/>
          <p:nvPr/>
        </p:nvGraphicFramePr>
        <p:xfrm>
          <a:off x="395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4" name="Google Shape;354;p44"/>
          <p:cNvGraphicFramePr/>
          <p:nvPr/>
        </p:nvGraphicFramePr>
        <p:xfrm>
          <a:off x="6740150" y="1645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??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??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??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??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355" name="Google Shape;355;p44"/>
          <p:cNvCxnSpPr/>
          <p:nvPr/>
        </p:nvCxnSpPr>
        <p:spPr>
          <a:xfrm>
            <a:off x="4424884" y="3162460"/>
            <a:ext cx="19779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6" name="Google Shape;356;p44"/>
          <p:cNvSpPr txBox="1"/>
          <p:nvPr/>
        </p:nvSpPr>
        <p:spPr>
          <a:xfrm>
            <a:off x="4484300" y="2561825"/>
            <a:ext cx="2298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In what order will </a:t>
            </a:r>
            <a:r>
              <a:rPr b="1" lang="en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31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32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b="1" lang="en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34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and </a:t>
            </a:r>
            <a:r>
              <a:rPr b="1" lang="en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34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appear?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As a warmup to the later part of today’s lecture. Suppose we have a list of integers we want to sort.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Now suppose we sort by the </a:t>
            </a:r>
            <a:r>
              <a:rPr b="1" lang="en"/>
              <a:t>left digit</a:t>
            </a:r>
            <a:r>
              <a:rPr lang="en"/>
              <a:t> using a </a:t>
            </a:r>
            <a:r>
              <a:rPr b="1" lang="en"/>
              <a:t>stable sort</a:t>
            </a:r>
            <a:r>
              <a:rPr lang="en"/>
              <a:t>.</a:t>
            </a:r>
            <a:endParaRPr/>
          </a:p>
        </p:txBody>
      </p:sp>
      <p:sp>
        <p:nvSpPr>
          <p:cNvPr id="362" name="Google Shape;362;p4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Digit-by-digit Sorting</a:t>
            </a:r>
            <a:endParaRPr/>
          </a:p>
        </p:txBody>
      </p:sp>
      <p:cxnSp>
        <p:nvCxnSpPr>
          <p:cNvPr id="363" name="Google Shape;363;p45"/>
          <p:cNvCxnSpPr/>
          <p:nvPr/>
        </p:nvCxnSpPr>
        <p:spPr>
          <a:xfrm>
            <a:off x="1300684" y="3162460"/>
            <a:ext cx="19779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64" name="Google Shape;364;p45"/>
          <p:cNvGraphicFramePr/>
          <p:nvPr/>
        </p:nvGraphicFramePr>
        <p:xfrm>
          <a:off x="3567775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5" name="Google Shape;365;p45"/>
          <p:cNvGraphicFramePr/>
          <p:nvPr/>
        </p:nvGraphicFramePr>
        <p:xfrm>
          <a:off x="395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6" name="Google Shape;366;p45"/>
          <p:cNvGraphicFramePr/>
          <p:nvPr/>
        </p:nvGraphicFramePr>
        <p:xfrm>
          <a:off x="6740150" y="1645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367" name="Google Shape;367;p45"/>
          <p:cNvCxnSpPr/>
          <p:nvPr/>
        </p:nvCxnSpPr>
        <p:spPr>
          <a:xfrm>
            <a:off x="4198075" y="2307200"/>
            <a:ext cx="2541900" cy="7020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368" name="Google Shape;368;p45"/>
          <p:cNvCxnSpPr/>
          <p:nvPr/>
        </p:nvCxnSpPr>
        <p:spPr>
          <a:xfrm flipH="1" rot="10800000">
            <a:off x="4206750" y="3516550"/>
            <a:ext cx="2533200" cy="7509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369" name="Google Shape;369;p45"/>
          <p:cNvCxnSpPr/>
          <p:nvPr/>
        </p:nvCxnSpPr>
        <p:spPr>
          <a:xfrm flipH="1" rot="10800000">
            <a:off x="4206750" y="3770100"/>
            <a:ext cx="2533200" cy="7836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370" name="Google Shape;370;p45"/>
          <p:cNvCxnSpPr/>
          <p:nvPr/>
        </p:nvCxnSpPr>
        <p:spPr>
          <a:xfrm>
            <a:off x="4198075" y="2567425"/>
            <a:ext cx="2541900" cy="6954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This procedure does not work if the sort subroutine is unstable.</a:t>
            </a:r>
            <a:endParaRPr/>
          </a:p>
        </p:txBody>
      </p:sp>
      <p:sp>
        <p:nvSpPr>
          <p:cNvPr id="376" name="Google Shape;376;p4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Digit-by-digit Sorting</a:t>
            </a:r>
            <a:endParaRPr/>
          </a:p>
        </p:txBody>
      </p:sp>
      <p:cxnSp>
        <p:nvCxnSpPr>
          <p:cNvPr id="377" name="Google Shape;377;p46"/>
          <p:cNvCxnSpPr/>
          <p:nvPr/>
        </p:nvCxnSpPr>
        <p:spPr>
          <a:xfrm>
            <a:off x="1300684" y="3162460"/>
            <a:ext cx="19779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78" name="Google Shape;378;p46"/>
          <p:cNvGraphicFramePr/>
          <p:nvPr/>
        </p:nvGraphicFramePr>
        <p:xfrm>
          <a:off x="3567775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9" name="Google Shape;379;p46"/>
          <p:cNvGraphicFramePr/>
          <p:nvPr/>
        </p:nvGraphicFramePr>
        <p:xfrm>
          <a:off x="395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0" name="Google Shape;380;p46"/>
          <p:cNvGraphicFramePr/>
          <p:nvPr/>
        </p:nvGraphicFramePr>
        <p:xfrm>
          <a:off x="6740150" y="1645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2E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381" name="Google Shape;381;p46"/>
          <p:cNvCxnSpPr/>
          <p:nvPr/>
        </p:nvCxnSpPr>
        <p:spPr>
          <a:xfrm>
            <a:off x="4198075" y="2307200"/>
            <a:ext cx="2532600" cy="11622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382" name="Google Shape;382;p46"/>
          <p:cNvCxnSpPr/>
          <p:nvPr/>
        </p:nvCxnSpPr>
        <p:spPr>
          <a:xfrm flipH="1" rot="10800000">
            <a:off x="4206750" y="2975050"/>
            <a:ext cx="2541300" cy="12924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383" name="Google Shape;383;p46"/>
          <p:cNvCxnSpPr/>
          <p:nvPr/>
        </p:nvCxnSpPr>
        <p:spPr>
          <a:xfrm flipH="1" rot="10800000">
            <a:off x="4206750" y="3770100"/>
            <a:ext cx="2533200" cy="7836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384" name="Google Shape;384;p46"/>
          <p:cNvCxnSpPr/>
          <p:nvPr/>
        </p:nvCxnSpPr>
        <p:spPr>
          <a:xfrm>
            <a:off x="4198075" y="2567425"/>
            <a:ext cx="2541900" cy="6954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Example of a digit-by-digit sort: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a stable sort on each digit, moving from least to most significant.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Result is guaranteed to correct!</a:t>
            </a:r>
            <a:endParaRPr/>
          </a:p>
        </p:txBody>
      </p:sp>
      <p:sp>
        <p:nvSpPr>
          <p:cNvPr id="390" name="Google Shape;390;p4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Digit-by-digit Sorting</a:t>
            </a:r>
            <a:endParaRPr/>
          </a:p>
        </p:txBody>
      </p:sp>
      <p:graphicFrame>
        <p:nvGraphicFramePr>
          <p:cNvPr id="391" name="Google Shape;391;p47"/>
          <p:cNvGraphicFramePr/>
          <p:nvPr/>
        </p:nvGraphicFramePr>
        <p:xfrm>
          <a:off x="395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2" name="Google Shape;392;p47"/>
          <p:cNvGraphicFramePr/>
          <p:nvPr/>
        </p:nvGraphicFramePr>
        <p:xfrm>
          <a:off x="2427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331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3" name="Google Shape;393;p47"/>
          <p:cNvGraphicFramePr/>
          <p:nvPr/>
        </p:nvGraphicFramePr>
        <p:xfrm>
          <a:off x="4459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331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4" name="Google Shape;394;p47"/>
          <p:cNvGraphicFramePr/>
          <p:nvPr/>
        </p:nvGraphicFramePr>
        <p:xfrm>
          <a:off x="6491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331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cxnSp>
        <p:nvCxnSpPr>
          <p:cNvPr id="395" name="Google Shape;395;p47"/>
          <p:cNvCxnSpPr/>
          <p:nvPr/>
        </p:nvCxnSpPr>
        <p:spPr>
          <a:xfrm>
            <a:off x="1023500" y="2758825"/>
            <a:ext cx="1405200" cy="12657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396" name="Google Shape;396;p47"/>
          <p:cNvCxnSpPr/>
          <p:nvPr/>
        </p:nvCxnSpPr>
        <p:spPr>
          <a:xfrm>
            <a:off x="1023500" y="2558750"/>
            <a:ext cx="1396500" cy="11970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397" name="Google Shape;397;p47"/>
          <p:cNvCxnSpPr/>
          <p:nvPr/>
        </p:nvCxnSpPr>
        <p:spPr>
          <a:xfrm>
            <a:off x="3049850" y="2758825"/>
            <a:ext cx="1399800" cy="2856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398" name="Google Shape;398;p47"/>
          <p:cNvCxnSpPr/>
          <p:nvPr/>
        </p:nvCxnSpPr>
        <p:spPr>
          <a:xfrm flipH="1" rot="10800000">
            <a:off x="3049850" y="3270025"/>
            <a:ext cx="1425900" cy="10128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399" name="Google Shape;399;p47"/>
          <p:cNvCxnSpPr/>
          <p:nvPr/>
        </p:nvCxnSpPr>
        <p:spPr>
          <a:xfrm flipH="1" rot="10800000">
            <a:off x="3049850" y="3524646"/>
            <a:ext cx="1425900" cy="10128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00" name="Google Shape;400;p47"/>
          <p:cNvCxnSpPr/>
          <p:nvPr/>
        </p:nvCxnSpPr>
        <p:spPr>
          <a:xfrm flipH="1" rot="10800000">
            <a:off x="5082775" y="3773100"/>
            <a:ext cx="1439700" cy="7806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01" name="Google Shape;401;p47"/>
          <p:cNvCxnSpPr/>
          <p:nvPr/>
        </p:nvCxnSpPr>
        <p:spPr>
          <a:xfrm flipH="1" rot="10800000">
            <a:off x="5082775" y="3530100"/>
            <a:ext cx="1431300" cy="7188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02" name="Google Shape;402;p47"/>
          <p:cNvCxnSpPr/>
          <p:nvPr/>
        </p:nvCxnSpPr>
        <p:spPr>
          <a:xfrm>
            <a:off x="5082775" y="2801100"/>
            <a:ext cx="1413900" cy="2781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03" name="Google Shape;403;p47"/>
          <p:cNvCxnSpPr/>
          <p:nvPr/>
        </p:nvCxnSpPr>
        <p:spPr>
          <a:xfrm flipH="1" rot="10800000">
            <a:off x="5082775" y="3278700"/>
            <a:ext cx="1431300" cy="7416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04" name="Google Shape;404;p47"/>
          <p:cNvCxnSpPr/>
          <p:nvPr/>
        </p:nvCxnSpPr>
        <p:spPr>
          <a:xfrm>
            <a:off x="5091450" y="2298525"/>
            <a:ext cx="1413900" cy="5292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405" name="Google Shape;405;p47"/>
          <p:cNvSpPr txBox="1"/>
          <p:nvPr/>
        </p:nvSpPr>
        <p:spPr>
          <a:xfrm>
            <a:off x="1099700" y="3829450"/>
            <a:ext cx="149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Last digit is 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6" name="Google Shape;406;p47"/>
          <p:cNvSpPr txBox="1"/>
          <p:nvPr/>
        </p:nvSpPr>
        <p:spPr>
          <a:xfrm>
            <a:off x="3081638" y="3160638"/>
            <a:ext cx="149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Mid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digit is 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7" name="Google Shape;407;p47"/>
          <p:cNvSpPr txBox="1"/>
          <p:nvPr/>
        </p:nvSpPr>
        <p:spPr>
          <a:xfrm>
            <a:off x="5246338" y="2025738"/>
            <a:ext cx="149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Top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digit is 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8"/>
          <p:cNvSpPr txBox="1"/>
          <p:nvPr>
            <p:ph idx="1" type="body"/>
          </p:nvPr>
        </p:nvSpPr>
        <p:spPr>
          <a:xfrm>
            <a:off x="107050" y="402200"/>
            <a:ext cx="8896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Two quick notes: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obvious reason why this procedure is useful (can just sort by entire integer)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 digit-by-digit sort procedures work.</a:t>
            </a:r>
            <a:endParaRPr/>
          </a:p>
        </p:txBody>
      </p:sp>
      <p:sp>
        <p:nvSpPr>
          <p:cNvPr id="413" name="Google Shape;413;p4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Digit-by-digit Sorting</a:t>
            </a:r>
            <a:endParaRPr/>
          </a:p>
        </p:txBody>
      </p:sp>
      <p:graphicFrame>
        <p:nvGraphicFramePr>
          <p:cNvPr id="414" name="Google Shape;414;p48"/>
          <p:cNvGraphicFramePr/>
          <p:nvPr/>
        </p:nvGraphicFramePr>
        <p:xfrm>
          <a:off x="395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331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5" name="Google Shape;415;p48"/>
          <p:cNvGraphicFramePr/>
          <p:nvPr/>
        </p:nvGraphicFramePr>
        <p:xfrm>
          <a:off x="2427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331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6" name="Google Shape;416;p48"/>
          <p:cNvGraphicFramePr/>
          <p:nvPr/>
        </p:nvGraphicFramePr>
        <p:xfrm>
          <a:off x="4459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331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7" name="Google Shape;417;p48"/>
          <p:cNvGraphicFramePr/>
          <p:nvPr/>
        </p:nvGraphicFramePr>
        <p:xfrm>
          <a:off x="6491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4CCCC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CE5CD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331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342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353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EAD3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cxnSp>
        <p:nvCxnSpPr>
          <p:cNvPr id="418" name="Google Shape;418;p48"/>
          <p:cNvCxnSpPr/>
          <p:nvPr/>
        </p:nvCxnSpPr>
        <p:spPr>
          <a:xfrm>
            <a:off x="1023500" y="2758825"/>
            <a:ext cx="1405200" cy="12657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19" name="Google Shape;419;p48"/>
          <p:cNvCxnSpPr/>
          <p:nvPr/>
        </p:nvCxnSpPr>
        <p:spPr>
          <a:xfrm>
            <a:off x="1023500" y="2558750"/>
            <a:ext cx="1396500" cy="11970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20" name="Google Shape;420;p48"/>
          <p:cNvCxnSpPr/>
          <p:nvPr/>
        </p:nvCxnSpPr>
        <p:spPr>
          <a:xfrm>
            <a:off x="3049850" y="2758825"/>
            <a:ext cx="1399800" cy="2856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21" name="Google Shape;421;p48"/>
          <p:cNvCxnSpPr/>
          <p:nvPr/>
        </p:nvCxnSpPr>
        <p:spPr>
          <a:xfrm flipH="1" rot="10800000">
            <a:off x="3049850" y="3270025"/>
            <a:ext cx="1425900" cy="10128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22" name="Google Shape;422;p48"/>
          <p:cNvCxnSpPr/>
          <p:nvPr/>
        </p:nvCxnSpPr>
        <p:spPr>
          <a:xfrm flipH="1" rot="10800000">
            <a:off x="3049850" y="3524646"/>
            <a:ext cx="1425900" cy="10128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23" name="Google Shape;423;p48"/>
          <p:cNvCxnSpPr/>
          <p:nvPr/>
        </p:nvCxnSpPr>
        <p:spPr>
          <a:xfrm flipH="1" rot="10800000">
            <a:off x="5082775" y="3773100"/>
            <a:ext cx="1439700" cy="7806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24" name="Google Shape;424;p48"/>
          <p:cNvCxnSpPr/>
          <p:nvPr/>
        </p:nvCxnSpPr>
        <p:spPr>
          <a:xfrm flipH="1" rot="10800000">
            <a:off x="5082775" y="3530100"/>
            <a:ext cx="1431300" cy="7188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25" name="Google Shape;425;p48"/>
          <p:cNvCxnSpPr/>
          <p:nvPr/>
        </p:nvCxnSpPr>
        <p:spPr>
          <a:xfrm>
            <a:off x="5082775" y="2801100"/>
            <a:ext cx="1413900" cy="2781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26" name="Google Shape;426;p48"/>
          <p:cNvCxnSpPr/>
          <p:nvPr/>
        </p:nvCxnSpPr>
        <p:spPr>
          <a:xfrm flipH="1" rot="10800000">
            <a:off x="5082775" y="3278700"/>
            <a:ext cx="1431300" cy="7416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27" name="Google Shape;427;p48"/>
          <p:cNvCxnSpPr/>
          <p:nvPr/>
        </p:nvCxnSpPr>
        <p:spPr>
          <a:xfrm>
            <a:off x="5091450" y="2298525"/>
            <a:ext cx="1413900" cy="5292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428" name="Google Shape;428;p48"/>
          <p:cNvSpPr txBox="1"/>
          <p:nvPr/>
        </p:nvSpPr>
        <p:spPr>
          <a:xfrm>
            <a:off x="1099700" y="3829450"/>
            <a:ext cx="149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Last digit is 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9" name="Google Shape;429;p48"/>
          <p:cNvSpPr txBox="1"/>
          <p:nvPr/>
        </p:nvSpPr>
        <p:spPr>
          <a:xfrm>
            <a:off x="3081638" y="3160638"/>
            <a:ext cx="149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Mid digit is 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0" name="Google Shape;430;p48"/>
          <p:cNvSpPr txBox="1"/>
          <p:nvPr/>
        </p:nvSpPr>
        <p:spPr>
          <a:xfrm>
            <a:off x="5246338" y="2025738"/>
            <a:ext cx="149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Top digit is 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1" name="Google Shape;431;p48"/>
          <p:cNvSpPr txBox="1"/>
          <p:nvPr/>
        </p:nvSpPr>
        <p:spPr>
          <a:xfrm>
            <a:off x="7372650" y="3660300"/>
            <a:ext cx="1630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We’ll come back to digit-by-digit sorting later!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9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35</a:t>
            </a:r>
            <a:r>
              <a:rPr lang="en"/>
              <a:t>, </a:t>
            </a:r>
            <a:r>
              <a:rPr lang="en"/>
              <a:t>CS61B, Spring 2024</a:t>
            </a:r>
            <a:endParaRPr/>
          </a:p>
        </p:txBody>
      </p:sp>
      <p:sp>
        <p:nvSpPr>
          <p:cNvPr id="437" name="Google Shape;437;p49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Sorting Stability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Warmup: Digit-by-digit Sorting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Counting Sort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The Counting Sort Algorithm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Runtime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Radix Sorts: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LSD Radix Sort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MSD Radix Sort</a:t>
            </a:r>
            <a:endParaRPr/>
          </a:p>
        </p:txBody>
      </p:sp>
      <p:sp>
        <p:nvSpPr>
          <p:cNvPr id="438" name="Google Shape;438;p49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</a:t>
            </a:r>
            <a:r>
              <a:rPr lang="en"/>
              <a:t>Counting Sort Algorithm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 Based Sorting</a:t>
            </a:r>
            <a:endParaRPr/>
          </a:p>
        </p:txBody>
      </p:sp>
      <p:sp>
        <p:nvSpPr>
          <p:cNvPr id="444" name="Google Shape;444;p5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key idea from our previous sorting lecture: Sorting requires Ω(N log N) compares in the worst case.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Thus, the ultimate comparison based sorting algorithm has a worst case runtime of Θ(N log N).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From an asymptotic perspective, that means no matter how clever we are, we can never beat Merge Sort’s worst case runtime of Θ(N log N).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...but what if we don’t compare at all?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#1: Sleep Sort (for Sorting Integers) (not actually good)</a:t>
            </a:r>
            <a:endParaRPr/>
          </a:p>
        </p:txBody>
      </p:sp>
      <p:sp>
        <p:nvSpPr>
          <p:cNvPr id="450" name="Google Shape;450;p5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each integer x in array A, start a new program that: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Sleeps for x seconds.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Prints x.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All start at the same time.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Runtime: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 + max(A)       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1" name="Google Shape;451;p51"/>
          <p:cNvGrpSpPr/>
          <p:nvPr/>
        </p:nvGrpSpPr>
        <p:grpSpPr>
          <a:xfrm>
            <a:off x="3832363" y="1273427"/>
            <a:ext cx="5058400" cy="3970016"/>
            <a:chOff x="4061388" y="1273400"/>
            <a:chExt cx="4676775" cy="3670503"/>
          </a:xfrm>
        </p:grpSpPr>
        <p:sp>
          <p:nvSpPr>
            <p:cNvPr id="452" name="Google Shape;452;p51"/>
            <p:cNvSpPr txBox="1"/>
            <p:nvPr/>
          </p:nvSpPr>
          <p:spPr>
            <a:xfrm>
              <a:off x="5107234" y="4247903"/>
              <a:ext cx="2717100" cy="69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Invented by 4chan (?).</a:t>
              </a:r>
              <a:endParaRPr sz="1000">
                <a:latin typeface="Roboto"/>
                <a:ea typeface="Roboto"/>
                <a:cs typeface="Roboto"/>
                <a:sym typeface="Roboto"/>
              </a:endParaRPr>
            </a:p>
          </p:txBody>
        </p:sp>
        <p:pic>
          <p:nvPicPr>
            <p:cNvPr id="453" name="Google Shape;453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61388" y="1273400"/>
              <a:ext cx="4676775" cy="30670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54" name="Google Shape;454;p51"/>
          <p:cNvGrpSpPr/>
          <p:nvPr/>
        </p:nvGrpSpPr>
        <p:grpSpPr>
          <a:xfrm>
            <a:off x="152175" y="3444675"/>
            <a:ext cx="3527700" cy="764825"/>
            <a:chOff x="152175" y="3444675"/>
            <a:chExt cx="3527700" cy="764825"/>
          </a:xfrm>
        </p:grpSpPr>
        <p:cxnSp>
          <p:nvCxnSpPr>
            <p:cNvPr id="455" name="Google Shape;455;p51"/>
            <p:cNvCxnSpPr/>
            <p:nvPr/>
          </p:nvCxnSpPr>
          <p:spPr>
            <a:xfrm flipH="1" rot="10800000">
              <a:off x="816175" y="3444675"/>
              <a:ext cx="180000" cy="3183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456" name="Google Shape;456;p51"/>
            <p:cNvSpPr txBox="1"/>
            <p:nvPr/>
          </p:nvSpPr>
          <p:spPr>
            <a:xfrm>
              <a:off x="152175" y="3714200"/>
              <a:ext cx="3527700" cy="4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The catch: On real machines, scheduling execution of programs must be done by an operating system. In practice requires list of running programs sorted by sleep time.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#2: Counting Sort: Exploiting Space Instead of Time</a:t>
            </a:r>
            <a:endParaRPr/>
          </a:p>
        </p:txBody>
      </p:sp>
      <p:sp>
        <p:nvSpPr>
          <p:cNvPr id="462" name="Google Shape;462;p52"/>
          <p:cNvSpPr txBox="1"/>
          <p:nvPr/>
        </p:nvSpPr>
        <p:spPr>
          <a:xfrm>
            <a:off x="4853100" y="719700"/>
            <a:ext cx="3811200" cy="31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Assuming keys are unique integers 0 to 11.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Idea: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Create a new array.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Copy item with key i into ith entry of new array.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63" name="Google Shape;463;p52"/>
          <p:cNvGraphicFramePr/>
          <p:nvPr/>
        </p:nvGraphicFramePr>
        <p:xfrm>
          <a:off x="251725" y="75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{70AF76A3-A309-490A-8E90-0DDC35115211}</a:tableStyleId>
              </a:tblPr>
              <a:tblGrid>
                <a:gridCol w="452550"/>
                <a:gridCol w="896025"/>
                <a:gridCol w="1145050"/>
                <a:gridCol w="1741275"/>
              </a:tblGrid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</a:t>
                      </a:r>
                      <a:endParaRPr sz="13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Grimes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Mint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Jon Talabot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Blue Peter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Chocolate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Superpope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Fish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Filthy Reds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Rocky Road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Robots are Supreme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My Bloody Valentine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Chocolate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Sef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Strawberry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Ronald Jenkees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Cardamom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Rx Nightly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La(r)va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Butter Pecan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Extrobophile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#2: Counting Sort: Exploiting Space Instead of Time</a:t>
            </a:r>
            <a:endParaRPr/>
          </a:p>
        </p:txBody>
      </p:sp>
      <p:graphicFrame>
        <p:nvGraphicFramePr>
          <p:cNvPr id="469" name="Google Shape;469;p53"/>
          <p:cNvGraphicFramePr/>
          <p:nvPr/>
        </p:nvGraphicFramePr>
        <p:xfrm>
          <a:off x="251725" y="75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{70AF76A3-A309-490A-8E90-0DDC35115211}</a:tableStyleId>
              </a:tblPr>
              <a:tblGrid>
                <a:gridCol w="452550"/>
                <a:gridCol w="896025"/>
                <a:gridCol w="1145050"/>
                <a:gridCol w="1741275"/>
              </a:tblGrid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</a:t>
                      </a:r>
                      <a:endParaRPr sz="13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Grimes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Mint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Jon Talabot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Blue Peter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Chocolate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Superpope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Fish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Filthy Reds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Rocky Road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Robots are Supreme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My Bloody Valentine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Chocolate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Sef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Strawberry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Ronald Jenkees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Cardamom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Rx Nightly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La(r)va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Butter Pecan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Extrobophile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0" name="Google Shape;470;p53"/>
          <p:cNvGraphicFramePr/>
          <p:nvPr/>
        </p:nvGraphicFramePr>
        <p:xfrm>
          <a:off x="4801625" y="75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{70AF76A3-A309-490A-8E90-0DDC35115211}</a:tableStyleId>
              </a:tblPr>
              <a:tblGrid>
                <a:gridCol w="452550"/>
                <a:gridCol w="896025"/>
                <a:gridCol w="1145050"/>
                <a:gridCol w="1741275"/>
              </a:tblGrid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</a:t>
                      </a:r>
                      <a:endParaRPr sz="13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Grimes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#2: Counting Sort: Exploiting Space Instead of Time</a:t>
            </a:r>
            <a:endParaRPr/>
          </a:p>
        </p:txBody>
      </p:sp>
      <p:graphicFrame>
        <p:nvGraphicFramePr>
          <p:cNvPr id="476" name="Google Shape;476;p54"/>
          <p:cNvGraphicFramePr/>
          <p:nvPr/>
        </p:nvGraphicFramePr>
        <p:xfrm>
          <a:off x="251725" y="75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{70AF76A3-A309-490A-8E90-0DDC35115211}</a:tableStyleId>
              </a:tblPr>
              <a:tblGrid>
                <a:gridCol w="452550"/>
                <a:gridCol w="896025"/>
                <a:gridCol w="1145050"/>
                <a:gridCol w="1741275"/>
              </a:tblGrid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</a:t>
                      </a:r>
                      <a:endParaRPr sz="13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Grimes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Mint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Jon Talabot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Blue Peter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Chocolate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Superpope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Fish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Filthy Reds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Rocky Road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Robots are Supreme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My Bloody Valentine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Chocolate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Sef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Strawberry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Ronald Jenkees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Cardamom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Rx Nightly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La(r)va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Butter Pecan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Extrobophile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7" name="Google Shape;477;p54"/>
          <p:cNvGraphicFramePr/>
          <p:nvPr/>
        </p:nvGraphicFramePr>
        <p:xfrm>
          <a:off x="4801625" y="75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{70AF76A3-A309-490A-8E90-0DDC35115211}</a:tableStyleId>
              </a:tblPr>
              <a:tblGrid>
                <a:gridCol w="452550"/>
                <a:gridCol w="896025"/>
                <a:gridCol w="1145050"/>
                <a:gridCol w="1741275"/>
              </a:tblGrid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</a:t>
                      </a:r>
                      <a:endParaRPr sz="13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Mint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Jon Talabot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Grimes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#2: Counting Sort: Exploiting Space Instead of Time</a:t>
            </a:r>
            <a:endParaRPr/>
          </a:p>
        </p:txBody>
      </p:sp>
      <p:graphicFrame>
        <p:nvGraphicFramePr>
          <p:cNvPr id="483" name="Google Shape;483;p55"/>
          <p:cNvGraphicFramePr/>
          <p:nvPr/>
        </p:nvGraphicFramePr>
        <p:xfrm>
          <a:off x="251725" y="75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{70AF76A3-A309-490A-8E90-0DDC35115211}</a:tableStyleId>
              </a:tblPr>
              <a:tblGrid>
                <a:gridCol w="452550"/>
                <a:gridCol w="896025"/>
                <a:gridCol w="1145050"/>
                <a:gridCol w="1741275"/>
              </a:tblGrid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</a:t>
                      </a:r>
                      <a:endParaRPr sz="13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Grimes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Mint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Jon Talabot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Blue Peter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Chocolate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Superpope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Fish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Filthy Reds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Rocky Road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Robots are Supreme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My Bloody Valentine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Chocolate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Sef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Strawberry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Ronald Jenkees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Cardamom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Rx Nightly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La(r)va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Butter Pecan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Extrobophile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4" name="Google Shape;484;p55"/>
          <p:cNvGraphicFramePr/>
          <p:nvPr/>
        </p:nvGraphicFramePr>
        <p:xfrm>
          <a:off x="4801625" y="75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{70AF76A3-A309-490A-8E90-0DDC35115211}</a:tableStyleId>
              </a:tblPr>
              <a:tblGrid>
                <a:gridCol w="452550"/>
                <a:gridCol w="896025"/>
                <a:gridCol w="1145050"/>
                <a:gridCol w="1741275"/>
              </a:tblGrid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</a:t>
                      </a:r>
                      <a:endParaRPr sz="13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Mint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Jon Talabot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Grimes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Blue Peter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#2: Counting Sort: Exploiting Space Instead of Time</a:t>
            </a:r>
            <a:endParaRPr/>
          </a:p>
        </p:txBody>
      </p:sp>
      <p:graphicFrame>
        <p:nvGraphicFramePr>
          <p:cNvPr id="490" name="Google Shape;490;p56"/>
          <p:cNvGraphicFramePr/>
          <p:nvPr/>
        </p:nvGraphicFramePr>
        <p:xfrm>
          <a:off x="251725" y="75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{70AF76A3-A309-490A-8E90-0DDC35115211}</a:tableStyleId>
              </a:tblPr>
              <a:tblGrid>
                <a:gridCol w="452550"/>
                <a:gridCol w="896025"/>
                <a:gridCol w="1145050"/>
                <a:gridCol w="1741275"/>
              </a:tblGrid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</a:t>
                      </a:r>
                      <a:endParaRPr sz="13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Grimes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Mint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Jon Talabot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Blue Peter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Chocolate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Superpope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Fish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Filthy Reds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Rocky Road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Robots are Supreme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My Bloody Valentine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Chocolate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Sef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Strawberry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Ronald Jenkees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Cardamom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Rx Nightly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La(r)va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Butter Pecan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Extrobophile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1" name="Google Shape;491;p56"/>
          <p:cNvGraphicFramePr/>
          <p:nvPr/>
        </p:nvGraphicFramePr>
        <p:xfrm>
          <a:off x="4801625" y="75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{70AF76A3-A309-490A-8E90-0DDC35115211}</a:tableStyleId>
              </a:tblPr>
              <a:tblGrid>
                <a:gridCol w="452550"/>
                <a:gridCol w="896025"/>
                <a:gridCol w="1145050"/>
                <a:gridCol w="1741275"/>
              </a:tblGrid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</a:t>
                      </a:r>
                      <a:endParaRPr sz="13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5E5E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Mint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Jon Talabot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Strawberry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Ronald Jenkees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Cardamom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Rx Nightly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My Bloody Valentine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Fish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Filthy Reds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Grimes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Chocolate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Sef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Rocky Road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Robots are Supreme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La(r)va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Chocolate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Superpope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Butter Pecan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Extrobophile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650"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Vanilla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Blue Peter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EA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Generalizing Counting Sort</a:t>
            </a:r>
            <a:endParaRPr/>
          </a:p>
        </p:txBody>
      </p:sp>
      <p:sp>
        <p:nvSpPr>
          <p:cNvPr id="497" name="Google Shape;497;p5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just sorted N items in Θ(N) worst case time.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Avoiding yes/no questions lets us dodge our lower bound based on puppy, cat, dog!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Simplest case: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Keys are unique integers from 0 to N-1.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More complex cases: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Non-unique keys.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Non-consecutive keys.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Non-numerical keys.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Sort: http://yellkey.com</a:t>
            </a:r>
            <a:r>
              <a:rPr lang="en">
                <a:solidFill>
                  <a:srgbClr val="38761D"/>
                </a:solidFill>
              </a:rPr>
              <a:t>/TODO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503" name="Google Shape;503;p5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Alphabet case: Keys belong to a finite ordered alphabet.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 (in that order)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Question: What will be the index of the first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? </a:t>
            </a:r>
            <a:endParaRPr/>
          </a:p>
        </p:txBody>
      </p:sp>
      <p:graphicFrame>
        <p:nvGraphicFramePr>
          <p:cNvPr id="504" name="Google Shape;504;p58"/>
          <p:cNvGraphicFramePr/>
          <p:nvPr/>
        </p:nvGraphicFramePr>
        <p:xfrm>
          <a:off x="1489225" y="1518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5" name="Google Shape;505;p58"/>
          <p:cNvGraphicFramePr/>
          <p:nvPr/>
        </p:nvGraphicFramePr>
        <p:xfrm>
          <a:off x="6580725" y="1518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06" name="Google Shape;506;p58"/>
          <p:cNvSpPr txBox="1"/>
          <p:nvPr/>
        </p:nvSpPr>
        <p:spPr>
          <a:xfrm>
            <a:off x="6151053" y="1695514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0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1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2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3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4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5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6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7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8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9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10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11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507" name="Google Shape;507;p58"/>
          <p:cNvSpPr txBox="1"/>
          <p:nvPr/>
        </p:nvSpPr>
        <p:spPr>
          <a:xfrm>
            <a:off x="7152656" y="4459886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Sorted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5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sp>
        <p:nvSpPr>
          <p:cNvPr id="513" name="Google Shape;513;p5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Alphabet case: Keys belong to a finite ordered alphabet.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 (in that order)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Question: What will be the index of the first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?</a:t>
            </a:r>
            <a:endParaRPr/>
          </a:p>
        </p:txBody>
      </p:sp>
      <p:graphicFrame>
        <p:nvGraphicFramePr>
          <p:cNvPr id="514" name="Google Shape;514;p59"/>
          <p:cNvGraphicFramePr/>
          <p:nvPr/>
        </p:nvGraphicFramePr>
        <p:xfrm>
          <a:off x="1489225" y="1518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5" name="Google Shape;515;p59"/>
          <p:cNvGraphicFramePr/>
          <p:nvPr/>
        </p:nvGraphicFramePr>
        <p:xfrm>
          <a:off x="6580725" y="1518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16" name="Google Shape;516;p59"/>
          <p:cNvSpPr txBox="1"/>
          <p:nvPr/>
        </p:nvSpPr>
        <p:spPr>
          <a:xfrm>
            <a:off x="6151053" y="1695514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0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1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2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3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4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5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6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7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8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9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10</a:t>
            </a:r>
            <a:endParaRPr>
              <a:solidFill>
                <a:srgbClr val="BE0712"/>
              </a:solidFill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11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517" name="Google Shape;517;p59"/>
          <p:cNvSpPr txBox="1"/>
          <p:nvPr/>
        </p:nvSpPr>
        <p:spPr>
          <a:xfrm>
            <a:off x="7152656" y="4459886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Sorted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6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Implementing Counting Sort with Counting Arrays</a:t>
            </a:r>
            <a:endParaRPr/>
          </a:p>
        </p:txBody>
      </p:sp>
      <p:sp>
        <p:nvSpPr>
          <p:cNvPr id="523" name="Google Shape;523;p6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Counting sort: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Count number of occurrences of each item.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Iterate through list, using count array to decide where to put everything.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Bottom line, we can use counting sort to sort N objects in Θ(N) time. 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6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529" name="Google Shape;529;p61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</a:tbl>
          </a:graphicData>
        </a:graphic>
      </p:graphicFrame>
      <p:sp>
        <p:nvSpPr>
          <p:cNvPr id="530" name="Google Shape;530;p6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6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536" name="Google Shape;536;p6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537" name="Google Shape;537;p62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</a:tbl>
          </a:graphicData>
        </a:graphic>
      </p:graphicFrame>
      <p:graphicFrame>
        <p:nvGraphicFramePr>
          <p:cNvPr id="538" name="Google Shape;538;p62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</a:tbl>
          </a:graphicData>
        </a:graphic>
      </p:graphicFrame>
      <p:sp>
        <p:nvSpPr>
          <p:cNvPr id="539" name="Google Shape;539;p62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40" name="Google Shape;540;p62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1" name="Google Shape;541;p62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6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547" name="Google Shape;547;p6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548" name="Google Shape;548;p63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9" name="Google Shape;549;p63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0" name="Google Shape;550;p63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51" name="Google Shape;551;p63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2" name="Google Shape;552;p63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53" name="Google Shape;553;p63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4" name="Google Shape;554;p63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5" name="Google Shape;555;p63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6" name="Google Shape;556;p63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6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562" name="Google Shape;562;p6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563" name="Google Shape;563;p64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4" name="Google Shape;564;p64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5" name="Google Shape;565;p64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66" name="Google Shape;566;p64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7" name="Google Shape;567;p64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68" name="Google Shape;568;p64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9" name="Google Shape;569;p64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0" name="Google Shape;570;p64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1" name="Google Shape;571;p64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572" name="Google Shape;572;p64"/>
          <p:cNvGraphicFramePr/>
          <p:nvPr/>
        </p:nvGraphicFramePr>
        <p:xfrm>
          <a:off x="687275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</a:tbl>
          </a:graphicData>
        </a:graphic>
      </p:graphicFrame>
      <p:sp>
        <p:nvSpPr>
          <p:cNvPr id="573" name="Google Shape;573;p64"/>
          <p:cNvSpPr txBox="1"/>
          <p:nvPr/>
        </p:nvSpPr>
        <p:spPr>
          <a:xfrm>
            <a:off x="6443078" y="1834189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74" name="Google Shape;574;p64"/>
          <p:cNvCxnSpPr/>
          <p:nvPr/>
        </p:nvCxnSpPr>
        <p:spPr>
          <a:xfrm>
            <a:off x="61699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5" name="Google Shape;575;p64"/>
          <p:cNvSpPr txBox="1"/>
          <p:nvPr/>
        </p:nvSpPr>
        <p:spPr>
          <a:xfrm>
            <a:off x="7444681" y="4598561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Sorted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6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581" name="Google Shape;581;p6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582" name="Google Shape;582;p65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3" name="Google Shape;583;p65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4" name="Google Shape;584;p65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E392FE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85" name="Google Shape;585;p65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6" name="Google Shape;586;p65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87" name="Google Shape;587;p65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88" name="Google Shape;588;p65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9" name="Google Shape;589;p65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0" name="Google Shape;590;p65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591" name="Google Shape;591;p65"/>
          <p:cNvGraphicFramePr/>
          <p:nvPr/>
        </p:nvGraphicFramePr>
        <p:xfrm>
          <a:off x="687275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</a:tbl>
          </a:graphicData>
        </a:graphic>
      </p:graphicFrame>
      <p:sp>
        <p:nvSpPr>
          <p:cNvPr id="592" name="Google Shape;592;p65"/>
          <p:cNvSpPr txBox="1"/>
          <p:nvPr/>
        </p:nvSpPr>
        <p:spPr>
          <a:xfrm>
            <a:off x="6443078" y="1834189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93" name="Google Shape;593;p65"/>
          <p:cNvCxnSpPr/>
          <p:nvPr/>
        </p:nvCxnSpPr>
        <p:spPr>
          <a:xfrm>
            <a:off x="61699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4" name="Google Shape;594;p65"/>
          <p:cNvSpPr txBox="1"/>
          <p:nvPr/>
        </p:nvSpPr>
        <p:spPr>
          <a:xfrm>
            <a:off x="7444681" y="4598561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Sorted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6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600" name="Google Shape;600;p6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601" name="Google Shape;601;p66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02" name="Google Shape;602;p66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03" name="Google Shape;603;p66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E392FE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04" name="Google Shape;604;p66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5" name="Google Shape;605;p66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06" name="Google Shape;606;p66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7" name="Google Shape;607;p66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8" name="Google Shape;608;p66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9" name="Google Shape;609;p66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610" name="Google Shape;610;p66"/>
          <p:cNvGraphicFramePr/>
          <p:nvPr/>
        </p:nvGraphicFramePr>
        <p:xfrm>
          <a:off x="687275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</a:tbl>
          </a:graphicData>
        </a:graphic>
      </p:graphicFrame>
      <p:sp>
        <p:nvSpPr>
          <p:cNvPr id="611" name="Google Shape;611;p66"/>
          <p:cNvSpPr txBox="1"/>
          <p:nvPr/>
        </p:nvSpPr>
        <p:spPr>
          <a:xfrm>
            <a:off x="6443078" y="1834189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12" name="Google Shape;612;p66"/>
          <p:cNvCxnSpPr/>
          <p:nvPr/>
        </p:nvCxnSpPr>
        <p:spPr>
          <a:xfrm>
            <a:off x="61699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3" name="Google Shape;613;p66"/>
          <p:cNvSpPr txBox="1"/>
          <p:nvPr/>
        </p:nvSpPr>
        <p:spPr>
          <a:xfrm>
            <a:off x="7444681" y="4598561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Sorted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6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619" name="Google Shape;619;p6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620" name="Google Shape;620;p67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21" name="Google Shape;621;p67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22" name="Google Shape;622;p67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E392FE"/>
                    </a:solidFill>
                  </a:tcPr>
                </a:tc>
              </a:tr>
            </a:tbl>
          </a:graphicData>
        </a:graphic>
      </p:graphicFrame>
      <p:sp>
        <p:nvSpPr>
          <p:cNvPr id="623" name="Google Shape;623;p67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4" name="Google Shape;624;p67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25" name="Google Shape;625;p67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6" name="Google Shape;626;p67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7" name="Google Shape;627;p67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8" name="Google Shape;628;p67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629" name="Google Shape;629;p67"/>
          <p:cNvGraphicFramePr/>
          <p:nvPr/>
        </p:nvGraphicFramePr>
        <p:xfrm>
          <a:off x="687275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</a:tbl>
          </a:graphicData>
        </a:graphic>
      </p:graphicFrame>
      <p:sp>
        <p:nvSpPr>
          <p:cNvPr id="630" name="Google Shape;630;p67"/>
          <p:cNvSpPr txBox="1"/>
          <p:nvPr/>
        </p:nvSpPr>
        <p:spPr>
          <a:xfrm>
            <a:off x="6443078" y="1834189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31" name="Google Shape;631;p67"/>
          <p:cNvCxnSpPr/>
          <p:nvPr/>
        </p:nvCxnSpPr>
        <p:spPr>
          <a:xfrm>
            <a:off x="61699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32" name="Google Shape;632;p67"/>
          <p:cNvSpPr txBox="1"/>
          <p:nvPr/>
        </p:nvSpPr>
        <p:spPr>
          <a:xfrm>
            <a:off x="7444681" y="4598561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Sorted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6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638" name="Google Shape;638;p6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639" name="Google Shape;639;p68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0" name="Google Shape;640;p68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1" name="Google Shape;641;p68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E392FE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42" name="Google Shape;642;p68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3" name="Google Shape;643;p68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44" name="Google Shape;644;p68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5" name="Google Shape;645;p68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6" name="Google Shape;646;p68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7" name="Google Shape;647;p68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648" name="Google Shape;648;p68"/>
          <p:cNvGraphicFramePr/>
          <p:nvPr/>
        </p:nvGraphicFramePr>
        <p:xfrm>
          <a:off x="687275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</a:tbl>
          </a:graphicData>
        </a:graphic>
      </p:graphicFrame>
      <p:sp>
        <p:nvSpPr>
          <p:cNvPr id="649" name="Google Shape;649;p68"/>
          <p:cNvSpPr txBox="1"/>
          <p:nvPr/>
        </p:nvSpPr>
        <p:spPr>
          <a:xfrm>
            <a:off x="6443078" y="1834189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50" name="Google Shape;650;p68"/>
          <p:cNvCxnSpPr/>
          <p:nvPr/>
        </p:nvCxnSpPr>
        <p:spPr>
          <a:xfrm>
            <a:off x="61699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1" name="Google Shape;651;p68"/>
          <p:cNvSpPr txBox="1"/>
          <p:nvPr/>
        </p:nvSpPr>
        <p:spPr>
          <a:xfrm>
            <a:off x="7444681" y="4598561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Sorted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6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657" name="Google Shape;657;p6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658" name="Google Shape;658;p69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59" name="Google Shape;659;p69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60" name="Google Shape;660;p69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E392FE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61" name="Google Shape;661;p69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2" name="Google Shape;662;p69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63" name="Google Shape;663;p69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64" name="Google Shape;664;p69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65" name="Google Shape;665;p69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6" name="Google Shape;666;p69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667" name="Google Shape;667;p69"/>
          <p:cNvGraphicFramePr/>
          <p:nvPr/>
        </p:nvGraphicFramePr>
        <p:xfrm>
          <a:off x="687275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</a:tbl>
          </a:graphicData>
        </a:graphic>
      </p:graphicFrame>
      <p:sp>
        <p:nvSpPr>
          <p:cNvPr id="668" name="Google Shape;668;p69"/>
          <p:cNvSpPr txBox="1"/>
          <p:nvPr/>
        </p:nvSpPr>
        <p:spPr>
          <a:xfrm>
            <a:off x="6443078" y="1834189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69" name="Google Shape;669;p69"/>
          <p:cNvCxnSpPr/>
          <p:nvPr/>
        </p:nvCxnSpPr>
        <p:spPr>
          <a:xfrm>
            <a:off x="61699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0" name="Google Shape;670;p69"/>
          <p:cNvSpPr txBox="1"/>
          <p:nvPr/>
        </p:nvSpPr>
        <p:spPr>
          <a:xfrm>
            <a:off x="7444681" y="4598561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Sorted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7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676" name="Google Shape;676;p7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677" name="Google Shape;677;p70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78" name="Google Shape;678;p70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79" name="Google Shape;679;p70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E392FE"/>
                    </a:solidFill>
                  </a:tcPr>
                </a:tc>
              </a:tr>
            </a:tbl>
          </a:graphicData>
        </a:graphic>
      </p:graphicFrame>
      <p:sp>
        <p:nvSpPr>
          <p:cNvPr id="680" name="Google Shape;680;p70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1" name="Google Shape;681;p70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82" name="Google Shape;682;p70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3" name="Google Shape;683;p70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4" name="Google Shape;684;p70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5" name="Google Shape;685;p70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686" name="Google Shape;686;p70"/>
          <p:cNvGraphicFramePr/>
          <p:nvPr/>
        </p:nvGraphicFramePr>
        <p:xfrm>
          <a:off x="687275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sp>
        <p:nvSpPr>
          <p:cNvPr id="687" name="Google Shape;687;p70"/>
          <p:cNvSpPr txBox="1"/>
          <p:nvPr/>
        </p:nvSpPr>
        <p:spPr>
          <a:xfrm>
            <a:off x="6443078" y="1834189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88" name="Google Shape;688;p70"/>
          <p:cNvCxnSpPr/>
          <p:nvPr/>
        </p:nvCxnSpPr>
        <p:spPr>
          <a:xfrm>
            <a:off x="61699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9" name="Google Shape;689;p70"/>
          <p:cNvSpPr txBox="1"/>
          <p:nvPr/>
        </p:nvSpPr>
        <p:spPr>
          <a:xfrm>
            <a:off x="7444681" y="4598561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Sorted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7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695" name="Google Shape;695;p7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696" name="Google Shape;696;p71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97" name="Google Shape;697;p71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98" name="Google Shape;698;p71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E392FE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99" name="Google Shape;699;p71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0" name="Google Shape;700;p71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01" name="Google Shape;701;p71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02" name="Google Shape;702;p71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3" name="Google Shape;703;p71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4" name="Google Shape;704;p71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705" name="Google Shape;705;p71"/>
          <p:cNvGraphicFramePr/>
          <p:nvPr/>
        </p:nvGraphicFramePr>
        <p:xfrm>
          <a:off x="687275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sp>
        <p:nvSpPr>
          <p:cNvPr id="706" name="Google Shape;706;p71"/>
          <p:cNvSpPr txBox="1"/>
          <p:nvPr/>
        </p:nvSpPr>
        <p:spPr>
          <a:xfrm>
            <a:off x="6443078" y="1834189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07" name="Google Shape;707;p71"/>
          <p:cNvCxnSpPr/>
          <p:nvPr/>
        </p:nvCxnSpPr>
        <p:spPr>
          <a:xfrm>
            <a:off x="61699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8" name="Google Shape;708;p71"/>
          <p:cNvSpPr txBox="1"/>
          <p:nvPr/>
        </p:nvSpPr>
        <p:spPr>
          <a:xfrm>
            <a:off x="7444681" y="4598561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Sorted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7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714" name="Google Shape;714;p7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715" name="Google Shape;715;p72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6" name="Google Shape;716;p72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7" name="Google Shape;717;p72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E392FE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18" name="Google Shape;718;p72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9" name="Google Shape;719;p72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20" name="Google Shape;720;p72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21" name="Google Shape;721;p72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2" name="Google Shape;722;p72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3" name="Google Shape;723;p72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724" name="Google Shape;724;p72"/>
          <p:cNvGraphicFramePr/>
          <p:nvPr/>
        </p:nvGraphicFramePr>
        <p:xfrm>
          <a:off x="687275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sp>
        <p:nvSpPr>
          <p:cNvPr id="725" name="Google Shape;725;p72"/>
          <p:cNvSpPr txBox="1"/>
          <p:nvPr/>
        </p:nvSpPr>
        <p:spPr>
          <a:xfrm>
            <a:off x="6443078" y="1834189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26" name="Google Shape;726;p72"/>
          <p:cNvCxnSpPr/>
          <p:nvPr/>
        </p:nvCxnSpPr>
        <p:spPr>
          <a:xfrm>
            <a:off x="61699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7" name="Google Shape;727;p72"/>
          <p:cNvSpPr txBox="1"/>
          <p:nvPr/>
        </p:nvSpPr>
        <p:spPr>
          <a:xfrm>
            <a:off x="7444681" y="4598561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Sorted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7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733" name="Google Shape;733;p7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734" name="Google Shape;734;p73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5" name="Google Shape;735;p73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6" name="Google Shape;736;p73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E392FE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37" name="Google Shape;737;p73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8" name="Google Shape;738;p73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39" name="Google Shape;739;p73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0" name="Google Shape;740;p73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1" name="Google Shape;741;p73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2" name="Google Shape;742;p73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743" name="Google Shape;743;p73"/>
          <p:cNvGraphicFramePr/>
          <p:nvPr/>
        </p:nvGraphicFramePr>
        <p:xfrm>
          <a:off x="687275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sp>
        <p:nvSpPr>
          <p:cNvPr id="744" name="Google Shape;744;p73"/>
          <p:cNvSpPr txBox="1"/>
          <p:nvPr/>
        </p:nvSpPr>
        <p:spPr>
          <a:xfrm>
            <a:off x="6443078" y="1834189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45" name="Google Shape;745;p73"/>
          <p:cNvCxnSpPr/>
          <p:nvPr/>
        </p:nvCxnSpPr>
        <p:spPr>
          <a:xfrm>
            <a:off x="61699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6" name="Google Shape;746;p73"/>
          <p:cNvSpPr txBox="1"/>
          <p:nvPr/>
        </p:nvSpPr>
        <p:spPr>
          <a:xfrm>
            <a:off x="7444681" y="4598561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Sorted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7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752" name="Google Shape;752;p7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753" name="Google Shape;753;p74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54" name="Google Shape;754;p74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55" name="Google Shape;755;p74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E392FE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56" name="Google Shape;756;p74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7" name="Google Shape;757;p74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58" name="Google Shape;758;p74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59" name="Google Shape;759;p74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0" name="Google Shape;760;p74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1" name="Google Shape;761;p74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762" name="Google Shape;762;p74"/>
          <p:cNvGraphicFramePr/>
          <p:nvPr/>
        </p:nvGraphicFramePr>
        <p:xfrm>
          <a:off x="687275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sp>
        <p:nvSpPr>
          <p:cNvPr id="763" name="Google Shape;763;p74"/>
          <p:cNvSpPr txBox="1"/>
          <p:nvPr/>
        </p:nvSpPr>
        <p:spPr>
          <a:xfrm>
            <a:off x="6443078" y="1834189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64" name="Google Shape;764;p74"/>
          <p:cNvCxnSpPr/>
          <p:nvPr/>
        </p:nvCxnSpPr>
        <p:spPr>
          <a:xfrm>
            <a:off x="61699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5" name="Google Shape;765;p74"/>
          <p:cNvSpPr txBox="1"/>
          <p:nvPr/>
        </p:nvSpPr>
        <p:spPr>
          <a:xfrm>
            <a:off x="7444681" y="4598561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Sorted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7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771" name="Google Shape;771;p7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772" name="Google Shape;772;p75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73" name="Google Shape;773;p75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74" name="Google Shape;774;p75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E392FE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75" name="Google Shape;775;p75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6" name="Google Shape;776;p75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77" name="Google Shape;777;p75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78" name="Google Shape;778;p75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9" name="Google Shape;779;p75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0" name="Google Shape;780;p75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781" name="Google Shape;781;p75"/>
          <p:cNvGraphicFramePr/>
          <p:nvPr/>
        </p:nvGraphicFramePr>
        <p:xfrm>
          <a:off x="687275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sp>
        <p:nvSpPr>
          <p:cNvPr id="782" name="Google Shape;782;p75"/>
          <p:cNvSpPr txBox="1"/>
          <p:nvPr/>
        </p:nvSpPr>
        <p:spPr>
          <a:xfrm>
            <a:off x="6443078" y="1834189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83" name="Google Shape;783;p75"/>
          <p:cNvCxnSpPr/>
          <p:nvPr/>
        </p:nvCxnSpPr>
        <p:spPr>
          <a:xfrm>
            <a:off x="61699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4" name="Google Shape;784;p75"/>
          <p:cNvSpPr txBox="1"/>
          <p:nvPr/>
        </p:nvSpPr>
        <p:spPr>
          <a:xfrm>
            <a:off x="7444681" y="4598561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Sorted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7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Alphabet: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sp>
        <p:nvSpPr>
          <p:cNvPr id="790" name="Google Shape;790;p7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</p:txBody>
      </p:sp>
      <p:graphicFrame>
        <p:nvGraphicFramePr>
          <p:cNvPr id="791" name="Google Shape;791;p76"/>
          <p:cNvGraphicFramePr/>
          <p:nvPr/>
        </p:nvGraphicFramePr>
        <p:xfrm>
          <a:off x="5715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92" name="Google Shape;792;p76"/>
          <p:cNvGraphicFramePr/>
          <p:nvPr/>
        </p:nvGraphicFramePr>
        <p:xfrm>
          <a:off x="333600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93" name="Google Shape;793;p76"/>
          <p:cNvGraphicFramePr/>
          <p:nvPr/>
        </p:nvGraphicFramePr>
        <p:xfrm>
          <a:off x="5104375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50797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E392FE"/>
                    </a:solidFill>
                  </a:tcPr>
                </a:tc>
              </a:tr>
            </a:tbl>
          </a:graphicData>
        </a:graphic>
      </p:graphicFrame>
      <p:sp>
        <p:nvSpPr>
          <p:cNvPr id="794" name="Google Shape;794;p76"/>
          <p:cNvSpPr txBox="1"/>
          <p:nvPr/>
        </p:nvSpPr>
        <p:spPr>
          <a:xfrm>
            <a:off x="2979567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5" name="Google Shape;795;p76"/>
          <p:cNvSpPr txBox="1"/>
          <p:nvPr/>
        </p:nvSpPr>
        <p:spPr>
          <a:xfrm>
            <a:off x="4749421" y="1834189"/>
            <a:ext cx="3660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96" name="Google Shape;796;p76"/>
          <p:cNvCxnSpPr/>
          <p:nvPr/>
        </p:nvCxnSpPr>
        <p:spPr>
          <a:xfrm>
            <a:off x="2628063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97" name="Google Shape;797;p76"/>
          <p:cNvCxnSpPr/>
          <p:nvPr/>
        </p:nvCxnSpPr>
        <p:spPr>
          <a:xfrm>
            <a:off x="43906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8" name="Google Shape;798;p76"/>
          <p:cNvSpPr txBox="1"/>
          <p:nvPr/>
        </p:nvSpPr>
        <p:spPr>
          <a:xfrm>
            <a:off x="3381160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Counts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9" name="Google Shape;799;p76"/>
          <p:cNvSpPr txBox="1"/>
          <p:nvPr/>
        </p:nvSpPr>
        <p:spPr>
          <a:xfrm>
            <a:off x="4880687" y="27593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Starting Points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800" name="Google Shape;800;p76"/>
          <p:cNvGraphicFramePr/>
          <p:nvPr/>
        </p:nvGraphicFramePr>
        <p:xfrm>
          <a:off x="6872750" y="165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01" name="Google Shape;801;p76"/>
          <p:cNvSpPr txBox="1"/>
          <p:nvPr/>
        </p:nvSpPr>
        <p:spPr>
          <a:xfrm>
            <a:off x="6443078" y="1834189"/>
            <a:ext cx="4506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02" name="Google Shape;802;p76"/>
          <p:cNvCxnSpPr/>
          <p:nvPr/>
        </p:nvCxnSpPr>
        <p:spPr>
          <a:xfrm>
            <a:off x="6169971" y="23503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3" name="Google Shape;803;p76"/>
          <p:cNvSpPr txBox="1"/>
          <p:nvPr/>
        </p:nvSpPr>
        <p:spPr>
          <a:xfrm>
            <a:off x="7444681" y="4598561"/>
            <a:ext cx="7431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  <a:latin typeface="Roboto"/>
                <a:ea typeface="Roboto"/>
                <a:cs typeface="Roboto"/>
                <a:sym typeface="Roboto"/>
              </a:rPr>
              <a:t>Sorted</a:t>
            </a:r>
            <a:endParaRPr>
              <a:solidFill>
                <a:srgbClr val="BE07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77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35</a:t>
            </a:r>
            <a:r>
              <a:rPr lang="en"/>
              <a:t>, </a:t>
            </a:r>
            <a:r>
              <a:rPr lang="en"/>
              <a:t>CS61B, Spring 2024</a:t>
            </a:r>
            <a:endParaRPr/>
          </a:p>
        </p:txBody>
      </p:sp>
      <p:sp>
        <p:nvSpPr>
          <p:cNvPr id="809" name="Google Shape;809;p77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Sorting Stability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Warmup: Digit-by-digit Sorting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Counting Sort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Procedure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Runtime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Radix Sorts: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LSD Radix Sort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MSD Radix Sort</a:t>
            </a:r>
            <a:endParaRPr/>
          </a:p>
        </p:txBody>
      </p:sp>
      <p:sp>
        <p:nvSpPr>
          <p:cNvPr id="810" name="Google Shape;810;p77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 Runtime 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7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 vs. Quicksort: http://yellkey.com</a:t>
            </a:r>
            <a:r>
              <a:rPr lang="en">
                <a:solidFill>
                  <a:srgbClr val="38761D"/>
                </a:solidFill>
              </a:rPr>
              <a:t>/TODO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816" name="Google Shape;816;p7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sorting an array of the 100 largest cities by population, which sort do you think has a better expected worst case runtime in seconds?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Counting Sort (as described in our demo)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Quicksort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First question to ask yourself: What is the alphabet for counting sort here?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7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 vs. Quicksort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822" name="Google Shape;822;p7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sorting an array of the 100 largest cities by population, which sort do you think has a better expected worst case runtime in seconds?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Counting Sort (as described in our demo)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b="1" lang="en"/>
              <a:t>Quicksort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Counting sort requires building an array of size 37,832,892 (population of Tokyo).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823" name="Google Shape;823;p79"/>
          <p:cNvGraphicFramePr/>
          <p:nvPr/>
        </p:nvGraphicFramePr>
        <p:xfrm>
          <a:off x="342900" y="31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1186375"/>
                <a:gridCol w="1530725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6352254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Ahmedabad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4778000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Alexandria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5346518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Ankara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6555956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Atlanta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8495928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Bandung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12517749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Bangalore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...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...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/>
                </a:tc>
              </a:tr>
            </a:tbl>
          </a:graphicData>
        </a:graphic>
      </p:graphicFrame>
      <p:graphicFrame>
        <p:nvGraphicFramePr>
          <p:cNvPr id="824" name="Google Shape;824;p79"/>
          <p:cNvGraphicFramePr/>
          <p:nvPr/>
        </p:nvGraphicFramePr>
        <p:xfrm>
          <a:off x="3911650" y="31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1016575"/>
                <a:gridCol w="10965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...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...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4777999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4778000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4778001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4778002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...</a:t>
                      </a:r>
                      <a:endParaRPr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...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37832892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825" name="Google Shape;825;p79"/>
          <p:cNvCxnSpPr/>
          <p:nvPr/>
        </p:nvCxnSpPr>
        <p:spPr>
          <a:xfrm>
            <a:off x="3203713" y="37981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6" name="Google Shape;826;p79"/>
          <p:cNvSpPr txBox="1"/>
          <p:nvPr/>
        </p:nvSpPr>
        <p:spPr>
          <a:xfrm>
            <a:off x="4439435" y="4808832"/>
            <a:ext cx="151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Counts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827" name="Google Shape;827;p79"/>
          <p:cNvCxnSpPr/>
          <p:nvPr/>
        </p:nvCxnSpPr>
        <p:spPr>
          <a:xfrm>
            <a:off x="6309563" y="37981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8" name="Google Shape;828;p79"/>
          <p:cNvSpPr txBox="1"/>
          <p:nvPr/>
        </p:nvSpPr>
        <p:spPr>
          <a:xfrm>
            <a:off x="6826317" y="3567722"/>
            <a:ext cx="1293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...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8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 Runtime Analysis</a:t>
            </a:r>
            <a:endParaRPr/>
          </a:p>
        </p:txBody>
      </p:sp>
      <p:sp>
        <p:nvSpPr>
          <p:cNvPr id="834" name="Google Shape;834;p8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the runtime for counting sort on</a:t>
            </a:r>
            <a:r>
              <a:rPr lang="en"/>
              <a:t> N keys with alphabet of size R?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Treat R as a variable, not a constant.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8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 Runtime Analysis</a:t>
            </a:r>
            <a:endParaRPr/>
          </a:p>
        </p:txBody>
      </p:sp>
      <p:sp>
        <p:nvSpPr>
          <p:cNvPr id="840" name="Google Shape;840;p8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Total runtime on N keys with alphabet of size R: Θ(N+R)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Creating and filling our count-related arrays: Θ(R)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Example</a:t>
            </a:r>
            <a:r>
              <a:rPr lang="en"/>
              <a:t>: R = 4 for four card suits.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Counting each item and copying into new array: Θ(N)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Memory usage: Θ(N+R)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Bottom line: If N is ≥ R, then we expect reasonable performance.</a:t>
            </a:r>
            <a:endParaRPr/>
          </a:p>
        </p:txBody>
      </p:sp>
      <p:grpSp>
        <p:nvGrpSpPr>
          <p:cNvPr id="841" name="Google Shape;841;p81"/>
          <p:cNvGrpSpPr/>
          <p:nvPr/>
        </p:nvGrpSpPr>
        <p:grpSpPr>
          <a:xfrm>
            <a:off x="5444275" y="3361240"/>
            <a:ext cx="3265350" cy="858125"/>
            <a:chOff x="5444275" y="3749050"/>
            <a:chExt cx="3265350" cy="858125"/>
          </a:xfrm>
        </p:grpSpPr>
        <p:sp>
          <p:nvSpPr>
            <p:cNvPr id="842" name="Google Shape;842;p81"/>
            <p:cNvSpPr txBox="1"/>
            <p:nvPr/>
          </p:nvSpPr>
          <p:spPr>
            <a:xfrm>
              <a:off x="5840725" y="3749050"/>
              <a:ext cx="2868900" cy="78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BE0712"/>
                  </a:solidFill>
                </a:rPr>
                <a:t>Empirical experiments needed to compare vs. Quicksort on practical inputs.</a:t>
              </a:r>
              <a:endParaRPr>
                <a:solidFill>
                  <a:srgbClr val="BE0712"/>
                </a:solidFill>
              </a:endParaRPr>
            </a:p>
          </p:txBody>
        </p:sp>
        <p:cxnSp>
          <p:nvCxnSpPr>
            <p:cNvPr id="843" name="Google Shape;843;p81"/>
            <p:cNvCxnSpPr/>
            <p:nvPr/>
          </p:nvCxnSpPr>
          <p:spPr>
            <a:xfrm flipH="1">
              <a:off x="5444275" y="4247775"/>
              <a:ext cx="359400" cy="359400"/>
            </a:xfrm>
            <a:prstGeom prst="straightConnector1">
              <a:avLst/>
            </a:prstGeom>
            <a:noFill/>
            <a:ln cap="flat" cmpd="sng" w="9525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44" name="Google Shape;844;p81"/>
          <p:cNvGrpSpPr/>
          <p:nvPr/>
        </p:nvGrpSpPr>
        <p:grpSpPr>
          <a:xfrm>
            <a:off x="636175" y="3080017"/>
            <a:ext cx="4579650" cy="460575"/>
            <a:chOff x="864775" y="3485175"/>
            <a:chExt cx="4579650" cy="460575"/>
          </a:xfrm>
        </p:grpSpPr>
        <p:cxnSp>
          <p:nvCxnSpPr>
            <p:cNvPr id="845" name="Google Shape;845;p81"/>
            <p:cNvCxnSpPr/>
            <p:nvPr/>
          </p:nvCxnSpPr>
          <p:spPr>
            <a:xfrm>
              <a:off x="1998750" y="3829950"/>
              <a:ext cx="362100" cy="115800"/>
            </a:xfrm>
            <a:prstGeom prst="straightConnector1">
              <a:avLst/>
            </a:prstGeom>
            <a:noFill/>
            <a:ln cap="flat" cmpd="sng" w="9525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846" name="Google Shape;846;p81"/>
            <p:cNvCxnSpPr/>
            <p:nvPr/>
          </p:nvCxnSpPr>
          <p:spPr>
            <a:xfrm flipH="1">
              <a:off x="2669013" y="3806013"/>
              <a:ext cx="454800" cy="131700"/>
            </a:xfrm>
            <a:prstGeom prst="straightConnector1">
              <a:avLst/>
            </a:prstGeom>
            <a:noFill/>
            <a:ln cap="flat" cmpd="sng" w="9525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47" name="Google Shape;847;p81"/>
            <p:cNvSpPr txBox="1"/>
            <p:nvPr/>
          </p:nvSpPr>
          <p:spPr>
            <a:xfrm>
              <a:off x="864775" y="3497124"/>
              <a:ext cx="1696500" cy="38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BE0712"/>
                  </a:solidFill>
                </a:rPr>
                <a:t>For ordered array.</a:t>
              </a:r>
              <a:endParaRPr>
                <a:solidFill>
                  <a:srgbClr val="BE0712"/>
                </a:solidFill>
              </a:endParaRPr>
            </a:p>
          </p:txBody>
        </p:sp>
        <p:sp>
          <p:nvSpPr>
            <p:cNvPr id="848" name="Google Shape;848;p81"/>
            <p:cNvSpPr txBox="1"/>
            <p:nvPr/>
          </p:nvSpPr>
          <p:spPr>
            <a:xfrm>
              <a:off x="2788525" y="3485175"/>
              <a:ext cx="2655900" cy="38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BE0712"/>
                  </a:solidFill>
                </a:rPr>
                <a:t>For counts and starting points.</a:t>
              </a:r>
              <a:endParaRPr>
                <a:solidFill>
                  <a:srgbClr val="BE0712"/>
                </a:solidFill>
              </a:endParaRPr>
            </a:p>
          </p:txBody>
        </p:sp>
      </p:grpSp>
      <p:sp>
        <p:nvSpPr>
          <p:cNvPr id="849" name="Google Shape;849;p81"/>
          <p:cNvSpPr txBox="1"/>
          <p:nvPr/>
        </p:nvSpPr>
        <p:spPr>
          <a:xfrm>
            <a:off x="4377700" y="4805225"/>
            <a:ext cx="530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See hidden slide after this for a more verbose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explanation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0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0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8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 Runtime Analysis (More Verbose)</a:t>
            </a:r>
            <a:endParaRPr/>
          </a:p>
        </p:txBody>
      </p:sp>
      <p:sp>
        <p:nvSpPr>
          <p:cNvPr id="855" name="Google Shape;855;p8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Total runtime on N keys with alphabet of size R: Θ(N+R)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Create an array of size R to store counts: Θ(R)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Counting number of each item: Θ(N)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Calculating target positions of each item: Θ(R)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Creating an array of size N to store ordered data: Θ(N)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Copying items from original array to ordered array: Do N times: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Check target position: Θ(1)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Update target position: Θ(1)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Copying items from ordered array back to original array: Θ(N)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Memory usage: Θ(N+R)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Bottom line: If N is ≥ R, then we expect reasonable performance.</a:t>
            </a:r>
            <a:endParaRPr/>
          </a:p>
        </p:txBody>
      </p:sp>
      <p:grpSp>
        <p:nvGrpSpPr>
          <p:cNvPr id="856" name="Google Shape;856;p82"/>
          <p:cNvGrpSpPr/>
          <p:nvPr/>
        </p:nvGrpSpPr>
        <p:grpSpPr>
          <a:xfrm>
            <a:off x="5444275" y="3291850"/>
            <a:ext cx="3265350" cy="858125"/>
            <a:chOff x="5444275" y="3749050"/>
            <a:chExt cx="3265350" cy="858125"/>
          </a:xfrm>
        </p:grpSpPr>
        <p:sp>
          <p:nvSpPr>
            <p:cNvPr id="857" name="Google Shape;857;p82"/>
            <p:cNvSpPr txBox="1"/>
            <p:nvPr/>
          </p:nvSpPr>
          <p:spPr>
            <a:xfrm>
              <a:off x="5840725" y="3749050"/>
              <a:ext cx="2868900" cy="78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BE0712"/>
                  </a:solidFill>
                </a:rPr>
                <a:t>Empirical experiments needed to compare vs. Quicksort on practical inputs.</a:t>
              </a:r>
              <a:endParaRPr>
                <a:solidFill>
                  <a:srgbClr val="BE0712"/>
                </a:solidFill>
              </a:endParaRPr>
            </a:p>
          </p:txBody>
        </p:sp>
        <p:cxnSp>
          <p:nvCxnSpPr>
            <p:cNvPr id="858" name="Google Shape;858;p82"/>
            <p:cNvCxnSpPr/>
            <p:nvPr/>
          </p:nvCxnSpPr>
          <p:spPr>
            <a:xfrm flipH="1">
              <a:off x="5444275" y="4247775"/>
              <a:ext cx="359400" cy="359400"/>
            </a:xfrm>
            <a:prstGeom prst="straightConnector1">
              <a:avLst/>
            </a:prstGeom>
            <a:noFill/>
            <a:ln cap="flat" cmpd="sng" w="9525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59" name="Google Shape;859;p82"/>
          <p:cNvGrpSpPr/>
          <p:nvPr/>
        </p:nvGrpSpPr>
        <p:grpSpPr>
          <a:xfrm>
            <a:off x="636175" y="3027975"/>
            <a:ext cx="4579650" cy="460575"/>
            <a:chOff x="864775" y="3485175"/>
            <a:chExt cx="4579650" cy="460575"/>
          </a:xfrm>
        </p:grpSpPr>
        <p:cxnSp>
          <p:nvCxnSpPr>
            <p:cNvPr id="860" name="Google Shape;860;p82"/>
            <p:cNvCxnSpPr/>
            <p:nvPr/>
          </p:nvCxnSpPr>
          <p:spPr>
            <a:xfrm>
              <a:off x="1998750" y="3829950"/>
              <a:ext cx="362100" cy="115800"/>
            </a:xfrm>
            <a:prstGeom prst="straightConnector1">
              <a:avLst/>
            </a:prstGeom>
            <a:noFill/>
            <a:ln cap="flat" cmpd="sng" w="9525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861" name="Google Shape;861;p82"/>
            <p:cNvCxnSpPr/>
            <p:nvPr/>
          </p:nvCxnSpPr>
          <p:spPr>
            <a:xfrm flipH="1">
              <a:off x="2669013" y="3806013"/>
              <a:ext cx="454800" cy="131700"/>
            </a:xfrm>
            <a:prstGeom prst="straightConnector1">
              <a:avLst/>
            </a:prstGeom>
            <a:noFill/>
            <a:ln cap="flat" cmpd="sng" w="9525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62" name="Google Shape;862;p82"/>
            <p:cNvSpPr txBox="1"/>
            <p:nvPr/>
          </p:nvSpPr>
          <p:spPr>
            <a:xfrm>
              <a:off x="864775" y="3497124"/>
              <a:ext cx="1696500" cy="38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BE0712"/>
                  </a:solidFill>
                </a:rPr>
                <a:t>For ordered array.</a:t>
              </a:r>
              <a:endParaRPr>
                <a:solidFill>
                  <a:srgbClr val="BE0712"/>
                </a:solidFill>
              </a:endParaRPr>
            </a:p>
          </p:txBody>
        </p:sp>
        <p:sp>
          <p:nvSpPr>
            <p:cNvPr id="863" name="Google Shape;863;p82"/>
            <p:cNvSpPr txBox="1"/>
            <p:nvPr/>
          </p:nvSpPr>
          <p:spPr>
            <a:xfrm>
              <a:off x="2788525" y="3485175"/>
              <a:ext cx="2655900" cy="38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BE0712"/>
                  </a:solidFill>
                </a:rPr>
                <a:t>For counts and starting points.</a:t>
              </a:r>
              <a:endParaRPr>
                <a:solidFill>
                  <a:srgbClr val="BE071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8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Counting Sort vs. Quicksort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869" name="Google Shape;869;p8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Give an example of a specific situation where Counting Sort will be clearly faster than Quicksort.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Counting Sort: Θ(N+R)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Quicksort: Θ(N log N)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Previous </a:t>
            </a:r>
            <a:r>
              <a:rPr lang="en"/>
              <a:t>example</a:t>
            </a:r>
            <a:r>
              <a:rPr lang="en"/>
              <a:t> was sorting N = 100 cities by population (R = 37,832,892).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8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Sort Summary</a:t>
            </a:r>
            <a:endParaRPr/>
          </a:p>
        </p:txBody>
      </p:sp>
      <p:sp>
        <p:nvSpPr>
          <p:cNvPr id="875" name="Google Shape;875;p84"/>
          <p:cNvSpPr txBox="1"/>
          <p:nvPr>
            <p:ph idx="1" type="body"/>
          </p:nvPr>
        </p:nvSpPr>
        <p:spPr>
          <a:xfrm>
            <a:off x="243000" y="3833850"/>
            <a:ext cx="8443800" cy="9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Counting sort is nice, but alphabetic restriction limits usefulness.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Let’s try digit-by-digit sorting.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set of possible digits will be a relatively small alphabet.</a:t>
            </a:r>
            <a:endParaRPr/>
          </a:p>
        </p:txBody>
      </p:sp>
      <p:graphicFrame>
        <p:nvGraphicFramePr>
          <p:cNvPr id="876" name="Google Shape;876;p84"/>
          <p:cNvGraphicFramePr/>
          <p:nvPr/>
        </p:nvGraphicFramePr>
        <p:xfrm>
          <a:off x="625939" y="95633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740050"/>
                <a:gridCol w="906625"/>
                <a:gridCol w="1747375"/>
                <a:gridCol w="2071350"/>
                <a:gridCol w="121250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Memory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Runtime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Notes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Stable?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Heapsort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Θ(1)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Θ(N log N)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Bad caching (61C)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Insertion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Θ(1)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Θ(N</a:t>
                      </a:r>
                      <a:r>
                        <a:rPr baseline="30000"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Small N, almost sorted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Mergesort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Θ(N)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Θ(N log N)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Fastest stable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Random Quicksort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Θ(log N)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Θ(N log N) expected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Fastest compare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sort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Counting Sort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Θ(N+R)</a:t>
                      </a:r>
                      <a:endParaRPr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Θ(N+R)</a:t>
                      </a:r>
                      <a:endParaRPr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Alphabet keys only</a:t>
                      </a:r>
                      <a:endParaRPr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877" name="Google Shape;877;p84"/>
          <p:cNvSpPr txBox="1"/>
          <p:nvPr>
            <p:ph idx="1" type="body"/>
          </p:nvPr>
        </p:nvSpPr>
        <p:spPr>
          <a:xfrm>
            <a:off x="5078425" y="3236200"/>
            <a:ext cx="3732900" cy="49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N: Number of keys. R: Size of alphabet.</a:t>
            </a:r>
            <a:endParaRPr sz="14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8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35</a:t>
            </a:r>
            <a:r>
              <a:rPr lang="en"/>
              <a:t>, </a:t>
            </a:r>
            <a:r>
              <a:rPr lang="en"/>
              <a:t>CS61B, Spring 2024</a:t>
            </a:r>
            <a:endParaRPr/>
          </a:p>
        </p:txBody>
      </p:sp>
      <p:sp>
        <p:nvSpPr>
          <p:cNvPr id="883" name="Google Shape;883;p8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Sorting Stability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Warmup: Digit-by-digit Sorting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Procedure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Runtime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Radix Sorts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LSD Radix Sort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MSD Radix Sort</a:t>
            </a:r>
            <a:endParaRPr/>
          </a:p>
        </p:txBody>
      </p:sp>
      <p:sp>
        <p:nvSpPr>
          <p:cNvPr id="884" name="Google Shape;884;p8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LSD Radix Sort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8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Radix Sort</a:t>
            </a:r>
            <a:endParaRPr/>
          </a:p>
        </p:txBody>
      </p:sp>
      <p:sp>
        <p:nvSpPr>
          <p:cNvPr id="890" name="Google Shape;890;p8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Counting sort is slow when the alphabet is large.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By decomposing input into a string of characters from a finite alphabet, we can force R to be small.</a:t>
            </a:r>
            <a:endParaRPr/>
          </a:p>
        </p:txBody>
      </p:sp>
      <p:graphicFrame>
        <p:nvGraphicFramePr>
          <p:cNvPr id="891" name="Google Shape;891;p86"/>
          <p:cNvGraphicFramePr/>
          <p:nvPr/>
        </p:nvGraphicFramePr>
        <p:xfrm>
          <a:off x="3705225" y="159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♥️♦️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92" name="Google Shape;892;p86"/>
          <p:cNvGraphicFramePr/>
          <p:nvPr/>
        </p:nvGraphicFramePr>
        <p:xfrm>
          <a:off x="542100" y="159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925100"/>
                <a:gridCol w="132060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horse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elf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cat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crab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monkey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rhino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raccoon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fish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tree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virus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human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93" name="Google Shape;893;p86"/>
          <p:cNvGraphicFramePr/>
          <p:nvPr/>
        </p:nvGraphicFramePr>
        <p:xfrm>
          <a:off x="6509600" y="1594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925100"/>
                <a:gridCol w="1320600"/>
              </a:tblGrid>
              <a:tr h="224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4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4238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4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34163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4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123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4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43415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4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9918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4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767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4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4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634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4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724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4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2346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4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457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4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8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Digit-by-digit Counting Sort</a:t>
            </a:r>
            <a:endParaRPr/>
          </a:p>
        </p:txBody>
      </p:sp>
      <p:sp>
        <p:nvSpPr>
          <p:cNvPr id="899" name="Google Shape;899;p8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As we’ve seen, we can sort each digit independently from rightmost digit towards left.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Over {♣, ♠, </a:t>
            </a:r>
            <a:r>
              <a:rPr lang="en">
                <a:solidFill>
                  <a:srgbClr val="FF0000"/>
                </a:solidFill>
              </a:rPr>
              <a:t>♥</a:t>
            </a:r>
            <a:r>
              <a:rPr lang="en"/>
              <a:t>, </a:t>
            </a:r>
            <a:r>
              <a:rPr lang="en">
                <a:solidFill>
                  <a:srgbClr val="FF0000"/>
                </a:solidFill>
              </a:rPr>
              <a:t>♦</a:t>
            </a:r>
            <a:r>
              <a:rPr lang="en"/>
              <a:t>}</a:t>
            </a:r>
            <a:endParaRPr/>
          </a:p>
        </p:txBody>
      </p:sp>
      <p:graphicFrame>
        <p:nvGraphicFramePr>
          <p:cNvPr id="900" name="Google Shape;900;p87"/>
          <p:cNvGraphicFramePr/>
          <p:nvPr/>
        </p:nvGraphicFramePr>
        <p:xfrm>
          <a:off x="395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♠♠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♥️♦️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♥️♦️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901" name="Google Shape;901;p87"/>
          <p:cNvCxnSpPr/>
          <p:nvPr/>
        </p:nvCxnSpPr>
        <p:spPr>
          <a:xfrm>
            <a:off x="2729274" y="33997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902" name="Google Shape;902;p87"/>
          <p:cNvGraphicFramePr/>
          <p:nvPr/>
        </p:nvGraphicFramePr>
        <p:xfrm>
          <a:off x="3567775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♥️♦️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♥️♦️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03" name="Google Shape;903;p87"/>
          <p:cNvGraphicFramePr/>
          <p:nvPr/>
        </p:nvGraphicFramePr>
        <p:xfrm>
          <a:off x="6740150" y="1645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♣️♠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endParaRPr sz="160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♥️♦️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♥️♦️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♣️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♦️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♠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04" name="Google Shape;904;p87"/>
          <p:cNvSpPr txBox="1"/>
          <p:nvPr/>
        </p:nvSpPr>
        <p:spPr>
          <a:xfrm>
            <a:off x="5322875" y="2411150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87"/>
          <p:cNvSpPr txBox="1"/>
          <p:nvPr/>
        </p:nvSpPr>
        <p:spPr>
          <a:xfrm>
            <a:off x="5322875" y="2664779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87"/>
          <p:cNvSpPr txBox="1"/>
          <p:nvPr/>
        </p:nvSpPr>
        <p:spPr>
          <a:xfrm>
            <a:off x="5322875" y="4384007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87"/>
          <p:cNvSpPr txBox="1"/>
          <p:nvPr/>
        </p:nvSpPr>
        <p:spPr>
          <a:xfrm>
            <a:off x="5322875" y="4637636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p87"/>
          <p:cNvSpPr txBox="1"/>
          <p:nvPr/>
        </p:nvSpPr>
        <p:spPr>
          <a:xfrm>
            <a:off x="6533750" y="3115082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87"/>
          <p:cNvSpPr txBox="1"/>
          <p:nvPr/>
        </p:nvSpPr>
        <p:spPr>
          <a:xfrm>
            <a:off x="6533750" y="3368711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p87"/>
          <p:cNvSpPr txBox="1"/>
          <p:nvPr/>
        </p:nvSpPr>
        <p:spPr>
          <a:xfrm>
            <a:off x="6533750" y="3622332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87"/>
          <p:cNvSpPr txBox="1"/>
          <p:nvPr/>
        </p:nvSpPr>
        <p:spPr>
          <a:xfrm>
            <a:off x="6533750" y="3875961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12" name="Google Shape;912;p87"/>
          <p:cNvCxnSpPr/>
          <p:nvPr/>
        </p:nvCxnSpPr>
        <p:spPr>
          <a:xfrm>
            <a:off x="5529275" y="2534000"/>
            <a:ext cx="1210800" cy="7038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913" name="Google Shape;913;p87"/>
          <p:cNvCxnSpPr/>
          <p:nvPr/>
        </p:nvCxnSpPr>
        <p:spPr>
          <a:xfrm flipH="1" rot="10800000">
            <a:off x="5529275" y="3745157"/>
            <a:ext cx="1210800" cy="7617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914" name="Google Shape;914;p87"/>
          <p:cNvCxnSpPr/>
          <p:nvPr/>
        </p:nvCxnSpPr>
        <p:spPr>
          <a:xfrm flipH="1" rot="10800000">
            <a:off x="5529275" y="3998786"/>
            <a:ext cx="1210800" cy="7617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915" name="Google Shape;915;p87"/>
          <p:cNvCxnSpPr/>
          <p:nvPr/>
        </p:nvCxnSpPr>
        <p:spPr>
          <a:xfrm>
            <a:off x="5568650" y="3001361"/>
            <a:ext cx="1171500" cy="4902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8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Digit-by-digit Counting Sort</a:t>
            </a:r>
            <a:endParaRPr/>
          </a:p>
        </p:txBody>
      </p:sp>
      <p:sp>
        <p:nvSpPr>
          <p:cNvPr id="921" name="Google Shape;921;p8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Sort each digit independently from rightmost digit towards left.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Over </a:t>
            </a:r>
            <a:r>
              <a:rPr lang="en"/>
              <a:t>{1, 2, 3, 4}</a:t>
            </a:r>
            <a:endParaRPr/>
          </a:p>
        </p:txBody>
      </p:sp>
      <p:cxnSp>
        <p:nvCxnSpPr>
          <p:cNvPr id="922" name="Google Shape;922;p88"/>
          <p:cNvCxnSpPr>
            <a:stCxn id="923" idx="3"/>
            <a:endCxn id="924" idx="3"/>
          </p:cNvCxnSpPr>
          <p:nvPr/>
        </p:nvCxnSpPr>
        <p:spPr>
          <a:xfrm>
            <a:off x="5529275" y="2534000"/>
            <a:ext cx="1210800" cy="7038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925" name="Google Shape;925;p88"/>
          <p:cNvCxnSpPr>
            <a:stCxn id="926" idx="3"/>
            <a:endCxn id="927" idx="3"/>
          </p:cNvCxnSpPr>
          <p:nvPr/>
        </p:nvCxnSpPr>
        <p:spPr>
          <a:xfrm flipH="1" rot="10800000">
            <a:off x="5529275" y="3745157"/>
            <a:ext cx="1210800" cy="7617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928" name="Google Shape;928;p88"/>
          <p:cNvCxnSpPr>
            <a:stCxn id="929" idx="3"/>
            <a:endCxn id="930" idx="3"/>
          </p:cNvCxnSpPr>
          <p:nvPr/>
        </p:nvCxnSpPr>
        <p:spPr>
          <a:xfrm flipH="1" rot="10800000">
            <a:off x="5529275" y="3998786"/>
            <a:ext cx="1210800" cy="7617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graphicFrame>
        <p:nvGraphicFramePr>
          <p:cNvPr id="931" name="Google Shape;931;p88"/>
          <p:cNvGraphicFramePr/>
          <p:nvPr/>
        </p:nvGraphicFramePr>
        <p:xfrm>
          <a:off x="395400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932" name="Google Shape;932;p88"/>
          <p:cNvCxnSpPr/>
          <p:nvPr/>
        </p:nvCxnSpPr>
        <p:spPr>
          <a:xfrm>
            <a:off x="2729274" y="33997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933" name="Google Shape;933;p88"/>
          <p:cNvGraphicFramePr/>
          <p:nvPr/>
        </p:nvGraphicFramePr>
        <p:xfrm>
          <a:off x="3567775" y="1682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34" name="Google Shape;934;p88"/>
          <p:cNvGraphicFramePr/>
          <p:nvPr/>
        </p:nvGraphicFramePr>
        <p:xfrm>
          <a:off x="6740150" y="1645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23" name="Google Shape;923;p88"/>
          <p:cNvSpPr txBox="1"/>
          <p:nvPr/>
        </p:nvSpPr>
        <p:spPr>
          <a:xfrm>
            <a:off x="5322875" y="2411150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88"/>
          <p:cNvSpPr txBox="1"/>
          <p:nvPr/>
        </p:nvSpPr>
        <p:spPr>
          <a:xfrm>
            <a:off x="5322875" y="2664779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" name="Google Shape;926;p88"/>
          <p:cNvSpPr txBox="1"/>
          <p:nvPr/>
        </p:nvSpPr>
        <p:spPr>
          <a:xfrm>
            <a:off x="5322875" y="4384007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p88"/>
          <p:cNvSpPr txBox="1"/>
          <p:nvPr/>
        </p:nvSpPr>
        <p:spPr>
          <a:xfrm>
            <a:off x="5322875" y="4637636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4" name="Google Shape;924;p88"/>
          <p:cNvSpPr txBox="1"/>
          <p:nvPr/>
        </p:nvSpPr>
        <p:spPr>
          <a:xfrm>
            <a:off x="6533750" y="3115082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88"/>
          <p:cNvSpPr txBox="1"/>
          <p:nvPr/>
        </p:nvSpPr>
        <p:spPr>
          <a:xfrm>
            <a:off x="6533750" y="3368711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p88"/>
          <p:cNvSpPr txBox="1"/>
          <p:nvPr/>
        </p:nvSpPr>
        <p:spPr>
          <a:xfrm>
            <a:off x="6533750" y="3622332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88"/>
          <p:cNvSpPr txBox="1"/>
          <p:nvPr/>
        </p:nvSpPr>
        <p:spPr>
          <a:xfrm>
            <a:off x="6533750" y="3875961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37" name="Google Shape;937;p88"/>
          <p:cNvCxnSpPr>
            <a:endCxn id="936" idx="3"/>
          </p:cNvCxnSpPr>
          <p:nvPr/>
        </p:nvCxnSpPr>
        <p:spPr>
          <a:xfrm>
            <a:off x="5568650" y="3001361"/>
            <a:ext cx="1171500" cy="4902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8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LSD Radix Sort</a:t>
            </a:r>
            <a:endParaRPr/>
          </a:p>
        </p:txBody>
      </p:sp>
      <p:sp>
        <p:nvSpPr>
          <p:cNvPr id="943" name="Google Shape;943;p8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Non-comparison based sorting algorithms that proceed digit-by-digit are called “Radix Sorts”.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Via wikipedia: “In a positional numeral system, the </a:t>
            </a:r>
            <a:r>
              <a:rPr b="1" lang="en"/>
              <a:t>radix</a:t>
            </a:r>
            <a:r>
              <a:rPr lang="en"/>
              <a:t> or base is the number of unique digits, including the digit zero, used to represent numbers.”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sort we’ve just discussed is called “LSD Radix Sort”.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LSD: Least Significant Digit.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9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LSD Runtime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949" name="Google Shape;949;p9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the runtime of LSD sort?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Pick appropriate letters to represent non-constant terms.</a:t>
            </a:r>
            <a:endParaRPr/>
          </a:p>
        </p:txBody>
      </p:sp>
      <p:cxnSp>
        <p:nvCxnSpPr>
          <p:cNvPr id="950" name="Google Shape;950;p90"/>
          <p:cNvCxnSpPr>
            <a:stCxn id="951" idx="3"/>
            <a:endCxn id="952" idx="3"/>
          </p:cNvCxnSpPr>
          <p:nvPr/>
        </p:nvCxnSpPr>
        <p:spPr>
          <a:xfrm>
            <a:off x="5681675" y="2686400"/>
            <a:ext cx="1210800" cy="7038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953" name="Google Shape;953;p90"/>
          <p:cNvCxnSpPr>
            <a:stCxn id="954" idx="3"/>
            <a:endCxn id="955" idx="3"/>
          </p:cNvCxnSpPr>
          <p:nvPr/>
        </p:nvCxnSpPr>
        <p:spPr>
          <a:xfrm flipH="1" rot="10800000">
            <a:off x="5681675" y="3897557"/>
            <a:ext cx="1210800" cy="7617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956" name="Google Shape;956;p90"/>
          <p:cNvCxnSpPr>
            <a:stCxn id="957" idx="3"/>
            <a:endCxn id="958" idx="3"/>
          </p:cNvCxnSpPr>
          <p:nvPr/>
        </p:nvCxnSpPr>
        <p:spPr>
          <a:xfrm flipH="1" rot="10800000">
            <a:off x="5681675" y="4151186"/>
            <a:ext cx="1210800" cy="7617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graphicFrame>
        <p:nvGraphicFramePr>
          <p:cNvPr id="959" name="Google Shape;959;p90"/>
          <p:cNvGraphicFramePr/>
          <p:nvPr/>
        </p:nvGraphicFramePr>
        <p:xfrm>
          <a:off x="547800" y="18353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960" name="Google Shape;960;p90"/>
          <p:cNvCxnSpPr/>
          <p:nvPr/>
        </p:nvCxnSpPr>
        <p:spPr>
          <a:xfrm>
            <a:off x="2881674" y="35521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961" name="Google Shape;961;p90"/>
          <p:cNvGraphicFramePr/>
          <p:nvPr/>
        </p:nvGraphicFramePr>
        <p:xfrm>
          <a:off x="3720175" y="18353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62" name="Google Shape;962;p90"/>
          <p:cNvGraphicFramePr/>
          <p:nvPr/>
        </p:nvGraphicFramePr>
        <p:xfrm>
          <a:off x="6892550" y="17983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51" name="Google Shape;951;p90"/>
          <p:cNvSpPr txBox="1"/>
          <p:nvPr/>
        </p:nvSpPr>
        <p:spPr>
          <a:xfrm>
            <a:off x="5475275" y="2563550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90"/>
          <p:cNvSpPr txBox="1"/>
          <p:nvPr/>
        </p:nvSpPr>
        <p:spPr>
          <a:xfrm>
            <a:off x="5475275" y="2817179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90"/>
          <p:cNvSpPr txBox="1"/>
          <p:nvPr/>
        </p:nvSpPr>
        <p:spPr>
          <a:xfrm>
            <a:off x="5475275" y="4536407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p90"/>
          <p:cNvSpPr txBox="1"/>
          <p:nvPr/>
        </p:nvSpPr>
        <p:spPr>
          <a:xfrm>
            <a:off x="5475275" y="4790036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p90"/>
          <p:cNvSpPr txBox="1"/>
          <p:nvPr/>
        </p:nvSpPr>
        <p:spPr>
          <a:xfrm>
            <a:off x="6686150" y="3267482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4" name="Google Shape;964;p90"/>
          <p:cNvSpPr txBox="1"/>
          <p:nvPr/>
        </p:nvSpPr>
        <p:spPr>
          <a:xfrm>
            <a:off x="6686150" y="3521111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90"/>
          <p:cNvSpPr txBox="1"/>
          <p:nvPr/>
        </p:nvSpPr>
        <p:spPr>
          <a:xfrm>
            <a:off x="6686150" y="3774732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90"/>
          <p:cNvSpPr txBox="1"/>
          <p:nvPr/>
        </p:nvSpPr>
        <p:spPr>
          <a:xfrm>
            <a:off x="6686150" y="4028361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65" name="Google Shape;965;p90"/>
          <p:cNvCxnSpPr/>
          <p:nvPr/>
        </p:nvCxnSpPr>
        <p:spPr>
          <a:xfrm>
            <a:off x="5698550" y="3166061"/>
            <a:ext cx="1194000" cy="4779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9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LSD Runtime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971" name="Google Shape;971;p9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the runtime of LSD sort?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Θ(WN+WR)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N: Number of items, R: size of alphabet, W: Width of each item in # digits</a:t>
            </a:r>
            <a:endParaRPr/>
          </a:p>
        </p:txBody>
      </p:sp>
      <p:cxnSp>
        <p:nvCxnSpPr>
          <p:cNvPr id="972" name="Google Shape;972;p91"/>
          <p:cNvCxnSpPr>
            <a:stCxn id="973" idx="3"/>
            <a:endCxn id="974" idx="3"/>
          </p:cNvCxnSpPr>
          <p:nvPr/>
        </p:nvCxnSpPr>
        <p:spPr>
          <a:xfrm>
            <a:off x="5681675" y="2686400"/>
            <a:ext cx="1210800" cy="7038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975" name="Google Shape;975;p91"/>
          <p:cNvCxnSpPr>
            <a:stCxn id="976" idx="3"/>
            <a:endCxn id="977" idx="3"/>
          </p:cNvCxnSpPr>
          <p:nvPr/>
        </p:nvCxnSpPr>
        <p:spPr>
          <a:xfrm flipH="1" rot="10800000">
            <a:off x="5681675" y="3897557"/>
            <a:ext cx="1210800" cy="7617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978" name="Google Shape;978;p91"/>
          <p:cNvCxnSpPr>
            <a:stCxn id="979" idx="3"/>
            <a:endCxn id="980" idx="3"/>
          </p:cNvCxnSpPr>
          <p:nvPr/>
        </p:nvCxnSpPr>
        <p:spPr>
          <a:xfrm flipH="1" rot="10800000">
            <a:off x="5681675" y="4151186"/>
            <a:ext cx="1210800" cy="7617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graphicFrame>
        <p:nvGraphicFramePr>
          <p:cNvPr id="981" name="Google Shape;981;p91"/>
          <p:cNvGraphicFramePr/>
          <p:nvPr/>
        </p:nvGraphicFramePr>
        <p:xfrm>
          <a:off x="547800" y="18353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982" name="Google Shape;982;p91"/>
          <p:cNvCxnSpPr/>
          <p:nvPr/>
        </p:nvCxnSpPr>
        <p:spPr>
          <a:xfrm>
            <a:off x="2881674" y="3552134"/>
            <a:ext cx="3753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983" name="Google Shape;983;p91"/>
          <p:cNvGraphicFramePr/>
          <p:nvPr/>
        </p:nvGraphicFramePr>
        <p:xfrm>
          <a:off x="3720175" y="18353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84" name="Google Shape;984;p91"/>
          <p:cNvGraphicFramePr/>
          <p:nvPr/>
        </p:nvGraphicFramePr>
        <p:xfrm>
          <a:off x="6892550" y="17983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618100"/>
                <a:gridCol w="1268850"/>
              </a:tblGrid>
              <a:tr h="23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Lee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Bearman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Edith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Lauren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Dave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Swimp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Delbert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James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Glaser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Sandra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Lisa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73" name="Google Shape;973;p91"/>
          <p:cNvSpPr txBox="1"/>
          <p:nvPr/>
        </p:nvSpPr>
        <p:spPr>
          <a:xfrm>
            <a:off x="5475275" y="2563550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91"/>
          <p:cNvSpPr txBox="1"/>
          <p:nvPr/>
        </p:nvSpPr>
        <p:spPr>
          <a:xfrm>
            <a:off x="5475275" y="2817179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" name="Google Shape;976;p91"/>
          <p:cNvSpPr txBox="1"/>
          <p:nvPr/>
        </p:nvSpPr>
        <p:spPr>
          <a:xfrm>
            <a:off x="5475275" y="4536407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91"/>
          <p:cNvSpPr txBox="1"/>
          <p:nvPr/>
        </p:nvSpPr>
        <p:spPr>
          <a:xfrm>
            <a:off x="5475275" y="4790036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91"/>
          <p:cNvSpPr txBox="1"/>
          <p:nvPr/>
        </p:nvSpPr>
        <p:spPr>
          <a:xfrm>
            <a:off x="6686150" y="3267482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91"/>
          <p:cNvSpPr txBox="1"/>
          <p:nvPr/>
        </p:nvSpPr>
        <p:spPr>
          <a:xfrm>
            <a:off x="6686150" y="3521111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91"/>
          <p:cNvSpPr txBox="1"/>
          <p:nvPr/>
        </p:nvSpPr>
        <p:spPr>
          <a:xfrm>
            <a:off x="6686150" y="3774732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91"/>
          <p:cNvSpPr txBox="1"/>
          <p:nvPr/>
        </p:nvSpPr>
        <p:spPr>
          <a:xfrm>
            <a:off x="6686150" y="4028361"/>
            <a:ext cx="2064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87" name="Google Shape;987;p91"/>
          <p:cNvCxnSpPr>
            <a:endCxn id="986" idx="3"/>
          </p:cNvCxnSpPr>
          <p:nvPr/>
        </p:nvCxnSpPr>
        <p:spPr>
          <a:xfrm>
            <a:off x="5698550" y="3166061"/>
            <a:ext cx="1194000" cy="4779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9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Non-equal Key Lengths</a:t>
            </a:r>
            <a:endParaRPr/>
          </a:p>
        </p:txBody>
      </p:sp>
      <p:sp>
        <p:nvSpPr>
          <p:cNvPr id="993" name="Google Shape;993;p9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After processing least significant digit, we have array shown below. Now what?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94" name="Google Shape;994;p92"/>
          <p:cNvCxnSpPr/>
          <p:nvPr/>
        </p:nvCxnSpPr>
        <p:spPr>
          <a:xfrm>
            <a:off x="2184850" y="3032400"/>
            <a:ext cx="421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995" name="Google Shape;995;p92"/>
          <p:cNvGraphicFramePr/>
          <p:nvPr/>
        </p:nvGraphicFramePr>
        <p:xfrm>
          <a:off x="876300" y="1659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025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4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3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9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81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7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41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3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3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7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996" name="Google Shape;996;p92"/>
          <p:cNvGraphicFramePr/>
          <p:nvPr/>
        </p:nvGraphicFramePr>
        <p:xfrm>
          <a:off x="2998350" y="1659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025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71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412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43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33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817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9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9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Non-equal Key Lengths</a:t>
            </a:r>
            <a:endParaRPr/>
          </a:p>
        </p:txBody>
      </p:sp>
      <p:sp>
        <p:nvSpPr>
          <p:cNvPr id="1002" name="Google Shape;1002;p9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When keys are of different lengths, can treat empty spaces as less than all other characters.</a:t>
            </a:r>
            <a:endParaRPr/>
          </a:p>
        </p:txBody>
      </p:sp>
      <p:graphicFrame>
        <p:nvGraphicFramePr>
          <p:cNvPr id="1003" name="Google Shape;1003;p93"/>
          <p:cNvGraphicFramePr/>
          <p:nvPr/>
        </p:nvGraphicFramePr>
        <p:xfrm>
          <a:off x="876300" y="1659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025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·4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3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··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9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81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7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41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·5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·3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3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·7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b="1" u="sng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004" name="Google Shape;1004;p93"/>
          <p:cNvGraphicFramePr/>
          <p:nvPr/>
        </p:nvGraphicFramePr>
        <p:xfrm>
          <a:off x="2998350" y="1659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025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7</a:t>
                      </a: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4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4</a:t>
                      </a: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3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3</a:t>
                      </a: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3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8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7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</a:t>
                      </a:r>
                      <a:r>
                        <a:rPr b="1" lang="en" u="sng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</a:t>
                      </a:r>
                      <a:r>
                        <a:rPr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9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1005" name="Google Shape;1005;p93"/>
          <p:cNvCxnSpPr/>
          <p:nvPr/>
        </p:nvCxnSpPr>
        <p:spPr>
          <a:xfrm>
            <a:off x="2184850" y="3032400"/>
            <a:ext cx="421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006" name="Google Shape;1006;p93"/>
          <p:cNvGraphicFramePr/>
          <p:nvPr/>
        </p:nvGraphicFramePr>
        <p:xfrm>
          <a:off x="5199050" y="1659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025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u="sng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</a:t>
                      </a: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·9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u="sng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4</a:t>
                      </a: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12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u="sng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8</a:t>
                      </a: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17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u="sng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</a:t>
                      </a: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33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u="sng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</a:t>
                      </a: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43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u="sng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</a:t>
                      </a: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u="sng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</a:t>
                      </a: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71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1007" name="Google Shape;1007;p93"/>
          <p:cNvCxnSpPr/>
          <p:nvPr/>
        </p:nvCxnSpPr>
        <p:spPr>
          <a:xfrm>
            <a:off x="4401025" y="3032400"/>
            <a:ext cx="421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8" name="Google Shape;1008;p93"/>
          <p:cNvCxnSpPr/>
          <p:nvPr/>
        </p:nvCxnSpPr>
        <p:spPr>
          <a:xfrm>
            <a:off x="6631400" y="3032400"/>
            <a:ext cx="421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009" name="Google Shape;1009;p93"/>
          <p:cNvGraphicFramePr/>
          <p:nvPr/>
        </p:nvGraphicFramePr>
        <p:xfrm>
          <a:off x="7479400" y="1659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025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··9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·33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·43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·51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·71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412</a:t>
                      </a:r>
                      <a:endParaRPr b="1" u="sng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817</a:t>
                      </a:r>
                      <a:endParaRPr b="1" u="sng"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9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Sorting Summary</a:t>
            </a:r>
            <a:endParaRPr/>
          </a:p>
        </p:txBody>
      </p:sp>
      <p:sp>
        <p:nvSpPr>
          <p:cNvPr id="1015" name="Google Shape;1015;p9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 passes of counting sort: Θ(WN+WR) runtime.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Annoying feature: Runtime depends on length of longest key.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16" name="Google Shape;1016;p94"/>
          <p:cNvGraphicFramePr/>
          <p:nvPr/>
        </p:nvGraphicFramePr>
        <p:xfrm>
          <a:off x="625939" y="156593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740050"/>
                <a:gridCol w="854875"/>
                <a:gridCol w="1799125"/>
                <a:gridCol w="1879850"/>
                <a:gridCol w="140400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Memory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Runtime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Notes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Stable?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Heapsort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Θ(1)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 log N)</a:t>
                      </a: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*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Bad caching (61C)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Insertion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Θ(1)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</a:t>
                      </a:r>
                      <a:r>
                        <a:rPr baseline="30000"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)</a:t>
                      </a: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*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Small N, almost sorted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Mergesort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 log N)</a:t>
                      </a: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*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Fastest stable 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Random Quicksort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Θ(log N)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 log N)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*</a:t>
                      </a: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expected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Fastest compare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Counting 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Θ(N+R)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Θ(N+R)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Alphabet keys only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LSD 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Θ(N+R)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Θ(WN+WR)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Strings of alphabetical keys only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017" name="Google Shape;1017;p94"/>
          <p:cNvSpPr txBox="1"/>
          <p:nvPr>
            <p:ph idx="1" type="body"/>
          </p:nvPr>
        </p:nvSpPr>
        <p:spPr>
          <a:xfrm>
            <a:off x="3461375" y="4379200"/>
            <a:ext cx="5682600" cy="49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N: Number of keys. R: Size of alphabet. W: Width of longest key.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*: Assumes constant compareTo time.</a:t>
            </a:r>
            <a:endParaRPr sz="140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9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35</a:t>
            </a:r>
            <a:r>
              <a:rPr lang="en"/>
              <a:t>, </a:t>
            </a:r>
            <a:r>
              <a:rPr lang="en"/>
              <a:t>CS61B, Spring 2024</a:t>
            </a:r>
            <a:endParaRPr/>
          </a:p>
        </p:txBody>
      </p:sp>
      <p:sp>
        <p:nvSpPr>
          <p:cNvPr id="1023" name="Google Shape;1023;p9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Sorting Stability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Warmup: Digit-by-digit Sorting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Counting Sort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Procedure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Runtime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Radix Sorts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LSD Radix Sort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MSD Radix Sort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4" name="Google Shape;1024;p9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MSD Radix Sort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9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MSD (Most Significant Digit) Radix Sort</a:t>
            </a:r>
            <a:endParaRPr/>
          </a:p>
        </p:txBody>
      </p:sp>
      <p:sp>
        <p:nvSpPr>
          <p:cNvPr id="1030" name="Google Shape;1030;p9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Basic idea: Just like LSD, but sort from leftmost digit towards the right.</a:t>
            </a:r>
            <a:endParaRPr/>
          </a:p>
        </p:txBody>
      </p:sp>
      <p:graphicFrame>
        <p:nvGraphicFramePr>
          <p:cNvPr id="1031" name="Google Shape;1031;p96"/>
          <p:cNvGraphicFramePr/>
          <p:nvPr/>
        </p:nvGraphicFramePr>
        <p:xfrm>
          <a:off x="2110375" y="1791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4325825"/>
              </a:tblGrid>
              <a:tr h="48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Pseudopseudohypoparathyroidism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48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Floccinaucinihilipilification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48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Antidisestablishmentarianism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483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Honorificabilitudinitatibus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651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Pneumonoultramicroscopicsilicovolcanoconiosis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9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MSD Sort Question: http://yellkey.com</a:t>
            </a:r>
            <a:r>
              <a:rPr lang="en">
                <a:solidFill>
                  <a:srgbClr val="38761D"/>
                </a:solidFill>
              </a:rPr>
              <a:t>/TODO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1037" name="Google Shape;1037;p9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 sort by topmost digit, then middle digit, then rightmost digit. Will we arrive at the correct result?    A. Yes,   B. No</a:t>
            </a:r>
            <a:endParaRPr/>
          </a:p>
        </p:txBody>
      </p:sp>
      <p:cxnSp>
        <p:nvCxnSpPr>
          <p:cNvPr id="1038" name="Google Shape;1038;p97"/>
          <p:cNvCxnSpPr/>
          <p:nvPr/>
        </p:nvCxnSpPr>
        <p:spPr>
          <a:xfrm>
            <a:off x="6826655" y="3274688"/>
            <a:ext cx="46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039" name="Google Shape;1039;p97"/>
          <p:cNvGraphicFramePr/>
          <p:nvPr/>
        </p:nvGraphicFramePr>
        <p:xfrm>
          <a:off x="1048750" y="149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40" name="Google Shape;1040;p97"/>
          <p:cNvGraphicFramePr/>
          <p:nvPr/>
        </p:nvGraphicFramePr>
        <p:xfrm>
          <a:off x="3223200" y="149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41" name="Google Shape;1041;p97"/>
          <p:cNvGraphicFramePr/>
          <p:nvPr/>
        </p:nvGraphicFramePr>
        <p:xfrm>
          <a:off x="5397650" y="149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42" name="Google Shape;1042;p97"/>
          <p:cNvGraphicFramePr/>
          <p:nvPr/>
        </p:nvGraphicFramePr>
        <p:xfrm>
          <a:off x="7572100" y="1470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cxnSp>
        <p:nvCxnSpPr>
          <p:cNvPr id="1043" name="Google Shape;1043;p97"/>
          <p:cNvCxnSpPr/>
          <p:nvPr/>
        </p:nvCxnSpPr>
        <p:spPr>
          <a:xfrm>
            <a:off x="4652205" y="3253838"/>
            <a:ext cx="46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4" name="Google Shape;1044;p97"/>
          <p:cNvCxnSpPr/>
          <p:nvPr/>
        </p:nvCxnSpPr>
        <p:spPr>
          <a:xfrm>
            <a:off x="2477755" y="3253838"/>
            <a:ext cx="46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9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MSD Sort Question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1050" name="Google Shape;1050;p9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 sort by topmost digit, then middle digit, then rightmost digit. Will we arrive at the correct result?    A. Yes,   </a:t>
            </a:r>
            <a:r>
              <a:rPr b="1" lang="en"/>
              <a:t>B. No.</a:t>
            </a:r>
            <a:r>
              <a:rPr lang="en"/>
              <a:t> How do we fix?</a:t>
            </a:r>
            <a:endParaRPr/>
          </a:p>
        </p:txBody>
      </p:sp>
      <p:cxnSp>
        <p:nvCxnSpPr>
          <p:cNvPr id="1051" name="Google Shape;1051;p98"/>
          <p:cNvCxnSpPr/>
          <p:nvPr/>
        </p:nvCxnSpPr>
        <p:spPr>
          <a:xfrm>
            <a:off x="6826655" y="3274688"/>
            <a:ext cx="46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052" name="Google Shape;1052;p98"/>
          <p:cNvGraphicFramePr/>
          <p:nvPr/>
        </p:nvGraphicFramePr>
        <p:xfrm>
          <a:off x="1048750" y="149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53" name="Google Shape;1053;p98"/>
          <p:cNvGraphicFramePr/>
          <p:nvPr/>
        </p:nvGraphicFramePr>
        <p:xfrm>
          <a:off x="3223200" y="149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54" name="Google Shape;1054;p98"/>
          <p:cNvGraphicFramePr/>
          <p:nvPr/>
        </p:nvGraphicFramePr>
        <p:xfrm>
          <a:off x="5397650" y="149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55" name="Google Shape;1055;p98"/>
          <p:cNvGraphicFramePr/>
          <p:nvPr/>
        </p:nvGraphicFramePr>
        <p:xfrm>
          <a:off x="7572100" y="1470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</a:tbl>
          </a:graphicData>
        </a:graphic>
      </p:graphicFrame>
      <p:cxnSp>
        <p:nvCxnSpPr>
          <p:cNvPr id="1056" name="Google Shape;1056;p98"/>
          <p:cNvCxnSpPr/>
          <p:nvPr/>
        </p:nvCxnSpPr>
        <p:spPr>
          <a:xfrm>
            <a:off x="4652205" y="3253838"/>
            <a:ext cx="46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57" name="Google Shape;1057;p98"/>
          <p:cNvCxnSpPr/>
          <p:nvPr/>
        </p:nvCxnSpPr>
        <p:spPr>
          <a:xfrm>
            <a:off x="2477755" y="3253838"/>
            <a:ext cx="46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58" name="Google Shape;1058;p98"/>
          <p:cNvCxnSpPr/>
          <p:nvPr/>
        </p:nvCxnSpPr>
        <p:spPr>
          <a:xfrm flipH="1" rot="10800000">
            <a:off x="4446350" y="1681425"/>
            <a:ext cx="875100" cy="7509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059" name="Google Shape;1059;p98"/>
          <p:cNvCxnSpPr/>
          <p:nvPr/>
        </p:nvCxnSpPr>
        <p:spPr>
          <a:xfrm>
            <a:off x="4431325" y="1711200"/>
            <a:ext cx="975600" cy="18987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dash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9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MSD Radix Sort (correct edition)</a:t>
            </a:r>
            <a:endParaRPr/>
          </a:p>
        </p:txBody>
      </p:sp>
      <p:sp>
        <p:nvSpPr>
          <p:cNvPr id="1065" name="Google Shape;1065;p9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Key idea: Sort each subproblem separately. </a:t>
            </a:r>
            <a:endParaRPr/>
          </a:p>
        </p:txBody>
      </p:sp>
      <p:cxnSp>
        <p:nvCxnSpPr>
          <p:cNvPr id="1066" name="Google Shape;1066;p99"/>
          <p:cNvCxnSpPr/>
          <p:nvPr/>
        </p:nvCxnSpPr>
        <p:spPr>
          <a:xfrm>
            <a:off x="1866687" y="2940475"/>
            <a:ext cx="46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7" name="Google Shape;1067;p99"/>
          <p:cNvCxnSpPr/>
          <p:nvPr/>
        </p:nvCxnSpPr>
        <p:spPr>
          <a:xfrm>
            <a:off x="4071700" y="1329475"/>
            <a:ext cx="46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8" name="Google Shape;1068;p99"/>
          <p:cNvCxnSpPr/>
          <p:nvPr/>
        </p:nvCxnSpPr>
        <p:spPr>
          <a:xfrm>
            <a:off x="4009800" y="2592313"/>
            <a:ext cx="46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9" name="Google Shape;1069;p99"/>
          <p:cNvCxnSpPr/>
          <p:nvPr/>
        </p:nvCxnSpPr>
        <p:spPr>
          <a:xfrm>
            <a:off x="4009800" y="4451738"/>
            <a:ext cx="46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070" name="Google Shape;1070;p99"/>
          <p:cNvGraphicFramePr/>
          <p:nvPr/>
        </p:nvGraphicFramePr>
        <p:xfrm>
          <a:off x="614950" y="1174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1" name="Google Shape;1071;p99"/>
          <p:cNvGraphicFramePr/>
          <p:nvPr/>
        </p:nvGraphicFramePr>
        <p:xfrm>
          <a:off x="2509050" y="386315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2" name="Google Shape;1072;p99"/>
          <p:cNvGraphicFramePr/>
          <p:nvPr/>
        </p:nvGraphicFramePr>
        <p:xfrm>
          <a:off x="2509050" y="10752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3" name="Google Shape;1073;p99"/>
          <p:cNvGraphicFramePr/>
          <p:nvPr/>
        </p:nvGraphicFramePr>
        <p:xfrm>
          <a:off x="2509050" y="20037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4" name="Google Shape;1074;p99"/>
          <p:cNvGraphicFramePr/>
          <p:nvPr/>
        </p:nvGraphicFramePr>
        <p:xfrm>
          <a:off x="2509050" y="33258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5" name="Google Shape;1075;p99"/>
          <p:cNvGraphicFramePr/>
          <p:nvPr/>
        </p:nvGraphicFramePr>
        <p:xfrm>
          <a:off x="4979400" y="8608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c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6" name="Google Shape;1076;p99"/>
          <p:cNvGraphicFramePr/>
          <p:nvPr/>
        </p:nvGraphicFramePr>
        <p:xfrm>
          <a:off x="4979400" y="209032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7" name="Google Shape;1077;p99"/>
          <p:cNvGraphicFramePr/>
          <p:nvPr/>
        </p:nvGraphicFramePr>
        <p:xfrm>
          <a:off x="4979400" y="424415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8" name="Google Shape;1078;p99"/>
          <p:cNvGraphicFramePr/>
          <p:nvPr/>
        </p:nvGraphicFramePr>
        <p:xfrm>
          <a:off x="4979400" y="13942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9" name="Google Shape;1079;p99"/>
          <p:cNvGraphicFramePr/>
          <p:nvPr/>
        </p:nvGraphicFramePr>
        <p:xfrm>
          <a:off x="4979400" y="25927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80" name="Google Shape;1080;p99"/>
          <p:cNvGraphicFramePr/>
          <p:nvPr/>
        </p:nvGraphicFramePr>
        <p:xfrm>
          <a:off x="4979400" y="37572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1081" name="Google Shape;1081;p99"/>
          <p:cNvCxnSpPr/>
          <p:nvPr/>
        </p:nvCxnSpPr>
        <p:spPr>
          <a:xfrm>
            <a:off x="6567125" y="2985138"/>
            <a:ext cx="46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082" name="Google Shape;1082;p99"/>
          <p:cNvGraphicFramePr/>
          <p:nvPr/>
        </p:nvGraphicFramePr>
        <p:xfrm>
          <a:off x="7374550" y="24827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83" name="Google Shape;1083;p99"/>
          <p:cNvGraphicFramePr/>
          <p:nvPr/>
        </p:nvGraphicFramePr>
        <p:xfrm>
          <a:off x="7374550" y="30161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b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cxnSp>
        <p:nvCxnSpPr>
          <p:cNvPr id="1084" name="Google Shape;1084;p99"/>
          <p:cNvCxnSpPr/>
          <p:nvPr/>
        </p:nvCxnSpPr>
        <p:spPr>
          <a:xfrm>
            <a:off x="6567125" y="4643626"/>
            <a:ext cx="465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085" name="Google Shape;1085;p99"/>
          <p:cNvGraphicFramePr/>
          <p:nvPr/>
        </p:nvGraphicFramePr>
        <p:xfrm>
          <a:off x="7374550" y="414120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86" name="Google Shape;1086;p99"/>
          <p:cNvGraphicFramePr/>
          <p:nvPr/>
        </p:nvGraphicFramePr>
        <p:xfrm>
          <a:off x="7374550" y="467460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{52DF17F1-0C64-414E-84CB-2A5AF44B5AF2}</a:tableStyleId>
              </a:tblPr>
              <a:tblGrid>
                <a:gridCol w="382850"/>
                <a:gridCol w="382850"/>
                <a:gridCol w="38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</a:t>
                      </a:r>
                      <a:endParaRPr b="1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10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Runtime of MSD</a:t>
            </a:r>
            <a:endParaRPr/>
          </a:p>
        </p:txBody>
      </p:sp>
      <p:sp>
        <p:nvSpPr>
          <p:cNvPr id="1092" name="Google Shape;1092;p10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the </a:t>
            </a:r>
            <a:r>
              <a:rPr lang="en"/>
              <a:t>Best Case of MSD sort (in terms of N, W, R)?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the </a:t>
            </a:r>
            <a:r>
              <a:rPr lang="en"/>
              <a:t>Worst Case of MSD sort (in terms of N, W, R)?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10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Runtime of MSD</a:t>
            </a:r>
            <a:endParaRPr/>
          </a:p>
        </p:txBody>
      </p:sp>
      <p:sp>
        <p:nvSpPr>
          <p:cNvPr id="1098" name="Google Shape;1098;p10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Best Case. 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finish in one counting sort pass, looking only at the top digit: Θ(N + R)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Worst Case.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have to look at every character, degenerating to LSD sort: Θ(WN + WR)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10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Sorting Runtime Analysis</a:t>
            </a:r>
            <a:endParaRPr/>
          </a:p>
        </p:txBody>
      </p:sp>
      <p:sp>
        <p:nvSpPr>
          <p:cNvPr id="1104" name="Google Shape;1104;p102"/>
          <p:cNvSpPr txBox="1"/>
          <p:nvPr>
            <p:ph idx="1" type="body"/>
          </p:nvPr>
        </p:nvSpPr>
        <p:spPr>
          <a:xfrm>
            <a:off x="243000" y="556500"/>
            <a:ext cx="8443800" cy="43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105" name="Google Shape;1105;p102"/>
          <p:cNvGraphicFramePr/>
          <p:nvPr/>
        </p:nvGraphicFramePr>
        <p:xfrm>
          <a:off x="625939" y="72773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{02889539-B548-481F-8431-795DECFAD087}</a:tableStyleId>
              </a:tblPr>
              <a:tblGrid>
                <a:gridCol w="1755875"/>
                <a:gridCol w="922100"/>
                <a:gridCol w="1856700"/>
                <a:gridCol w="1853575"/>
                <a:gridCol w="153540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Memory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Runtime (worst)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Notes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Stable?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Heapsort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Θ(1)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 log N)*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Bad caching (61C)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Insertion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Θ(1)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</a:t>
                      </a:r>
                      <a:r>
                        <a:rPr baseline="30000"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)*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Fastest for small N, almost sorted data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Mergesort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 log N)*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Fastest stable 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Random Quicksort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Θ(log N)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 log N)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*</a:t>
                      </a: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expected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Fastest compare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Counting 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Θ(N+R)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Θ(N+R)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Alphabet keys only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LSD 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Θ(N+R)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Θ(WN+WR)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Strings of alphabetical keys only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MSD Sort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Θ(N+WR)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Θ(N+R) (best)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Θ(WN+WR) (worst)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Bad caching (61C)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106" name="Google Shape;1106;p102"/>
          <p:cNvSpPr txBox="1"/>
          <p:nvPr>
            <p:ph idx="1" type="body"/>
          </p:nvPr>
        </p:nvSpPr>
        <p:spPr>
          <a:xfrm>
            <a:off x="2879675" y="4400025"/>
            <a:ext cx="5516700" cy="76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N: Number of keys. R: Size of alphabet. W: Width of longest key.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*: Assumes constant compareTo time.</a:t>
            </a:r>
            <a:endParaRPr sz="140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10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Sounds of Sorting Algorithms</a:t>
            </a:r>
            <a:endParaRPr/>
          </a:p>
        </p:txBody>
      </p:sp>
      <p:sp>
        <p:nvSpPr>
          <p:cNvPr id="1112" name="Google Shape;1112;p10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Starts with selection sort: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https://www.youtube.com/watch?v=kPRA0W1kECg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Insertion sort: </a:t>
            </a:r>
            <a:r>
              <a:rPr lang="en" sz="1400" u="sng">
                <a:solidFill>
                  <a:schemeClr val="hlink"/>
                </a:solidFill>
                <a:hlinkClick r:id="rId4"/>
              </a:rPr>
              <a:t>https://www.youtube.com/watch?v=kPRA0W1kECg&amp;t=0m9s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Quicksort: </a:t>
            </a:r>
            <a:r>
              <a:rPr lang="en" sz="1400" u="sng">
                <a:solidFill>
                  <a:schemeClr val="hlink"/>
                </a:solidFill>
                <a:hlinkClick r:id="rId5"/>
              </a:rPr>
              <a:t>https://www.youtube.com/watch?v=kPRA0W1kECg&amp;t=0m38s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Mergesort: </a:t>
            </a:r>
            <a:r>
              <a:rPr lang="en" sz="1400" u="sng">
                <a:solidFill>
                  <a:schemeClr val="hlink"/>
                </a:solidFill>
                <a:hlinkClick r:id="rId6"/>
              </a:rPr>
              <a:t>https://www.youtube.com/watch?v=kPRA0W1kECg&amp;t=1m05s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Heapsort: </a:t>
            </a:r>
            <a:r>
              <a:rPr lang="en" sz="1400" u="sng">
                <a:solidFill>
                  <a:schemeClr val="hlink"/>
                </a:solidFill>
                <a:hlinkClick r:id="rId7"/>
              </a:rPr>
              <a:t>https://www.youtube.com/watch?v=kPRA0W1kECg&amp;t=1m28s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LSD sort: </a:t>
            </a:r>
            <a:r>
              <a:rPr lang="en" sz="1400" u="sng">
                <a:solidFill>
                  <a:schemeClr val="hlink"/>
                </a:solidFill>
                <a:hlinkClick r:id="rId8"/>
              </a:rPr>
              <a:t>https://www.youtube.com/watch?v=kPRA0W1kECg&amp;t=1m54s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MSD sort: </a:t>
            </a:r>
            <a:r>
              <a:rPr lang="en" sz="1400" u="sng">
                <a:solidFill>
                  <a:schemeClr val="hlink"/>
                </a:solidFill>
                <a:hlinkClick r:id="rId9"/>
              </a:rPr>
              <a:t>https://www.youtube.com/watch?v=kPRA0W1kECg&amp;t=2m10s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Shell’s sort: </a:t>
            </a:r>
            <a:r>
              <a:rPr lang="en" sz="1400" u="sng">
                <a:solidFill>
                  <a:schemeClr val="hlink"/>
                </a:solidFill>
                <a:hlinkClick r:id="rId10"/>
              </a:rPr>
              <a:t>https://www.youtube.com/watch?v=kPRA0W1kECg&amp;t=3m37s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Questions to ponder (later… after class): </a:t>
            </a:r>
            <a:endParaRPr sz="1400"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How many items are sorted in the video for selection sort?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Why does insertion sort take longer / more compares than selection sort?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At what time stamp does the first partition complete for Quicksort?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Could the size of the input used by mergesort in the video be a power of 2?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What do the colors mean for heapsort?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How many characters are in the alphabet used for the LSD sort problem?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How many digits are in the keys used for the LSD sort problem?</a:t>
            </a:r>
            <a:endParaRPr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ecture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C9DAF8"/>
      </a:lt2>
      <a:accent1>
        <a:srgbClr val="FCE5CD"/>
      </a:accent1>
      <a:accent2>
        <a:srgbClr val="CC4125"/>
      </a:accent2>
      <a:accent3>
        <a:srgbClr val="0B5394"/>
      </a:accent3>
      <a:accent4>
        <a:srgbClr val="BF9000"/>
      </a:accent4>
      <a:accent5>
        <a:srgbClr val="6AA84F"/>
      </a:accent5>
      <a:accent6>
        <a:srgbClr val="D9D9D9"/>
      </a:accent6>
      <a:hlink>
        <a:srgbClr val="4A86E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