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5143500" cx="9144000"/>
  <p:notesSz cx="6858000" cy="9144000"/>
  <p:embeddedFontLst>
    <p:embeddedFont>
      <p:font typeface="Nunito"/>
      <p:regular r:id="rId23"/>
      <p:bold r:id="rId24"/>
      <p:italic r:id="rId25"/>
      <p:boldItalic r:id="rId26"/>
    </p:embeddedFont>
    <p:embeddedFont>
      <p:font typeface="Lato"/>
      <p:regular r:id="rId27"/>
      <p:bold r:id="rId28"/>
      <p:italic r:id="rId29"/>
      <p:boldItalic r:id="rId30"/>
    </p:embeddedFont>
    <p:embeddedFont>
      <p:font typeface="JetBrains Mono"/>
      <p:regular r:id="rId31"/>
      <p:bold r:id="rId32"/>
      <p:italic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Nunito-bold.fntdata"/><Relationship Id="rId23" Type="http://schemas.openxmlformats.org/officeDocument/2006/relationships/font" Target="fonts/Nunito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Nunito-boldItalic.fntdata"/><Relationship Id="rId25" Type="http://schemas.openxmlformats.org/officeDocument/2006/relationships/font" Target="fonts/Nunito-italic.fntdata"/><Relationship Id="rId28" Type="http://schemas.openxmlformats.org/officeDocument/2006/relationships/font" Target="fonts/Lato-bold.fntdata"/><Relationship Id="rId27" Type="http://schemas.openxmlformats.org/officeDocument/2006/relationships/font" Target="fonts/Lato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Lat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JetBrainsMono-regular.fntdata"/><Relationship Id="rId30" Type="http://schemas.openxmlformats.org/officeDocument/2006/relationships/font" Target="fonts/Lato-boldItalic.fntdata"/><Relationship Id="rId11" Type="http://schemas.openxmlformats.org/officeDocument/2006/relationships/slide" Target="slides/slide6.xml"/><Relationship Id="rId33" Type="http://schemas.openxmlformats.org/officeDocument/2006/relationships/font" Target="fonts/JetBrainsMono-italic.fntdata"/><Relationship Id="rId10" Type="http://schemas.openxmlformats.org/officeDocument/2006/relationships/slide" Target="slides/slide5.xml"/><Relationship Id="rId32" Type="http://schemas.openxmlformats.org/officeDocument/2006/relationships/font" Target="fonts/JetBrainsMono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34" Type="http://schemas.openxmlformats.org/officeDocument/2006/relationships/font" Target="fonts/JetBrainsMono-bold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2b30d83cbb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" name="Google Shape;50;g2b30d83cbb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2b30d83cbb6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2b30d83cbb6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b30d83cbb6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2b30d83cbb6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b30d83cbb6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b30d83cbb6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b30d83cbb6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b30d83cbb6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b30d83cbb6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b30d83cbb6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b30d83cbb6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2b30d83cbb6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b30d83cbb6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2b30d83cbb6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b30d83cbb6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b30d83cbb6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b30d83cbb6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b30d83cbb6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b30d83cbb6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b30d83cbb6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b30d83cbb6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2b30d83cbb6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b30d83cbb6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2b30d83cbb6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b30d83cbb6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2b30d83cbb6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b30d83cbb6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2b30d83cbb6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b30d83cbb6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2b30d83cbb6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b30d83cbb6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b30d83cbb6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Make sure to insert what you want to use for OH/Lab queue. Debugging Part 2 :) </a:t>
            </a:r>
            <a:endParaRPr b="1"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1" name="Google Shape;11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9pPr>
          </a:lstStyle>
          <a:p/>
        </p:txBody>
      </p:sp>
      <p:sp>
        <p:nvSpPr>
          <p:cNvPr id="14" name="Google Shape;1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" name="Google Shape;17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2" name="Google Shape;22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29" name="Google Shape;29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9pPr>
          </a:lstStyle>
          <a:p/>
        </p:txBody>
      </p:sp>
      <p:sp>
        <p:nvSpPr>
          <p:cNvPr id="33" name="Google Shape;3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9pPr>
          </a:lstStyle>
          <a:p/>
        </p:txBody>
      </p:sp>
      <p:sp>
        <p:nvSpPr>
          <p:cNvPr id="37" name="Google Shape;37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8" name="Google Shape;38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9" name="Google Shape;39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/>
        </p:txBody>
      </p:sp>
      <p:sp>
        <p:nvSpPr>
          <p:cNvPr id="42" name="Google Shape;42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9pPr>
          </a:lstStyle>
          <a:p>
            <a:r>
              <a:t>xx%</a:t>
            </a:r>
          </a:p>
        </p:txBody>
      </p:sp>
      <p:sp>
        <p:nvSpPr>
          <p:cNvPr id="45" name="Google Shape;45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6" name="Google Shape;4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 rotWithShape="1">
          <a:blip r:embed="rId1">
            <a:alphaModFix/>
          </a:blip>
          <a:srcRect b="0" l="19" r="29" t="0"/>
          <a:stretch/>
        </p:blipFill>
        <p:spPr>
          <a:xfrm>
            <a:off x="8312500" y="4440675"/>
            <a:ext cx="505500" cy="5055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Google Shape;7;p1"/>
          <p:cNvSpPr txBox="1"/>
          <p:nvPr/>
        </p:nvSpPr>
        <p:spPr>
          <a:xfrm>
            <a:off x="7055325" y="4526875"/>
            <a:ext cx="1637100" cy="23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44AA"/>
                </a:solidFill>
                <a:latin typeface="Lato"/>
                <a:ea typeface="Lato"/>
                <a:cs typeface="Lato"/>
                <a:sym typeface="Lato"/>
              </a:rPr>
              <a:t>CS61B Spring 2024</a:t>
            </a:r>
            <a:endParaRPr b="1" sz="3000">
              <a:solidFill>
                <a:srgbClr val="0044AA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3"/>
          <p:cNvSpPr txBox="1"/>
          <p:nvPr/>
        </p:nvSpPr>
        <p:spPr>
          <a:xfrm>
            <a:off x="755125" y="1368875"/>
            <a:ext cx="5351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Lab 3</a:t>
            </a:r>
            <a:endParaRPr b="1"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3" name="Google Shape;53;p13"/>
          <p:cNvSpPr txBox="1"/>
          <p:nvPr/>
        </p:nvSpPr>
        <p:spPr>
          <a:xfrm>
            <a:off x="755125" y="1598175"/>
            <a:ext cx="53517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rgbClr val="38A7FF"/>
                </a:solidFill>
                <a:latin typeface="Lato"/>
                <a:ea typeface="Lato"/>
                <a:cs typeface="Lato"/>
                <a:sym typeface="Lato"/>
              </a:rPr>
              <a:t>Debugging Part 2</a:t>
            </a:r>
            <a:endParaRPr b="1" sz="4800">
              <a:solidFill>
                <a:srgbClr val="38A7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/>
          <p:nvPr/>
        </p:nvSpPr>
        <p:spPr>
          <a:xfrm>
            <a:off x="632025" y="423275"/>
            <a:ext cx="5351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38A7FF"/>
                </a:solidFill>
                <a:latin typeface="Lato"/>
                <a:ea typeface="Lato"/>
                <a:cs typeface="Lato"/>
                <a:sym typeface="Lato"/>
              </a:rPr>
              <a:t>Announcements</a:t>
            </a:r>
            <a:endParaRPr b="1" sz="2400">
              <a:solidFill>
                <a:srgbClr val="38A7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9" name="Google Shape;59;p14"/>
          <p:cNvSpPr txBox="1"/>
          <p:nvPr/>
        </p:nvSpPr>
        <p:spPr>
          <a:xfrm>
            <a:off x="632025" y="1330225"/>
            <a:ext cx="7847100" cy="8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Project 1A due Monday, 2/05 at 11:59 pm</a:t>
            </a:r>
            <a:endParaRPr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/>
        </p:nvSpPr>
        <p:spPr>
          <a:xfrm>
            <a:off x="763350" y="2318850"/>
            <a:ext cx="5351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38A7FF"/>
                </a:solidFill>
                <a:latin typeface="Lato"/>
                <a:ea typeface="Lato"/>
                <a:cs typeface="Lato"/>
                <a:sym typeface="Lato"/>
              </a:rPr>
              <a:t>Stack Trace</a:t>
            </a:r>
            <a:endParaRPr b="1" sz="2400">
              <a:solidFill>
                <a:srgbClr val="38A7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/>
        </p:nvSpPr>
        <p:spPr>
          <a:xfrm>
            <a:off x="632025" y="423275"/>
            <a:ext cx="6532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38A7FF"/>
                </a:solidFill>
                <a:latin typeface="Lato"/>
                <a:ea typeface="Lato"/>
                <a:cs typeface="Lato"/>
                <a:sym typeface="Lato"/>
              </a:rPr>
              <a:t>Stack Trace</a:t>
            </a:r>
            <a:endParaRPr b="1" sz="2400">
              <a:solidFill>
                <a:srgbClr val="38A7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0" name="Google Shape;70;p16"/>
          <p:cNvSpPr txBox="1"/>
          <p:nvPr/>
        </p:nvSpPr>
        <p:spPr>
          <a:xfrm>
            <a:off x="632025" y="1330225"/>
            <a:ext cx="7847100" cy="26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When you’re running your program, sometimes, you’ll get something like this: 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1" name="Google Shape;7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2025" y="2146325"/>
            <a:ext cx="7847101" cy="11418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/>
          <p:nvPr/>
        </p:nvSpPr>
        <p:spPr>
          <a:xfrm>
            <a:off x="648450" y="2270800"/>
            <a:ext cx="7847100" cy="139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ato"/>
                <a:ea typeface="Lato"/>
                <a:cs typeface="Lato"/>
                <a:sym typeface="Lato"/>
              </a:rPr>
              <a:t>This is the stack trace and it shows up when an error or exception occurs. The stack trace contains a collection of stack records (which store application movements during its execution). 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Lato"/>
              <a:buChar char="●"/>
            </a:pPr>
            <a:r>
              <a:rPr lang="en">
                <a:latin typeface="Lato"/>
                <a:ea typeface="Lato"/>
                <a:cs typeface="Lato"/>
                <a:sym typeface="Lato"/>
              </a:rPr>
              <a:t>This is another way of saying that it tracks the method calls a program makes, up until the point of the error or exception. 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7" name="Google Shape;7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8450" y="669925"/>
            <a:ext cx="7847101" cy="11418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/>
          <p:nvPr/>
        </p:nvSpPr>
        <p:spPr>
          <a:xfrm>
            <a:off x="648450" y="2270800"/>
            <a:ext cx="7847100" cy="21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ato"/>
                <a:ea typeface="Lato"/>
                <a:cs typeface="Lato"/>
                <a:sym typeface="Lato"/>
              </a:rPr>
              <a:t>This is the stack trace and it shows up when an error or exception occurs. The stack trace contains a collection of stack records (which store application movements during its execution). 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Lato"/>
              <a:buChar char="●"/>
            </a:pPr>
            <a:r>
              <a:rPr lang="en">
                <a:latin typeface="Lato"/>
                <a:ea typeface="Lato"/>
                <a:cs typeface="Lato"/>
                <a:sym typeface="Lato"/>
              </a:rPr>
              <a:t>This is another way of saying that it tracks the method calls a program makes, up until the point of the error or exception. 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ato"/>
                <a:ea typeface="Lato"/>
                <a:cs typeface="Lato"/>
                <a:sym typeface="Lato"/>
              </a:rPr>
              <a:t>The stack trace is a useful tool that helps us debug and troubleshoot, as it can be used to isolate the location of the bug as well as the nature of bug.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8450" y="669925"/>
            <a:ext cx="7847101" cy="11418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9"/>
          <p:cNvSpPr txBox="1"/>
          <p:nvPr/>
        </p:nvSpPr>
        <p:spPr>
          <a:xfrm>
            <a:off x="763350" y="2318850"/>
            <a:ext cx="5351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38A7FF"/>
                </a:solidFill>
                <a:latin typeface="Lato"/>
                <a:ea typeface="Lato"/>
                <a:cs typeface="Lato"/>
                <a:sym typeface="Lato"/>
              </a:rPr>
              <a:t>Exceptions</a:t>
            </a:r>
            <a:endParaRPr b="1" sz="2400">
              <a:solidFill>
                <a:srgbClr val="38A7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0"/>
          <p:cNvSpPr txBox="1"/>
          <p:nvPr/>
        </p:nvSpPr>
        <p:spPr>
          <a:xfrm>
            <a:off x="632025" y="423275"/>
            <a:ext cx="6532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38A7FF"/>
                </a:solidFill>
                <a:latin typeface="Lato"/>
                <a:ea typeface="Lato"/>
                <a:cs typeface="Lato"/>
                <a:sym typeface="Lato"/>
              </a:rPr>
              <a:t>What are Exceptions?</a:t>
            </a:r>
            <a:endParaRPr b="1" sz="2400">
              <a:solidFill>
                <a:srgbClr val="38A7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4" name="Google Shape;94;p20"/>
          <p:cNvSpPr txBox="1"/>
          <p:nvPr/>
        </p:nvSpPr>
        <p:spPr>
          <a:xfrm>
            <a:off x="632025" y="1330225"/>
            <a:ext cx="7847100" cy="139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The stack trace shows up when an exception is thrown, so let’s talk about what an exception is. </a:t>
            </a:r>
            <a:endParaRPr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1"/>
          <p:cNvSpPr txBox="1"/>
          <p:nvPr/>
        </p:nvSpPr>
        <p:spPr>
          <a:xfrm>
            <a:off x="632025" y="423275"/>
            <a:ext cx="6532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38A7FF"/>
                </a:solidFill>
                <a:latin typeface="Lato"/>
                <a:ea typeface="Lato"/>
                <a:cs typeface="Lato"/>
                <a:sym typeface="Lato"/>
              </a:rPr>
              <a:t>What are Exceptions?</a:t>
            </a:r>
            <a:endParaRPr b="1" sz="2400">
              <a:solidFill>
                <a:srgbClr val="38A7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0" name="Google Shape;100;p21"/>
          <p:cNvSpPr txBox="1"/>
          <p:nvPr/>
        </p:nvSpPr>
        <p:spPr>
          <a:xfrm>
            <a:off x="632025" y="1330225"/>
            <a:ext cx="7847100" cy="26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The stack trace shows up when an exception is thrown, so let’s talk about what an exception is. 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An exception is an unwanted or unexpected event that occurs during the execution of a program and disrupts the normal flow of the program. </a:t>
            </a:r>
            <a:endParaRPr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</a:pP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Exceptions can be caught and handled by the program (try-catch blocks for example, won’t be covered in today’s lab).</a:t>
            </a:r>
            <a:endParaRPr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2"/>
          <p:cNvSpPr txBox="1"/>
          <p:nvPr/>
        </p:nvSpPr>
        <p:spPr>
          <a:xfrm>
            <a:off x="632025" y="423275"/>
            <a:ext cx="6532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38A7FF"/>
                </a:solidFill>
                <a:latin typeface="Lato"/>
                <a:ea typeface="Lato"/>
                <a:cs typeface="Lato"/>
                <a:sym typeface="Lato"/>
              </a:rPr>
              <a:t>What are Exceptions?</a:t>
            </a:r>
            <a:endParaRPr b="1" sz="2400">
              <a:solidFill>
                <a:srgbClr val="38A7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6" name="Google Shape;106;p22"/>
          <p:cNvSpPr txBox="1"/>
          <p:nvPr/>
        </p:nvSpPr>
        <p:spPr>
          <a:xfrm>
            <a:off x="632025" y="1330225"/>
            <a:ext cx="7847100" cy="33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The stack trace shows up when an exception is thrown, so let’s talk about what an exception is. 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An exception is an unwanted or unexpected event that occurs during the execution of a program and disrupts the normal flow of the program. </a:t>
            </a:r>
            <a:endParaRPr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</a:pP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Exceptions can be caught and handled by the program (try-catch blocks for example, won’t be covered in today’s lab). 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When an exception does occur, an exception object is created - this object contains information about the exception, such as the name and description of the exception. </a:t>
            </a:r>
            <a:endParaRPr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3"/>
          <p:cNvSpPr txBox="1"/>
          <p:nvPr/>
        </p:nvSpPr>
        <p:spPr>
          <a:xfrm>
            <a:off x="632025" y="423275"/>
            <a:ext cx="6532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38A7FF"/>
                </a:solidFill>
                <a:latin typeface="Lato"/>
                <a:ea typeface="Lato"/>
                <a:cs typeface="Lato"/>
                <a:sym typeface="Lato"/>
              </a:rPr>
              <a:t>Common Types of Exceptions</a:t>
            </a:r>
            <a:endParaRPr b="1" sz="2400">
              <a:solidFill>
                <a:srgbClr val="38A7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2" name="Google Shape;112;p23"/>
          <p:cNvSpPr txBox="1"/>
          <p:nvPr/>
        </p:nvSpPr>
        <p:spPr>
          <a:xfrm>
            <a:off x="632025" y="1330225"/>
            <a:ext cx="7847100" cy="26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Here are some common exceptions that you might run into: 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NullPointerException</a:t>
            </a:r>
            <a:r>
              <a:rPr b="1"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: </a:t>
            </a: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Thrown when an application attempts to use </a:t>
            </a:r>
            <a:r>
              <a:rPr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null</a:t>
            </a: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in the case where an object is required (Ex. accessing or modifying field of a null object)</a:t>
            </a:r>
            <a:r>
              <a:rPr b="1" lang="en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 </a:t>
            </a:r>
            <a:endParaRPr b="1">
              <a:solidFill>
                <a:schemeClr val="dk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ArrayIndexOutOfBoundsException</a:t>
            </a:r>
            <a:r>
              <a:rPr b="1"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: </a:t>
            </a: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When an array tries to access an illegal index (Ex. trying to access an element at index -1)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ClassNotFoundException</a:t>
            </a:r>
            <a:r>
              <a:rPr b="1"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: </a:t>
            </a: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When an application tries to load in a class through its string name, but no definition for the class with the specified name could be found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4"/>
          <p:cNvSpPr txBox="1"/>
          <p:nvPr/>
        </p:nvSpPr>
        <p:spPr>
          <a:xfrm>
            <a:off x="632025" y="423275"/>
            <a:ext cx="6532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38A7FF"/>
                </a:solidFill>
                <a:latin typeface="Lato"/>
                <a:ea typeface="Lato"/>
                <a:cs typeface="Lato"/>
                <a:sym typeface="Lato"/>
              </a:rPr>
              <a:t>Common Types of Exceptions Continued</a:t>
            </a:r>
            <a:endParaRPr b="1" sz="2400">
              <a:solidFill>
                <a:srgbClr val="38A7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8" name="Google Shape;118;p24"/>
          <p:cNvSpPr txBox="1"/>
          <p:nvPr/>
        </p:nvSpPr>
        <p:spPr>
          <a:xfrm>
            <a:off x="632025" y="1330225"/>
            <a:ext cx="7847100" cy="25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ClassCastException</a:t>
            </a:r>
            <a:r>
              <a:rPr b="1"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: </a:t>
            </a: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Improperly try to cast a class from one type to another</a:t>
            </a:r>
            <a:r>
              <a:rPr b="1"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endParaRPr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ArithmeticException</a:t>
            </a:r>
            <a:r>
              <a:rPr b="1"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: </a:t>
            </a: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When an exceptional arithmetic condition has occurred (Ex. dividing an integer by 0)</a:t>
            </a:r>
            <a:r>
              <a:rPr b="1"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endParaRPr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IllegalArgumentException</a:t>
            </a:r>
            <a:r>
              <a:rPr b="1"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: </a:t>
            </a: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Indicates that method has been passed/given an illegal or inappropriate argument 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5"/>
          <p:cNvSpPr txBox="1"/>
          <p:nvPr/>
        </p:nvSpPr>
        <p:spPr>
          <a:xfrm>
            <a:off x="763350" y="2318850"/>
            <a:ext cx="5351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38A7FF"/>
                </a:solidFill>
                <a:latin typeface="Lato"/>
                <a:ea typeface="Lato"/>
                <a:cs typeface="Lato"/>
                <a:sym typeface="Lato"/>
              </a:rPr>
              <a:t>Errors</a:t>
            </a:r>
            <a:endParaRPr b="1" sz="2400">
              <a:solidFill>
                <a:srgbClr val="38A7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6"/>
          <p:cNvSpPr txBox="1"/>
          <p:nvPr/>
        </p:nvSpPr>
        <p:spPr>
          <a:xfrm>
            <a:off x="632025" y="423275"/>
            <a:ext cx="6532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38A7FF"/>
                </a:solidFill>
                <a:latin typeface="Lato"/>
                <a:ea typeface="Lato"/>
                <a:cs typeface="Lato"/>
                <a:sym typeface="Lato"/>
              </a:rPr>
              <a:t>Errors</a:t>
            </a:r>
            <a:endParaRPr b="1" sz="2400">
              <a:solidFill>
                <a:srgbClr val="38A7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29" name="Google Shape;129;p26"/>
          <p:cNvSpPr txBox="1"/>
          <p:nvPr/>
        </p:nvSpPr>
        <p:spPr>
          <a:xfrm>
            <a:off x="632025" y="1330225"/>
            <a:ext cx="7847100" cy="17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Errors are not the same as exceptions - they’re much harder to handle so we usually don’t try to handle errors. </a:t>
            </a:r>
            <a:endParaRPr sz="1300">
              <a:solidFill>
                <a:srgbClr val="FFFFFF"/>
              </a:solidFill>
              <a:highlight>
                <a:srgbClr val="131417"/>
              </a:highlight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7"/>
          <p:cNvSpPr txBox="1"/>
          <p:nvPr/>
        </p:nvSpPr>
        <p:spPr>
          <a:xfrm>
            <a:off x="632025" y="423275"/>
            <a:ext cx="6532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38A7FF"/>
                </a:solidFill>
                <a:latin typeface="Lato"/>
                <a:ea typeface="Lato"/>
                <a:cs typeface="Lato"/>
                <a:sym typeface="Lato"/>
              </a:rPr>
              <a:t>Errors</a:t>
            </a:r>
            <a:endParaRPr b="1" sz="2400">
              <a:solidFill>
                <a:srgbClr val="38A7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5" name="Google Shape;135;p27"/>
          <p:cNvSpPr txBox="1"/>
          <p:nvPr/>
        </p:nvSpPr>
        <p:spPr>
          <a:xfrm>
            <a:off x="632025" y="1330225"/>
            <a:ext cx="7847100" cy="30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Errors are not the same as exceptions - they’re much harder to handle so we usually don’t try to handle errors. 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Errors represent irrecoverable conditions such as the Java virtual machine (JVM) running out of memory, stack overflow errors, infinite recursion etc. </a:t>
            </a:r>
            <a:endParaRPr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</a:pP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 common one you might see is </a:t>
            </a:r>
            <a:r>
              <a:rPr b="1"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OutOfMemoryError</a:t>
            </a:r>
            <a:r>
              <a:rPr b="1"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- this indicates that the JVM runs out of memory and this can sometimes originate from how a program is structured. </a:t>
            </a:r>
            <a:endParaRPr sz="1300">
              <a:solidFill>
                <a:srgbClr val="FFFFFF"/>
              </a:solidFill>
              <a:highlight>
                <a:srgbClr val="131417"/>
              </a:highlight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8"/>
          <p:cNvSpPr txBox="1"/>
          <p:nvPr/>
        </p:nvSpPr>
        <p:spPr>
          <a:xfrm>
            <a:off x="763350" y="2318850"/>
            <a:ext cx="5351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38A7FF"/>
                </a:solidFill>
                <a:latin typeface="Lato"/>
                <a:ea typeface="Lato"/>
                <a:cs typeface="Lato"/>
                <a:sym typeface="Lato"/>
              </a:rPr>
              <a:t>Lab Overview</a:t>
            </a:r>
            <a:endParaRPr b="1" sz="2400">
              <a:solidFill>
                <a:srgbClr val="38A7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9"/>
          <p:cNvSpPr txBox="1"/>
          <p:nvPr/>
        </p:nvSpPr>
        <p:spPr>
          <a:xfrm>
            <a:off x="632025" y="423275"/>
            <a:ext cx="5351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38A7FF"/>
                </a:solidFill>
                <a:latin typeface="Lato"/>
                <a:ea typeface="Lato"/>
                <a:cs typeface="Lato"/>
                <a:sym typeface="Lato"/>
              </a:rPr>
              <a:t>An Overview</a:t>
            </a:r>
            <a:endParaRPr b="1" sz="2400">
              <a:solidFill>
                <a:srgbClr val="38A7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6" name="Google Shape;146;p29"/>
          <p:cNvSpPr txBox="1"/>
          <p:nvPr/>
        </p:nvSpPr>
        <p:spPr>
          <a:xfrm>
            <a:off x="632025" y="1330225"/>
            <a:ext cx="7847100" cy="33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Lab 3 is due Friday, 2/02 at 11:59 pm. </a:t>
            </a:r>
            <a:endParaRPr b="1">
              <a:solidFill>
                <a:srgbClr val="9900FF"/>
              </a:solidFill>
              <a:latin typeface="Lato"/>
              <a:ea typeface="Lato"/>
              <a:cs typeface="Lato"/>
              <a:sym typeface="La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Lato"/>
              <a:buChar char="●"/>
            </a:pPr>
            <a:r>
              <a:rPr lang="en">
                <a:latin typeface="Lato"/>
                <a:ea typeface="Lato"/>
                <a:cs typeface="Lato"/>
                <a:sym typeface="Lato"/>
              </a:rPr>
              <a:t>As a reminder, to get the lab assignment, run</a:t>
            </a:r>
            <a:r>
              <a:rPr lang="en"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git pull skeleton main</a:t>
            </a:r>
            <a:r>
              <a:rPr lang="en">
                <a:latin typeface="Lato"/>
                <a:ea typeface="Lato"/>
                <a:cs typeface="Lato"/>
                <a:sym typeface="Lato"/>
              </a:rPr>
              <a:t> in your personal repository.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Deliverables: </a:t>
            </a:r>
            <a:endParaRPr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</a:pP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Completion of Adventure, which consists of four stages: 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Char char="○"/>
            </a:pPr>
            <a:r>
              <a:rPr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BeeCountingStage </a:t>
            </a:r>
            <a:endParaRPr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Char char="○"/>
            </a:pPr>
            <a:r>
              <a:rPr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SpeciesListStage</a:t>
            </a:r>
            <a:endParaRPr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Char char="○"/>
            </a:pPr>
            <a:r>
              <a:rPr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PalindromeStage</a:t>
            </a:r>
            <a:endParaRPr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Char char="○"/>
            </a:pPr>
            <a:r>
              <a:rPr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MachineStage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For help, use the Lab queue: </a:t>
            </a:r>
            <a:r>
              <a:rPr b="1"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[INSERT] </a:t>
            </a:r>
            <a:endParaRPr sz="1300">
              <a:solidFill>
                <a:srgbClr val="222222"/>
              </a:solidFill>
              <a:highlight>
                <a:srgbClr val="EEEEEE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