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</p:sldIdLst>
  <p:sldSz cy="5143500" cx="9144000"/>
  <p:notesSz cx="6858000" cy="9144000"/>
  <p:embeddedFontLst>
    <p:embeddedFont>
      <p:font typeface="Roboto Medium"/>
      <p:regular r:id="rId73"/>
      <p:bold r:id="rId74"/>
      <p:italic r:id="rId75"/>
      <p:boldItalic r:id="rId76"/>
    </p:embeddedFont>
    <p:embeddedFont>
      <p:font typeface="Roboto"/>
      <p:regular r:id="rId77"/>
      <p:bold r:id="rId78"/>
      <p:italic r:id="rId79"/>
      <p:boldItalic r:id="rId80"/>
    </p:embeddedFont>
    <p:embeddedFont>
      <p:font typeface="Roboto Light"/>
      <p:regular r:id="rId81"/>
      <p:bold r:id="rId82"/>
      <p:italic r:id="rId83"/>
      <p:boldItalic r:id="rId84"/>
    </p:embeddedFont>
    <p:embeddedFont>
      <p:font typeface="JetBrains Mono"/>
      <p:regular r:id="rId85"/>
      <p:bold r:id="rId86"/>
      <p:italic r:id="rId87"/>
      <p:boldItalic r:id="rId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84" Type="http://schemas.openxmlformats.org/officeDocument/2006/relationships/font" Target="fonts/RobotoLight-boldItalic.fntdata"/><Relationship Id="rId83" Type="http://schemas.openxmlformats.org/officeDocument/2006/relationships/font" Target="fonts/RobotoLight-italic.fntdata"/><Relationship Id="rId42" Type="http://schemas.openxmlformats.org/officeDocument/2006/relationships/slide" Target="slides/slide38.xml"/><Relationship Id="rId86" Type="http://schemas.openxmlformats.org/officeDocument/2006/relationships/font" Target="fonts/JetBrainsMono-bold.fntdata"/><Relationship Id="rId41" Type="http://schemas.openxmlformats.org/officeDocument/2006/relationships/slide" Target="slides/slide37.xml"/><Relationship Id="rId85" Type="http://schemas.openxmlformats.org/officeDocument/2006/relationships/font" Target="fonts/JetBrainsMono-regular.fntdata"/><Relationship Id="rId44" Type="http://schemas.openxmlformats.org/officeDocument/2006/relationships/slide" Target="slides/slide40.xml"/><Relationship Id="rId88" Type="http://schemas.openxmlformats.org/officeDocument/2006/relationships/font" Target="fonts/JetBrainsMono-boldItalic.fntdata"/><Relationship Id="rId43" Type="http://schemas.openxmlformats.org/officeDocument/2006/relationships/slide" Target="slides/slide39.xml"/><Relationship Id="rId87" Type="http://schemas.openxmlformats.org/officeDocument/2006/relationships/font" Target="fonts/JetBrainsMono-italic.fntdata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0" Type="http://schemas.openxmlformats.org/officeDocument/2006/relationships/font" Target="fonts/Roboto-boldItalic.fntdata"/><Relationship Id="rId82" Type="http://schemas.openxmlformats.org/officeDocument/2006/relationships/font" Target="fonts/RobotoLight-bold.fntdata"/><Relationship Id="rId81" Type="http://schemas.openxmlformats.org/officeDocument/2006/relationships/font" Target="fonts/Roboto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RobotoMedium-regular.fntdata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font" Target="fonts/RobotoMedium-italic.fntdata"/><Relationship Id="rId30" Type="http://schemas.openxmlformats.org/officeDocument/2006/relationships/slide" Target="slides/slide26.xml"/><Relationship Id="rId74" Type="http://schemas.openxmlformats.org/officeDocument/2006/relationships/font" Target="fonts/RobotoMedium-bold.fntdata"/><Relationship Id="rId33" Type="http://schemas.openxmlformats.org/officeDocument/2006/relationships/slide" Target="slides/slide29.xml"/><Relationship Id="rId77" Type="http://schemas.openxmlformats.org/officeDocument/2006/relationships/font" Target="fonts/Roboto-regular.fntdata"/><Relationship Id="rId32" Type="http://schemas.openxmlformats.org/officeDocument/2006/relationships/slide" Target="slides/slide28.xml"/><Relationship Id="rId76" Type="http://schemas.openxmlformats.org/officeDocument/2006/relationships/font" Target="fonts/RobotoMedium-boldItalic.fntdata"/><Relationship Id="rId35" Type="http://schemas.openxmlformats.org/officeDocument/2006/relationships/slide" Target="slides/slide31.xml"/><Relationship Id="rId79" Type="http://schemas.openxmlformats.org/officeDocument/2006/relationships/font" Target="fonts/Roboto-italic.fntdata"/><Relationship Id="rId34" Type="http://schemas.openxmlformats.org/officeDocument/2006/relationships/slide" Target="slides/slide30.xml"/><Relationship Id="rId78" Type="http://schemas.openxmlformats.org/officeDocument/2006/relationships/font" Target="fonts/Roboto-bold.fntdata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doFpV0CSDwt1snSLLQMH_mY4DV00tV6ychNtLHS1vFSvlL3w/viewform" TargetMode="Externa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piq.codeus.net/static/media/userpics/piq_257076_400x400.png" TargetMode="External"/><Relationship Id="rId3" Type="http://schemas.openxmlformats.org/officeDocument/2006/relationships/hyperlink" Target="http://img.time2draw.com/2016/02/How-to-Draw-Squid-Sea-Animal-final-step-215x382.png" TargetMode="Externa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4c508e925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04c508e925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f01c7e61a5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f01c7e61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09ce79706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09ce797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9ce79706_0_3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09ce7970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316a35c855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316a35c8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316a35c855_0_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316a35c85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316a35c855_0_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316a35c85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9ce79706_0_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09ce7970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09ce79706_0_5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09ce79706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09ce79706_0_39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09ce79706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09ce79706_0_6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09ce7970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f01c7e61a5_0_25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f01c7e61a5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09ce79706_0_7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09ce7970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316a35c855_0_3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316a35c85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09ce79706_0_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09ce79706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f01c7e61a5_0_2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f01c7e61a5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09ce79706_0_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09ce7970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09ce79706_0_10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09ce79706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09ce79706_0_1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09ce79706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09ce79706_0_12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109ce7970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316a35c855_0_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316a35c855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09ce79706_0_1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09ce7970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316a35c855_0_5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316a35c85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316a35c855_0_6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316a35c855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f01c7e61a5_0_2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f01c7e61a5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0743cbacd_0_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0743cbac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09ce79706_0_41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09ce79706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c5bda13e5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1c5bda13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c5d63f7bc_0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1c5d63f7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f01c7e61a5_0_23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f01c7e61a5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09ce79706_0_13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109ce79706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0743cbacd_0_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0743cbac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09ce79706_0_24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109ce79706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09ce79706_0_29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109ce79706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https://docs.google.com/forms/d/e/1FAIpQLSdoFpV0CSDwt1snSLLQMH_mY4DV00tV6ychNtLHS1vFSvlL3w/viewform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26 minutes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109ce79706_0_30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109ce79706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1f01c7e61a5_0_23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1f01c7e61a5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09ce79706_0_18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109ce79706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316a35c855_0_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316a35c85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316a35c855_0_9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2316a35c85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316a35c855_0_10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2316a35c855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316a35c855_0_11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2316a35c855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316a35c855_0_7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316a35c85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316a35c855_0_11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2316a35c85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109ce79706_0_18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109ce79706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109ce79706_0_20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109ce79706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f01c7e61a5_0_22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f01c7e61a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109ce79706_0_21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109ce79706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316a35c855_0_12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2316a35c855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316a35c855_0_1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316a35c85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316a35c855_0_1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316a35c85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316a35c855_0_1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2316a35c855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316a35c855_0_15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2316a35c855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316a35c855_0_16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2316a35c85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109ce79706_0_22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109ce79706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109ce79706_0_23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109ce79706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09ce79706_0_3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109ce79706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f01c7e61a5_0_2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1f01c7e61a5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109ce79706_0_2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109ce79706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http://piq.codeus.net/static/media/userpics/piq_257076_400x400.png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http://img.time2draw.com/2016/02/How-to-Draw-Squid-Sea-Animal-final-step-215x382.png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1c5d63f7bc_0_15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1c5d63f7bc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http://piq.codeus.net/static/media/userpics/piq_257076_400x400.png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c5d63f7bc_0_1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1c5d63f7bc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http://piq.codeus.net/static/media/userpics/piq_257076_400x400.png</a:t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1c5d63f7bc_0_25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1c5d63f7bc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http://piq.codeus.net/static/media/userpics/piq_257076_400x400.png</a:t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1c5d63f7bc_0_31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1c5d63f7bc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http://piq.codeus.net/static/media/userpics/piq_257076_400x400.png</a:t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bb2f2cb6ac_0_23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bb2f2cb6ac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1f01c7e61a5_0_20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1f01c7e61a5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15816e3f5b8_3_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15816e3f5b8_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1f01c7e61a5_0_20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1f01c7e61a5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10a346f2bf_1_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10a346f2bf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10a346f2bf_1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10a346f2b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ordnet.princeton.edu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9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hyperlink" Target="https://hkn.eecs.berkeley.edu/examfiles/cs61b_sp17_mt1.pdf" TargetMode="External"/><Relationship Id="rId4" Type="http://schemas.openxmlformats.org/officeDocument/2006/relationships/hyperlink" Target="https://docs.google.com/presentation/d/1iqgV3yttGp8VxfIhJzTT7DMHv8LZ78SFMvklO8z58rI/edit#slide=id.g1f01c7e61a5_1_40" TargetMode="External"/><Relationship Id="rId5" Type="http://schemas.openxmlformats.org/officeDocument/2006/relationships/hyperlink" Target="https://www.youtube.com/watch?v=0ICWVnoFUTM" TargetMode="External"/><Relationship Id="rId6" Type="http://schemas.openxmlformats.org/officeDocument/2006/relationships/hyperlink" Target="https://www.youtube.com/watch?v=OMaWI41pcxo" TargetMode="Externa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Interface and Implementation Inheritance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8 (Inheritance 1)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4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CS61B,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</a:t>
            </a:r>
            <a:r>
              <a:rPr lang="en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8525" y="592700"/>
            <a:ext cx="1320775" cy="1308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8346" y="622046"/>
            <a:ext cx="1320775" cy="12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18167" y="677397"/>
            <a:ext cx="1247145" cy="12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Interface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The Desire for Generality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6" name="Google Shape;156;p2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Desire for Generality</a:t>
            </a:r>
            <a:endParaRPr/>
          </a:p>
        </p:txBody>
      </p:sp>
      <p:sp>
        <p:nvSpPr>
          <p:cNvPr id="157" name="Google Shape;157;p2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AList and SLList</a:t>
            </a:r>
            <a:endParaRPr/>
          </a:p>
        </p:txBody>
      </p:sp>
      <p:sp>
        <p:nvSpPr>
          <p:cNvPr id="163" name="Google Shape;163;p26"/>
          <p:cNvSpPr txBox="1"/>
          <p:nvPr>
            <p:ph idx="1" type="body"/>
          </p:nvPr>
        </p:nvSpPr>
        <p:spPr>
          <a:xfrm>
            <a:off x="107050" y="402200"/>
            <a:ext cx="893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After adding an additional “insert” method. Our AList and SLList classes from lecture have the following methods (exact same method signatures for both classes).</a:t>
            </a:r>
            <a:endParaRPr/>
          </a:p>
        </p:txBody>
      </p:sp>
      <p:sp>
        <p:nvSpPr>
          <p:cNvPr id="164" name="Google Shape;164;p26"/>
          <p:cNvSpPr txBox="1"/>
          <p:nvPr/>
        </p:nvSpPr>
        <p:spPr>
          <a:xfrm>
            <a:off x="243000" y="1408800"/>
            <a:ext cx="6093000" cy="3522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insert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position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5" name="Google Shape;165;p26"/>
          <p:cNvSpPr txBox="1"/>
          <p:nvPr/>
        </p:nvSpPr>
        <p:spPr>
          <a:xfrm>
            <a:off x="4831050" y="2671425"/>
            <a:ext cx="4512300" cy="2357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2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2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2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insert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2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2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position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getFirst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getLast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2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 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2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2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2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endParaRPr sz="12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>
              <a:solidFill>
                <a:srgbClr val="99CF50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ALists and SLLists: WordUtils.java</a:t>
            </a:r>
            <a:endParaRPr/>
          </a:p>
        </p:txBody>
      </p:sp>
      <p:sp>
        <p:nvSpPr>
          <p:cNvPr id="171" name="Google Shape;171;p2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we’re writing a library to manipulate lists of words. Might want to write a function that finds the longest word from a list of words:</a:t>
            </a:r>
            <a:endParaRPr/>
          </a:p>
        </p:txBody>
      </p:sp>
      <p:sp>
        <p:nvSpPr>
          <p:cNvPr id="172" name="Google Shape;172;p27"/>
          <p:cNvSpPr txBox="1"/>
          <p:nvPr/>
        </p:nvSpPr>
        <p:spPr>
          <a:xfrm>
            <a:off x="342900" y="1220984"/>
            <a:ext cx="8373000" cy="3713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if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5791800" y="4103075"/>
            <a:ext cx="2924100" cy="7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Observant viewers may note this code is very inefficient! Don’t worry about it. </a:t>
            </a:r>
            <a:endParaRPr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Using ALists and SLLists</a:t>
            </a:r>
            <a:endParaRPr/>
          </a:p>
        </p:txBody>
      </p:sp>
      <p:sp>
        <p:nvSpPr>
          <p:cNvPr id="179" name="Google Shape;179;p28"/>
          <p:cNvSpPr txBox="1"/>
          <p:nvPr>
            <p:ph idx="1" type="body"/>
          </p:nvPr>
        </p:nvSpPr>
        <p:spPr>
          <a:xfrm>
            <a:off x="107050" y="402200"/>
            <a:ext cx="85206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example usage of the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/>
              <a:t> method works fine.</a:t>
            </a:r>
            <a:endParaRPr/>
          </a:p>
        </p:txBody>
      </p:sp>
      <p:sp>
        <p:nvSpPr>
          <p:cNvPr id="180" name="Google Shape;180;p28"/>
          <p:cNvSpPr txBox="1"/>
          <p:nvPr/>
        </p:nvSpPr>
        <p:spPr>
          <a:xfrm>
            <a:off x="291575" y="1220975"/>
            <a:ext cx="5619600" cy="2976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5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"are"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"watching"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FDF6E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6113375" y="3294025"/>
            <a:ext cx="1316700" cy="393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000000"/>
                </a:highlight>
                <a:latin typeface="Consolas"/>
                <a:ea typeface="Consolas"/>
                <a:cs typeface="Consolas"/>
                <a:sym typeface="Consolas"/>
              </a:rPr>
              <a:t>watching</a:t>
            </a:r>
            <a:endParaRPr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2" name="Google Shape;182;p28"/>
          <p:cNvSpPr/>
          <p:nvPr/>
        </p:nvSpPr>
        <p:spPr>
          <a:xfrm>
            <a:off x="401425" y="1022075"/>
            <a:ext cx="1230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WordUtils.java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Using ALists and SLLists</a:t>
            </a:r>
            <a:endParaRPr/>
          </a:p>
        </p:txBody>
      </p:sp>
      <p:sp>
        <p:nvSpPr>
          <p:cNvPr id="188" name="Google Shape;188;p29"/>
          <p:cNvSpPr txBox="1"/>
          <p:nvPr>
            <p:ph idx="1" type="body"/>
          </p:nvPr>
        </p:nvSpPr>
        <p:spPr>
          <a:xfrm>
            <a:off x="107050" y="402200"/>
            <a:ext cx="85206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if somebody placed their list of words in an AList instead of an SLList?</a:t>
            </a:r>
            <a:endParaRPr/>
          </a:p>
        </p:txBody>
      </p:sp>
      <p:sp>
        <p:nvSpPr>
          <p:cNvPr id="189" name="Google Shape;189;p29"/>
          <p:cNvSpPr txBox="1"/>
          <p:nvPr/>
        </p:nvSpPr>
        <p:spPr>
          <a:xfrm>
            <a:off x="291575" y="1220975"/>
            <a:ext cx="5619600" cy="2976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5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AList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"are"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"watching"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90" name="Google Shape;190;p29"/>
          <p:cNvCxnSpPr/>
          <p:nvPr/>
        </p:nvCxnSpPr>
        <p:spPr>
          <a:xfrm rot="10800000">
            <a:off x="4874500" y="2571750"/>
            <a:ext cx="15807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" name="Google Shape;191;p29"/>
          <p:cNvSpPr txBox="1"/>
          <p:nvPr/>
        </p:nvSpPr>
        <p:spPr>
          <a:xfrm>
            <a:off x="6455200" y="2374950"/>
            <a:ext cx="2001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AList instead of SLList.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401425" y="1022075"/>
            <a:ext cx="1230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WordUtils.java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Using ALists and SLLists</a:t>
            </a:r>
            <a:endParaRPr/>
          </a:p>
        </p:txBody>
      </p:sp>
      <p:sp>
        <p:nvSpPr>
          <p:cNvPr id="198" name="Google Shape;198;p30"/>
          <p:cNvSpPr txBox="1"/>
          <p:nvPr>
            <p:ph idx="1" type="body"/>
          </p:nvPr>
        </p:nvSpPr>
        <p:spPr>
          <a:xfrm>
            <a:off x="107050" y="402200"/>
            <a:ext cx="85206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if somebody placed their list of words in an AList instead of an SLList?</a:t>
            </a:r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291575" y="1220975"/>
            <a:ext cx="5619600" cy="2976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5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AList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"are"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"watching"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00" name="Google Shape;200;p30"/>
          <p:cNvCxnSpPr/>
          <p:nvPr/>
        </p:nvCxnSpPr>
        <p:spPr>
          <a:xfrm rot="10800000">
            <a:off x="4874500" y="3486150"/>
            <a:ext cx="15807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1" name="Google Shape;201;p30"/>
          <p:cNvSpPr txBox="1"/>
          <p:nvPr/>
        </p:nvSpPr>
        <p:spPr>
          <a:xfrm>
            <a:off x="6455200" y="3289350"/>
            <a:ext cx="16524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Compiler error: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SLList cannot be applied to AList.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401425" y="1022075"/>
            <a:ext cx="1230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WordUtils.java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ALists and SLLists: WordUtils.java</a:t>
            </a:r>
            <a:endParaRPr/>
          </a:p>
        </p:txBody>
      </p:sp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we want longest to be able to handle ALists, what changes do we need to make?</a:t>
            </a:r>
            <a:endParaRPr/>
          </a:p>
        </p:txBody>
      </p:sp>
      <p:sp>
        <p:nvSpPr>
          <p:cNvPr id="209" name="Google Shape;209;p31"/>
          <p:cNvSpPr txBox="1"/>
          <p:nvPr/>
        </p:nvSpPr>
        <p:spPr>
          <a:xfrm>
            <a:off x="342900" y="1220984"/>
            <a:ext cx="8373000" cy="3713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if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ALists and SLLists: WordUtils.java</a:t>
            </a:r>
            <a:endParaRPr/>
          </a:p>
        </p:txBody>
      </p:sp>
      <p:sp>
        <p:nvSpPr>
          <p:cNvPr id="215" name="Google Shape;215;p3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we want longest to be able to handle ALists, what changes do we need to make?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2"/>
          <p:cNvSpPr txBox="1"/>
          <p:nvPr/>
        </p:nvSpPr>
        <p:spPr>
          <a:xfrm>
            <a:off x="342900" y="1220984"/>
            <a:ext cx="8373000" cy="3713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if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17" name="Google Shape;217;p32"/>
          <p:cNvCxnSpPr/>
          <p:nvPr/>
        </p:nvCxnSpPr>
        <p:spPr>
          <a:xfrm>
            <a:off x="4052250" y="952141"/>
            <a:ext cx="211500" cy="2115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8" name="Google Shape;218;p32"/>
          <p:cNvCxnSpPr/>
          <p:nvPr/>
        </p:nvCxnSpPr>
        <p:spPr>
          <a:xfrm>
            <a:off x="4339875" y="824897"/>
            <a:ext cx="0" cy="3519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9" name="Google Shape;219;p32"/>
          <p:cNvCxnSpPr/>
          <p:nvPr/>
        </p:nvCxnSpPr>
        <p:spPr>
          <a:xfrm flipH="1">
            <a:off x="4442575" y="972541"/>
            <a:ext cx="191100" cy="1911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 Overloading in Java</a:t>
            </a:r>
            <a:endParaRPr/>
          </a:p>
        </p:txBody>
      </p:sp>
      <p:sp>
        <p:nvSpPr>
          <p:cNvPr id="225" name="Google Shape;225;p3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Java allows multiple methods with same name, but different parameters.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called method </a:t>
            </a:r>
            <a:r>
              <a:rPr b="1" lang="en"/>
              <a:t>overloading</a:t>
            </a:r>
            <a:r>
              <a:rPr lang="en"/>
              <a:t>.</a:t>
            </a:r>
            <a:endParaRPr/>
          </a:p>
        </p:txBody>
      </p:sp>
      <p:sp>
        <p:nvSpPr>
          <p:cNvPr id="226" name="Google Shape;226;p33"/>
          <p:cNvSpPr txBox="1"/>
          <p:nvPr/>
        </p:nvSpPr>
        <p:spPr>
          <a:xfrm>
            <a:off x="332650" y="1461900"/>
            <a:ext cx="8373000" cy="2219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1655800" y="3827200"/>
            <a:ext cx="57267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Possible solution: Copy-paste the same method body into two methods with different signatures.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Downsides</a:t>
            </a:r>
            <a:endParaRPr/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While overloading works, it is a bad idea in the case of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/>
              <a:t>. Why?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is virtually identical. Aesthetically gross.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Won’t work for future lists. If we create a QList class, have to make a third method.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Harder to </a:t>
            </a:r>
            <a:r>
              <a:rPr b="1" lang="en"/>
              <a:t>maintain</a:t>
            </a:r>
            <a:r>
              <a:rPr lang="en"/>
              <a:t>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Example: Suppose you find a bug in one of the methods. You fix it in the SLList version, and forget to do it in the AList version.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Interface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Hypernyms and Hyponyms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39" name="Google Shape;239;p3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Hypernyms and Hyponyms</a:t>
            </a:r>
            <a:endParaRPr/>
          </a:p>
        </p:txBody>
      </p:sp>
      <p:sp>
        <p:nvSpPr>
          <p:cNvPr id="240" name="Google Shape;240;p3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Hypernyms</a:t>
            </a:r>
            <a:endParaRPr/>
          </a:p>
        </p:txBody>
      </p:sp>
      <p:sp>
        <p:nvSpPr>
          <p:cNvPr id="246" name="Google Shape;246;p3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natural languages (English, Spanish, Chinese, Tagalog, etc.), we have a concept known as a “hypernym” to deal with this problem.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Dog is a “hypernym” of poodle, malamute, yorkie, etc.</a:t>
            </a:r>
            <a:endParaRPr/>
          </a:p>
        </p:txBody>
      </p:sp>
      <p:sp>
        <p:nvSpPr>
          <p:cNvPr id="247" name="Google Shape;247;p36"/>
          <p:cNvSpPr txBox="1"/>
          <p:nvPr/>
        </p:nvSpPr>
        <p:spPr>
          <a:xfrm>
            <a:off x="179875" y="2088400"/>
            <a:ext cx="4113000" cy="284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Washing your poodle: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1. Brush your poodle before a bath.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2. Use lukewarm water.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3. Talk to your poodle in a calm voice.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4. Use poodle shampoo.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5. Rinse well.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6. Air-dry.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7. Reward your poodle.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36"/>
          <p:cNvSpPr txBox="1"/>
          <p:nvPr/>
        </p:nvSpPr>
        <p:spPr>
          <a:xfrm>
            <a:off x="4638450" y="2098150"/>
            <a:ext cx="4319400" cy="284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Washing your malamute: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1. Brush your malamute before a bath.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2. Use lukewarm water.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3. Talk to your malamute in a calm voice.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4. Use malamute shampoo.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5. Rinse well.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6. Air-dry.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7. Reward your malamute.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Hypernyms</a:t>
            </a:r>
            <a:endParaRPr/>
          </a:p>
        </p:txBody>
      </p:sp>
      <p:sp>
        <p:nvSpPr>
          <p:cNvPr id="254" name="Google Shape;254;p3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natural languages (English, Spanish, Chinese, Tagalog, etc.), we have a concept known as a “hypernym” to deal with this problem.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Dog is a “hypernym” of poodle, malamute, yorkie, etc.</a:t>
            </a:r>
            <a:endParaRPr/>
          </a:p>
        </p:txBody>
      </p:sp>
      <p:sp>
        <p:nvSpPr>
          <p:cNvPr id="255" name="Google Shape;255;p37"/>
          <p:cNvSpPr txBox="1"/>
          <p:nvPr/>
        </p:nvSpPr>
        <p:spPr>
          <a:xfrm>
            <a:off x="179875" y="2088400"/>
            <a:ext cx="4113000" cy="284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Washing your poodle: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1. Brush your poodle before a bath.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2. Use lukewarm water.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3. Talk to your poodle in a calm voice.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4. Use poodle shampoo.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5. Rinse well.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6. Air-dry.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7. Reward your poodle.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37"/>
          <p:cNvSpPr txBox="1"/>
          <p:nvPr/>
        </p:nvSpPr>
        <p:spPr>
          <a:xfrm>
            <a:off x="4638450" y="2098150"/>
            <a:ext cx="4319400" cy="284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Washing your malamute: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1. Brush your malamute before a bath.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2. Use lukewarm water.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3. Talk to your malamute in a calm voice.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4. Use malamute shampoo.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5. Rinse well.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6. Air-dry. ...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EFEFEF"/>
                </a:highlight>
                <a:latin typeface="Roboto"/>
                <a:ea typeface="Roboto"/>
                <a:cs typeface="Roboto"/>
                <a:sym typeface="Roboto"/>
              </a:rPr>
              <a:t>7. Reward your malamute.</a:t>
            </a:r>
            <a:endParaRPr sz="1800">
              <a:highlight>
                <a:srgbClr val="EFEFE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7"/>
          <p:cNvSpPr txBox="1"/>
          <p:nvPr/>
        </p:nvSpPr>
        <p:spPr>
          <a:xfrm>
            <a:off x="2515500" y="1805750"/>
            <a:ext cx="4113000" cy="2844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Washing your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dog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: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1. Brush your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dog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before a bath. ...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2. Use lukewarm water. ...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3. Talk to your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dog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in a calm voice. ...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4. Use dog shampoo. ...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5. Rinse well. ...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6. Air-dry. ...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7. Reward your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dog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Hypernym and Hyponym</a:t>
            </a:r>
            <a:endParaRPr/>
          </a:p>
        </p:txBody>
      </p:sp>
      <p:sp>
        <p:nvSpPr>
          <p:cNvPr id="263" name="Google Shape;263;p3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use the word hyponym for the opposite type of relationship.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“dog”: Hypernym of “poodle”, “malamute”, “</a:t>
            </a:r>
            <a:r>
              <a:rPr lang="en"/>
              <a:t>dachshund</a:t>
            </a:r>
            <a:r>
              <a:rPr lang="en"/>
              <a:t>”,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“poodle”: Hyponym of “dog”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Hypernyms and hyponyms comprise a hierarchy.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dog “is-a” canine.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canine “is-a” carnivore.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carnivore “is-an” animal.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(for fun: see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WordNet project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8"/>
          <p:cNvSpPr/>
          <p:nvPr/>
        </p:nvSpPr>
        <p:spPr>
          <a:xfrm>
            <a:off x="6380275" y="2596300"/>
            <a:ext cx="984600" cy="3174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animal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8"/>
          <p:cNvSpPr/>
          <p:nvPr/>
        </p:nvSpPr>
        <p:spPr>
          <a:xfrm>
            <a:off x="5073750" y="3053475"/>
            <a:ext cx="1380600" cy="3174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omnivore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8"/>
          <p:cNvSpPr/>
          <p:nvPr/>
        </p:nvSpPr>
        <p:spPr>
          <a:xfrm>
            <a:off x="7391405" y="3053475"/>
            <a:ext cx="1380600" cy="3174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herbivore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8"/>
          <p:cNvSpPr/>
          <p:nvPr/>
        </p:nvSpPr>
        <p:spPr>
          <a:xfrm>
            <a:off x="5694925" y="3516475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carnivore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8"/>
          <p:cNvSpPr/>
          <p:nvPr/>
        </p:nvSpPr>
        <p:spPr>
          <a:xfrm>
            <a:off x="7852225" y="39827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feline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9" name="Google Shape;269;p38"/>
          <p:cNvCxnSpPr>
            <a:stCxn id="264" idx="2"/>
            <a:endCxn id="265" idx="0"/>
          </p:cNvCxnSpPr>
          <p:nvPr/>
        </p:nvCxnSpPr>
        <p:spPr>
          <a:xfrm flipH="1">
            <a:off x="5764075" y="2913700"/>
            <a:ext cx="1108500" cy="13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0" name="Google Shape;270;p38"/>
          <p:cNvCxnSpPr>
            <a:stCxn id="264" idx="2"/>
            <a:endCxn id="266" idx="0"/>
          </p:cNvCxnSpPr>
          <p:nvPr/>
        </p:nvCxnSpPr>
        <p:spPr>
          <a:xfrm>
            <a:off x="6872575" y="2913700"/>
            <a:ext cx="1209000" cy="139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" name="Google Shape;271;p38"/>
          <p:cNvCxnSpPr>
            <a:stCxn id="264" idx="2"/>
            <a:endCxn id="267" idx="0"/>
          </p:cNvCxnSpPr>
          <p:nvPr/>
        </p:nvCxnSpPr>
        <p:spPr>
          <a:xfrm>
            <a:off x="6872575" y="2913700"/>
            <a:ext cx="0" cy="602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2" name="Google Shape;272;p38"/>
          <p:cNvCxnSpPr>
            <a:stCxn id="267" idx="2"/>
            <a:endCxn id="268" idx="0"/>
          </p:cNvCxnSpPr>
          <p:nvPr/>
        </p:nvCxnSpPr>
        <p:spPr>
          <a:xfrm>
            <a:off x="6872575" y="3833875"/>
            <a:ext cx="1470300" cy="148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3" name="Google Shape;273;p38"/>
          <p:cNvSpPr/>
          <p:nvPr/>
        </p:nvSpPr>
        <p:spPr>
          <a:xfrm>
            <a:off x="4943850" y="3995350"/>
            <a:ext cx="18783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canine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4" name="Google Shape;274;p38"/>
          <p:cNvCxnSpPr>
            <a:stCxn id="267" idx="2"/>
            <a:endCxn id="273" idx="0"/>
          </p:cNvCxnSpPr>
          <p:nvPr/>
        </p:nvCxnSpPr>
        <p:spPr>
          <a:xfrm flipH="1">
            <a:off x="5882875" y="3833875"/>
            <a:ext cx="989700" cy="161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5" name="Google Shape;275;p38"/>
          <p:cNvSpPr/>
          <p:nvPr/>
        </p:nvSpPr>
        <p:spPr>
          <a:xfrm>
            <a:off x="5160166" y="4592916"/>
            <a:ext cx="1452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" name="Google Shape;276;p38"/>
          <p:cNvCxnSpPr>
            <a:stCxn id="273" idx="2"/>
            <a:endCxn id="275" idx="0"/>
          </p:cNvCxnSpPr>
          <p:nvPr/>
        </p:nvCxnSpPr>
        <p:spPr>
          <a:xfrm>
            <a:off x="5883000" y="4328350"/>
            <a:ext cx="3300" cy="264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Interface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Interface and Implements Keywords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82" name="Google Shape;282;p3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 and Implements Keywords</a:t>
            </a:r>
            <a:endParaRPr/>
          </a:p>
        </p:txBody>
      </p:sp>
      <p:sp>
        <p:nvSpPr>
          <p:cNvPr id="283" name="Google Shape;283;p3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Hyponymic Relationships in Java</a:t>
            </a:r>
            <a:endParaRPr/>
          </a:p>
        </p:txBody>
      </p:sp>
      <p:sp>
        <p:nvSpPr>
          <p:cNvPr id="289" name="Google Shape;289;p4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SLLists and ALists are both clearly some kind of “list”.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 is a hypernym of SLList and AList.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Expressing this in Java is a two-step process: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Step 1: Define a reference type for our hypernym (List61B.java).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Step 2: Specify that SLLists and ALists are hyponyms of that type.</a:t>
            </a:r>
            <a:br>
              <a:rPr lang="en"/>
            </a:br>
            <a:endParaRPr/>
          </a:p>
        </p:txBody>
      </p:sp>
      <p:sp>
        <p:nvSpPr>
          <p:cNvPr id="290" name="Google Shape;290;p40"/>
          <p:cNvSpPr/>
          <p:nvPr/>
        </p:nvSpPr>
        <p:spPr>
          <a:xfrm>
            <a:off x="5973175" y="33657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40"/>
          <p:cNvSpPr/>
          <p:nvPr/>
        </p:nvSpPr>
        <p:spPr>
          <a:xfrm>
            <a:off x="7395025" y="40589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2" name="Google Shape;292;p40"/>
          <p:cNvCxnSpPr>
            <a:stCxn id="290" idx="2"/>
            <a:endCxn id="291" idx="0"/>
          </p:cNvCxnSpPr>
          <p:nvPr/>
        </p:nvCxnSpPr>
        <p:spPr>
          <a:xfrm>
            <a:off x="7150825" y="3683138"/>
            <a:ext cx="7347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" name="Google Shape;293;p40"/>
          <p:cNvSpPr/>
          <p:nvPr/>
        </p:nvSpPr>
        <p:spPr>
          <a:xfrm>
            <a:off x="5935350" y="40589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4" name="Google Shape;294;p40"/>
          <p:cNvCxnSpPr>
            <a:stCxn id="290" idx="2"/>
            <a:endCxn id="293" idx="0"/>
          </p:cNvCxnSpPr>
          <p:nvPr/>
        </p:nvCxnSpPr>
        <p:spPr>
          <a:xfrm flipH="1">
            <a:off x="6454225" y="3683138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Defining a List61B</a:t>
            </a:r>
            <a:endParaRPr/>
          </a:p>
        </p:txBody>
      </p:sp>
      <p:sp>
        <p:nvSpPr>
          <p:cNvPr id="300" name="Google Shape;300;p4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We’ll use the new keyword </a:t>
            </a:r>
            <a:r>
              <a:rPr b="1" lang="en"/>
              <a:t>interface</a:t>
            </a:r>
            <a:r>
              <a:rPr lang="en"/>
              <a:t> instead of </a:t>
            </a:r>
            <a:r>
              <a:rPr b="1" lang="en"/>
              <a:t>class</a:t>
            </a:r>
            <a:r>
              <a:rPr lang="en"/>
              <a:t> to define a List61B.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Interface is a specification of </a:t>
            </a:r>
            <a:r>
              <a:rPr b="1" lang="en" u="sng"/>
              <a:t>what</a:t>
            </a:r>
            <a:r>
              <a:rPr lang="en"/>
              <a:t> a List is able to do, </a:t>
            </a:r>
            <a:r>
              <a:rPr b="1" lang="en" u="sng"/>
              <a:t>not how</a:t>
            </a:r>
            <a:r>
              <a:rPr lang="en"/>
              <a:t> to do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Defining a List61B</a:t>
            </a:r>
            <a:endParaRPr/>
          </a:p>
        </p:txBody>
      </p:sp>
      <p:sp>
        <p:nvSpPr>
          <p:cNvPr id="306" name="Google Shape;306;p42"/>
          <p:cNvSpPr txBox="1"/>
          <p:nvPr>
            <p:ph idx="1" type="body"/>
          </p:nvPr>
        </p:nvSpPr>
        <p:spPr>
          <a:xfrm>
            <a:off x="107050" y="402200"/>
            <a:ext cx="8520600" cy="111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We’ll use the new keyword </a:t>
            </a:r>
            <a:r>
              <a:rPr b="1" lang="en"/>
              <a:t>interface</a:t>
            </a:r>
            <a:r>
              <a:rPr lang="en"/>
              <a:t> instead of </a:t>
            </a:r>
            <a:r>
              <a:rPr b="1" lang="en"/>
              <a:t>class</a:t>
            </a:r>
            <a:r>
              <a:rPr lang="en"/>
              <a:t> to define a List61B.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Interface is a specification of </a:t>
            </a:r>
            <a:r>
              <a:rPr b="1" lang="en" u="sng"/>
              <a:t>what</a:t>
            </a:r>
            <a:r>
              <a:rPr lang="en"/>
              <a:t> a List is able to do, </a:t>
            </a:r>
            <a:r>
              <a:rPr b="1" lang="en" u="sng"/>
              <a:t>not how</a:t>
            </a:r>
            <a:r>
              <a:rPr lang="en"/>
              <a:t> to do it.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2"/>
          <p:cNvSpPr txBox="1"/>
          <p:nvPr/>
        </p:nvSpPr>
        <p:spPr>
          <a:xfrm>
            <a:off x="342900" y="1903425"/>
            <a:ext cx="8373000" cy="3030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insert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position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y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8" name="Google Shape;308;p42"/>
          <p:cNvSpPr/>
          <p:nvPr/>
        </p:nvSpPr>
        <p:spPr>
          <a:xfrm>
            <a:off x="473250" y="170452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List61B.java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p42"/>
          <p:cNvSpPr/>
          <p:nvPr/>
        </p:nvSpPr>
        <p:spPr>
          <a:xfrm>
            <a:off x="5721600" y="3409175"/>
            <a:ext cx="3171000" cy="1619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2"/>
          <p:cNvSpPr/>
          <p:nvPr/>
        </p:nvSpPr>
        <p:spPr>
          <a:xfrm>
            <a:off x="5973175" y="35181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3"/>
          <p:cNvSpPr txBox="1"/>
          <p:nvPr/>
        </p:nvSpPr>
        <p:spPr>
          <a:xfrm>
            <a:off x="342900" y="2859275"/>
            <a:ext cx="8373000" cy="1835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6" name="Google Shape;316;p43"/>
          <p:cNvSpPr/>
          <p:nvPr/>
        </p:nvSpPr>
        <p:spPr>
          <a:xfrm>
            <a:off x="5721600" y="3409175"/>
            <a:ext cx="3171000" cy="145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Implementing the List61B Interface</a:t>
            </a:r>
            <a:endParaRPr/>
          </a:p>
        </p:txBody>
      </p:sp>
      <p:sp>
        <p:nvSpPr>
          <p:cNvPr id="318" name="Google Shape;318;p43"/>
          <p:cNvSpPr txBox="1"/>
          <p:nvPr>
            <p:ph idx="1" type="body"/>
          </p:nvPr>
        </p:nvSpPr>
        <p:spPr>
          <a:xfrm>
            <a:off x="107050" y="402200"/>
            <a:ext cx="8520600" cy="19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We’ll now: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the new </a:t>
            </a:r>
            <a:r>
              <a:rPr b="1" lang="en"/>
              <a:t>implements </a:t>
            </a:r>
            <a:r>
              <a:rPr lang="en"/>
              <a:t>keyword to tell the Java compiler that SLList and AList are hyponyms of List61B.</a:t>
            </a:r>
            <a:endParaRPr/>
          </a:p>
        </p:txBody>
      </p:sp>
      <p:sp>
        <p:nvSpPr>
          <p:cNvPr id="319" name="Google Shape;319;p43"/>
          <p:cNvSpPr/>
          <p:nvPr/>
        </p:nvSpPr>
        <p:spPr>
          <a:xfrm>
            <a:off x="5973175" y="35181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43"/>
          <p:cNvSpPr/>
          <p:nvPr/>
        </p:nvSpPr>
        <p:spPr>
          <a:xfrm>
            <a:off x="5935350" y="42113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1" name="Google Shape;321;p43"/>
          <p:cNvCxnSpPr>
            <a:stCxn id="319" idx="2"/>
            <a:endCxn id="320" idx="0"/>
          </p:cNvCxnSpPr>
          <p:nvPr/>
        </p:nvCxnSpPr>
        <p:spPr>
          <a:xfrm flipH="1">
            <a:off x="6454225" y="3835538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4"/>
          <p:cNvSpPr txBox="1"/>
          <p:nvPr/>
        </p:nvSpPr>
        <p:spPr>
          <a:xfrm>
            <a:off x="342900" y="2859275"/>
            <a:ext cx="8373000" cy="1835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7" name="Google Shape;327;p44"/>
          <p:cNvSpPr/>
          <p:nvPr/>
        </p:nvSpPr>
        <p:spPr>
          <a:xfrm>
            <a:off x="5721600" y="3409175"/>
            <a:ext cx="3171000" cy="145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Implementing the List61B Interface</a:t>
            </a:r>
            <a:endParaRPr/>
          </a:p>
        </p:txBody>
      </p:sp>
      <p:sp>
        <p:nvSpPr>
          <p:cNvPr id="329" name="Google Shape;329;p44"/>
          <p:cNvSpPr txBox="1"/>
          <p:nvPr>
            <p:ph idx="1" type="body"/>
          </p:nvPr>
        </p:nvSpPr>
        <p:spPr>
          <a:xfrm>
            <a:off x="107050" y="402200"/>
            <a:ext cx="8520600" cy="21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We’ll now: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the new </a:t>
            </a:r>
            <a:r>
              <a:rPr b="1" lang="en"/>
              <a:t>implements </a:t>
            </a:r>
            <a:r>
              <a:rPr lang="en"/>
              <a:t>keyword to tell the Java compiler that SLList and AList are hyponyms of List61B.</a:t>
            </a:r>
            <a:endParaRPr/>
          </a:p>
        </p:txBody>
      </p:sp>
      <p:sp>
        <p:nvSpPr>
          <p:cNvPr id="330" name="Google Shape;330;p44"/>
          <p:cNvSpPr/>
          <p:nvPr/>
        </p:nvSpPr>
        <p:spPr>
          <a:xfrm>
            <a:off x="5973175" y="35181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44"/>
          <p:cNvSpPr/>
          <p:nvPr/>
        </p:nvSpPr>
        <p:spPr>
          <a:xfrm>
            <a:off x="7395025" y="42113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2" name="Google Shape;332;p44"/>
          <p:cNvCxnSpPr>
            <a:stCxn id="330" idx="2"/>
            <a:endCxn id="331" idx="0"/>
          </p:cNvCxnSpPr>
          <p:nvPr/>
        </p:nvCxnSpPr>
        <p:spPr>
          <a:xfrm>
            <a:off x="7150825" y="3835538"/>
            <a:ext cx="7347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3" name="Google Shape;333;p44"/>
          <p:cNvSpPr/>
          <p:nvPr/>
        </p:nvSpPr>
        <p:spPr>
          <a:xfrm>
            <a:off x="5935350" y="42113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Google Shape;334;p44"/>
          <p:cNvCxnSpPr>
            <a:stCxn id="330" idx="2"/>
            <a:endCxn id="333" idx="0"/>
          </p:cNvCxnSpPr>
          <p:nvPr/>
        </p:nvCxnSpPr>
        <p:spPr>
          <a:xfrm flipH="1">
            <a:off x="6454225" y="3835538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Adjusting WordUtils.java</a:t>
            </a:r>
            <a:endParaRPr/>
          </a:p>
        </p:txBody>
      </p:sp>
      <p:sp>
        <p:nvSpPr>
          <p:cNvPr id="340" name="Google Shape;340;p4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can now adjust our longest method to work on either kind of list: </a:t>
            </a:r>
            <a:endParaRPr/>
          </a:p>
        </p:txBody>
      </p:sp>
      <p:sp>
        <p:nvSpPr>
          <p:cNvPr id="341" name="Google Shape;341;p45"/>
          <p:cNvSpPr txBox="1"/>
          <p:nvPr/>
        </p:nvSpPr>
        <p:spPr>
          <a:xfrm>
            <a:off x="342900" y="1220984"/>
            <a:ext cx="8373000" cy="3713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if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thisString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longestString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42" name="Google Shape;342;p45"/>
          <p:cNvCxnSpPr/>
          <p:nvPr/>
        </p:nvCxnSpPr>
        <p:spPr>
          <a:xfrm>
            <a:off x="4052250" y="1104541"/>
            <a:ext cx="211500" cy="2115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3" name="Google Shape;343;p45"/>
          <p:cNvCxnSpPr/>
          <p:nvPr/>
        </p:nvCxnSpPr>
        <p:spPr>
          <a:xfrm>
            <a:off x="4339875" y="977297"/>
            <a:ext cx="0" cy="3519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4" name="Google Shape;344;p45"/>
          <p:cNvCxnSpPr/>
          <p:nvPr/>
        </p:nvCxnSpPr>
        <p:spPr>
          <a:xfrm flipH="1">
            <a:off x="4442575" y="1124941"/>
            <a:ext cx="191100" cy="1911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5" name="Google Shape;345;p45"/>
          <p:cNvSpPr txBox="1"/>
          <p:nvPr/>
        </p:nvSpPr>
        <p:spPr>
          <a:xfrm>
            <a:off x="4596900" y="3734075"/>
            <a:ext cx="4470900" cy="1347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"egg"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"boyz"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8B662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Interface and Implements Keywords</a:t>
            </a:r>
            <a:endParaRPr/>
          </a:p>
        </p:txBody>
      </p:sp>
      <p:sp>
        <p:nvSpPr>
          <p:cNvPr id="351" name="Google Shape;351;p46"/>
          <p:cNvSpPr txBox="1"/>
          <p:nvPr>
            <p:ph idx="1" type="body"/>
          </p:nvPr>
        </p:nvSpPr>
        <p:spPr>
          <a:xfrm>
            <a:off x="107050" y="402200"/>
            <a:ext cx="8520600" cy="6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Our</a:t>
            </a:r>
            <a:r>
              <a:rPr lang="en"/>
              <a:t>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/>
              <a:t> method now takes in a List61B (not a SLList or AList).</a:t>
            </a:r>
            <a:endParaRPr/>
          </a:p>
        </p:txBody>
      </p:sp>
      <p:sp>
        <p:nvSpPr>
          <p:cNvPr id="352" name="Google Shape;352;p46"/>
          <p:cNvSpPr txBox="1"/>
          <p:nvPr/>
        </p:nvSpPr>
        <p:spPr>
          <a:xfrm>
            <a:off x="291575" y="1220975"/>
            <a:ext cx="5773500" cy="2976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5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"are"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"watching"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3" name="Google Shape;353;p46"/>
          <p:cNvSpPr txBox="1"/>
          <p:nvPr/>
        </p:nvSpPr>
        <p:spPr>
          <a:xfrm>
            <a:off x="6265775" y="3294025"/>
            <a:ext cx="1316700" cy="393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000000"/>
                </a:highlight>
                <a:latin typeface="Consolas"/>
                <a:ea typeface="Consolas"/>
                <a:cs typeface="Consolas"/>
                <a:sym typeface="Consolas"/>
              </a:rPr>
              <a:t>watching</a:t>
            </a:r>
            <a:endParaRPr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4" name="Google Shape;354;p46"/>
          <p:cNvSpPr/>
          <p:nvPr/>
        </p:nvSpPr>
        <p:spPr>
          <a:xfrm>
            <a:off x="401425" y="1022075"/>
            <a:ext cx="1230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WordUtils.java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5" name="Google Shape;355;p46"/>
          <p:cNvCxnSpPr/>
          <p:nvPr/>
        </p:nvCxnSpPr>
        <p:spPr>
          <a:xfrm rot="10800000">
            <a:off x="5179300" y="2571750"/>
            <a:ext cx="15807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6" name="Google Shape;356;p46"/>
          <p:cNvSpPr txBox="1"/>
          <p:nvPr/>
        </p:nvSpPr>
        <p:spPr>
          <a:xfrm>
            <a:off x="6760000" y="2374950"/>
            <a:ext cx="2001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…including SLList.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357" name="Google Shape;357;p46"/>
          <p:cNvCxnSpPr/>
          <p:nvPr/>
        </p:nvCxnSpPr>
        <p:spPr>
          <a:xfrm rot="10800000">
            <a:off x="5890900" y="1428750"/>
            <a:ext cx="8691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8" name="Google Shape;358;p46"/>
          <p:cNvSpPr txBox="1"/>
          <p:nvPr/>
        </p:nvSpPr>
        <p:spPr>
          <a:xfrm>
            <a:off x="6760000" y="1231950"/>
            <a:ext cx="2001300" cy="8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You can pass in any object that implements List61B…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Demo: Interface and Implements Keywords</a:t>
            </a:r>
            <a:endParaRPr/>
          </a:p>
        </p:txBody>
      </p:sp>
      <p:sp>
        <p:nvSpPr>
          <p:cNvPr id="364" name="Google Shape;364;p47"/>
          <p:cNvSpPr txBox="1"/>
          <p:nvPr>
            <p:ph idx="1" type="body"/>
          </p:nvPr>
        </p:nvSpPr>
        <p:spPr>
          <a:xfrm>
            <a:off x="107050" y="402200"/>
            <a:ext cx="8520600" cy="6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Our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/>
              <a:t> method now takes in a List61B (not a SLList or AList).</a:t>
            </a:r>
            <a:endParaRPr/>
          </a:p>
        </p:txBody>
      </p:sp>
      <p:sp>
        <p:nvSpPr>
          <p:cNvPr id="365" name="Google Shape;365;p47"/>
          <p:cNvSpPr txBox="1"/>
          <p:nvPr/>
        </p:nvSpPr>
        <p:spPr>
          <a:xfrm>
            <a:off x="291575" y="1220975"/>
            <a:ext cx="5773500" cy="2976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5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5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5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5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AList</a:t>
            </a:r>
            <a:r>
              <a:rPr lang="en" sz="15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"are"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"watching"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))</a:t>
            </a:r>
            <a:r>
              <a:rPr lang="en" sz="15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5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5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6" name="Google Shape;366;p47"/>
          <p:cNvSpPr txBox="1"/>
          <p:nvPr/>
        </p:nvSpPr>
        <p:spPr>
          <a:xfrm>
            <a:off x="6265775" y="3294025"/>
            <a:ext cx="1316700" cy="393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000000"/>
                </a:highlight>
                <a:latin typeface="Consolas"/>
                <a:ea typeface="Consolas"/>
                <a:cs typeface="Consolas"/>
                <a:sym typeface="Consolas"/>
              </a:rPr>
              <a:t>watching</a:t>
            </a:r>
            <a:endParaRPr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7" name="Google Shape;367;p47"/>
          <p:cNvSpPr/>
          <p:nvPr/>
        </p:nvSpPr>
        <p:spPr>
          <a:xfrm>
            <a:off x="401425" y="1022075"/>
            <a:ext cx="12303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WordUtils.java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8" name="Google Shape;368;p47"/>
          <p:cNvCxnSpPr/>
          <p:nvPr/>
        </p:nvCxnSpPr>
        <p:spPr>
          <a:xfrm rot="10800000">
            <a:off x="5179300" y="2571750"/>
            <a:ext cx="15807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9" name="Google Shape;369;p47"/>
          <p:cNvSpPr txBox="1"/>
          <p:nvPr/>
        </p:nvSpPr>
        <p:spPr>
          <a:xfrm>
            <a:off x="6760000" y="2374950"/>
            <a:ext cx="2001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…including AList.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370" name="Google Shape;370;p47"/>
          <p:cNvCxnSpPr/>
          <p:nvPr/>
        </p:nvCxnSpPr>
        <p:spPr>
          <a:xfrm rot="10800000">
            <a:off x="5890900" y="1428750"/>
            <a:ext cx="869100" cy="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1" name="Google Shape;371;p47"/>
          <p:cNvSpPr txBox="1"/>
          <p:nvPr/>
        </p:nvSpPr>
        <p:spPr>
          <a:xfrm>
            <a:off x="6760000" y="1231950"/>
            <a:ext cx="2001300" cy="8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You can pass in any object that implements List61B…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Interface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Overriding vs. Overloading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77" name="Google Shape;377;p4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Overriding vs. Overloading</a:t>
            </a:r>
            <a:endParaRPr/>
          </a:p>
        </p:txBody>
      </p:sp>
      <p:sp>
        <p:nvSpPr>
          <p:cNvPr id="378" name="Google Shape;378;p4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 Overriding</a:t>
            </a:r>
            <a:endParaRPr/>
          </a:p>
        </p:txBody>
      </p:sp>
      <p:sp>
        <p:nvSpPr>
          <p:cNvPr id="384" name="Google Shape;384;p4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a “subclass” has a method with the exact same signature as in the        “superclass”, we say the subclass </a:t>
            </a:r>
            <a:r>
              <a:rPr b="1" lang="en"/>
              <a:t>overrides</a:t>
            </a:r>
            <a:r>
              <a:rPr lang="en"/>
              <a:t> the method.</a:t>
            </a:r>
            <a:endParaRPr/>
          </a:p>
        </p:txBody>
      </p:sp>
      <p:sp>
        <p:nvSpPr>
          <p:cNvPr id="385" name="Google Shape;385;p49"/>
          <p:cNvSpPr txBox="1"/>
          <p:nvPr/>
        </p:nvSpPr>
        <p:spPr>
          <a:xfrm>
            <a:off x="342900" y="3011675"/>
            <a:ext cx="8373000" cy="131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6" name="Google Shape;386;p49"/>
          <p:cNvSpPr txBox="1"/>
          <p:nvPr/>
        </p:nvSpPr>
        <p:spPr>
          <a:xfrm>
            <a:off x="342900" y="1598625"/>
            <a:ext cx="8373000" cy="1176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y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7" name="Google Shape;387;p49"/>
          <p:cNvSpPr txBox="1"/>
          <p:nvPr/>
        </p:nvSpPr>
        <p:spPr>
          <a:xfrm>
            <a:off x="2470050" y="4324775"/>
            <a:ext cx="42423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000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rPr>
              <a:t>overrides </a:t>
            </a:r>
            <a:r>
              <a:rPr lang="en" sz="2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addLast(Item)</a:t>
            </a:r>
            <a:endParaRPr sz="2000">
              <a:solidFill>
                <a:srgbClr val="BE071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 Overriding vs. Overloading</a:t>
            </a:r>
            <a:endParaRPr/>
          </a:p>
        </p:txBody>
      </p:sp>
      <p:grpSp>
        <p:nvGrpSpPr>
          <p:cNvPr id="393" name="Google Shape;393;p50"/>
          <p:cNvGrpSpPr/>
          <p:nvPr/>
        </p:nvGrpSpPr>
        <p:grpSpPr>
          <a:xfrm>
            <a:off x="4472100" y="2062380"/>
            <a:ext cx="4578000" cy="1448355"/>
            <a:chOff x="17725" y="2247825"/>
            <a:chExt cx="4578000" cy="1448355"/>
          </a:xfrm>
        </p:grpSpPr>
        <p:sp>
          <p:nvSpPr>
            <p:cNvPr id="394" name="Google Shape;394;p50"/>
            <p:cNvSpPr txBox="1"/>
            <p:nvPr/>
          </p:nvSpPr>
          <p:spPr>
            <a:xfrm>
              <a:off x="17725" y="2247825"/>
              <a:ext cx="4578000" cy="11595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class </a:t>
              </a:r>
              <a:r>
                <a:rPr lang="en" sz="16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Dog </a:t>
              </a:r>
              <a:r>
                <a:rPr lang="en" sz="16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implements </a:t>
              </a:r>
              <a:r>
                <a:rPr lang="en" sz="1600">
                  <a:solidFill>
                    <a:srgbClr val="EC696E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Animal 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{</a:t>
              </a:r>
              <a:endParaRPr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</a:t>
              </a:r>
              <a:r>
                <a:rPr lang="en" sz="16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void </a:t>
              </a:r>
              <a:r>
                <a:rPr lang="en" sz="1600">
                  <a:solidFill>
                    <a:srgbClr val="5FB3B3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makeNoise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(</a:t>
              </a:r>
              <a:r>
                <a:rPr lang="en" sz="16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Dog x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)</a:t>
              </a:r>
              <a:endParaRPr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</a:t>
              </a:r>
              <a:r>
                <a:rPr lang="en" sz="16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void </a:t>
              </a:r>
              <a:r>
                <a:rPr lang="en" sz="1600">
                  <a:solidFill>
                    <a:srgbClr val="5FB3B3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makeNoise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()</a:t>
              </a:r>
              <a:endParaRPr b="1" sz="1600">
                <a:solidFill>
                  <a:srgbClr val="C393C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395" name="Google Shape;395;p50"/>
            <p:cNvSpPr txBox="1"/>
            <p:nvPr/>
          </p:nvSpPr>
          <p:spPr>
            <a:xfrm>
              <a:off x="626500" y="3337080"/>
              <a:ext cx="3816600" cy="3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makeNoise</a:t>
              </a:r>
              <a:r>
                <a:rPr lang="en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is </a:t>
              </a:r>
              <a:r>
                <a:rPr lang="en" sz="2000">
                  <a:solidFill>
                    <a:srgbClr val="BE0712"/>
                  </a:solidFill>
                  <a:latin typeface="Calibri"/>
                  <a:ea typeface="Calibri"/>
                  <a:cs typeface="Calibri"/>
                  <a:sym typeface="Calibri"/>
                </a:rPr>
                <a:t>o</a:t>
              </a:r>
              <a:r>
                <a:rPr lang="en" sz="2000">
                  <a:solidFill>
                    <a:srgbClr val="BE0712"/>
                  </a:solidFill>
                  <a:latin typeface="Calibri"/>
                  <a:ea typeface="Calibri"/>
                  <a:cs typeface="Calibri"/>
                  <a:sym typeface="Calibri"/>
                </a:rPr>
                <a:t>verloaded</a:t>
              </a:r>
              <a:endParaRPr sz="2000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6" name="Google Shape;396;p50"/>
          <p:cNvGrpSpPr/>
          <p:nvPr/>
        </p:nvGrpSpPr>
        <p:grpSpPr>
          <a:xfrm>
            <a:off x="131600" y="2124150"/>
            <a:ext cx="4264200" cy="2938600"/>
            <a:chOff x="131600" y="2124150"/>
            <a:chExt cx="4264200" cy="2938600"/>
          </a:xfrm>
        </p:grpSpPr>
        <p:sp>
          <p:nvSpPr>
            <p:cNvPr id="397" name="Google Shape;397;p50"/>
            <p:cNvSpPr txBox="1"/>
            <p:nvPr/>
          </p:nvSpPr>
          <p:spPr>
            <a:xfrm>
              <a:off x="386900" y="2124150"/>
              <a:ext cx="3802800" cy="10362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interface </a:t>
              </a:r>
              <a:r>
                <a:rPr lang="en" sz="1800">
                  <a:solidFill>
                    <a:srgbClr val="EC696E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Animal </a:t>
              </a: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{</a:t>
              </a:r>
              <a:endParaRPr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</a:t>
              </a:r>
              <a:r>
                <a:rPr lang="en" sz="18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void </a:t>
              </a:r>
              <a:r>
                <a:rPr lang="en" sz="1800">
                  <a:solidFill>
                    <a:srgbClr val="5FB3B3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makeNoise</a:t>
              </a: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()</a:t>
              </a:r>
              <a:r>
                <a:rPr lang="en" sz="1800">
                  <a:solidFill>
                    <a:srgbClr val="A5ABB8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;</a:t>
              </a:r>
              <a:endParaRPr sz="18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}</a:t>
              </a:r>
              <a:endParaRPr b="1" sz="1800">
                <a:solidFill>
                  <a:srgbClr val="C393C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398" name="Google Shape;398;p50"/>
            <p:cNvSpPr txBox="1"/>
            <p:nvPr/>
          </p:nvSpPr>
          <p:spPr>
            <a:xfrm>
              <a:off x="131600" y="3201850"/>
              <a:ext cx="4264200" cy="15780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class </a:t>
              </a:r>
              <a:r>
                <a:rPr lang="en" sz="16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Pig </a:t>
              </a:r>
              <a:r>
                <a:rPr lang="en" sz="16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implements </a:t>
              </a:r>
              <a:r>
                <a:rPr lang="en" sz="1600">
                  <a:solidFill>
                    <a:srgbClr val="EC696E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Animal 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{</a:t>
              </a:r>
              <a:endParaRPr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</a:t>
              </a:r>
              <a:r>
                <a:rPr lang="en" sz="16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void </a:t>
              </a:r>
              <a:r>
                <a:rPr lang="en" sz="1600">
                  <a:solidFill>
                    <a:srgbClr val="5FB3B3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makeNoise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() {</a:t>
              </a:r>
              <a:endParaRPr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   </a:t>
              </a:r>
              <a:r>
                <a:rPr lang="en" sz="16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System</a:t>
              </a:r>
              <a:r>
                <a:rPr lang="en" sz="1600">
                  <a:solidFill>
                    <a:srgbClr val="A5ABB8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.</a:t>
              </a:r>
              <a:r>
                <a:rPr lang="en" sz="16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out</a:t>
              </a:r>
              <a:r>
                <a:rPr lang="en" sz="1600">
                  <a:solidFill>
                    <a:srgbClr val="A5ABB8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.</a:t>
              </a:r>
              <a:r>
                <a:rPr lang="en" sz="1600">
                  <a:solidFill>
                    <a:srgbClr val="5EB2B2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print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(</a:t>
              </a:r>
              <a:r>
                <a:rPr lang="en" sz="1600">
                  <a:solidFill>
                    <a:srgbClr val="98C593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"oink"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)</a:t>
              </a:r>
              <a:r>
                <a:rPr lang="en" sz="1600">
                  <a:solidFill>
                    <a:srgbClr val="A5ABB8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;</a:t>
              </a:r>
              <a:endParaRPr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>
                  <a:solidFill>
                    <a:srgbClr val="A5ABB8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</a:t>
              </a: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}</a:t>
              </a:r>
              <a:endParaRPr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}</a:t>
              </a:r>
              <a:endParaRPr b="1" sz="1600">
                <a:solidFill>
                  <a:srgbClr val="C393C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399" name="Google Shape;399;p50"/>
            <p:cNvSpPr txBox="1"/>
            <p:nvPr/>
          </p:nvSpPr>
          <p:spPr>
            <a:xfrm>
              <a:off x="685400" y="4703650"/>
              <a:ext cx="3264000" cy="3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Consolas"/>
                  <a:ea typeface="Consolas"/>
                  <a:cs typeface="Consolas"/>
                  <a:sym typeface="Consolas"/>
                </a:rPr>
                <a:t>Pig</a:t>
              </a:r>
              <a:r>
                <a:rPr lang="en" sz="2000">
                  <a:solidFill>
                    <a:srgbClr val="BE0712"/>
                  </a:solidFill>
                  <a:latin typeface="Calibri"/>
                  <a:ea typeface="Calibri"/>
                  <a:cs typeface="Calibri"/>
                  <a:sym typeface="Calibri"/>
                </a:rPr>
                <a:t> overrides </a:t>
              </a:r>
              <a:r>
                <a:rPr lang="en" sz="20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makeNoise()</a:t>
              </a:r>
              <a:endParaRPr sz="2000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0" name="Google Shape;400;p50"/>
          <p:cNvSpPr txBox="1"/>
          <p:nvPr>
            <p:ph idx="1" type="body"/>
          </p:nvPr>
        </p:nvSpPr>
        <p:spPr>
          <a:xfrm>
            <a:off x="107050" y="402200"/>
            <a:ext cx="8520600" cy="171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a “subclass” has a method with the exact same signature as in the        “superclass”, we say the subclass </a:t>
            </a:r>
            <a:r>
              <a:rPr b="1" lang="en"/>
              <a:t>overrides</a:t>
            </a:r>
            <a:r>
              <a:rPr lang="en"/>
              <a:t> the method.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Animal</a:t>
            </a:r>
            <a:r>
              <a:rPr lang="en"/>
              <a:t>’s sub</a:t>
            </a:r>
            <a:r>
              <a:rPr lang="en"/>
              <a:t>class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Pig</a:t>
            </a:r>
            <a:r>
              <a:rPr lang="en"/>
              <a:t> overrides the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makeNoise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/>
              <a:t> method.</a:t>
            </a:r>
            <a:endParaRPr/>
          </a:p>
        </p:txBody>
      </p:sp>
      <p:grpSp>
        <p:nvGrpSpPr>
          <p:cNvPr id="401" name="Google Shape;401;p50"/>
          <p:cNvGrpSpPr/>
          <p:nvPr/>
        </p:nvGrpSpPr>
        <p:grpSpPr>
          <a:xfrm>
            <a:off x="4531000" y="3625650"/>
            <a:ext cx="4578000" cy="1409075"/>
            <a:chOff x="4531000" y="3625650"/>
            <a:chExt cx="4578000" cy="1409075"/>
          </a:xfrm>
        </p:grpSpPr>
        <p:sp>
          <p:nvSpPr>
            <p:cNvPr id="402" name="Google Shape;402;p50"/>
            <p:cNvSpPr txBox="1"/>
            <p:nvPr/>
          </p:nvSpPr>
          <p:spPr>
            <a:xfrm>
              <a:off x="4531000" y="3625650"/>
              <a:ext cx="4578000" cy="11595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class </a:t>
              </a:r>
              <a:r>
                <a:rPr lang="en" sz="18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Math </a:t>
              </a: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{</a:t>
              </a:r>
              <a:endParaRPr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</a:t>
              </a:r>
              <a:r>
                <a:rPr lang="en" sz="18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int </a:t>
              </a:r>
              <a:r>
                <a:rPr lang="en" sz="1800">
                  <a:solidFill>
                    <a:srgbClr val="5FB3B3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abs</a:t>
              </a: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(</a:t>
              </a:r>
              <a:r>
                <a:rPr lang="en" sz="18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int </a:t>
              </a:r>
              <a:r>
                <a:rPr lang="en" sz="18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)</a:t>
              </a:r>
              <a:endParaRPr sz="18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   </a:t>
              </a:r>
              <a:r>
                <a:rPr lang="en" sz="18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public double </a:t>
              </a:r>
              <a:r>
                <a:rPr lang="en" sz="1800">
                  <a:solidFill>
                    <a:srgbClr val="5FB3B3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abs</a:t>
              </a: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(</a:t>
              </a:r>
              <a:r>
                <a:rPr lang="en" sz="1800">
                  <a:solidFill>
                    <a:srgbClr val="C494C4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double </a:t>
              </a:r>
              <a:r>
                <a:rPr lang="en" sz="1800">
                  <a:solidFill>
                    <a:srgbClr val="F7AD56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r>
                <a:rPr lang="en" sz="1800">
                  <a:solidFill>
                    <a:srgbClr val="FDFDFD"/>
                  </a:solidFill>
                  <a:highlight>
                    <a:schemeClr val="dk1"/>
                  </a:highlight>
                  <a:latin typeface="Consolas"/>
                  <a:ea typeface="Consolas"/>
                  <a:cs typeface="Consolas"/>
                  <a:sym typeface="Consolas"/>
                </a:rPr>
                <a:t>)</a:t>
              </a:r>
              <a:endParaRPr b="1" sz="1800">
                <a:solidFill>
                  <a:srgbClr val="C393C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03" name="Google Shape;403;p50"/>
            <p:cNvSpPr txBox="1"/>
            <p:nvPr/>
          </p:nvSpPr>
          <p:spPr>
            <a:xfrm>
              <a:off x="5461875" y="4675625"/>
              <a:ext cx="2192700" cy="3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abs</a:t>
              </a:r>
              <a:r>
                <a:rPr lang="en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</a:t>
              </a:r>
              <a:r>
                <a:rPr lang="en" sz="2000">
                  <a:solidFill>
                    <a:srgbClr val="BE0712"/>
                  </a:solidFill>
                  <a:latin typeface="Calibri"/>
                  <a:ea typeface="Calibri"/>
                  <a:cs typeface="Calibri"/>
                  <a:sym typeface="Calibri"/>
                </a:rPr>
                <a:t>overloaded</a:t>
              </a:r>
              <a:endParaRPr sz="2000">
                <a:solidFill>
                  <a:srgbClr val="BE071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" name="Google Shape;404;p50"/>
          <p:cNvSpPr txBox="1"/>
          <p:nvPr/>
        </p:nvSpPr>
        <p:spPr>
          <a:xfrm>
            <a:off x="107050" y="1559900"/>
            <a:ext cx="85962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Methods with the same name but different signatures are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overloaded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1"/>
          <p:cNvSpPr txBox="1"/>
          <p:nvPr/>
        </p:nvSpPr>
        <p:spPr>
          <a:xfrm>
            <a:off x="342900" y="2859275"/>
            <a:ext cx="8373000" cy="1925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9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0" name="Google Shape;410;p51"/>
          <p:cNvSpPr/>
          <p:nvPr/>
        </p:nvSpPr>
        <p:spPr>
          <a:xfrm>
            <a:off x="5721600" y="3409175"/>
            <a:ext cx="3171000" cy="145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Optional </a:t>
            </a:r>
            <a:r>
              <a:rPr lang="en"/>
              <a:t>Step 2B: Adding the @Override Annotation</a:t>
            </a:r>
            <a:endParaRPr/>
          </a:p>
        </p:txBody>
      </p:sp>
      <p:sp>
        <p:nvSpPr>
          <p:cNvPr id="412" name="Google Shape;412;p51"/>
          <p:cNvSpPr txBox="1"/>
          <p:nvPr>
            <p:ph idx="1" type="body"/>
          </p:nvPr>
        </p:nvSpPr>
        <p:spPr>
          <a:xfrm>
            <a:off x="107050" y="402200"/>
            <a:ext cx="8520600" cy="19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61b, we’ll always mark every overriding method with the </a:t>
            </a:r>
            <a:r>
              <a:rPr b="1" lang="en"/>
              <a:t>@Override</a:t>
            </a:r>
            <a:r>
              <a:rPr lang="en"/>
              <a:t> annotation.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Mark AList.java’s overriding methods with </a:t>
            </a:r>
            <a:r>
              <a:rPr b="1" lang="en"/>
              <a:t>@Override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only effect of this tag is that the code won’t compile if it is not actually an overriding method.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1"/>
          <p:cNvSpPr/>
          <p:nvPr/>
        </p:nvSpPr>
        <p:spPr>
          <a:xfrm>
            <a:off x="5973175" y="35181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51"/>
          <p:cNvSpPr/>
          <p:nvPr/>
        </p:nvSpPr>
        <p:spPr>
          <a:xfrm>
            <a:off x="7395025" y="42113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5" name="Google Shape;415;p51"/>
          <p:cNvCxnSpPr>
            <a:stCxn id="413" idx="2"/>
            <a:endCxn id="414" idx="0"/>
          </p:cNvCxnSpPr>
          <p:nvPr/>
        </p:nvCxnSpPr>
        <p:spPr>
          <a:xfrm>
            <a:off x="7150825" y="3835538"/>
            <a:ext cx="7347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6" name="Google Shape;416;p51"/>
          <p:cNvSpPr/>
          <p:nvPr/>
        </p:nvSpPr>
        <p:spPr>
          <a:xfrm>
            <a:off x="5935350" y="42113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7" name="Google Shape;417;p51"/>
          <p:cNvCxnSpPr>
            <a:stCxn id="413" idx="2"/>
            <a:endCxn id="416" idx="0"/>
          </p:cNvCxnSpPr>
          <p:nvPr/>
        </p:nvCxnSpPr>
        <p:spPr>
          <a:xfrm flipH="1">
            <a:off x="6454225" y="3835538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 Overriding</a:t>
            </a:r>
            <a:endParaRPr/>
          </a:p>
        </p:txBody>
      </p:sp>
      <p:sp>
        <p:nvSpPr>
          <p:cNvPr id="423" name="Google Shape;423;p5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a subclass has a method with the exact same signature as in the        superclass, we say the subclass </a:t>
            </a:r>
            <a:r>
              <a:rPr b="1" lang="en"/>
              <a:t>overrides</a:t>
            </a:r>
            <a:r>
              <a:rPr lang="en"/>
              <a:t> the method.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 if you don’t write @Override, subclass still overrides the method.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@Override is just an optional reminder that you’re overriding.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Why use @Override?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 reason: Protects against typos.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If you say @Override, but it the method isn’t actually overriding anything, you’ll get a compile error.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e.g. </a:t>
            </a:r>
            <a:r>
              <a:rPr lang="en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public void addLats(Item x)</a:t>
            </a:r>
            <a:endParaRPr>
              <a:highlight>
                <a:schemeClr val="lt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lang="en"/>
              <a:t>Reminds programmer that method definition came from somewhere higher up in the inheritance hierarchy.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3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Interface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Interface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29" name="Google Shape;429;p53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 Inheritance</a:t>
            </a:r>
            <a:endParaRPr/>
          </a:p>
        </p:txBody>
      </p:sp>
      <p:sp>
        <p:nvSpPr>
          <p:cNvPr id="430" name="Google Shape;430;p53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 Inheritance</a:t>
            </a:r>
            <a:endParaRPr/>
          </a:p>
        </p:txBody>
      </p:sp>
      <p:sp>
        <p:nvSpPr>
          <p:cNvPr id="436" name="Google Shape;436;p5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Specifying the capabilities of a subclass using the </a:t>
            </a:r>
            <a:r>
              <a:rPr b="1" lang="en"/>
              <a:t>implements                        </a:t>
            </a:r>
            <a:r>
              <a:rPr lang="en"/>
              <a:t>keyword is known as </a:t>
            </a:r>
            <a:r>
              <a:rPr b="1" lang="en" u="sng"/>
              <a:t>interface inheritance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Interface: The list of all method signatures.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Inheritance: The subclass “inherits” the interface.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Specifies what the subclass can do, but not how.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Subclasses </a:t>
            </a:r>
            <a:r>
              <a:rPr lang="en" u="sng"/>
              <a:t>must</a:t>
            </a:r>
            <a:r>
              <a:rPr lang="en"/>
              <a:t> override all of these methods!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Will fail to compile otherwise.</a:t>
            </a:r>
            <a:endParaRPr/>
          </a:p>
        </p:txBody>
      </p:sp>
      <p:sp>
        <p:nvSpPr>
          <p:cNvPr id="437" name="Google Shape;437;p54"/>
          <p:cNvSpPr/>
          <p:nvPr/>
        </p:nvSpPr>
        <p:spPr>
          <a:xfrm>
            <a:off x="5973175" y="26037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54"/>
          <p:cNvSpPr/>
          <p:nvPr/>
        </p:nvSpPr>
        <p:spPr>
          <a:xfrm>
            <a:off x="7395025" y="32969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9" name="Google Shape;439;p54"/>
          <p:cNvCxnSpPr>
            <a:stCxn id="437" idx="2"/>
            <a:endCxn id="438" idx="0"/>
          </p:cNvCxnSpPr>
          <p:nvPr/>
        </p:nvCxnSpPr>
        <p:spPr>
          <a:xfrm>
            <a:off x="7150825" y="2921138"/>
            <a:ext cx="7347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0" name="Google Shape;440;p54"/>
          <p:cNvSpPr/>
          <p:nvPr/>
        </p:nvSpPr>
        <p:spPr>
          <a:xfrm>
            <a:off x="5935350" y="32969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1" name="Google Shape;441;p54"/>
          <p:cNvCxnSpPr>
            <a:stCxn id="437" idx="2"/>
            <a:endCxn id="440" idx="0"/>
          </p:cNvCxnSpPr>
          <p:nvPr/>
        </p:nvCxnSpPr>
        <p:spPr>
          <a:xfrm flipH="1">
            <a:off x="6454225" y="2921138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2" name="Google Shape;442;p54"/>
          <p:cNvSpPr txBox="1"/>
          <p:nvPr/>
        </p:nvSpPr>
        <p:spPr>
          <a:xfrm>
            <a:off x="342900" y="3173325"/>
            <a:ext cx="4457100" cy="1761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900">
              <a:solidFill>
                <a:srgbClr val="D6DCE7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proo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3" name="Google Shape;443;p54"/>
          <p:cNvSpPr txBox="1"/>
          <p:nvPr/>
        </p:nvSpPr>
        <p:spPr>
          <a:xfrm>
            <a:off x="5243150" y="4165827"/>
            <a:ext cx="3518700" cy="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If </a:t>
            </a:r>
            <a:r>
              <a:rPr lang="en">
                <a:solidFill>
                  <a:srgbClr val="BE0712"/>
                </a:solidFill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>
                <a:solidFill>
                  <a:srgbClr val="BE0712"/>
                </a:solidFill>
              </a:rPr>
              <a:t> doesn’t have a </a:t>
            </a:r>
            <a:r>
              <a:rPr lang="en">
                <a:solidFill>
                  <a:srgbClr val="BE0712"/>
                </a:solidFill>
                <a:latin typeface="Consolas"/>
                <a:ea typeface="Consolas"/>
                <a:cs typeface="Consolas"/>
                <a:sym typeface="Consolas"/>
              </a:rPr>
              <a:t>proo()</a:t>
            </a:r>
            <a:r>
              <a:rPr lang="en">
                <a:solidFill>
                  <a:srgbClr val="BE0712"/>
                </a:solidFill>
              </a:rPr>
              <a:t> method, </a:t>
            </a:r>
            <a:r>
              <a:rPr lang="en">
                <a:solidFill>
                  <a:srgbClr val="BE0712"/>
                </a:solidFill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>
                <a:solidFill>
                  <a:srgbClr val="BE0712"/>
                </a:solidFill>
              </a:rPr>
              <a:t> will not compile!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444" name="Google Shape;444;p54"/>
          <p:cNvCxnSpPr/>
          <p:nvPr/>
        </p:nvCxnSpPr>
        <p:spPr>
          <a:xfrm rot="10800000">
            <a:off x="6484950" y="3729875"/>
            <a:ext cx="0" cy="4752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 Inheritance</a:t>
            </a:r>
            <a:endParaRPr/>
          </a:p>
        </p:txBody>
      </p:sp>
      <p:sp>
        <p:nvSpPr>
          <p:cNvPr id="450" name="Google Shape;450;p5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Specifying the capabilities of a subclass using the </a:t>
            </a:r>
            <a:r>
              <a:rPr b="1" lang="en"/>
              <a:t>implements                        </a:t>
            </a:r>
            <a:r>
              <a:rPr lang="en"/>
              <a:t>keyword is known as </a:t>
            </a:r>
            <a:r>
              <a:rPr b="1" lang="en" u="sng"/>
              <a:t>interface inheritance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Interface: The list of all method signatures.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Inheritance: The subclass “inherits” the interface.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Specifies what the subclass can do, but not how.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Subclasses </a:t>
            </a:r>
            <a:r>
              <a:rPr lang="en" u="sng"/>
              <a:t>must</a:t>
            </a:r>
            <a:r>
              <a:rPr lang="en"/>
              <a:t> override all of these methods!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Such relationships can be multi-generational.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Figure: Interfaces in white, classes in green.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We’ll talk about this in a later lecture.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Interface inheritance is a powerful tool for generalizing code.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WordUtils.longest</a:t>
            </a:r>
            <a:r>
              <a:rPr lang="en"/>
              <a:t> works on SLLists, ALists, and even lists that have not yet been invented!</a:t>
            </a:r>
            <a:endParaRPr/>
          </a:p>
        </p:txBody>
      </p:sp>
      <p:sp>
        <p:nvSpPr>
          <p:cNvPr id="451" name="Google Shape;451;p55"/>
          <p:cNvSpPr/>
          <p:nvPr/>
        </p:nvSpPr>
        <p:spPr>
          <a:xfrm>
            <a:off x="6380275" y="1910500"/>
            <a:ext cx="15411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Collection61B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55"/>
          <p:cNvSpPr/>
          <p:nvPr/>
        </p:nvSpPr>
        <p:spPr>
          <a:xfrm>
            <a:off x="5973175" y="2603738"/>
            <a:ext cx="2355300" cy="317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List61B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55"/>
          <p:cNvSpPr/>
          <p:nvPr/>
        </p:nvSpPr>
        <p:spPr>
          <a:xfrm>
            <a:off x="7395025" y="3296975"/>
            <a:ext cx="9810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SLList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4" name="Google Shape;454;p55"/>
          <p:cNvCxnSpPr>
            <a:stCxn id="451" idx="2"/>
            <a:endCxn id="452" idx="0"/>
          </p:cNvCxnSpPr>
          <p:nvPr/>
        </p:nvCxnSpPr>
        <p:spPr>
          <a:xfrm>
            <a:off x="7150825" y="2227900"/>
            <a:ext cx="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5" name="Google Shape;455;p55"/>
          <p:cNvCxnSpPr>
            <a:stCxn id="452" idx="2"/>
            <a:endCxn id="453" idx="0"/>
          </p:cNvCxnSpPr>
          <p:nvPr/>
        </p:nvCxnSpPr>
        <p:spPr>
          <a:xfrm>
            <a:off x="7150825" y="2921138"/>
            <a:ext cx="7347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6" name="Google Shape;456;p55"/>
          <p:cNvSpPr/>
          <p:nvPr/>
        </p:nvSpPr>
        <p:spPr>
          <a:xfrm>
            <a:off x="5935350" y="3296975"/>
            <a:ext cx="1037700" cy="333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AList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7" name="Google Shape;457;p55"/>
          <p:cNvCxnSpPr>
            <a:stCxn id="452" idx="2"/>
            <a:endCxn id="456" idx="0"/>
          </p:cNvCxnSpPr>
          <p:nvPr/>
        </p:nvCxnSpPr>
        <p:spPr>
          <a:xfrm flipH="1">
            <a:off x="6454225" y="2921138"/>
            <a:ext cx="696600" cy="375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Is-a-relationships</a:t>
            </a:r>
            <a:endParaRPr/>
          </a:p>
        </p:txBody>
      </p:sp>
      <p:sp>
        <p:nvSpPr>
          <p:cNvPr id="463" name="Google Shape;463;p5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Recall: A memory box can only hold 64 bit addresses for the appropriate type.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</a:t>
            </a:r>
            <a:r>
              <a:rPr b="1" lang="en">
                <a:solidFill>
                  <a:srgbClr val="000000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inputL</a:t>
            </a:r>
            <a:r>
              <a:rPr b="1" lang="en">
                <a:solidFill>
                  <a:srgbClr val="000000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ist</a:t>
            </a:r>
            <a:r>
              <a:rPr lang="en"/>
              <a:t> can only hold a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List61B&lt;String&gt;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/>
              <a:t> is-a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/>
              <a:t>, so </a:t>
            </a:r>
            <a:r>
              <a:rPr b="1" lang="en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inputList</a:t>
            </a:r>
            <a:r>
              <a:rPr lang="en"/>
              <a:t> can hold a </a:t>
            </a:r>
            <a:r>
              <a:rPr lang="en"/>
              <a:t>reference</a:t>
            </a:r>
            <a:r>
              <a:rPr lang="en"/>
              <a:t> to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/>
              <a:t>.</a:t>
            </a:r>
            <a:endParaRPr/>
          </a:p>
        </p:txBody>
      </p:sp>
      <p:sp>
        <p:nvSpPr>
          <p:cNvPr id="464" name="Google Shape;464;p56"/>
          <p:cNvSpPr txBox="1"/>
          <p:nvPr/>
        </p:nvSpPr>
        <p:spPr>
          <a:xfrm>
            <a:off x="163919" y="2025397"/>
            <a:ext cx="8373000" cy="1395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inputList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maxDex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inputList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5" name="Google Shape;465;p56"/>
          <p:cNvSpPr txBox="1"/>
          <p:nvPr/>
        </p:nvSpPr>
        <p:spPr>
          <a:xfrm>
            <a:off x="647700" y="3462571"/>
            <a:ext cx="8373000" cy="1614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AList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"horse"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WordUtils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longest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6" name="Google Shape;466;p56"/>
          <p:cNvSpPr/>
          <p:nvPr/>
        </p:nvSpPr>
        <p:spPr>
          <a:xfrm>
            <a:off x="4580850" y="2581950"/>
            <a:ext cx="3007700" cy="1953725"/>
          </a:xfrm>
          <a:custGeom>
            <a:rect b="b" l="l" r="r" t="t"/>
            <a:pathLst>
              <a:path extrusionOk="0" h="78149" w="120308">
                <a:moveTo>
                  <a:pt x="0" y="78149"/>
                </a:moveTo>
                <a:cubicBezTo>
                  <a:pt x="15772" y="77174"/>
                  <a:pt x="74605" y="75845"/>
                  <a:pt x="94630" y="72301"/>
                </a:cubicBezTo>
                <a:cubicBezTo>
                  <a:pt x="114655" y="68757"/>
                  <a:pt x="121477" y="65124"/>
                  <a:pt x="120148" y="56884"/>
                </a:cubicBezTo>
                <a:cubicBezTo>
                  <a:pt x="118819" y="48644"/>
                  <a:pt x="92061" y="32341"/>
                  <a:pt x="86656" y="22860"/>
                </a:cubicBezTo>
                <a:cubicBezTo>
                  <a:pt x="81251" y="13379"/>
                  <a:pt x="87542" y="3810"/>
                  <a:pt x="87719" y="0"/>
                </a:cubicBezTo>
              </a:path>
            </a:pathLst>
          </a:cu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67" name="Google Shape;467;p56"/>
          <p:cNvSpPr txBox="1"/>
          <p:nvPr/>
        </p:nvSpPr>
        <p:spPr>
          <a:xfrm>
            <a:off x="7717475" y="3569000"/>
            <a:ext cx="1741200" cy="8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</a:rPr>
              <a:t>Allowed! An </a:t>
            </a:r>
            <a:r>
              <a:rPr b="1" lang="en" sz="1600">
                <a:solidFill>
                  <a:schemeClr val="accent4"/>
                </a:solidFill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 sz="1600">
                <a:solidFill>
                  <a:schemeClr val="accent4"/>
                </a:solidFill>
              </a:rPr>
              <a:t> is a </a:t>
            </a:r>
            <a:r>
              <a:rPr b="1" lang="en" sz="1600">
                <a:solidFill>
                  <a:schemeClr val="accent4"/>
                </a:solidFill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chemeClr val="accent4"/>
                </a:solidFill>
              </a:rPr>
              <a:t>.</a:t>
            </a:r>
            <a:endParaRPr sz="16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Question: </a:t>
            </a:r>
            <a:r>
              <a:rPr lang="en"/>
              <a:t>yellkey.com</a:t>
            </a:r>
            <a:r>
              <a:rPr lang="en">
                <a:solidFill>
                  <a:srgbClr val="38761D"/>
                </a:solidFill>
              </a:rPr>
              <a:t>/TODO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473" name="Google Shape;473;p5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Will the code below compile? If so, what happens when it runs?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Will not compile.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Will compile, but will cause an error at runtime on the </a:t>
            </a:r>
            <a:r>
              <a:rPr b="1" lang="en"/>
              <a:t>new</a:t>
            </a:r>
            <a:r>
              <a:rPr lang="en"/>
              <a:t> line.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When it runs, an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/>
              <a:t> is created and its address is stored in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/>
              <a:t> variable, but it crashes on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someList.addFirst()</a:t>
            </a:r>
            <a:r>
              <a:rPr lang="en"/>
              <a:t> since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/>
              <a:t> interface doesn’t implement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When it runs, an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/>
              <a:t> is created and its address is stored in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/>
              <a:t> variable. Then the string “elk” is inserted into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>
                <a:solidFill>
                  <a:srgbClr val="208920"/>
                </a:solidFill>
              </a:rPr>
              <a:t> </a:t>
            </a:r>
            <a:r>
              <a:rPr lang="en"/>
              <a:t>referred to by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/>
              <a:t>.</a:t>
            </a:r>
            <a:endParaRPr/>
          </a:p>
        </p:txBody>
      </p:sp>
      <p:sp>
        <p:nvSpPr>
          <p:cNvPr id="474" name="Google Shape;474;p57"/>
          <p:cNvSpPr txBox="1"/>
          <p:nvPr/>
        </p:nvSpPr>
        <p:spPr>
          <a:xfrm>
            <a:off x="940975" y="3695700"/>
            <a:ext cx="7352400" cy="1349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480" name="Google Shape;480;p5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Will the code below compile? If so, what happens when it runs?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Will not compile.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Will compile, but will cause an error at runtime on the </a:t>
            </a:r>
            <a:r>
              <a:rPr b="1" lang="en"/>
              <a:t>new</a:t>
            </a:r>
            <a:r>
              <a:rPr lang="en"/>
              <a:t> line.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When it runs, an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/>
              <a:t> is created and its address is stored in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/>
              <a:t> variable, but it crashes on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someList.addFirst()</a:t>
            </a:r>
            <a:r>
              <a:rPr lang="en"/>
              <a:t> since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List</a:t>
            </a:r>
            <a:r>
              <a:rPr lang="en"/>
              <a:t> interface doesn’t implement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b="1" lang="en"/>
              <a:t>When it runs, an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b="1" lang="en"/>
              <a:t> is created and its address is stored in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b="1" lang="en"/>
              <a:t> variable. Then the string “elk” is inserted into the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b="1" lang="en">
                <a:solidFill>
                  <a:srgbClr val="208920"/>
                </a:solidFill>
              </a:rPr>
              <a:t> </a:t>
            </a:r>
            <a:r>
              <a:rPr b="1" lang="en"/>
              <a:t>referred to by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b="1" lang="en"/>
              <a:t>.</a:t>
            </a:r>
            <a:endParaRPr/>
          </a:p>
        </p:txBody>
      </p:sp>
      <p:sp>
        <p:nvSpPr>
          <p:cNvPr id="481" name="Google Shape;481;p58"/>
          <p:cNvSpPr txBox="1"/>
          <p:nvPr/>
        </p:nvSpPr>
        <p:spPr>
          <a:xfrm>
            <a:off x="940975" y="3695700"/>
            <a:ext cx="7352400" cy="1349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8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Implementation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Default Methods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87" name="Google Shape;487;p5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Default Methods</a:t>
            </a:r>
            <a:endParaRPr/>
          </a:p>
        </p:txBody>
      </p:sp>
      <p:sp>
        <p:nvSpPr>
          <p:cNvPr id="488" name="Google Shape;488;p5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Inheritance</a:t>
            </a:r>
            <a:endParaRPr/>
          </a:p>
        </p:txBody>
      </p:sp>
      <p:sp>
        <p:nvSpPr>
          <p:cNvPr id="494" name="Google Shape;494;p6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Interface inheritance: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Subclass inherits signatures, but NOT implementation.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better or worse, Java also allows </a:t>
            </a:r>
            <a:r>
              <a:rPr b="1" lang="en" u="sng"/>
              <a:t>implementation inheritance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Subclasses can inherit signatures AND implementation.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Use the </a:t>
            </a:r>
            <a:r>
              <a:rPr b="1" lang="en"/>
              <a:t>default </a:t>
            </a:r>
            <a:r>
              <a:rPr lang="en"/>
              <a:t>keyword to spe</a:t>
            </a:r>
            <a:r>
              <a:rPr lang="en"/>
              <a:t>cify a method </a:t>
            </a:r>
            <a:r>
              <a:rPr lang="en"/>
              <a:t>that subclasses</a:t>
            </a:r>
            <a:r>
              <a:rPr lang="en"/>
              <a:t> should inherit from an </a:t>
            </a:r>
            <a:r>
              <a:rPr b="1" lang="en"/>
              <a:t>interface.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Let’s add a default print() method to List61B.java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Default Methods</a:t>
            </a:r>
            <a:endParaRPr/>
          </a:p>
        </p:txBody>
      </p:sp>
      <p:sp>
        <p:nvSpPr>
          <p:cNvPr id="500" name="Google Shape;500;p61"/>
          <p:cNvSpPr txBox="1"/>
          <p:nvPr/>
        </p:nvSpPr>
        <p:spPr>
          <a:xfrm>
            <a:off x="342900" y="674275"/>
            <a:ext cx="58146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Prints out the entire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1" name="Google Shape;501;p61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List61B.java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61"/>
          <p:cNvSpPr txBox="1"/>
          <p:nvPr/>
        </p:nvSpPr>
        <p:spPr>
          <a:xfrm>
            <a:off x="6497550" y="1097300"/>
            <a:ext cx="2226900" cy="15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If we try to write a method like we normally do in a class, we get an error: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"Interface methods cannot have body"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Default Methods</a:t>
            </a:r>
            <a:endParaRPr/>
          </a:p>
        </p:txBody>
      </p:sp>
      <p:sp>
        <p:nvSpPr>
          <p:cNvPr id="508" name="Google Shape;508;p62"/>
          <p:cNvSpPr txBox="1"/>
          <p:nvPr/>
        </p:nvSpPr>
        <p:spPr>
          <a:xfrm>
            <a:off x="342900" y="674275"/>
            <a:ext cx="58146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Prints out the entire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default 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9" name="Google Shape;509;p62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List61B.java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0" name="Google Shape;510;p62"/>
          <p:cNvSpPr txBox="1"/>
          <p:nvPr/>
        </p:nvSpPr>
        <p:spPr>
          <a:xfrm>
            <a:off x="6497550" y="1097300"/>
            <a:ext cx="2226900" cy="15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If we add the default keyword, the error goes away. Now we can write a method body in the interface.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Default Methods</a:t>
            </a:r>
            <a:endParaRPr/>
          </a:p>
        </p:txBody>
      </p:sp>
      <p:sp>
        <p:nvSpPr>
          <p:cNvPr id="516" name="Google Shape;516;p63"/>
          <p:cNvSpPr txBox="1"/>
          <p:nvPr/>
        </p:nvSpPr>
        <p:spPr>
          <a:xfrm>
            <a:off x="342900" y="674275"/>
            <a:ext cx="58146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Prints out the entire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default 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7" name="Google Shape;517;p63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List61B.java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Default Methods</a:t>
            </a:r>
            <a:endParaRPr/>
          </a:p>
        </p:txBody>
      </p:sp>
      <p:sp>
        <p:nvSpPr>
          <p:cNvPr id="523" name="Google Shape;523;p64"/>
          <p:cNvSpPr txBox="1"/>
          <p:nvPr/>
        </p:nvSpPr>
        <p:spPr>
          <a:xfrm>
            <a:off x="342900" y="674275"/>
            <a:ext cx="58146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Prints out the entire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default 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4" name="Google Shape;524;p64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List61B.java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Default Methods</a:t>
            </a:r>
            <a:endParaRPr/>
          </a:p>
        </p:txBody>
      </p:sp>
      <p:sp>
        <p:nvSpPr>
          <p:cNvPr id="530" name="Google Shape;530;p65"/>
          <p:cNvSpPr txBox="1"/>
          <p:nvPr/>
        </p:nvSpPr>
        <p:spPr>
          <a:xfrm>
            <a:off x="342900" y="674275"/>
            <a:ext cx="58146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/** Prints out the entire list.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default 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1" name="Google Shape;531;p65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List61B.java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Default Methods</a:t>
            </a:r>
            <a:endParaRPr/>
          </a:p>
        </p:txBody>
      </p:sp>
      <p:sp>
        <p:nvSpPr>
          <p:cNvPr id="537" name="Google Shape;537;p66"/>
          <p:cNvSpPr txBox="1"/>
          <p:nvPr/>
        </p:nvSpPr>
        <p:spPr>
          <a:xfrm>
            <a:off x="342900" y="674275"/>
            <a:ext cx="58146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IsADemo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"dwell"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"on"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"existential"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"crises"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8" name="Google Shape;538;p66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IsADemo.java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9" name="Google Shape;539;p66"/>
          <p:cNvSpPr txBox="1"/>
          <p:nvPr/>
        </p:nvSpPr>
        <p:spPr>
          <a:xfrm>
            <a:off x="6272850" y="2616925"/>
            <a:ext cx="2000100" cy="62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000000"/>
                </a:highlight>
                <a:latin typeface="Consolas"/>
                <a:ea typeface="Consolas"/>
                <a:cs typeface="Consolas"/>
                <a:sym typeface="Consolas"/>
              </a:rPr>
              <a:t>elk dwell on existential crises</a:t>
            </a:r>
            <a:endParaRPr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40" name="Google Shape;540;p66"/>
          <p:cNvSpPr txBox="1"/>
          <p:nvPr/>
        </p:nvSpPr>
        <p:spPr>
          <a:xfrm>
            <a:off x="6272850" y="3365350"/>
            <a:ext cx="2719500" cy="15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SLLists don't have a print method, but the print method still works.</a:t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E07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The default print method in the List61B interface is executed.</a:t>
            </a:r>
            <a:endParaRPr>
              <a:solidFill>
                <a:srgbClr val="BE0712"/>
              </a:solidFill>
            </a:endParaRPr>
          </a:p>
        </p:txBody>
      </p:sp>
      <p:cxnSp>
        <p:nvCxnSpPr>
          <p:cNvPr id="541" name="Google Shape;541;p66"/>
          <p:cNvCxnSpPr/>
          <p:nvPr/>
        </p:nvCxnSpPr>
        <p:spPr>
          <a:xfrm>
            <a:off x="6157500" y="475375"/>
            <a:ext cx="0" cy="156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Default Method Example: print()</a:t>
            </a:r>
            <a:endParaRPr/>
          </a:p>
        </p:txBody>
      </p:sp>
      <p:sp>
        <p:nvSpPr>
          <p:cNvPr id="547" name="Google Shape;547;p67"/>
          <p:cNvSpPr txBox="1"/>
          <p:nvPr/>
        </p:nvSpPr>
        <p:spPr>
          <a:xfrm>
            <a:off x="342900" y="674275"/>
            <a:ext cx="83730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insert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position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getFirst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removeLast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default 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Question: yellkey.com</a:t>
            </a:r>
            <a:r>
              <a:rPr lang="en">
                <a:solidFill>
                  <a:srgbClr val="38761D"/>
                </a:solidFill>
              </a:rPr>
              <a:t>/TODO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553" name="Google Shape;553;p6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print() method efficient?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Inefficient for AList and SLList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Efficient for AList, inefficient for SLList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Inefficient for AList, efficient for SLList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Efficient for both AList and SLList</a:t>
            </a:r>
            <a:endParaRPr/>
          </a:p>
        </p:txBody>
      </p:sp>
      <p:sp>
        <p:nvSpPr>
          <p:cNvPr id="554" name="Google Shape;554;p68"/>
          <p:cNvSpPr txBox="1"/>
          <p:nvPr/>
        </p:nvSpPr>
        <p:spPr>
          <a:xfrm>
            <a:off x="342900" y="2348900"/>
            <a:ext cx="8373000" cy="2721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JetBrains Mono"/>
                <a:ea typeface="JetBrains Mono"/>
                <a:cs typeface="JetBrains Mono"/>
                <a:sym typeface="JetBrains Mono"/>
              </a:rPr>
              <a:t>   ...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default 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6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Implementation Inheritance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Overriding Default Methods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60" name="Google Shape;560;p6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Overriding Default Methods</a:t>
            </a:r>
            <a:endParaRPr/>
          </a:p>
        </p:txBody>
      </p:sp>
      <p:sp>
        <p:nvSpPr>
          <p:cNvPr id="561" name="Google Shape;561;p6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0"/>
          <p:cNvSpPr txBox="1"/>
          <p:nvPr/>
        </p:nvSpPr>
        <p:spPr>
          <a:xfrm>
            <a:off x="342900" y="2348900"/>
            <a:ext cx="8373000" cy="2721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interface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JetBrains Mono"/>
                <a:ea typeface="JetBrains Mono"/>
                <a:cs typeface="JetBrains Mono"/>
                <a:sym typeface="JetBrains Mono"/>
              </a:rPr>
              <a:t>   ...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default 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 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size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67" name="Google Shape;567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568" name="Google Shape;568;p70"/>
          <p:cNvSpPr txBox="1"/>
          <p:nvPr>
            <p:ph idx="1" type="body"/>
          </p:nvPr>
        </p:nvSpPr>
        <p:spPr>
          <a:xfrm>
            <a:off x="107050" y="402200"/>
            <a:ext cx="8520600" cy="19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print() method efficient?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Inefficient for AList and SLList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b="1" lang="en"/>
              <a:t>Efficient for AList, inefficient for SLList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Inefficient for AList, efficient for SLList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Efficient for both AList and SLList</a:t>
            </a:r>
            <a:endParaRPr/>
          </a:p>
        </p:txBody>
      </p:sp>
      <p:cxnSp>
        <p:nvCxnSpPr>
          <p:cNvPr id="569" name="Google Shape;569;p70"/>
          <p:cNvCxnSpPr/>
          <p:nvPr/>
        </p:nvCxnSpPr>
        <p:spPr>
          <a:xfrm rot="10800000">
            <a:off x="4589425" y="3930125"/>
            <a:ext cx="458400" cy="2646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0" name="Google Shape;570;p70"/>
          <p:cNvSpPr txBox="1"/>
          <p:nvPr/>
        </p:nvSpPr>
        <p:spPr>
          <a:xfrm>
            <a:off x="5107175" y="4097075"/>
            <a:ext cx="3269400" cy="6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get has to seek all the way to the given item for SLLists.</a:t>
            </a:r>
            <a:endParaRPr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Overriding Default Methods</a:t>
            </a:r>
            <a:endParaRPr/>
          </a:p>
        </p:txBody>
      </p:sp>
      <p:sp>
        <p:nvSpPr>
          <p:cNvPr id="576" name="Google Shape;576;p71"/>
          <p:cNvSpPr txBox="1"/>
          <p:nvPr/>
        </p:nvSpPr>
        <p:spPr>
          <a:xfrm>
            <a:off x="342900" y="674275"/>
            <a:ext cx="78570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A print method that overrides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*  List61B's inefficient print method.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7" name="Google Shape;577;p71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Overriding Default Methods</a:t>
            </a:r>
            <a:endParaRPr/>
          </a:p>
        </p:txBody>
      </p:sp>
      <p:sp>
        <p:nvSpPr>
          <p:cNvPr id="583" name="Google Shape;583;p72"/>
          <p:cNvSpPr txBox="1"/>
          <p:nvPr/>
        </p:nvSpPr>
        <p:spPr>
          <a:xfrm>
            <a:off x="342900" y="674275"/>
            <a:ext cx="78570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A print method that overrides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*  List61B's inefficient print method.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4" name="Google Shape;584;p72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Overriding Default Methods</a:t>
            </a:r>
            <a:endParaRPr/>
          </a:p>
        </p:txBody>
      </p:sp>
      <p:sp>
        <p:nvSpPr>
          <p:cNvPr id="590" name="Google Shape;590;p73"/>
          <p:cNvSpPr txBox="1"/>
          <p:nvPr/>
        </p:nvSpPr>
        <p:spPr>
          <a:xfrm>
            <a:off x="342900" y="674275"/>
            <a:ext cx="78570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A print method that overrides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*  List61B's inefficient print method.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!=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1" name="Google Shape;591;p73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Overriding Default Methods</a:t>
            </a:r>
            <a:endParaRPr/>
          </a:p>
        </p:txBody>
      </p:sp>
      <p:sp>
        <p:nvSpPr>
          <p:cNvPr id="597" name="Google Shape;597;p74"/>
          <p:cNvSpPr txBox="1"/>
          <p:nvPr/>
        </p:nvSpPr>
        <p:spPr>
          <a:xfrm>
            <a:off x="342900" y="674275"/>
            <a:ext cx="78570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A print method that overrides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*  List61B's inefficient print method.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!=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8" name="Google Shape;598;p74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7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Overriding Default Methods</a:t>
            </a:r>
            <a:endParaRPr/>
          </a:p>
        </p:txBody>
      </p:sp>
      <p:sp>
        <p:nvSpPr>
          <p:cNvPr id="604" name="Google Shape;604;p75"/>
          <p:cNvSpPr txBox="1"/>
          <p:nvPr/>
        </p:nvSpPr>
        <p:spPr>
          <a:xfrm>
            <a:off x="342900" y="674275"/>
            <a:ext cx="78570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/** A print method that overrides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*  List61B's inefficient print method. */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6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"The boss doesn't know what he's doing!"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!=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E2E3E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05" name="Google Shape;605;p75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SLList.java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Demo: Default Methods</a:t>
            </a:r>
            <a:endParaRPr/>
          </a:p>
        </p:txBody>
      </p:sp>
      <p:sp>
        <p:nvSpPr>
          <p:cNvPr id="611" name="Google Shape;611;p76"/>
          <p:cNvSpPr txBox="1"/>
          <p:nvPr/>
        </p:nvSpPr>
        <p:spPr>
          <a:xfrm>
            <a:off x="342900" y="674275"/>
            <a:ext cx="5793000" cy="4431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IsADemo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6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6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6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6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&lt;&gt;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addFirst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"dwell"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"on"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"existential"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6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"crises"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</a:t>
            </a:r>
            <a:r>
              <a:rPr lang="en" sz="16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6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600">
              <a:solidFill>
                <a:srgbClr val="FFFFFF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2" name="Google Shape;612;p76"/>
          <p:cNvSpPr/>
          <p:nvPr/>
        </p:nvSpPr>
        <p:spPr>
          <a:xfrm>
            <a:off x="473250" y="475375"/>
            <a:ext cx="1209900" cy="1989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IsADemo.java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3" name="Google Shape;613;p76"/>
          <p:cNvSpPr txBox="1"/>
          <p:nvPr/>
        </p:nvSpPr>
        <p:spPr>
          <a:xfrm>
            <a:off x="6331300" y="2255875"/>
            <a:ext cx="2564700" cy="1268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000000"/>
                </a:highlight>
                <a:latin typeface="Consolas"/>
                <a:ea typeface="Consolas"/>
                <a:cs typeface="Consolas"/>
                <a:sym typeface="Consolas"/>
              </a:rPr>
              <a:t>The boss doesn't know what he's doing!</a:t>
            </a:r>
            <a:endParaRPr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000000"/>
                </a:highlight>
                <a:latin typeface="Consolas"/>
                <a:ea typeface="Consolas"/>
                <a:cs typeface="Consolas"/>
                <a:sym typeface="Consolas"/>
              </a:rPr>
              <a:t>elk dwell on existential crises</a:t>
            </a:r>
            <a:endParaRPr>
              <a:solidFill>
                <a:srgbClr val="FFFFFF"/>
              </a:solidFill>
              <a:highlight>
                <a:srgbClr val="0000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4" name="Google Shape;614;p76"/>
          <p:cNvSpPr txBox="1"/>
          <p:nvPr/>
        </p:nvSpPr>
        <p:spPr>
          <a:xfrm>
            <a:off x="6381978" y="4012675"/>
            <a:ext cx="2463300" cy="8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Now we're running the print method in SLList, not the print method in List61B.</a:t>
            </a:r>
            <a:endParaRPr>
              <a:solidFill>
                <a:srgbClr val="BE0712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7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Overriding Default Methods</a:t>
            </a:r>
            <a:endParaRPr/>
          </a:p>
        </p:txBody>
      </p:sp>
      <p:sp>
        <p:nvSpPr>
          <p:cNvPr id="620" name="Google Shape;620;p7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you don’t like a default method, you can override it.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Any call to print() on an SLList will use this method instead of default.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(optional) @Override to catch typos like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public void pirnt()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77"/>
          <p:cNvSpPr txBox="1"/>
          <p:nvPr/>
        </p:nvSpPr>
        <p:spPr>
          <a:xfrm>
            <a:off x="342900" y="1927150"/>
            <a:ext cx="8373000" cy="3142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class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implements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A2CC9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Blorp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@Override</a:t>
            </a:r>
            <a:endParaRPr sz="1900">
              <a:solidFill>
                <a:srgbClr val="91AFCC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91AFCC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 {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for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Node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sentinel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!=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item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+ 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 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   System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out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println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}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E2E3E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7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627" name="Google Shape;627;p7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Recall that if X is a superclass of Y, then an X variable can hold a reference to a 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Which print method do you think will run when the code below executes?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List.print()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SLList.print()</a:t>
            </a:r>
            <a:endParaRPr/>
          </a:p>
        </p:txBody>
      </p:sp>
      <p:sp>
        <p:nvSpPr>
          <p:cNvPr id="628" name="Google Shape;628;p78"/>
          <p:cNvSpPr txBox="1"/>
          <p:nvPr/>
        </p:nvSpPr>
        <p:spPr>
          <a:xfrm>
            <a:off x="744275" y="2815850"/>
            <a:ext cx="7456200" cy="2232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"are"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"watching"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634" name="Google Shape;634;p7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Recall that if X is a superclass of Y, then an X variable can hold a reference to a 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Which print method do you think will run when the code below executes?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List.print()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SLList.print() : And this is the sensible choice. But how does it work?</a:t>
            </a:r>
            <a:endParaRPr b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Before we can answer that, we need new terms: static and dynamic type.</a:t>
            </a:r>
            <a:endParaRPr/>
          </a:p>
        </p:txBody>
      </p:sp>
      <p:sp>
        <p:nvSpPr>
          <p:cNvPr id="635" name="Google Shape;635;p79"/>
          <p:cNvSpPr txBox="1"/>
          <p:nvPr/>
        </p:nvSpPr>
        <p:spPr>
          <a:xfrm>
            <a:off x="744275" y="2815850"/>
            <a:ext cx="7456200" cy="2232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SLList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"elk"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"are"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addLast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98C59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"watching"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someList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5EB2B2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800">
              <a:solidFill>
                <a:srgbClr val="C393C3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80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Static and Dynamic Type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Static and Dynamic Type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41" name="Google Shape;641;p80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Static and Dynamic Type</a:t>
            </a:r>
            <a:endParaRPr/>
          </a:p>
        </p:txBody>
      </p:sp>
      <p:sp>
        <p:nvSpPr>
          <p:cNvPr id="642" name="Google Shape;642;p80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81"/>
          <p:cNvSpPr txBox="1"/>
          <p:nvPr/>
        </p:nvSpPr>
        <p:spPr>
          <a:xfrm>
            <a:off x="58475" y="2815850"/>
            <a:ext cx="5580300" cy="2167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LivingThing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Animal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Fox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Squid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8" name="Google Shape;648;p8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Static Type vs. Dynamic Type</a:t>
            </a:r>
            <a:endParaRPr/>
          </a:p>
        </p:txBody>
      </p:sp>
      <p:sp>
        <p:nvSpPr>
          <p:cNvPr id="649" name="Google Shape;649;p8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Every variable in Java has a “compile-time type”, a.k.a. “static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declaration</a:t>
            </a:r>
            <a:r>
              <a:rPr lang="en"/>
              <a:t>. Never changes!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/>
            </a:br>
            <a:r>
              <a:rPr lang="en"/>
              <a:t>Variables also have a “run-time type”, a.k.a. “dynamic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instantiation</a:t>
            </a:r>
            <a:r>
              <a:rPr lang="en"/>
              <a:t> (e.g. when using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/>
              <a:t>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Equal to the type of the object being pointed at.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0" name="Google Shape;650;p81"/>
          <p:cNvCxnSpPr/>
          <p:nvPr/>
        </p:nvCxnSpPr>
        <p:spPr>
          <a:xfrm flipH="1" rot="10800000">
            <a:off x="5911475" y="3157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1" name="Google Shape;651;p81"/>
          <p:cNvCxnSpPr/>
          <p:nvPr/>
        </p:nvCxnSpPr>
        <p:spPr>
          <a:xfrm>
            <a:off x="6657700" y="2996831"/>
            <a:ext cx="0" cy="174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2" name="Google Shape;652;p81"/>
          <p:cNvCxnSpPr/>
          <p:nvPr/>
        </p:nvCxnSpPr>
        <p:spPr>
          <a:xfrm>
            <a:off x="7922875" y="3030281"/>
            <a:ext cx="0" cy="175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3" name="Google Shape;653;p81"/>
          <p:cNvSpPr txBox="1"/>
          <p:nvPr/>
        </p:nvSpPr>
        <p:spPr>
          <a:xfrm>
            <a:off x="6677963" y="3278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54" name="Google Shape;654;p81"/>
          <p:cNvSpPr/>
          <p:nvPr/>
        </p:nvSpPr>
        <p:spPr>
          <a:xfrm>
            <a:off x="6021227" y="3214756"/>
            <a:ext cx="5211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81"/>
          <p:cNvSpPr txBox="1"/>
          <p:nvPr/>
        </p:nvSpPr>
        <p:spPr>
          <a:xfrm>
            <a:off x="7935602" y="3278656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null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56" name="Google Shape;656;p81"/>
          <p:cNvSpPr txBox="1"/>
          <p:nvPr/>
        </p:nvSpPr>
        <p:spPr>
          <a:xfrm>
            <a:off x="6775200" y="2845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81"/>
          <p:cNvSpPr txBox="1"/>
          <p:nvPr/>
        </p:nvSpPr>
        <p:spPr>
          <a:xfrm>
            <a:off x="7860025" y="2845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8" name="Google Shape;658;p81"/>
          <p:cNvCxnSpPr/>
          <p:nvPr/>
        </p:nvCxnSpPr>
        <p:spPr>
          <a:xfrm>
            <a:off x="268600" y="3353425"/>
            <a:ext cx="203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9" name="Google Shape;659;p81"/>
          <p:cNvSpPr txBox="1"/>
          <p:nvPr/>
        </p:nvSpPr>
        <p:spPr>
          <a:xfrm>
            <a:off x="5580875" y="3244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lt1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0" name="Google Shape;660;p81"/>
          <p:cNvSpPr txBox="1"/>
          <p:nvPr/>
        </p:nvSpPr>
        <p:spPr>
          <a:xfrm>
            <a:off x="5954894" y="3139889"/>
            <a:ext cx="8229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1" name="Google Shape;661;p81"/>
          <p:cNvSpPr txBox="1"/>
          <p:nvPr/>
        </p:nvSpPr>
        <p:spPr>
          <a:xfrm>
            <a:off x="3599925" y="4328600"/>
            <a:ext cx="21762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Technically requires a “cast”. See next lecture.</a:t>
            </a:r>
            <a:endParaRPr>
              <a:solidFill>
                <a:schemeClr val="accent4"/>
              </a:solidFill>
            </a:endParaRPr>
          </a:p>
        </p:txBody>
      </p:sp>
      <p:cxnSp>
        <p:nvCxnSpPr>
          <p:cNvPr id="662" name="Google Shape;662;p81"/>
          <p:cNvCxnSpPr/>
          <p:nvPr/>
        </p:nvCxnSpPr>
        <p:spPr>
          <a:xfrm rot="10800000">
            <a:off x="2775550" y="3988175"/>
            <a:ext cx="848400" cy="503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2"/>
          <p:cNvSpPr txBox="1"/>
          <p:nvPr/>
        </p:nvSpPr>
        <p:spPr>
          <a:xfrm>
            <a:off x="58475" y="2815850"/>
            <a:ext cx="5580300" cy="2167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LivingThing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Animal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Fox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Squid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68" name="Google Shape;668;p8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Static Type vs. Dynamic Type</a:t>
            </a:r>
            <a:endParaRPr/>
          </a:p>
        </p:txBody>
      </p:sp>
      <p:cxnSp>
        <p:nvCxnSpPr>
          <p:cNvPr id="669" name="Google Shape;669;p82"/>
          <p:cNvCxnSpPr/>
          <p:nvPr/>
        </p:nvCxnSpPr>
        <p:spPr>
          <a:xfrm flipH="1" rot="10800000">
            <a:off x="5911475" y="3157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0" name="Google Shape;670;p82"/>
          <p:cNvCxnSpPr/>
          <p:nvPr/>
        </p:nvCxnSpPr>
        <p:spPr>
          <a:xfrm>
            <a:off x="6657700" y="2996831"/>
            <a:ext cx="0" cy="174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1" name="Google Shape;671;p82"/>
          <p:cNvCxnSpPr/>
          <p:nvPr/>
        </p:nvCxnSpPr>
        <p:spPr>
          <a:xfrm>
            <a:off x="7922875" y="3030281"/>
            <a:ext cx="0" cy="175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2" name="Google Shape;672;p82"/>
          <p:cNvSpPr txBox="1"/>
          <p:nvPr/>
        </p:nvSpPr>
        <p:spPr>
          <a:xfrm>
            <a:off x="6677963" y="3278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73" name="Google Shape;673;p82"/>
          <p:cNvSpPr/>
          <p:nvPr/>
        </p:nvSpPr>
        <p:spPr>
          <a:xfrm>
            <a:off x="6021227" y="3214756"/>
            <a:ext cx="5211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82"/>
          <p:cNvSpPr txBox="1"/>
          <p:nvPr/>
        </p:nvSpPr>
        <p:spPr>
          <a:xfrm>
            <a:off x="7935602" y="3278656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75" name="Google Shape;675;p82"/>
          <p:cNvSpPr txBox="1"/>
          <p:nvPr/>
        </p:nvSpPr>
        <p:spPr>
          <a:xfrm>
            <a:off x="6775200" y="2845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82"/>
          <p:cNvSpPr txBox="1"/>
          <p:nvPr/>
        </p:nvSpPr>
        <p:spPr>
          <a:xfrm>
            <a:off x="7860025" y="2845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7" name="Google Shape;677;p82"/>
          <p:cNvCxnSpPr/>
          <p:nvPr/>
        </p:nvCxnSpPr>
        <p:spPr>
          <a:xfrm>
            <a:off x="268600" y="3625163"/>
            <a:ext cx="203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78" name="Google Shape;67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2889" y="3530705"/>
            <a:ext cx="429625" cy="4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82"/>
          <p:cNvSpPr/>
          <p:nvPr/>
        </p:nvSpPr>
        <p:spPr>
          <a:xfrm>
            <a:off x="6125925" y="33062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680" name="Google Shape;680;p82"/>
          <p:cNvCxnSpPr>
            <a:stCxn id="679" idx="2"/>
            <a:endCxn id="678" idx="3"/>
          </p:cNvCxnSpPr>
          <p:nvPr/>
        </p:nvCxnSpPr>
        <p:spPr>
          <a:xfrm rot="5400000">
            <a:off x="5682525" y="3172100"/>
            <a:ext cx="283200" cy="863400"/>
          </a:xfrm>
          <a:prstGeom prst="curvedConnector2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1" name="Google Shape;681;p82"/>
          <p:cNvSpPr txBox="1"/>
          <p:nvPr/>
        </p:nvSpPr>
        <p:spPr>
          <a:xfrm>
            <a:off x="5580880" y="3244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lt1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2" name="Google Shape;682;p82"/>
          <p:cNvSpPr txBox="1"/>
          <p:nvPr/>
        </p:nvSpPr>
        <p:spPr>
          <a:xfrm>
            <a:off x="5954894" y="3139889"/>
            <a:ext cx="8229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83" name="Google Shape;683;p82"/>
          <p:cNvSpPr txBox="1"/>
          <p:nvPr/>
        </p:nvSpPr>
        <p:spPr>
          <a:xfrm>
            <a:off x="3599925" y="4328600"/>
            <a:ext cx="21762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Technically requires a “cast”. See next lecture.</a:t>
            </a:r>
            <a:endParaRPr>
              <a:solidFill>
                <a:schemeClr val="accent4"/>
              </a:solidFill>
            </a:endParaRPr>
          </a:p>
        </p:txBody>
      </p:sp>
      <p:cxnSp>
        <p:nvCxnSpPr>
          <p:cNvPr id="684" name="Google Shape;684;p82"/>
          <p:cNvCxnSpPr/>
          <p:nvPr/>
        </p:nvCxnSpPr>
        <p:spPr>
          <a:xfrm rot="10800000">
            <a:off x="2775550" y="3988175"/>
            <a:ext cx="848400" cy="503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5" name="Google Shape;685;p8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Every variable in Java has a “compile-time type”, a.k.a. “static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declaration</a:t>
            </a:r>
            <a:r>
              <a:rPr lang="en"/>
              <a:t>. Never changes!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/>
            </a:br>
            <a:r>
              <a:rPr lang="en"/>
              <a:t>Variables also have a “run-time type”, a.k.a. “dynamic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instantiation</a:t>
            </a:r>
            <a:r>
              <a:rPr lang="en"/>
              <a:t> (e.g. when using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/>
              <a:t>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Equal to the type of the object being pointed at.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83"/>
          <p:cNvSpPr txBox="1"/>
          <p:nvPr/>
        </p:nvSpPr>
        <p:spPr>
          <a:xfrm>
            <a:off x="58475" y="2815850"/>
            <a:ext cx="5580300" cy="2167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LivingThing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Animal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Fox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Squid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91" name="Google Shape;691;p83"/>
          <p:cNvSpPr txBox="1"/>
          <p:nvPr/>
        </p:nvSpPr>
        <p:spPr>
          <a:xfrm>
            <a:off x="3599925" y="4328600"/>
            <a:ext cx="21762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Technically requires a “cast”. See next lecture.</a:t>
            </a:r>
            <a:endParaRPr>
              <a:solidFill>
                <a:schemeClr val="accent4"/>
              </a:solidFill>
            </a:endParaRPr>
          </a:p>
        </p:txBody>
      </p:sp>
      <p:cxnSp>
        <p:nvCxnSpPr>
          <p:cNvPr id="692" name="Google Shape;692;p83"/>
          <p:cNvCxnSpPr/>
          <p:nvPr/>
        </p:nvCxnSpPr>
        <p:spPr>
          <a:xfrm rot="10800000">
            <a:off x="2775550" y="3988175"/>
            <a:ext cx="848400" cy="503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3" name="Google Shape;693;p8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Static Type vs. Dynamic Type</a:t>
            </a:r>
            <a:endParaRPr/>
          </a:p>
        </p:txBody>
      </p:sp>
      <p:sp>
        <p:nvSpPr>
          <p:cNvPr id="694" name="Google Shape;694;p8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Every variable in Java has a “compile-time type”, a.k.a. “static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declaration</a:t>
            </a:r>
            <a:r>
              <a:rPr lang="en"/>
              <a:t>. Never changes!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/>
            </a:br>
            <a:r>
              <a:rPr lang="en"/>
              <a:t>Variables also have a “run-time type”, a.k.a. “dynamic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instantiation</a:t>
            </a:r>
            <a:r>
              <a:rPr lang="en"/>
              <a:t> (e.g. when using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/>
              <a:t>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Equal to the type of the object being pointed at.</a:t>
            </a:r>
            <a:endParaRPr/>
          </a:p>
        </p:txBody>
      </p:sp>
      <p:cxnSp>
        <p:nvCxnSpPr>
          <p:cNvPr id="695" name="Google Shape;695;p83"/>
          <p:cNvCxnSpPr/>
          <p:nvPr/>
        </p:nvCxnSpPr>
        <p:spPr>
          <a:xfrm flipH="1" rot="10800000">
            <a:off x="5911475" y="3157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6" name="Google Shape;696;p83"/>
          <p:cNvCxnSpPr/>
          <p:nvPr/>
        </p:nvCxnSpPr>
        <p:spPr>
          <a:xfrm>
            <a:off x="6657700" y="2996831"/>
            <a:ext cx="0" cy="174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7" name="Google Shape;697;p83"/>
          <p:cNvCxnSpPr/>
          <p:nvPr/>
        </p:nvCxnSpPr>
        <p:spPr>
          <a:xfrm>
            <a:off x="7922875" y="3030281"/>
            <a:ext cx="0" cy="175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8" name="Google Shape;698;p83"/>
          <p:cNvSpPr txBox="1"/>
          <p:nvPr/>
        </p:nvSpPr>
        <p:spPr>
          <a:xfrm>
            <a:off x="6677963" y="3278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99" name="Google Shape;699;p83"/>
          <p:cNvSpPr/>
          <p:nvPr/>
        </p:nvSpPr>
        <p:spPr>
          <a:xfrm>
            <a:off x="6021227" y="3214756"/>
            <a:ext cx="5211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83"/>
          <p:cNvSpPr txBox="1"/>
          <p:nvPr/>
        </p:nvSpPr>
        <p:spPr>
          <a:xfrm>
            <a:off x="7935602" y="3278656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1" name="Google Shape;701;p83"/>
          <p:cNvSpPr txBox="1"/>
          <p:nvPr/>
        </p:nvSpPr>
        <p:spPr>
          <a:xfrm>
            <a:off x="6775200" y="2845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83"/>
          <p:cNvSpPr txBox="1"/>
          <p:nvPr/>
        </p:nvSpPr>
        <p:spPr>
          <a:xfrm>
            <a:off x="7860025" y="2845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3" name="Google Shape;703;p83"/>
          <p:cNvCxnSpPr/>
          <p:nvPr/>
        </p:nvCxnSpPr>
        <p:spPr>
          <a:xfrm>
            <a:off x="268600" y="3920517"/>
            <a:ext cx="203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4" name="Google Shape;704;p83"/>
          <p:cNvSpPr txBox="1"/>
          <p:nvPr/>
        </p:nvSpPr>
        <p:spPr>
          <a:xfrm>
            <a:off x="6677963" y="3792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Animal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5" name="Google Shape;705;p83"/>
          <p:cNvSpPr txBox="1"/>
          <p:nvPr/>
        </p:nvSpPr>
        <p:spPr>
          <a:xfrm>
            <a:off x="7935602" y="3792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6" name="Google Shape;706;p83"/>
          <p:cNvSpPr/>
          <p:nvPr/>
        </p:nvSpPr>
        <p:spPr>
          <a:xfrm>
            <a:off x="6021227" y="3728413"/>
            <a:ext cx="521100" cy="448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7" name="Google Shape;707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2889" y="3530705"/>
            <a:ext cx="429625" cy="4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83"/>
          <p:cNvSpPr/>
          <p:nvPr/>
        </p:nvSpPr>
        <p:spPr>
          <a:xfrm>
            <a:off x="6125925" y="33062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709" name="Google Shape;709;p83"/>
          <p:cNvCxnSpPr>
            <a:stCxn id="708" idx="2"/>
            <a:endCxn id="707" idx="3"/>
          </p:cNvCxnSpPr>
          <p:nvPr/>
        </p:nvCxnSpPr>
        <p:spPr>
          <a:xfrm rot="5400000">
            <a:off x="5682525" y="3172100"/>
            <a:ext cx="283200" cy="863400"/>
          </a:xfrm>
          <a:prstGeom prst="curvedConnector2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0" name="Google Shape;710;p83"/>
          <p:cNvSpPr/>
          <p:nvPr/>
        </p:nvSpPr>
        <p:spPr>
          <a:xfrm>
            <a:off x="6151875" y="38748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711" name="Google Shape;711;p83"/>
          <p:cNvCxnSpPr>
            <a:stCxn id="710" idx="2"/>
            <a:endCxn id="707" idx="2"/>
          </p:cNvCxnSpPr>
          <p:nvPr/>
        </p:nvCxnSpPr>
        <p:spPr>
          <a:xfrm flipH="1" rot="5400000">
            <a:off x="5694525" y="3443575"/>
            <a:ext cx="70500" cy="1104000"/>
          </a:xfrm>
          <a:prstGeom prst="curvedConnector3">
            <a:avLst>
              <a:gd fmla="val -337766" name="adj1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2" name="Google Shape;712;p83"/>
          <p:cNvSpPr txBox="1"/>
          <p:nvPr/>
        </p:nvSpPr>
        <p:spPr>
          <a:xfrm>
            <a:off x="5580880" y="3244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lt1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13" name="Google Shape;713;p83"/>
          <p:cNvSpPr txBox="1"/>
          <p:nvPr/>
        </p:nvSpPr>
        <p:spPr>
          <a:xfrm>
            <a:off x="5626630" y="3743075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14" name="Google Shape;714;p83"/>
          <p:cNvSpPr txBox="1"/>
          <p:nvPr/>
        </p:nvSpPr>
        <p:spPr>
          <a:xfrm>
            <a:off x="5954894" y="3139889"/>
            <a:ext cx="8229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15" name="Google Shape;715;p83"/>
          <p:cNvSpPr txBox="1"/>
          <p:nvPr/>
        </p:nvSpPr>
        <p:spPr>
          <a:xfrm>
            <a:off x="5965608" y="3653395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Animal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84"/>
          <p:cNvSpPr txBox="1"/>
          <p:nvPr/>
        </p:nvSpPr>
        <p:spPr>
          <a:xfrm>
            <a:off x="58475" y="2815850"/>
            <a:ext cx="5580300" cy="2167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LivingThing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Animal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Fox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Squid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21" name="Google Shape;721;p8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Static Type vs. Dynamic Type</a:t>
            </a:r>
            <a:endParaRPr/>
          </a:p>
        </p:txBody>
      </p:sp>
      <p:sp>
        <p:nvSpPr>
          <p:cNvPr id="722" name="Google Shape;722;p8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Every variable in Java has a “compile-time type”, a.k.a. “static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declaration</a:t>
            </a:r>
            <a:r>
              <a:rPr lang="en"/>
              <a:t>. Never changes!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/>
            </a:br>
            <a:r>
              <a:rPr lang="en"/>
              <a:t>Variables also have a “run-time type”, a.k.a. “dynamic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instantiation</a:t>
            </a:r>
            <a:r>
              <a:rPr lang="en"/>
              <a:t> (e.g. when using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/>
              <a:t>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Equal to the type of the object being pointed at.</a:t>
            </a:r>
            <a:endParaRPr/>
          </a:p>
        </p:txBody>
      </p:sp>
      <p:cxnSp>
        <p:nvCxnSpPr>
          <p:cNvPr id="723" name="Google Shape;723;p84"/>
          <p:cNvCxnSpPr/>
          <p:nvPr/>
        </p:nvCxnSpPr>
        <p:spPr>
          <a:xfrm flipH="1" rot="10800000">
            <a:off x="5911475" y="3157006"/>
            <a:ext cx="31239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4" name="Google Shape;724;p84"/>
          <p:cNvCxnSpPr/>
          <p:nvPr/>
        </p:nvCxnSpPr>
        <p:spPr>
          <a:xfrm>
            <a:off x="6657700" y="2996831"/>
            <a:ext cx="0" cy="174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5" name="Google Shape;725;p84"/>
          <p:cNvCxnSpPr/>
          <p:nvPr/>
        </p:nvCxnSpPr>
        <p:spPr>
          <a:xfrm>
            <a:off x="7922875" y="3030281"/>
            <a:ext cx="0" cy="175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6" name="Google Shape;726;p84"/>
          <p:cNvSpPr txBox="1"/>
          <p:nvPr/>
        </p:nvSpPr>
        <p:spPr>
          <a:xfrm>
            <a:off x="6677963" y="3278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27" name="Google Shape;727;p84"/>
          <p:cNvSpPr/>
          <p:nvPr/>
        </p:nvSpPr>
        <p:spPr>
          <a:xfrm>
            <a:off x="6021227" y="3214756"/>
            <a:ext cx="5211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84"/>
          <p:cNvSpPr txBox="1"/>
          <p:nvPr/>
        </p:nvSpPr>
        <p:spPr>
          <a:xfrm>
            <a:off x="7935602" y="3278656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29" name="Google Shape;729;p84"/>
          <p:cNvSpPr txBox="1"/>
          <p:nvPr/>
        </p:nvSpPr>
        <p:spPr>
          <a:xfrm>
            <a:off x="6775200" y="2845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84"/>
          <p:cNvSpPr txBox="1"/>
          <p:nvPr/>
        </p:nvSpPr>
        <p:spPr>
          <a:xfrm>
            <a:off x="7860025" y="2845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1" name="Google Shape;731;p84"/>
          <p:cNvCxnSpPr/>
          <p:nvPr/>
        </p:nvCxnSpPr>
        <p:spPr>
          <a:xfrm>
            <a:off x="268600" y="4210518"/>
            <a:ext cx="203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2" name="Google Shape;732;p84"/>
          <p:cNvSpPr txBox="1"/>
          <p:nvPr/>
        </p:nvSpPr>
        <p:spPr>
          <a:xfrm>
            <a:off x="5580880" y="3244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lt1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3" name="Google Shape;733;p84"/>
          <p:cNvSpPr txBox="1"/>
          <p:nvPr/>
        </p:nvSpPr>
        <p:spPr>
          <a:xfrm>
            <a:off x="6677963" y="3792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Animal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4" name="Google Shape;734;p84"/>
          <p:cNvSpPr txBox="1"/>
          <p:nvPr/>
        </p:nvSpPr>
        <p:spPr>
          <a:xfrm>
            <a:off x="7935602" y="3792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5" name="Google Shape;735;p84"/>
          <p:cNvSpPr txBox="1"/>
          <p:nvPr/>
        </p:nvSpPr>
        <p:spPr>
          <a:xfrm>
            <a:off x="6677963" y="4305970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6" name="Google Shape;736;p84"/>
          <p:cNvSpPr/>
          <p:nvPr/>
        </p:nvSpPr>
        <p:spPr>
          <a:xfrm>
            <a:off x="6021227" y="3728413"/>
            <a:ext cx="521100" cy="448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84"/>
          <p:cNvSpPr/>
          <p:nvPr/>
        </p:nvSpPr>
        <p:spPr>
          <a:xfrm>
            <a:off x="6021227" y="4242070"/>
            <a:ext cx="521100" cy="4488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84"/>
          <p:cNvSpPr txBox="1"/>
          <p:nvPr/>
        </p:nvSpPr>
        <p:spPr>
          <a:xfrm>
            <a:off x="7935602" y="4305970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39" name="Google Shape;739;p84"/>
          <p:cNvSpPr txBox="1"/>
          <p:nvPr/>
        </p:nvSpPr>
        <p:spPr>
          <a:xfrm>
            <a:off x="5626630" y="3743075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40" name="Google Shape;740;p84"/>
          <p:cNvSpPr txBox="1"/>
          <p:nvPr/>
        </p:nvSpPr>
        <p:spPr>
          <a:xfrm>
            <a:off x="5626630" y="4287082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h1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741" name="Google Shape;74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2889" y="3530705"/>
            <a:ext cx="429625" cy="4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84"/>
          <p:cNvSpPr/>
          <p:nvPr/>
        </p:nvSpPr>
        <p:spPr>
          <a:xfrm>
            <a:off x="6125925" y="33062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743" name="Google Shape;743;p84"/>
          <p:cNvCxnSpPr>
            <a:stCxn id="742" idx="2"/>
            <a:endCxn id="741" idx="3"/>
          </p:cNvCxnSpPr>
          <p:nvPr/>
        </p:nvCxnSpPr>
        <p:spPr>
          <a:xfrm rot="5400000">
            <a:off x="5682525" y="3172100"/>
            <a:ext cx="283200" cy="863400"/>
          </a:xfrm>
          <a:prstGeom prst="curvedConnector2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4" name="Google Shape;744;p84"/>
          <p:cNvSpPr/>
          <p:nvPr/>
        </p:nvSpPr>
        <p:spPr>
          <a:xfrm>
            <a:off x="6151875" y="38748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745" name="Google Shape;745;p84"/>
          <p:cNvCxnSpPr>
            <a:stCxn id="744" idx="2"/>
            <a:endCxn id="741" idx="2"/>
          </p:cNvCxnSpPr>
          <p:nvPr/>
        </p:nvCxnSpPr>
        <p:spPr>
          <a:xfrm flipH="1" rot="5400000">
            <a:off x="5694525" y="3443575"/>
            <a:ext cx="70500" cy="1104000"/>
          </a:xfrm>
          <a:prstGeom prst="curvedConnector3">
            <a:avLst>
              <a:gd fmla="val -337766" name="adj1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6" name="Google Shape;746;p84"/>
          <p:cNvSpPr/>
          <p:nvPr/>
        </p:nvSpPr>
        <p:spPr>
          <a:xfrm>
            <a:off x="6135575" y="43865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747" name="Google Shape;747;p84"/>
          <p:cNvCxnSpPr>
            <a:stCxn id="746" idx="2"/>
            <a:endCxn id="748" idx="3"/>
          </p:cNvCxnSpPr>
          <p:nvPr/>
        </p:nvCxnSpPr>
        <p:spPr>
          <a:xfrm flipH="1" rot="5400000">
            <a:off x="5183975" y="3461025"/>
            <a:ext cx="214500" cy="1948500"/>
          </a:xfrm>
          <a:prstGeom prst="curvedConnector4">
            <a:avLst>
              <a:gd fmla="val -111014" name="adj1"/>
              <a:gd fmla="val 53330" name="adj2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9" name="Google Shape;749;p84"/>
          <p:cNvSpPr txBox="1"/>
          <p:nvPr/>
        </p:nvSpPr>
        <p:spPr>
          <a:xfrm>
            <a:off x="5954894" y="3139889"/>
            <a:ext cx="8229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0" name="Google Shape;750;p84"/>
          <p:cNvSpPr txBox="1"/>
          <p:nvPr/>
        </p:nvSpPr>
        <p:spPr>
          <a:xfrm>
            <a:off x="5965608" y="3653395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Animal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1" name="Google Shape;751;p84"/>
          <p:cNvSpPr txBox="1"/>
          <p:nvPr/>
        </p:nvSpPr>
        <p:spPr>
          <a:xfrm>
            <a:off x="5960875" y="4172677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Fox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748" name="Google Shape;74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7464" y="4113330"/>
            <a:ext cx="429625" cy="4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85"/>
          <p:cNvSpPr txBox="1"/>
          <p:nvPr/>
        </p:nvSpPr>
        <p:spPr>
          <a:xfrm>
            <a:off x="58475" y="2815850"/>
            <a:ext cx="5580300" cy="2167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LivingThing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Animal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Fox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Squid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57" name="Google Shape;757;p8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Static Type vs. Dynamic Type</a:t>
            </a:r>
            <a:endParaRPr/>
          </a:p>
        </p:txBody>
      </p:sp>
      <p:sp>
        <p:nvSpPr>
          <p:cNvPr id="758" name="Google Shape;758;p8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Every variable in Java has a “compile-time type”, a.k.a. “static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declaration</a:t>
            </a:r>
            <a:r>
              <a:rPr lang="en"/>
              <a:t>. Never changes!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/>
            </a:br>
            <a:r>
              <a:rPr lang="en"/>
              <a:t>Variables also have a “run-time type”, a.k.a. “dynamic type”.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the type specified at </a:t>
            </a:r>
            <a:r>
              <a:rPr b="1" lang="en"/>
              <a:t>instantiation</a:t>
            </a:r>
            <a:r>
              <a:rPr lang="en"/>
              <a:t> (e.g. when using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/>
              <a:t>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Equal to the type of the object being pointed at.</a:t>
            </a:r>
            <a:endParaRPr/>
          </a:p>
        </p:txBody>
      </p:sp>
      <p:cxnSp>
        <p:nvCxnSpPr>
          <p:cNvPr id="759" name="Google Shape;759;p85"/>
          <p:cNvCxnSpPr/>
          <p:nvPr/>
        </p:nvCxnSpPr>
        <p:spPr>
          <a:xfrm>
            <a:off x="5894475" y="3157000"/>
            <a:ext cx="3141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0" name="Google Shape;760;p85"/>
          <p:cNvCxnSpPr/>
          <p:nvPr/>
        </p:nvCxnSpPr>
        <p:spPr>
          <a:xfrm>
            <a:off x="6657700" y="2996831"/>
            <a:ext cx="0" cy="174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1" name="Google Shape;761;p85"/>
          <p:cNvCxnSpPr/>
          <p:nvPr/>
        </p:nvCxnSpPr>
        <p:spPr>
          <a:xfrm>
            <a:off x="7922875" y="3030281"/>
            <a:ext cx="0" cy="175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2" name="Google Shape;762;p85"/>
          <p:cNvSpPr txBox="1"/>
          <p:nvPr/>
        </p:nvSpPr>
        <p:spPr>
          <a:xfrm>
            <a:off x="6677963" y="3278656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3" name="Google Shape;763;p85"/>
          <p:cNvSpPr/>
          <p:nvPr/>
        </p:nvSpPr>
        <p:spPr>
          <a:xfrm>
            <a:off x="6021227" y="3214756"/>
            <a:ext cx="5211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85"/>
          <p:cNvSpPr txBox="1"/>
          <p:nvPr/>
        </p:nvSpPr>
        <p:spPr>
          <a:xfrm>
            <a:off x="7935602" y="3278656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Squid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5" name="Google Shape;765;p85"/>
          <p:cNvSpPr txBox="1"/>
          <p:nvPr/>
        </p:nvSpPr>
        <p:spPr>
          <a:xfrm>
            <a:off x="6775200" y="28453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85"/>
          <p:cNvSpPr txBox="1"/>
          <p:nvPr/>
        </p:nvSpPr>
        <p:spPr>
          <a:xfrm>
            <a:off x="7860025" y="28453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7" name="Google Shape;767;p85"/>
          <p:cNvCxnSpPr/>
          <p:nvPr/>
        </p:nvCxnSpPr>
        <p:spPr>
          <a:xfrm>
            <a:off x="268600" y="4505871"/>
            <a:ext cx="203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8" name="Google Shape;768;p85"/>
          <p:cNvSpPr txBox="1"/>
          <p:nvPr/>
        </p:nvSpPr>
        <p:spPr>
          <a:xfrm>
            <a:off x="5580880" y="3244775"/>
            <a:ext cx="521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lt1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69" name="Google Shape;769;p85"/>
          <p:cNvSpPr txBox="1"/>
          <p:nvPr/>
        </p:nvSpPr>
        <p:spPr>
          <a:xfrm>
            <a:off x="6677963" y="3792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Animal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0" name="Google Shape;770;p85"/>
          <p:cNvSpPr txBox="1"/>
          <p:nvPr/>
        </p:nvSpPr>
        <p:spPr>
          <a:xfrm>
            <a:off x="7935602" y="3792313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1" name="Google Shape;771;p85"/>
          <p:cNvSpPr txBox="1"/>
          <p:nvPr/>
        </p:nvSpPr>
        <p:spPr>
          <a:xfrm>
            <a:off x="6677963" y="4305970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2" name="Google Shape;772;p85"/>
          <p:cNvSpPr/>
          <p:nvPr/>
        </p:nvSpPr>
        <p:spPr>
          <a:xfrm>
            <a:off x="6021227" y="3728413"/>
            <a:ext cx="521100" cy="448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85"/>
          <p:cNvSpPr/>
          <p:nvPr/>
        </p:nvSpPr>
        <p:spPr>
          <a:xfrm>
            <a:off x="6021227" y="4242070"/>
            <a:ext cx="521100" cy="4488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85"/>
          <p:cNvSpPr txBox="1"/>
          <p:nvPr/>
        </p:nvSpPr>
        <p:spPr>
          <a:xfrm>
            <a:off x="7935602" y="4305970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Fox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5" name="Google Shape;775;p85"/>
          <p:cNvSpPr txBox="1"/>
          <p:nvPr/>
        </p:nvSpPr>
        <p:spPr>
          <a:xfrm>
            <a:off x="5626630" y="3743075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76" name="Google Shape;776;p85"/>
          <p:cNvSpPr txBox="1"/>
          <p:nvPr/>
        </p:nvSpPr>
        <p:spPr>
          <a:xfrm>
            <a:off x="5626630" y="4287082"/>
            <a:ext cx="429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h1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777" name="Google Shape;77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2889" y="3530705"/>
            <a:ext cx="429625" cy="4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85"/>
          <p:cNvSpPr/>
          <p:nvPr/>
        </p:nvSpPr>
        <p:spPr>
          <a:xfrm>
            <a:off x="6050988" y="341935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sp>
        <p:nvSpPr>
          <p:cNvPr id="779" name="Google Shape;779;p85"/>
          <p:cNvSpPr/>
          <p:nvPr/>
        </p:nvSpPr>
        <p:spPr>
          <a:xfrm>
            <a:off x="6151875" y="38748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780" name="Google Shape;780;p85"/>
          <p:cNvCxnSpPr>
            <a:stCxn id="779" idx="2"/>
            <a:endCxn id="777" idx="2"/>
          </p:cNvCxnSpPr>
          <p:nvPr/>
        </p:nvCxnSpPr>
        <p:spPr>
          <a:xfrm flipH="1" rot="5400000">
            <a:off x="5694525" y="3443575"/>
            <a:ext cx="70500" cy="1104000"/>
          </a:xfrm>
          <a:prstGeom prst="curvedConnector3">
            <a:avLst>
              <a:gd fmla="val -337766" name="adj1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1" name="Google Shape;781;p85"/>
          <p:cNvSpPr/>
          <p:nvPr/>
        </p:nvSpPr>
        <p:spPr>
          <a:xfrm>
            <a:off x="6135575" y="4386525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pic>
        <p:nvPicPr>
          <p:cNvPr id="782" name="Google Shape;78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6053">
            <a:off x="3176983" y="3282965"/>
            <a:ext cx="372834" cy="662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3" name="Google Shape;783;p85"/>
          <p:cNvCxnSpPr>
            <a:stCxn id="778" idx="0"/>
            <a:endCxn id="782" idx="2"/>
          </p:cNvCxnSpPr>
          <p:nvPr/>
        </p:nvCxnSpPr>
        <p:spPr>
          <a:xfrm rot="5400000">
            <a:off x="4560288" y="2312350"/>
            <a:ext cx="513600" cy="2727600"/>
          </a:xfrm>
          <a:prstGeom prst="curvedConnector5">
            <a:avLst>
              <a:gd fmla="val -24791" name="adj1"/>
              <a:gd fmla="val 71280" name="adj2"/>
              <a:gd fmla="val 87403" name="adj3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4" name="Google Shape;784;p85"/>
          <p:cNvSpPr txBox="1"/>
          <p:nvPr/>
        </p:nvSpPr>
        <p:spPr>
          <a:xfrm>
            <a:off x="5954894" y="3139889"/>
            <a:ext cx="8229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LivingThing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5" name="Google Shape;785;p85"/>
          <p:cNvSpPr txBox="1"/>
          <p:nvPr/>
        </p:nvSpPr>
        <p:spPr>
          <a:xfrm>
            <a:off x="5965608" y="3653395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Animal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86" name="Google Shape;786;p85"/>
          <p:cNvSpPr txBox="1"/>
          <p:nvPr/>
        </p:nvSpPr>
        <p:spPr>
          <a:xfrm>
            <a:off x="5960875" y="4172677"/>
            <a:ext cx="521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Fox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87" name="Google Shape;787;p85"/>
          <p:cNvCxnSpPr>
            <a:stCxn id="781" idx="2"/>
            <a:endCxn id="788" idx="3"/>
          </p:cNvCxnSpPr>
          <p:nvPr/>
        </p:nvCxnSpPr>
        <p:spPr>
          <a:xfrm flipH="1" rot="5400000">
            <a:off x="5183975" y="3461025"/>
            <a:ext cx="214500" cy="1948500"/>
          </a:xfrm>
          <a:prstGeom prst="curvedConnector4">
            <a:avLst>
              <a:gd fmla="val -111014" name="adj1"/>
              <a:gd fmla="val 53330" name="adj2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788" name="Google Shape;78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7464" y="4113330"/>
            <a:ext cx="429625" cy="4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8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Method Selection For Overridden Methods</a:t>
            </a:r>
            <a:endParaRPr/>
          </a:p>
        </p:txBody>
      </p:sp>
      <p:sp>
        <p:nvSpPr>
          <p:cNvPr id="794" name="Google Shape;794;p8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Suppose we call a method of an object using a variable with: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compile-time type 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run-time type 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Then if Y </a:t>
            </a:r>
            <a:r>
              <a:rPr b="1" lang="en"/>
              <a:t>overrides</a:t>
            </a:r>
            <a:r>
              <a:rPr lang="en"/>
              <a:t> the method, Y’s method is used instead.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known as “dynamic method selection”.</a:t>
            </a:r>
            <a:endParaRPr/>
          </a:p>
        </p:txBody>
      </p:sp>
      <p:cxnSp>
        <p:nvCxnSpPr>
          <p:cNvPr id="795" name="Google Shape;795;p86"/>
          <p:cNvCxnSpPr/>
          <p:nvPr/>
        </p:nvCxnSpPr>
        <p:spPr>
          <a:xfrm flipH="1">
            <a:off x="5358975" y="2199100"/>
            <a:ext cx="1246800" cy="1275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6" name="Google Shape;796;p86"/>
          <p:cNvSpPr txBox="1"/>
          <p:nvPr/>
        </p:nvSpPr>
        <p:spPr>
          <a:xfrm>
            <a:off x="6538150" y="1982550"/>
            <a:ext cx="2356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This term is a bit obscure.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797" name="Google Shape;797;p86"/>
          <p:cNvSpPr/>
          <p:nvPr/>
        </p:nvSpPr>
        <p:spPr>
          <a:xfrm>
            <a:off x="6329102" y="3732706"/>
            <a:ext cx="521100" cy="44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86"/>
          <p:cNvSpPr txBox="1"/>
          <p:nvPr/>
        </p:nvSpPr>
        <p:spPr>
          <a:xfrm>
            <a:off x="6262769" y="3657839"/>
            <a:ext cx="8229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Consolas"/>
                <a:ea typeface="Consolas"/>
                <a:cs typeface="Consolas"/>
                <a:sym typeface="Consolas"/>
              </a:rPr>
              <a:t>List61B</a:t>
            </a:r>
            <a:endParaRPr sz="600"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799" name="Google Shape;79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4375" y="2942936"/>
            <a:ext cx="2060586" cy="4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86"/>
          <p:cNvSpPr/>
          <p:nvPr/>
        </p:nvSpPr>
        <p:spPr>
          <a:xfrm>
            <a:off x="6598863" y="3854300"/>
            <a:ext cx="25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E2F3"/>
              </a:solidFill>
            </a:endParaRPr>
          </a:p>
        </p:txBody>
      </p:sp>
      <p:cxnSp>
        <p:nvCxnSpPr>
          <p:cNvPr id="801" name="Google Shape;801;p86"/>
          <p:cNvCxnSpPr>
            <a:stCxn id="800" idx="3"/>
            <a:endCxn id="799" idx="1"/>
          </p:cNvCxnSpPr>
          <p:nvPr/>
        </p:nvCxnSpPr>
        <p:spPr>
          <a:xfrm rot="10800000">
            <a:off x="6834363" y="3175100"/>
            <a:ext cx="24300" cy="757200"/>
          </a:xfrm>
          <a:prstGeom prst="curvedConnector5">
            <a:avLst>
              <a:gd fmla="val -979938" name="adj1"/>
              <a:gd fmla="val 39832" name="adj2"/>
              <a:gd fmla="val 1079887" name="adj3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2" name="Google Shape;802;p86"/>
          <p:cNvSpPr txBox="1"/>
          <p:nvPr/>
        </p:nvSpPr>
        <p:spPr>
          <a:xfrm>
            <a:off x="6282918" y="4310231"/>
            <a:ext cx="1407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List61B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03" name="Google Shape;803;p86"/>
          <p:cNvSpPr txBox="1"/>
          <p:nvPr/>
        </p:nvSpPr>
        <p:spPr>
          <a:xfrm>
            <a:off x="7519554" y="4305507"/>
            <a:ext cx="771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04" name="Google Shape;804;p86"/>
          <p:cNvSpPr txBox="1"/>
          <p:nvPr/>
        </p:nvSpPr>
        <p:spPr>
          <a:xfrm>
            <a:off x="6231631" y="4084706"/>
            <a:ext cx="1535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Static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86"/>
          <p:cNvSpPr txBox="1"/>
          <p:nvPr/>
        </p:nvSpPr>
        <p:spPr>
          <a:xfrm>
            <a:off x="7316456" y="4084706"/>
            <a:ext cx="12126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Dynamic Type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86"/>
          <p:cNvSpPr txBox="1"/>
          <p:nvPr/>
        </p:nvSpPr>
        <p:spPr>
          <a:xfrm>
            <a:off x="58475" y="2815850"/>
            <a:ext cx="5580300" cy="2167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public static void </a:t>
            </a:r>
            <a:r>
              <a:rPr lang="en" sz="1900">
                <a:solidFill>
                  <a:srgbClr val="5FB3B3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[]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sz="1900">
              <a:solidFill>
                <a:srgbClr val="FDFDFD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LivingThing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EC696E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Animal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a1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F7AD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Fox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h1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Fox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en" sz="1900">
                <a:solidFill>
                  <a:srgbClr val="D6DCE7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lt1 </a:t>
            </a:r>
            <a:r>
              <a:rPr lang="en" sz="1900">
                <a:solidFill>
                  <a:srgbClr val="F77A56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" sz="1900">
                <a:solidFill>
                  <a:srgbClr val="C494C4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new Squid</a:t>
            </a: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1900">
                <a:solidFill>
                  <a:srgbClr val="A5ABB8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900">
              <a:solidFill>
                <a:srgbClr val="A5ABB8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DFDFD"/>
                </a:solidFill>
                <a:highlight>
                  <a:schemeClr val="dk1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rgbClr val="C494C4"/>
              </a:solidFill>
              <a:highlight>
                <a:schemeClr val="dk1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87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Static and Dynamic Type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Changes to Scope in 61B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Using Inheritance Safely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12" name="Google Shape;812;p87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to Scope in 61B</a:t>
            </a:r>
            <a:endParaRPr/>
          </a:p>
        </p:txBody>
      </p:sp>
      <p:sp>
        <p:nvSpPr>
          <p:cNvPr id="813" name="Google Shape;813;p87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Older Versions of 61B (pre-2018)</a:t>
            </a:r>
            <a:endParaRPr/>
          </a:p>
        </p:txBody>
      </p:sp>
      <p:sp>
        <p:nvSpPr>
          <p:cNvPr id="819" name="Google Shape;819;p88"/>
          <p:cNvSpPr txBox="1"/>
          <p:nvPr>
            <p:ph idx="1" type="body"/>
          </p:nvPr>
        </p:nvSpPr>
        <p:spPr>
          <a:xfrm>
            <a:off x="107050" y="402200"/>
            <a:ext cx="8520600" cy="44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older versions of this class, the section on Dynamic Method Selection included a tricky corner case where a subclass overloads (rather than overrides) a superclass method.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 older versions went even deeper, showing what happens when subclasses have </a:t>
            </a:r>
            <a:r>
              <a:rPr lang="en"/>
              <a:t>variables with the same name as their superclass.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Students spent a great deal of time on something that isn’t ultimately very important. This is not a class about Java minutiae, so I cut this material.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Example, the infamous Bird/Falcon/gulgate problem from Spring 2017: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https://hkn.eecs.berkeley.edu/examfiles/cs61b_sp17_mt1.pdf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are doing problems where the behavior of the DMS is highly counterintuitive, it is probably out of scope. 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See </a:t>
            </a:r>
            <a:r>
              <a:rPr lang="en" u="sng">
                <a:solidFill>
                  <a:schemeClr val="hlink"/>
                </a:solidFill>
                <a:hlinkClick r:id="rId4"/>
              </a:rPr>
              <a:t>these extra slides</a:t>
            </a:r>
            <a:r>
              <a:rPr lang="en"/>
              <a:t> or </a:t>
            </a:r>
            <a:r>
              <a:rPr lang="en" u="sng">
                <a:solidFill>
                  <a:schemeClr val="hlink"/>
                </a:solidFill>
                <a:hlinkClick r:id="rId5"/>
              </a:rPr>
              <a:t>bonus video A</a:t>
            </a:r>
            <a:r>
              <a:rPr lang="en"/>
              <a:t>, then </a:t>
            </a:r>
            <a:r>
              <a:rPr lang="en" u="sng">
                <a:solidFill>
                  <a:schemeClr val="hlink"/>
                </a:solidFill>
                <a:hlinkClick r:id="rId6"/>
              </a:rPr>
              <a:t>bonus video B</a:t>
            </a:r>
            <a:r>
              <a:rPr lang="en"/>
              <a:t> if you’re curious.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89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The Desire for Generality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Hypernyms and Hyponyms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and Implements Keywords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vs. Overloading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Interface Inheritance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Implementation Inheritance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Default Methods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Overriding Default Methods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Static and Dynamic Type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Changes to Scope in 61B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Using Inheritance Safely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5" name="Google Shape;825;p89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Inheritance Safely</a:t>
            </a:r>
            <a:endParaRPr/>
          </a:p>
        </p:txBody>
      </p:sp>
      <p:sp>
        <p:nvSpPr>
          <p:cNvPr id="826" name="Google Shape;826;p89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8,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9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 vs. Implementation Inheritance</a:t>
            </a:r>
            <a:endParaRPr/>
          </a:p>
        </p:txBody>
      </p:sp>
      <p:sp>
        <p:nvSpPr>
          <p:cNvPr id="832" name="Google Shape;832;p9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Interface Inheritance (a.k.a. what):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Allows you to generalize code in a powerful, simple way.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Implementation Inheritance (a.k.a. how):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Allows code-reuse: Subclasses can rely on superclasses or interfaces.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Example: print() implemented in List61B.java.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Gives another dimension of control to subclass designers: Can decide whether or not to override default implementations.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Important:</a:t>
            </a:r>
            <a:r>
              <a:rPr lang="en"/>
              <a:t> In both cases, we specify “is-a” relationships, not “has-a”.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Good: Dog implements Animal, SLList implements List61B.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Bad: Cat implements Claw, </a:t>
            </a:r>
            <a:r>
              <a:rPr lang="en"/>
              <a:t>Set</a:t>
            </a:r>
            <a:r>
              <a:rPr lang="en"/>
              <a:t> implements SLList.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9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Dangers of Implementation Inheritance</a:t>
            </a:r>
            <a:endParaRPr/>
          </a:p>
        </p:txBody>
      </p:sp>
      <p:sp>
        <p:nvSpPr>
          <p:cNvPr id="838" name="Google Shape;838;p9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Particular Dangers of Implementation Inheritance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Makes it harder to keep track of where something was actually implemented (though a good IDE makes this better).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Rules for resolving conflicts can be arcane. Won’t cover in 61B.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Example: What if two interfaces both give conflicting default methods?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Encourages overly complex code (especially with novices).</a:t>
            </a:r>
            <a:endParaRPr/>
          </a:p>
          <a:p>
            <a:pPr indent="-342900" lvl="1" marL="9144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Common mistake: Has-a vs. Is-a!</a:t>
            </a:r>
            <a:endParaRPr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/>
              <a:t>Breaks encapsulation!</a:t>
            </a:r>
            <a:endParaRPr/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What is encapsulation? See next week.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B7B7B7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