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</p:sldIdLst>
  <p:sldSz cy="5143500" cx="9144000"/>
  <p:notesSz cx="6858000" cy="9144000"/>
  <p:embeddedFontLst>
    <p:embeddedFont>
      <p:font typeface="Roboto Medium"/>
      <p:regular r:id="rId69"/>
      <p:bold r:id="rId70"/>
      <p:italic r:id="rId71"/>
      <p:boldItalic r:id="rId72"/>
    </p:embeddedFont>
    <p:embeddedFont>
      <p:font typeface="Roboto"/>
      <p:regular r:id="rId73"/>
      <p:bold r:id="rId74"/>
      <p:italic r:id="rId75"/>
      <p:boldItalic r:id="rId76"/>
    </p:embeddedFont>
    <p:embeddedFont>
      <p:font typeface="Roboto Light"/>
      <p:regular r:id="rId77"/>
      <p:bold r:id="rId78"/>
      <p:italic r:id="rId79"/>
      <p:boldItalic r:id="rId8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E722B5C-8A1A-48C5-B010-4582EBA691CD}">
  <a:tblStyle styleId="{9E722B5C-8A1A-48C5-B010-4582EBA691C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3B6181EB-AC65-4943-898B-BD6E45C6763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0" Type="http://schemas.openxmlformats.org/officeDocument/2006/relationships/font" Target="fonts/RobotoLight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Roboto-regular.fntdata"/><Relationship Id="rId72" Type="http://schemas.openxmlformats.org/officeDocument/2006/relationships/font" Target="fonts/RobotoMedium-boldItalic.fntdata"/><Relationship Id="rId31" Type="http://schemas.openxmlformats.org/officeDocument/2006/relationships/slide" Target="slides/slide26.xml"/><Relationship Id="rId75" Type="http://schemas.openxmlformats.org/officeDocument/2006/relationships/font" Target="fonts/Roboto-italic.fntdata"/><Relationship Id="rId30" Type="http://schemas.openxmlformats.org/officeDocument/2006/relationships/slide" Target="slides/slide25.xml"/><Relationship Id="rId74" Type="http://schemas.openxmlformats.org/officeDocument/2006/relationships/font" Target="fonts/Roboto-bold.fntdata"/><Relationship Id="rId33" Type="http://schemas.openxmlformats.org/officeDocument/2006/relationships/slide" Target="slides/slide28.xml"/><Relationship Id="rId77" Type="http://schemas.openxmlformats.org/officeDocument/2006/relationships/font" Target="fonts/RobotoLight-regular.fntdata"/><Relationship Id="rId32" Type="http://schemas.openxmlformats.org/officeDocument/2006/relationships/slide" Target="slides/slide27.xml"/><Relationship Id="rId76" Type="http://schemas.openxmlformats.org/officeDocument/2006/relationships/font" Target="fonts/Roboto-boldItalic.fntdata"/><Relationship Id="rId35" Type="http://schemas.openxmlformats.org/officeDocument/2006/relationships/slide" Target="slides/slide30.xml"/><Relationship Id="rId79" Type="http://schemas.openxmlformats.org/officeDocument/2006/relationships/font" Target="fonts/RobotoLight-italic.fntdata"/><Relationship Id="rId34" Type="http://schemas.openxmlformats.org/officeDocument/2006/relationships/slide" Target="slides/slide29.xml"/><Relationship Id="rId78" Type="http://schemas.openxmlformats.org/officeDocument/2006/relationships/font" Target="fonts/RobotoLight-bold.fntdata"/><Relationship Id="rId71" Type="http://schemas.openxmlformats.org/officeDocument/2006/relationships/font" Target="fonts/RobotoMedium-italic.fntdata"/><Relationship Id="rId70" Type="http://schemas.openxmlformats.org/officeDocument/2006/relationships/font" Target="fonts/RobotoMedium-bold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RobotoMedium-regular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08da71f5d7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08da71f5d7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08da71f5d7_0_53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08da71f5d7_0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63937f84c_030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63937f84c_0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829358d88a_0_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829358d88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404b8561c_05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404b8561c_0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63937f84c_02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63937f84c_0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08da71f5d7_0_53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08da71f5d7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a0a2654eb_0_6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a0a2654eb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404b8561c_08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404b8561c_0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b8fec2cee_0_1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b8fec2ce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b8fec2cee_0_2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b8fec2ce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08da71f5d7_0_52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08da71f5d7_0_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404f59715_0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404f59715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404f59715_01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404f59715_0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08da71f5d7_0_51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208da71f5d7_0_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a0a2654eb_0_1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2a0a2654e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a0a2654eb_0_2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2a0a2654e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08da71f5d7_0_51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08da71f5d7_0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a0a2654eb_0_3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2a0a2654e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a0a2654eb_0_4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2a0a2654eb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2b8fec2cee_0_3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2b8fec2cee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63937f84c_07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63937f84c_0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63937f84c_028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63937f84c_0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a0a2654eb_0_7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2a0a2654eb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08da71f5d7_0_50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208da71f5d7_0_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a0a2654eb_0_11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2a0a2654eb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a0a2654eb_0_16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2a0a2654eb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2a0a2654eb_0_17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2a0a2654eb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b8fec2cee_0_6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2b8fec2cee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b8fec2cee_0_7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2b8fec2cee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2b8fec2cee_0_9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2b8fec2cee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23d2c27353c_0_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23d2c27353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3d2c27353c_0_2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23d2c27353c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2a0a2654eb_0_30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2a0a2654eb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2b8fec2cee_0_17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2b8fec2cee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2a0a2654eb_0_32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2a0a2654eb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2829358d88a_0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2829358d88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2a0a2654eb_0_33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2a0a2654eb_0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208da71f5d7_0_50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208da71f5d7_0_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2bf4d1e1f7_0_24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2bf4d1e1f7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2bf4d1e1f7_0_32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2bf4d1e1f7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23d36512545_0_2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23d36512545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23d36512545_0_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23d3651254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23d36512545_0_3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23d36512545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23d36512545_0_5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23d36512545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208da71f5d7_0_49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208da71f5d7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2bf4d1e1f7_0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2bf4d1e1f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2bf4d1e1f7_0_2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2bf4d1e1f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2c0279b2f7_0_2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2c0279b2f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2c0279b2f7_0_3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2c0279b2f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2a0a2654eb_0_36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2a0a2654eb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2c0279b2f7_0_4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2c0279b2f7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2c0279b2f7_0_6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2c0279b2f7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2c0279b2f7_1_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2c0279b2f7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208da71f5d7_0_48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208da71f5d7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4fc71de6a0_9_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4fc71de6a0_9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4fc71de6a0_9_1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4fc71de6a0_9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23d36512545_0_8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23d36512545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23d36512545_0_9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23d36512545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23d36512545_0_10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23d36512545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4fc71de6a0_9_4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4fc71de6a0_9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2c0279b2f7_0_9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2c0279b2f7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328362bff5_1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328362bff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15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311700" y="2834125"/>
            <a:ext cx="8520600" cy="15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" name="Google Shape;22;p4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oadmap">
  <p:cSld name="SECTION_TITLE_AND_DESCRIPTION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pic>
        <p:nvPicPr>
          <p:cNvPr id="27" name="Google Shape;2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cxnSp>
        <p:nvCxnSpPr>
          <p:cNvPr id="29" name="Google Shape;29;p5"/>
          <p:cNvCxnSpPr/>
          <p:nvPr/>
        </p:nvCxnSpPr>
        <p:spPr>
          <a:xfrm>
            <a:off x="266975" y="4049175"/>
            <a:ext cx="4038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" name="Google Shape;30;p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slide right">
  <p:cSld name="SECTION_TITLE_AND_DESCRIPTION_2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 txBox="1"/>
          <p:nvPr>
            <p:ph idx="1" type="subTitle"/>
          </p:nvPr>
        </p:nvSpPr>
        <p:spPr>
          <a:xfrm>
            <a:off x="4835400" y="4198275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/>
        </p:nvSpPr>
        <p:spPr>
          <a:xfrm>
            <a:off x="6365900" y="3724875"/>
            <a:ext cx="2591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 Slides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95425" y="402200"/>
            <a:ext cx="43023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38" name="Google Shape;38;p6"/>
          <p:cNvCxnSpPr/>
          <p:nvPr/>
        </p:nvCxnSpPr>
        <p:spPr>
          <a:xfrm>
            <a:off x="95431" y="402210"/>
            <a:ext cx="43521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slide left">
  <p:cSld name="SECTION_TITLE_AND_DESCRIPTION_2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7"/>
          <p:cNvSpPr txBox="1"/>
          <p:nvPr>
            <p:ph idx="1" type="subTitle"/>
          </p:nvPr>
        </p:nvSpPr>
        <p:spPr>
          <a:xfrm>
            <a:off x="225450" y="3943400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7"/>
          <p:cNvSpPr txBox="1"/>
          <p:nvPr/>
        </p:nvSpPr>
        <p:spPr>
          <a:xfrm>
            <a:off x="208440" y="3420075"/>
            <a:ext cx="4121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 Slides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667425" y="402200"/>
            <a:ext cx="43023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type="title"/>
          </p:nvPr>
        </p:nvSpPr>
        <p:spPr>
          <a:xfrm>
            <a:off x="4572000" y="0"/>
            <a:ext cx="4572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45" name="Google Shape;45;p7"/>
          <p:cNvCxnSpPr/>
          <p:nvPr/>
        </p:nvCxnSpPr>
        <p:spPr>
          <a:xfrm>
            <a:off x="4667431" y="402210"/>
            <a:ext cx="43521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" name="Google Shape;4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">
  <p:cSld name="SECTION_TITLE_AND_DESCRIPTION_2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8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8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53" name="Google Shape;53;p8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4" name="Google Shape;54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8"/>
          <p:cNvSpPr txBox="1"/>
          <p:nvPr/>
        </p:nvSpPr>
        <p:spPr>
          <a:xfrm>
            <a:off x="208440" y="3420075"/>
            <a:ext cx="4121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 1">
  <p:cSld name="SECTION_TITLE_AND_DESCRIPTION_2_1_1_2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9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0" name="Google Shape;60;p9"/>
          <p:cNvSpPr txBox="1"/>
          <p:nvPr/>
        </p:nvSpPr>
        <p:spPr>
          <a:xfrm>
            <a:off x="208445" y="3420075"/>
            <a:ext cx="1873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Compare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63" name="Google Shape;63;p9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4" name="Google Shape;6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 Solution">
  <p:cSld name="SECTION_TITLE_AND_DESCRIPTION_2_1_1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0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9" name="Google Shape;69;p10"/>
          <p:cNvSpPr txBox="1"/>
          <p:nvPr/>
        </p:nvSpPr>
        <p:spPr>
          <a:xfrm>
            <a:off x="208445" y="3420075"/>
            <a:ext cx="1873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Solution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" name="Google Shape;70;p10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72" name="Google Shape;72;p10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3" name="Google Shape;7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81238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9" name="Google Shape;79;p11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" name="Google Shape;80;p11"/>
          <p:cNvSpPr txBox="1"/>
          <p:nvPr>
            <p:ph idx="2" type="body"/>
          </p:nvPr>
        </p:nvSpPr>
        <p:spPr>
          <a:xfrm>
            <a:off x="9543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4" name="Google Shape;84;p12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TITLE_AND_DESCRIPTION_3">
  <p:cSld name="SECTION_TITLE_AND_DESCRIPTION_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2" name="Google Shape;9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14"/>
          <p:cNvSpPr txBox="1"/>
          <p:nvPr>
            <p:ph idx="2" type="body"/>
          </p:nvPr>
        </p:nvSpPr>
        <p:spPr>
          <a:xfrm>
            <a:off x="481238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" name="Google Shape;96;p15"/>
          <p:cNvSpPr txBox="1"/>
          <p:nvPr>
            <p:ph type="title"/>
          </p:nvPr>
        </p:nvSpPr>
        <p:spPr>
          <a:xfrm>
            <a:off x="95425" y="4382350"/>
            <a:ext cx="842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cxnSp>
        <p:nvCxnSpPr>
          <p:cNvPr id="97" name="Google Shape;97;p15"/>
          <p:cNvCxnSpPr/>
          <p:nvPr/>
        </p:nvCxnSpPr>
        <p:spPr>
          <a:xfrm>
            <a:off x="168250" y="4288400"/>
            <a:ext cx="8757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dark">
  <p:cSld name="BLANK_1"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lude">
  <p:cSld name="SECTION_TITLE_AND_DESCRIPTION_1_3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pic>
        <p:nvPicPr>
          <p:cNvPr id="106" name="Google Shape;106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108" name="Google Shape;108;p18"/>
          <p:cNvCxnSpPr/>
          <p:nvPr/>
        </p:nvCxnSpPr>
        <p:spPr>
          <a:xfrm>
            <a:off x="266975" y="4049175"/>
            <a:ext cx="4038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" name="Google Shape;109;p18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3" name="Google Shape;113;p1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4" name="Google Shape;114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on left">
  <p:cSld name="SECTION_TITLE_AND_DESCRIPTION_1_1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/>
          <p:nvPr/>
        </p:nvSpPr>
        <p:spPr>
          <a:xfrm>
            <a:off x="0" y="6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9" name="Google Shape;119;p20"/>
          <p:cNvSpPr txBox="1"/>
          <p:nvPr>
            <p:ph idx="1" type="body"/>
          </p:nvPr>
        </p:nvSpPr>
        <p:spPr>
          <a:xfrm>
            <a:off x="48829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20"/>
          <p:cNvSpPr txBox="1"/>
          <p:nvPr>
            <p:ph idx="2" type="body"/>
          </p:nvPr>
        </p:nvSpPr>
        <p:spPr>
          <a:xfrm>
            <a:off x="310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20"/>
          <p:cNvSpPr txBox="1"/>
          <p:nvPr>
            <p:ph type="title"/>
          </p:nvPr>
        </p:nvSpPr>
        <p:spPr>
          <a:xfrm>
            <a:off x="4882900" y="445025"/>
            <a:ext cx="395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2" name="Google Shape;122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left, Heading">
  <p:cSld name="SECTION_TITLE_AND_DESCRIPTION_1_1_1_1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/>
          <p:nvPr/>
        </p:nvSpPr>
        <p:spPr>
          <a:xfrm>
            <a:off x="0" y="6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48829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2" type="body"/>
          </p:nvPr>
        </p:nvSpPr>
        <p:spPr>
          <a:xfrm>
            <a:off x="310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3" type="subTitle"/>
          </p:nvPr>
        </p:nvSpPr>
        <p:spPr>
          <a:xfrm>
            <a:off x="225450" y="3943400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9" name="Google Shape;129;p21"/>
          <p:cNvSpPr txBox="1"/>
          <p:nvPr>
            <p:ph type="title"/>
          </p:nvPr>
        </p:nvSpPr>
        <p:spPr>
          <a:xfrm>
            <a:off x="208450" y="3418425"/>
            <a:ext cx="39501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pic>
        <p:nvPicPr>
          <p:cNvPr id="130" name="Google Shape;130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3" name="Google Shape;13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on right">
  <p:cSld name="SECTION_TITLE_AND_DESCRIPTION_1_2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3117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2" type="body"/>
          </p:nvPr>
        </p:nvSpPr>
        <p:spPr>
          <a:xfrm>
            <a:off x="4882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23"/>
          <p:cNvSpPr txBox="1"/>
          <p:nvPr>
            <p:ph type="title"/>
          </p:nvPr>
        </p:nvSpPr>
        <p:spPr>
          <a:xfrm>
            <a:off x="311700" y="445025"/>
            <a:ext cx="395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10.xml"/><Relationship Id="rId22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12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600"/>
              <a:buFont typeface="Roboto Medium"/>
              <a:buNone/>
              <a:defRPr sz="16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5727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Relationship Id="rId4" Type="http://schemas.openxmlformats.org/officeDocument/2006/relationships/image" Target="../media/image8.png"/><Relationship Id="rId5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hyperlink" Target="http://datastructur.es/sp18/materials/demos/asymptotics.html?rN=4*N%5E2+40*sin(N)&amp;fN=N%5E2&amp;k1=3&amp;k2=5&amp;maxN=15&amp;maxY=1000" TargetMode="External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hyperlink" Target="http://datastructur.es/sp18/materials/demos/asymptotics.html?rN=(4N%5E2+3N*log(N))/2" TargetMode="External"/><Relationship Id="rId4" Type="http://schemas.openxmlformats.org/officeDocument/2006/relationships/image" Target="../media/image16.png"/><Relationship Id="rId5" Type="http://schemas.openxmlformats.org/officeDocument/2006/relationships/image" Target="../media/image18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hyperlink" Target="http://datastructur.es/sp18/materials/demos/asymptotics.html?rN=(4N%5E2+3N*log(N))/2&amp;fN=N%5E2&amp;k1=1&amp;k2=3&amp;maxN=5" TargetMode="External"/><Relationship Id="rId4" Type="http://schemas.openxmlformats.org/officeDocument/2006/relationships/image" Target="../media/image16.png"/><Relationship Id="rId5" Type="http://schemas.openxmlformats.org/officeDocument/2006/relationships/image" Target="../media/image18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hyperlink" Target="http://support.sas.com/documentation/cdl/en/ornoaug/65289/HTML/default/viewer.htm#ornoaug_optnet_examples07.htm#ornoaug.optnet.map002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ctrTitle"/>
          </p:nvPr>
        </p:nvSpPr>
        <p:spPr>
          <a:xfrm>
            <a:off x="311700" y="1658975"/>
            <a:ext cx="8709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3"/>
                </a:solidFill>
              </a:rPr>
              <a:t>Introduction to Asymptotic Analysis</a:t>
            </a:r>
            <a:endParaRPr sz="3600">
              <a:solidFill>
                <a:schemeClr val="accent3"/>
              </a:solidFill>
            </a:endParaRPr>
          </a:p>
        </p:txBody>
      </p:sp>
      <p:sp>
        <p:nvSpPr>
          <p:cNvPr id="145" name="Google Shape;145;p24"/>
          <p:cNvSpPr txBox="1"/>
          <p:nvPr/>
        </p:nvSpPr>
        <p:spPr>
          <a:xfrm>
            <a:off x="345775" y="2740300"/>
            <a:ext cx="27627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BF9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Lecture 13</a:t>
            </a:r>
            <a:endParaRPr sz="1200">
              <a:solidFill>
                <a:srgbClr val="BF9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46" name="Google Shape;14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24"/>
          <p:cNvSpPr txBox="1"/>
          <p:nvPr/>
        </p:nvSpPr>
        <p:spPr>
          <a:xfrm>
            <a:off x="311700" y="3854350"/>
            <a:ext cx="85206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strike="sngStrike">
                <a:latin typeface="Roboto Medium"/>
                <a:ea typeface="Roboto Medium"/>
                <a:cs typeface="Roboto Medium"/>
                <a:sym typeface="Roboto Medium"/>
              </a:rPr>
              <a:t>CS</a:t>
            </a:r>
            <a:r>
              <a:rPr lang="en" sz="1600">
                <a:latin typeface="Roboto Medium"/>
                <a:ea typeface="Roboto Medium"/>
                <a:cs typeface="Roboto Medium"/>
                <a:sym typeface="Roboto Medium"/>
              </a:rPr>
              <a:t> Math </a:t>
            </a:r>
            <a:r>
              <a:rPr lang="en" sz="1600">
                <a:latin typeface="Roboto Medium"/>
                <a:ea typeface="Roboto Medium"/>
                <a:cs typeface="Roboto Medium"/>
                <a:sym typeface="Roboto Medium"/>
              </a:rPr>
              <a:t>61B, </a:t>
            </a:r>
            <a:r>
              <a:rPr lang="en" sz="1600">
                <a:latin typeface="Roboto Medium"/>
                <a:ea typeface="Roboto Medium"/>
                <a:cs typeface="Roboto Medium"/>
                <a:sym typeface="Roboto Medium"/>
              </a:rPr>
              <a:t>Spring 2024</a:t>
            </a:r>
            <a:r>
              <a:rPr lang="en" sz="16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 @ UC Berkeley</a:t>
            </a:r>
            <a:endParaRPr sz="1600">
              <a:solidFill>
                <a:srgbClr val="000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Roboto Light"/>
                <a:ea typeface="Roboto Light"/>
                <a:cs typeface="Roboto Light"/>
                <a:sym typeface="Roboto Light"/>
              </a:rPr>
              <a:t>Slides credit: Josh Hug</a:t>
            </a:r>
            <a:endParaRPr sz="1600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48" name="Google Shape;14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3875" y="120525"/>
            <a:ext cx="3616325" cy="251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Goal: Measuring Code Efficiency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Intuitive Runtime Characterizations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Clock Time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Exact Operation Counting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Exact Count Exercise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Asymptotic Analysis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Why Scaling Matters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Computing Worst Case Order of Growth (Tedious Approach)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Computing Worst Case Order of Growth (Simplified Approach)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Asymptotic Notation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Big Theta (a.k.a. Order of Growth)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Big O</a:t>
            </a:r>
            <a:r>
              <a:rPr lang="en">
                <a:solidFill>
                  <a:schemeClr val="dk2"/>
                </a:solidFill>
              </a:rPr>
              <a:t> and Big Omega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54" name="Google Shape;154;p2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Goal: Measuring Code Efficiency</a:t>
            </a:r>
            <a:endParaRPr/>
          </a:p>
        </p:txBody>
      </p:sp>
      <p:sp>
        <p:nvSpPr>
          <p:cNvPr id="155" name="Google Shape;155;p2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13,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61B: Writing Efficient Programs</a:t>
            </a:r>
            <a:endParaRPr/>
          </a:p>
        </p:txBody>
      </p:sp>
      <p:sp>
        <p:nvSpPr>
          <p:cNvPr id="161" name="Google Shape;161;p2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An engineer will do for a dime what any fool will do for a dollar.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Efficiency comes in two flavors: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Char char="●"/>
            </a:pPr>
            <a:r>
              <a:rPr lang="en">
                <a:solidFill>
                  <a:srgbClr val="B7B7B7"/>
                </a:solidFill>
              </a:rPr>
              <a:t>Programming cost (course to date. Will also revisit later).</a:t>
            </a:r>
            <a:endParaRPr>
              <a:solidFill>
                <a:srgbClr val="B7B7B7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○"/>
            </a:pPr>
            <a:r>
              <a:rPr lang="en">
                <a:solidFill>
                  <a:srgbClr val="B7B7B7"/>
                </a:solidFill>
              </a:rPr>
              <a:t>How long does it take to develop your programs?</a:t>
            </a:r>
            <a:endParaRPr>
              <a:solidFill>
                <a:srgbClr val="B7B7B7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○"/>
            </a:pPr>
            <a:r>
              <a:rPr lang="en">
                <a:solidFill>
                  <a:srgbClr val="B7B7B7"/>
                </a:solidFill>
              </a:rPr>
              <a:t>How easy is it to read, modify, and maintain your code?</a:t>
            </a:r>
            <a:endParaRPr>
              <a:solidFill>
                <a:srgbClr val="B7B7B7"/>
              </a:solidFill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■"/>
            </a:pPr>
            <a:r>
              <a:rPr lang="en">
                <a:solidFill>
                  <a:srgbClr val="B7B7B7"/>
                </a:solidFill>
              </a:rPr>
              <a:t>More important than you might think!</a:t>
            </a:r>
            <a:endParaRPr>
              <a:solidFill>
                <a:srgbClr val="B7B7B7"/>
              </a:solidFill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■"/>
            </a:pPr>
            <a:r>
              <a:rPr lang="en">
                <a:solidFill>
                  <a:srgbClr val="B7B7B7"/>
                </a:solidFill>
              </a:rPr>
              <a:t>Majority of cost is in maintenance, not development!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Execution cost (from today until end of course).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How much time does your program take to execute?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How much memory does your program require?</a:t>
            </a:r>
            <a:br>
              <a:rPr lang="en"/>
            </a:b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of Algorithm Cost</a:t>
            </a:r>
            <a:endParaRPr/>
          </a:p>
        </p:txBody>
      </p:sp>
      <p:sp>
        <p:nvSpPr>
          <p:cNvPr id="167" name="Google Shape;167;p2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Objective: Determine if a sorted array contains any duplicates.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Given sorted array A, are there indices i != j where A[i] == A[j]?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68" name="Google Shape;168;p27"/>
          <p:cNvGraphicFramePr/>
          <p:nvPr/>
        </p:nvGraphicFramePr>
        <p:xfrm>
          <a:off x="700000" y="175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777200"/>
                <a:gridCol w="777200"/>
                <a:gridCol w="777200"/>
                <a:gridCol w="777200"/>
                <a:gridCol w="777200"/>
                <a:gridCol w="777200"/>
                <a:gridCol w="777200"/>
                <a:gridCol w="7772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69" name="Google Shape;169;p27"/>
          <p:cNvSpPr txBox="1"/>
          <p:nvPr/>
        </p:nvSpPr>
        <p:spPr>
          <a:xfrm>
            <a:off x="239900" y="2084797"/>
            <a:ext cx="7996200" cy="23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of Algorithm Cost</a:t>
            </a:r>
            <a:endParaRPr/>
          </a:p>
        </p:txBody>
      </p:sp>
      <p:sp>
        <p:nvSpPr>
          <p:cNvPr id="175" name="Google Shape;175;p2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Objective: Determine if a sorted array contains any duplicates.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Given sorted array A, are there indices i != j where A[i] == A[j]?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76" name="Google Shape;176;p28"/>
          <p:cNvGraphicFramePr/>
          <p:nvPr/>
        </p:nvGraphicFramePr>
        <p:xfrm>
          <a:off x="700000" y="175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777200"/>
                <a:gridCol w="777200"/>
                <a:gridCol w="777200"/>
                <a:gridCol w="777200"/>
                <a:gridCol w="777200"/>
                <a:gridCol w="777200"/>
                <a:gridCol w="777200"/>
                <a:gridCol w="7772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77" name="Google Shape;177;p28"/>
          <p:cNvSpPr txBox="1"/>
          <p:nvPr/>
        </p:nvSpPr>
        <p:spPr>
          <a:xfrm>
            <a:off x="239900" y="2084797"/>
            <a:ext cx="7996200" cy="23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Silly algorithm: Consider every possible pair, returning true if any match.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(-3, -1) the same? Are (-3, 2) the same? ...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Better algorithm?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/>
          <p:nvPr/>
        </p:nvSpPr>
        <p:spPr>
          <a:xfrm>
            <a:off x="239900" y="2084800"/>
            <a:ext cx="8742900" cy="23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Silly algorithm: Consider every possible pair, returning true if any match.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(-3, -1) the same? Are (-3, 2) the same? ...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Better algorithm?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each number A[i], look at A[i+1], and return true the first time you see a match. If you run out of items, return false.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of Algorithm Cost</a:t>
            </a:r>
            <a:endParaRPr/>
          </a:p>
        </p:txBody>
      </p:sp>
      <p:sp>
        <p:nvSpPr>
          <p:cNvPr id="184" name="Google Shape;184;p2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Objective: </a:t>
            </a:r>
            <a:r>
              <a:rPr lang="en"/>
              <a:t>Determine if a sorted array contains any duplicates.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Given sorted array A, </a:t>
            </a:r>
            <a:r>
              <a:rPr lang="en"/>
              <a:t>are there indices i != j where A[i] == A[j]?</a:t>
            </a:r>
            <a:endParaRPr/>
          </a:p>
        </p:txBody>
      </p:sp>
      <p:graphicFrame>
        <p:nvGraphicFramePr>
          <p:cNvPr id="185" name="Google Shape;185;p29"/>
          <p:cNvGraphicFramePr/>
          <p:nvPr/>
        </p:nvGraphicFramePr>
        <p:xfrm>
          <a:off x="700000" y="175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777200"/>
                <a:gridCol w="777200"/>
                <a:gridCol w="777200"/>
                <a:gridCol w="777200"/>
                <a:gridCol w="777200"/>
                <a:gridCol w="777200"/>
                <a:gridCol w="777200"/>
                <a:gridCol w="7772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cxnSp>
        <p:nvCxnSpPr>
          <p:cNvPr id="186" name="Google Shape;186;p29"/>
          <p:cNvCxnSpPr/>
          <p:nvPr/>
        </p:nvCxnSpPr>
        <p:spPr>
          <a:xfrm flipH="1">
            <a:off x="4673675" y="3404375"/>
            <a:ext cx="1265100" cy="3192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7" name="Google Shape;187;p29"/>
          <p:cNvCxnSpPr/>
          <p:nvPr/>
        </p:nvCxnSpPr>
        <p:spPr>
          <a:xfrm rot="10800000">
            <a:off x="5437325" y="2592850"/>
            <a:ext cx="426900" cy="3891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8" name="Google Shape;188;p29"/>
          <p:cNvSpPr txBox="1"/>
          <p:nvPr/>
        </p:nvSpPr>
        <p:spPr>
          <a:xfrm>
            <a:off x="6152500" y="2813575"/>
            <a:ext cx="28302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Today’s goal: Introduce formal technique for comparing algorithmic efficiency.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Goal: Measuring Code Efficiency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Intuitive Runtime Characterizations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Clock Time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Exact Operation Counting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Exact Count Exercise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Asymptotic Analysis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Why Scaling Matters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Computing Worst Case Order of Growth (Tedious Approach)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Computing Worst Case Order of Growth (Simplified Approach)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Asymptotic Notation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Big Theta (a.k.a. Order of Growth)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Big O</a:t>
            </a:r>
            <a:r>
              <a:rPr lang="en">
                <a:solidFill>
                  <a:schemeClr val="dk2"/>
                </a:solidFill>
              </a:rPr>
              <a:t> and Big Omega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94" name="Google Shape;194;p30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Clock Time</a:t>
            </a:r>
            <a:endParaRPr/>
          </a:p>
        </p:txBody>
      </p:sp>
      <p:sp>
        <p:nvSpPr>
          <p:cNvPr id="195" name="Google Shape;195;p30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13,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I Runtime Characterization?</a:t>
            </a:r>
            <a:endParaRPr/>
          </a:p>
        </p:txBody>
      </p:sp>
      <p:sp>
        <p:nvSpPr>
          <p:cNvPr id="201" name="Google Shape;201;p3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Our goal is to somehow </a:t>
            </a:r>
            <a:r>
              <a:rPr b="1" lang="en" u="sng"/>
              <a:t>characterize the runtimes</a:t>
            </a:r>
            <a:r>
              <a:rPr lang="en"/>
              <a:t> of the functions below.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Characterization should be </a:t>
            </a:r>
            <a:r>
              <a:rPr b="1" lang="en"/>
              <a:t>simple</a:t>
            </a:r>
            <a:r>
              <a:rPr lang="en"/>
              <a:t> and </a:t>
            </a:r>
            <a:r>
              <a:rPr b="1" lang="en"/>
              <a:t>mathematically rigorous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Characterization should </a:t>
            </a:r>
            <a:r>
              <a:rPr b="1" lang="en"/>
              <a:t>demonstrate superiority</a:t>
            </a:r>
            <a:r>
              <a:rPr lang="en"/>
              <a:t> of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dup2</a:t>
            </a:r>
            <a:r>
              <a:rPr lang="en"/>
              <a:t> over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dup1</a:t>
            </a:r>
            <a:r>
              <a:rPr lang="en"/>
              <a:t>.</a:t>
            </a:r>
            <a:endParaRPr/>
          </a:p>
        </p:txBody>
      </p:sp>
      <p:sp>
        <p:nvSpPr>
          <p:cNvPr id="202" name="Google Shape;202;p31"/>
          <p:cNvSpPr txBox="1"/>
          <p:nvPr/>
        </p:nvSpPr>
        <p:spPr>
          <a:xfrm>
            <a:off x="252175" y="1749175"/>
            <a:ext cx="5425500" cy="28887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public static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5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boolean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dup1(</a:t>
            </a:r>
            <a:r>
              <a:rPr lang="en" sz="15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[] A) {  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 sz="15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i = 0; i &lt; A.length; i += 1) {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 sz="15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j = i + 1; j &lt; A.length; j += 1) {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(A[i] == A[j]) {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   </a:t>
            </a: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true;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}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}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false;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500">
              <a:solidFill>
                <a:srgbClr val="9C20EE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03" name="Google Shape;203;p31"/>
          <p:cNvSpPr txBox="1"/>
          <p:nvPr/>
        </p:nvSpPr>
        <p:spPr>
          <a:xfrm>
            <a:off x="3399300" y="2737200"/>
            <a:ext cx="4907100" cy="22776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public static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5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boolean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dup2(</a:t>
            </a:r>
            <a:r>
              <a:rPr lang="en" sz="15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[] A) {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 sz="15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i = 0; i &lt; A.length - 1; i += 1) {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(A[i] == A[i + 1]) { 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return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true; 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}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false;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9C20EE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04" name="Google Shape;204;p31"/>
          <p:cNvSpPr txBox="1"/>
          <p:nvPr/>
        </p:nvSpPr>
        <p:spPr>
          <a:xfrm>
            <a:off x="175975" y="4545084"/>
            <a:ext cx="1169100" cy="3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dup1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05" name="Google Shape;205;p31"/>
          <p:cNvSpPr txBox="1"/>
          <p:nvPr/>
        </p:nvSpPr>
        <p:spPr>
          <a:xfrm>
            <a:off x="7750193" y="2405317"/>
            <a:ext cx="1169100" cy="3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dup2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Techniques for Measuring Computational Cost</a:t>
            </a:r>
            <a:endParaRPr/>
          </a:p>
        </p:txBody>
      </p:sp>
      <p:sp>
        <p:nvSpPr>
          <p:cNvPr id="211" name="Google Shape;211;p3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Technique 1: Measure execution time in seconds using a client program.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Tools: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Physical stopwatch.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Unix has a built in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time</a:t>
            </a:r>
            <a:r>
              <a:rPr lang="en"/>
              <a:t> command that measures execution time.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Princeton Standard library has a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Stopwatch</a:t>
            </a:r>
            <a:r>
              <a:rPr lang="en"/>
              <a:t> class.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2"/>
          <p:cNvSpPr txBox="1"/>
          <p:nvPr/>
        </p:nvSpPr>
        <p:spPr>
          <a:xfrm>
            <a:off x="1670950" y="3135750"/>
            <a:ext cx="5645100" cy="16245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public static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main(String[] args) {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N = Integer.parseInt(args[0]);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[] A = makeArray(N);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dup1(A);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highlight>
                <a:srgbClr val="EFEFEF"/>
              </a:highlight>
            </a:endParaRPr>
          </a:p>
        </p:txBody>
      </p:sp>
      <p:pic>
        <p:nvPicPr>
          <p:cNvPr id="213" name="Google Shape;21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2100" y="1972600"/>
            <a:ext cx="1308200" cy="1741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Measurements for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dup1</a:t>
            </a:r>
            <a:r>
              <a:rPr lang="en"/>
              <a:t> and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dup2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graphicFrame>
        <p:nvGraphicFramePr>
          <p:cNvPr id="219" name="Google Shape;219;p33"/>
          <p:cNvGraphicFramePr/>
          <p:nvPr/>
        </p:nvGraphicFramePr>
        <p:xfrm>
          <a:off x="571500" y="120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{3B6181EB-AC65-4943-898B-BD6E45C6763F}</a:tableStyleId>
              </a:tblPr>
              <a:tblGrid>
                <a:gridCol w="1176125"/>
                <a:gridCol w="1176125"/>
                <a:gridCol w="11761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N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dup1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dup2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10000</a:t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0.08</a:t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0.08</a:t>
                      </a:r>
                      <a:endParaRPr sz="20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50000</a:t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0.32</a:t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0.08</a:t>
                      </a:r>
                      <a:endParaRPr sz="20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100000</a:t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1.00</a:t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0.08</a:t>
                      </a:r>
                      <a:endParaRPr sz="20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200000</a:t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8.26</a:t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0.1</a:t>
                      </a:r>
                      <a:endParaRPr sz="20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400000</a:t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15.4</a:t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0.1</a:t>
                      </a:r>
                      <a:endParaRPr sz="2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20" name="Google Shape;220;p33"/>
          <p:cNvSpPr txBox="1"/>
          <p:nvPr/>
        </p:nvSpPr>
        <p:spPr>
          <a:xfrm>
            <a:off x="714169" y="4154062"/>
            <a:ext cx="3276900" cy="6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Time to complete (in seconds)</a:t>
            </a:r>
            <a:endParaRPr sz="1800"/>
          </a:p>
        </p:txBody>
      </p:sp>
      <p:pic>
        <p:nvPicPr>
          <p:cNvPr id="221" name="Google Shape;22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4825" y="1398776"/>
            <a:ext cx="3743325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Techniques for Measuring Computational Cost</a:t>
            </a:r>
            <a:endParaRPr/>
          </a:p>
        </p:txBody>
      </p:sp>
      <p:sp>
        <p:nvSpPr>
          <p:cNvPr id="228" name="Google Shape;228;p3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Technique 1: Measure execution time in seconds using a client program.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Good: Easy to measure, meaning is obvious.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Bad: May require large amounts of computation time. Result varies with machine, compiler, input data, programming language, etc.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Interesting observation: If you double the size of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 input, dup1 takes ~4x longer, while dup2 takes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~2x longer. True regardless of language and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machine.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34"/>
          <p:cNvSpPr txBox="1"/>
          <p:nvPr/>
        </p:nvSpPr>
        <p:spPr>
          <a:xfrm>
            <a:off x="181162" y="3188235"/>
            <a:ext cx="5645100" cy="16245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public static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main(String[] args) {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N = Integer.parseInt(args[0]);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[] A = makeArray(N);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dup1(A);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highlight>
                <a:srgbClr val="EFEFEF"/>
              </a:highlight>
            </a:endParaRPr>
          </a:p>
        </p:txBody>
      </p:sp>
      <p:pic>
        <p:nvPicPr>
          <p:cNvPr id="230" name="Google Shape;23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8438" y="2049551"/>
            <a:ext cx="3743325" cy="2514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Goal: Measuring Code Efficiency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Intuitive Runtime Characterizations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Clock Time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Exact Operation Counting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Exact Count Exercise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Asymptotic Analysis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Why Scaling Matters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Computing Worst Case Order of Growth (Tedious Approach)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Computing Worst Case Order of Growth (Simplified Approach)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Asymptotic Notation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Big Theta (a.k.a. Order of Growth)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Big O</a:t>
            </a:r>
            <a:r>
              <a:rPr lang="en">
                <a:solidFill>
                  <a:schemeClr val="dk2"/>
                </a:solidFill>
              </a:rPr>
              <a:t> and Big Omega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36" name="Google Shape;236;p3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Exact Operation Counting</a:t>
            </a:r>
            <a:endParaRPr/>
          </a:p>
        </p:txBody>
      </p:sp>
      <p:sp>
        <p:nvSpPr>
          <p:cNvPr id="237" name="Google Shape;237;p3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13,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Techniques for Measuring Computational Cost</a:t>
            </a:r>
            <a:endParaRPr/>
          </a:p>
        </p:txBody>
      </p:sp>
      <p:sp>
        <p:nvSpPr>
          <p:cNvPr id="243" name="Google Shape;243;p3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Technique 2A: Count possible operations for an array of size N = 10,000.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44" name="Google Shape;244;p36"/>
          <p:cNvGraphicFramePr/>
          <p:nvPr/>
        </p:nvGraphicFramePr>
        <p:xfrm>
          <a:off x="5174725" y="2248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count, N=10000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 = i + 1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 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array accesses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45" name="Google Shape;245;p36"/>
          <p:cNvSpPr txBox="1"/>
          <p:nvPr/>
        </p:nvSpPr>
        <p:spPr>
          <a:xfrm>
            <a:off x="99275" y="2245665"/>
            <a:ext cx="5020500" cy="22932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 sz="16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i = 0; i &lt; A.length; i += 1) {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 sz="16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 sz="16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j = i+1; j &lt; A.length; j += 1) {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 sz="16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(A[i] == A[j]) {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b="1" lang="en" sz="16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true;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}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false;</a:t>
            </a:r>
            <a:endParaRPr b="1" sz="1600">
              <a:solidFill>
                <a:srgbClr val="9C20EE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grpSp>
        <p:nvGrpSpPr>
          <p:cNvPr id="246" name="Google Shape;246;p36"/>
          <p:cNvGrpSpPr/>
          <p:nvPr/>
        </p:nvGrpSpPr>
        <p:grpSpPr>
          <a:xfrm>
            <a:off x="708875" y="4642375"/>
            <a:ext cx="4392100" cy="392400"/>
            <a:chOff x="708875" y="4642375"/>
            <a:chExt cx="4392100" cy="392400"/>
          </a:xfrm>
        </p:grpSpPr>
        <p:sp>
          <p:nvSpPr>
            <p:cNvPr id="247" name="Google Shape;247;p36"/>
            <p:cNvSpPr txBox="1"/>
            <p:nvPr/>
          </p:nvSpPr>
          <p:spPr>
            <a:xfrm>
              <a:off x="708875" y="4642375"/>
              <a:ext cx="4278300" cy="3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BE0712"/>
                  </a:solidFill>
                </a:rPr>
                <a:t>The counts are tricky to compute. Work not shown.</a:t>
              </a:r>
              <a:endParaRPr>
                <a:solidFill>
                  <a:srgbClr val="BE0712"/>
                </a:solidFill>
              </a:endParaRPr>
            </a:p>
          </p:txBody>
        </p:sp>
        <p:cxnSp>
          <p:nvCxnSpPr>
            <p:cNvPr id="248" name="Google Shape;248;p36"/>
            <p:cNvCxnSpPr/>
            <p:nvPr/>
          </p:nvCxnSpPr>
          <p:spPr>
            <a:xfrm flipH="1" rot="10800000">
              <a:off x="4845675" y="4717950"/>
              <a:ext cx="255300" cy="123000"/>
            </a:xfrm>
            <a:prstGeom prst="straightConnector1">
              <a:avLst/>
            </a:prstGeom>
            <a:noFill/>
            <a:ln cap="flat" cmpd="sng" w="19050">
              <a:solidFill>
                <a:srgbClr val="BE071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249" name="Google Shape;249;p36"/>
          <p:cNvSpPr txBox="1"/>
          <p:nvPr/>
        </p:nvSpPr>
        <p:spPr>
          <a:xfrm>
            <a:off x="242475" y="932885"/>
            <a:ext cx="8679000" cy="11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Good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Machine independent. 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Input dependence captured in model.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Bad: Tedious to compute. Array size was arbitrary. Doesn’t tell you actual time.</a:t>
            </a:r>
            <a:endParaRPr/>
          </a:p>
        </p:txBody>
      </p:sp>
      <p:sp>
        <p:nvSpPr>
          <p:cNvPr id="250" name="Google Shape;250;p36"/>
          <p:cNvSpPr txBox="1"/>
          <p:nvPr/>
        </p:nvSpPr>
        <p:spPr>
          <a:xfrm>
            <a:off x="6714750" y="3033151"/>
            <a:ext cx="1677600" cy="19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to 10000</a:t>
            </a:r>
            <a:endParaRPr/>
          </a:p>
          <a:p>
            <a:pPr indent="0" lvl="0" marL="0" rtl="0" algn="l">
              <a:lnSpc>
                <a:spcPct val="1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to 50,015,001</a:t>
            </a:r>
            <a:endParaRPr/>
          </a:p>
          <a:p>
            <a:pPr indent="0" lvl="0" marL="0" rtl="0" algn="l">
              <a:lnSpc>
                <a:spcPct val="1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 to 50,005,000</a:t>
            </a:r>
            <a:endParaRPr/>
          </a:p>
          <a:p>
            <a:pPr indent="0" lvl="0" marL="0" rtl="0" algn="l">
              <a:lnSpc>
                <a:spcPct val="1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to 49,995,000</a:t>
            </a:r>
            <a:endParaRPr/>
          </a:p>
          <a:p>
            <a:pPr indent="0" lvl="0" marL="0" rtl="0" algn="l">
              <a:lnSpc>
                <a:spcPct val="1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to 99,990,000</a:t>
            </a:r>
            <a:endParaRPr/>
          </a:p>
        </p:txBody>
      </p:sp>
      <p:sp>
        <p:nvSpPr>
          <p:cNvPr id="251" name="Google Shape;251;p36"/>
          <p:cNvSpPr txBox="1"/>
          <p:nvPr/>
        </p:nvSpPr>
        <p:spPr>
          <a:xfrm>
            <a:off x="6714725" y="2661875"/>
            <a:ext cx="928800" cy="3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Techniques for Measuring Computational Cost</a:t>
            </a:r>
            <a:endParaRPr/>
          </a:p>
        </p:txBody>
      </p:sp>
      <p:sp>
        <p:nvSpPr>
          <p:cNvPr id="257" name="Google Shape;257;p3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Technique 2B: Count possible operations in terms of input array size N.</a:t>
            </a:r>
            <a:endParaRPr/>
          </a:p>
        </p:txBody>
      </p:sp>
      <p:graphicFrame>
        <p:nvGraphicFramePr>
          <p:cNvPr id="258" name="Google Shape;258;p37"/>
          <p:cNvGraphicFramePr/>
          <p:nvPr/>
        </p:nvGraphicFramePr>
        <p:xfrm>
          <a:off x="4412725" y="21197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symbolic 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count, N=10000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 = i + 1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</a:t>
                      </a:r>
                      <a:r>
                        <a:rPr lang="en"/>
                        <a:t>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10000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(N</a:t>
                      </a:r>
                      <a:r>
                        <a:rPr baseline="30000" lang="en"/>
                        <a:t>2</a:t>
                      </a:r>
                      <a:r>
                        <a:rPr lang="en"/>
                        <a:t>+3N+2)/2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50,015,001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(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+N</a:t>
                      </a:r>
                      <a:r>
                        <a:rPr lang="en"/>
                        <a:t>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0 to 50,005,000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(N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49,995,000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 to 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 to 99,990,000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9" name="Google Shape;259;p37"/>
          <p:cNvSpPr txBox="1"/>
          <p:nvPr/>
        </p:nvSpPr>
        <p:spPr>
          <a:xfrm>
            <a:off x="132375" y="2116902"/>
            <a:ext cx="4212300" cy="21357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i = 0; i &lt; A.length; i += 1)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j = i+1; j&lt;A.length; j += 1)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(A[i] == A[j])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true;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}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>
              <a:solidFill>
                <a:srgbClr val="9C20EE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false;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08920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0" name="Google Shape;260;p37"/>
          <p:cNvSpPr txBox="1"/>
          <p:nvPr/>
        </p:nvSpPr>
        <p:spPr>
          <a:xfrm>
            <a:off x="242475" y="932875"/>
            <a:ext cx="8380800" cy="11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Good: Machine independent. Input dependence captured in model. Tells you how algorithm </a:t>
            </a:r>
            <a:r>
              <a:rPr b="1" lang="en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scales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Bad: Even more tedious to compute. Doesn’t tell you actual time.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8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Goal: Measuring Code Efficiency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Intuitive Runtime Characterizations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Clock Time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Exact Operation Counting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Exact Count Exercise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Asymptotic Analysis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Why Scaling Matters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Computing Worst Case Order of Growth (Tedious Approach)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Computing Worst Case Order of Growth (Simplified Approach)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Asymptotic Notation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Big Theta (a.k.a. Order of Growth)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Big O</a:t>
            </a:r>
            <a:r>
              <a:rPr lang="en">
                <a:solidFill>
                  <a:schemeClr val="dk2"/>
                </a:solidFill>
              </a:rPr>
              <a:t> and Big Omega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66" name="Google Shape;266;p38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Exact Count Exercise</a:t>
            </a:r>
            <a:endParaRPr/>
          </a:p>
        </p:txBody>
      </p:sp>
      <p:sp>
        <p:nvSpPr>
          <p:cNvPr id="267" name="Google Shape;267;p38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13,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Techniques for Measuring Computational Cost [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dup2</a:t>
            </a:r>
            <a:r>
              <a:rPr lang="en"/>
              <a:t>]</a:t>
            </a:r>
            <a:endParaRPr/>
          </a:p>
        </p:txBody>
      </p:sp>
      <p:sp>
        <p:nvSpPr>
          <p:cNvPr id="273" name="Google Shape;273;p3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turn: Try to come up with rough estimates for the symbolic and                   exact counts for at least one of the operations.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Tip: Don’t worry about being off by one. Just try to predict the rough magnitudes of each.</a:t>
            </a:r>
            <a:endParaRPr/>
          </a:p>
        </p:txBody>
      </p:sp>
      <p:graphicFrame>
        <p:nvGraphicFramePr>
          <p:cNvPr id="274" name="Google Shape;274;p39"/>
          <p:cNvGraphicFramePr/>
          <p:nvPr/>
        </p:nvGraphicFramePr>
        <p:xfrm>
          <a:off x="5760100" y="21197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452200"/>
                <a:gridCol w="745825"/>
                <a:gridCol w="10665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sym. 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count, N=10000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</a:t>
                      </a:r>
                      <a:r>
                        <a:rPr lang="en"/>
                        <a:t> </a:t>
                      </a:r>
                      <a:r>
                        <a:rPr lang="en"/>
                        <a:t>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75" name="Google Shape;275;p39"/>
          <p:cNvSpPr txBox="1"/>
          <p:nvPr/>
        </p:nvSpPr>
        <p:spPr>
          <a:xfrm>
            <a:off x="132375" y="2416975"/>
            <a:ext cx="5550000" cy="23151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8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 sz="18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8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i = 0; i &lt; A.length - 1; i += 1){</a:t>
            </a:r>
            <a:endParaRPr sz="18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 sz="18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8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(A[i] == A[i + 1]) { </a:t>
            </a:r>
            <a:endParaRPr sz="18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return</a:t>
            </a:r>
            <a:r>
              <a:rPr lang="en" sz="18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true; </a:t>
            </a:r>
            <a:endParaRPr sz="18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}</a:t>
            </a:r>
            <a:endParaRPr sz="18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8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false;</a:t>
            </a:r>
            <a:endParaRPr sz="18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9C20EE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Techniques for Measuring Computational Cost</a:t>
            </a:r>
            <a:r>
              <a:rPr lang="en"/>
              <a:t> [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dup2</a:t>
            </a:r>
            <a:r>
              <a:rPr lang="en"/>
              <a:t>]</a:t>
            </a:r>
            <a:endParaRPr/>
          </a:p>
        </p:txBody>
      </p:sp>
      <p:sp>
        <p:nvSpPr>
          <p:cNvPr id="281" name="Google Shape;281;p4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</a:t>
            </a:r>
            <a:r>
              <a:rPr lang="en"/>
              <a:t>our turn: Try to come up with rough estimates for the symbolic and                  exact counts for at least one of the operations.</a:t>
            </a:r>
            <a:endParaRPr/>
          </a:p>
        </p:txBody>
      </p:sp>
      <p:graphicFrame>
        <p:nvGraphicFramePr>
          <p:cNvPr id="282" name="Google Shape;282;p40"/>
          <p:cNvGraphicFramePr/>
          <p:nvPr/>
        </p:nvGraphicFramePr>
        <p:xfrm>
          <a:off x="4812250" y="21197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873850"/>
                <a:gridCol w="1142000"/>
                <a:gridCol w="1196525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symbolic </a:t>
                      </a: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count, N=10000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10000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N - 1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9999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N - 1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9999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2N - 2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19998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83" name="Google Shape;283;p40"/>
          <p:cNvSpPr txBox="1"/>
          <p:nvPr/>
        </p:nvSpPr>
        <p:spPr>
          <a:xfrm>
            <a:off x="132375" y="2116902"/>
            <a:ext cx="4552500" cy="16911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i = 0; i &lt; A.length - 1; i += 1)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(A[i] == A[i + 1]) { 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return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true; 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}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false;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C20EE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84" name="Google Shape;284;p40"/>
          <p:cNvSpPr txBox="1"/>
          <p:nvPr/>
        </p:nvSpPr>
        <p:spPr>
          <a:xfrm>
            <a:off x="118175" y="3827250"/>
            <a:ext cx="4566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Especially observant folks may notice we didn’t count everything, e.g. “- 1” and “+ 1” operations. We’ll see why this omission is not a problem very shortly.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285" name="Google Shape;285;p40"/>
          <p:cNvSpPr txBox="1"/>
          <p:nvPr/>
        </p:nvSpPr>
        <p:spPr>
          <a:xfrm>
            <a:off x="223300" y="4655450"/>
            <a:ext cx="81732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If you did this exercise but were off by one, that’s fine. The exact numbers aren’t that important.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286" name="Google Shape;286;p40"/>
          <p:cNvSpPr txBox="1"/>
          <p:nvPr/>
        </p:nvSpPr>
        <p:spPr>
          <a:xfrm>
            <a:off x="5256550" y="1332300"/>
            <a:ext cx="3768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An earlier version of this slide </a:t>
            </a:r>
            <a:r>
              <a:rPr lang="en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incorrectly stated that the number of &lt; operations could be zero.</a:t>
            </a:r>
            <a:endParaRPr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1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Goal: Measuring Code Efficiency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Intuitive Runtime Characterizations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Clock Time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Exact Operation Counting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Exact Count Exercise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Asymptotic Analysis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Why Scaling Matters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Computing Worst Case Order of Growth (Tedious Approach)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Computing Worst Case Order of Growth (Simplified Approach)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Asymptotic Notation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Big Theta (a.k.a. Order of Growth)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Big O</a:t>
            </a:r>
            <a:r>
              <a:rPr lang="en">
                <a:solidFill>
                  <a:schemeClr val="dk2"/>
                </a:solidFill>
              </a:rPr>
              <a:t> and Big Omega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92" name="Google Shape;292;p41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Scaling Matters</a:t>
            </a:r>
            <a:endParaRPr/>
          </a:p>
        </p:txBody>
      </p:sp>
      <p:sp>
        <p:nvSpPr>
          <p:cNvPr id="293" name="Google Shape;293;p41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13,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Comparing Algorithms</a:t>
            </a:r>
            <a:endParaRPr/>
          </a:p>
        </p:txBody>
      </p:sp>
      <p:sp>
        <p:nvSpPr>
          <p:cNvPr id="299" name="Google Shape;299;p4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Which algorithm is better? Why?</a:t>
            </a:r>
            <a:endParaRPr/>
          </a:p>
        </p:txBody>
      </p:sp>
      <p:graphicFrame>
        <p:nvGraphicFramePr>
          <p:cNvPr id="300" name="Google Shape;300;p42"/>
          <p:cNvGraphicFramePr/>
          <p:nvPr/>
        </p:nvGraphicFramePr>
        <p:xfrm>
          <a:off x="4812250" y="21197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873850"/>
                <a:gridCol w="1142000"/>
                <a:gridCol w="1196525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symbolic </a:t>
                      </a: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count, N=10000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10000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N - 1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9999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N - 1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9999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2N - 2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19998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1" name="Google Shape;301;p42"/>
          <p:cNvGraphicFramePr/>
          <p:nvPr/>
        </p:nvGraphicFramePr>
        <p:xfrm>
          <a:off x="78200" y="20441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</a:t>
                      </a:r>
                      <a:r>
                        <a:rPr lang="en"/>
                        <a:t>ymbolic </a:t>
                      </a: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count, N=10000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 = i + 1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10000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(N</a:t>
                      </a:r>
                      <a:r>
                        <a:rPr baseline="30000" lang="en"/>
                        <a:t>2</a:t>
                      </a:r>
                      <a:r>
                        <a:rPr lang="en"/>
                        <a:t>+3N+2)/2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50,015,001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(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+N</a:t>
                      </a:r>
                      <a:r>
                        <a:rPr lang="en"/>
                        <a:t>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0 to 50,005,000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(N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49,995,000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 to 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 to 99,990,000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2" name="Google Shape;302;p42"/>
          <p:cNvSpPr txBox="1"/>
          <p:nvPr/>
        </p:nvSpPr>
        <p:spPr>
          <a:xfrm>
            <a:off x="2084250" y="4699746"/>
            <a:ext cx="6054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dup1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03" name="Google Shape;303;p42"/>
          <p:cNvSpPr txBox="1"/>
          <p:nvPr/>
        </p:nvSpPr>
        <p:spPr>
          <a:xfrm>
            <a:off x="6959250" y="4593594"/>
            <a:ext cx="6054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dup2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Comparing Algorithms</a:t>
            </a:r>
            <a:endParaRPr/>
          </a:p>
        </p:txBody>
      </p:sp>
      <p:sp>
        <p:nvSpPr>
          <p:cNvPr id="309" name="Google Shape;309;p4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Which algorithm is better?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dup2</a:t>
            </a:r>
            <a:r>
              <a:rPr lang="en"/>
              <a:t>. Why?</a:t>
            </a:r>
            <a:endParaRPr/>
          </a:p>
        </p:txBody>
      </p:sp>
      <p:graphicFrame>
        <p:nvGraphicFramePr>
          <p:cNvPr id="310" name="Google Shape;310;p43"/>
          <p:cNvGraphicFramePr/>
          <p:nvPr/>
        </p:nvGraphicFramePr>
        <p:xfrm>
          <a:off x="4812250" y="21197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873850"/>
                <a:gridCol w="1142000"/>
                <a:gridCol w="1196525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symbolic </a:t>
                      </a: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count, N=10000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10000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N - 1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9999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N - 1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9999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2N - 2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19998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1" name="Google Shape;311;p43"/>
          <p:cNvGraphicFramePr/>
          <p:nvPr/>
        </p:nvGraphicFramePr>
        <p:xfrm>
          <a:off x="78200" y="20441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symbolic </a:t>
                      </a: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count, N=10000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 = i + 1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10000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(N</a:t>
                      </a:r>
                      <a:r>
                        <a:rPr baseline="30000" lang="en"/>
                        <a:t>2</a:t>
                      </a:r>
                      <a:r>
                        <a:rPr lang="en"/>
                        <a:t>+3N+2)/2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50,015,001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(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+N</a:t>
                      </a:r>
                      <a:r>
                        <a:rPr lang="en"/>
                        <a:t>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0 to 50,005,000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(N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49,995,000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 to 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 to 99,990,000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12" name="Google Shape;312;p43"/>
          <p:cNvSpPr txBox="1"/>
          <p:nvPr/>
        </p:nvSpPr>
        <p:spPr>
          <a:xfrm>
            <a:off x="161855" y="868410"/>
            <a:ext cx="89916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Fewer operations to do the same work [e.g. 50,015,001 vs. 10000 operations].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Better answer: Algorithm </a:t>
            </a:r>
            <a:r>
              <a:rPr b="1" lang="en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scales better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the worst case. (N</a:t>
            </a:r>
            <a:r>
              <a:rPr baseline="30000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+3N+2)/2 vs. 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Even better answer: Parabolas (N</a:t>
            </a:r>
            <a:r>
              <a:rPr baseline="30000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grow faster than lines (N).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43"/>
          <p:cNvSpPr txBox="1"/>
          <p:nvPr/>
        </p:nvSpPr>
        <p:spPr>
          <a:xfrm>
            <a:off x="2084250" y="4699746"/>
            <a:ext cx="6054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dup1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4" name="Google Shape;314;p43"/>
          <p:cNvSpPr txBox="1"/>
          <p:nvPr/>
        </p:nvSpPr>
        <p:spPr>
          <a:xfrm>
            <a:off x="6959250" y="4593594"/>
            <a:ext cx="6054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dup2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Asymptotic Behavior</a:t>
            </a:r>
            <a:endParaRPr/>
          </a:p>
        </p:txBody>
      </p:sp>
      <p:sp>
        <p:nvSpPr>
          <p:cNvPr id="320" name="Google Shape;320;p4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most cases, we care only about </a:t>
            </a:r>
            <a:r>
              <a:rPr lang="en" u="sng"/>
              <a:t>asymptotic behavior, i.e. what happens             for very large N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Simulation of billions of interacting particles.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Social network with billions of users.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Logging of billions of transactions.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Encoding of billions of bytes of video data.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Algorithms which scale well (e.g. look like lines) have better asymptotic runtime behavior than algorithms that scale relatively poorly (e.g. look like parabolas).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Parabolas vs. Lines</a:t>
            </a:r>
            <a:endParaRPr/>
          </a:p>
        </p:txBody>
      </p:sp>
      <p:sp>
        <p:nvSpPr>
          <p:cNvPr id="326" name="Google Shape;326;p4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we have two algorithms that zerpify a collection of N items.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zerp1</a:t>
            </a:r>
            <a:r>
              <a:rPr lang="en"/>
              <a:t> takes 2N</a:t>
            </a:r>
            <a:r>
              <a:rPr baseline="30000" lang="en"/>
              <a:t>2</a:t>
            </a:r>
            <a:r>
              <a:rPr lang="en"/>
              <a:t> operations.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zerp2</a:t>
            </a:r>
            <a:r>
              <a:rPr lang="en"/>
              <a:t> takes 500N operations.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small N,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zerp1</a:t>
            </a:r>
            <a:r>
              <a:rPr lang="en"/>
              <a:t> might</a:t>
            </a:r>
            <a:r>
              <a:rPr lang="en"/>
              <a:t> be faster, but as dataset size grows, the parabolic algorithm is going to fall farther and farther behind (in time it takes to complete).</a:t>
            </a:r>
            <a:endParaRPr/>
          </a:p>
        </p:txBody>
      </p:sp>
      <p:pic>
        <p:nvPicPr>
          <p:cNvPr id="327" name="Google Shape;32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800" y="2839022"/>
            <a:ext cx="2824300" cy="2050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8209" y="2856425"/>
            <a:ext cx="2836475" cy="205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89849" y="2853237"/>
            <a:ext cx="2767842" cy="204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Scaling Across Many Domains</a:t>
            </a:r>
            <a:endParaRPr/>
          </a:p>
        </p:txBody>
      </p:sp>
      <p:sp>
        <p:nvSpPr>
          <p:cNvPr id="335" name="Google Shape;335;p4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We’ll informally refer to the “shape” of a runtime function as its                              </a:t>
            </a:r>
            <a:r>
              <a:rPr b="1" i="1" lang="en" u="sng"/>
              <a:t>order of growth</a:t>
            </a:r>
            <a:r>
              <a:rPr i="1" lang="en"/>
              <a:t> </a:t>
            </a:r>
            <a:r>
              <a:rPr lang="en"/>
              <a:t>(will formalize soon).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Effect is dramatic! Often determines whether a problem can be solved at all.</a:t>
            </a:r>
            <a:endParaRPr/>
          </a:p>
        </p:txBody>
      </p:sp>
      <p:pic>
        <p:nvPicPr>
          <p:cNvPr id="336" name="Google Shape;33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224" y="1696051"/>
            <a:ext cx="8809550" cy="281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171" y="4488308"/>
            <a:ext cx="3779354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6"/>
          <p:cNvSpPr txBox="1"/>
          <p:nvPr/>
        </p:nvSpPr>
        <p:spPr>
          <a:xfrm>
            <a:off x="5322725" y="4403275"/>
            <a:ext cx="3654000" cy="4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(from Algorithm Design: Tardos, Kleinberg)</a:t>
            </a:r>
            <a:endParaRPr/>
          </a:p>
        </p:txBody>
      </p:sp>
      <p:sp>
        <p:nvSpPr>
          <p:cNvPr id="339" name="Google Shape;339;p46"/>
          <p:cNvSpPr/>
          <p:nvPr/>
        </p:nvSpPr>
        <p:spPr>
          <a:xfrm>
            <a:off x="1539990" y="3852384"/>
            <a:ext cx="895200" cy="2730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46"/>
          <p:cNvSpPr/>
          <p:nvPr/>
        </p:nvSpPr>
        <p:spPr>
          <a:xfrm>
            <a:off x="3319420" y="3852375"/>
            <a:ext cx="1005300" cy="2730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Duplicate Finding</a:t>
            </a:r>
            <a:endParaRPr/>
          </a:p>
        </p:txBody>
      </p:sp>
      <p:sp>
        <p:nvSpPr>
          <p:cNvPr id="346" name="Google Shape;346;p4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Our goal is to somehow </a:t>
            </a:r>
            <a:r>
              <a:rPr b="1" lang="en" u="sng"/>
              <a:t>characterize the runtimes</a:t>
            </a:r>
            <a:r>
              <a:rPr lang="en"/>
              <a:t> of the functions below.</a:t>
            </a:r>
            <a:endParaRPr/>
          </a:p>
          <a:p>
            <a:pPr indent="45720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Characterization should be </a:t>
            </a:r>
            <a:r>
              <a:rPr b="1" lang="en">
                <a:solidFill>
                  <a:srgbClr val="000000"/>
                </a:solidFill>
              </a:rPr>
              <a:t>simple</a:t>
            </a:r>
            <a:r>
              <a:rPr lang="en"/>
              <a:t> and </a:t>
            </a:r>
            <a:r>
              <a:rPr b="1" lang="en"/>
              <a:t>mathematically rigorous</a:t>
            </a:r>
            <a:r>
              <a:rPr lang="en"/>
              <a:t>.</a:t>
            </a:r>
            <a:endParaRPr/>
          </a:p>
          <a:p>
            <a:pPr indent="45720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Characterization should </a:t>
            </a:r>
            <a:r>
              <a:rPr b="1" lang="en"/>
              <a:t>demonstrate superiority</a:t>
            </a:r>
            <a:r>
              <a:rPr lang="en"/>
              <a:t> of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dup2</a:t>
            </a:r>
            <a:r>
              <a:rPr lang="en"/>
              <a:t> over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dup1</a:t>
            </a:r>
            <a:r>
              <a:rPr lang="en"/>
              <a:t>.</a:t>
            </a:r>
            <a:endParaRPr/>
          </a:p>
        </p:txBody>
      </p:sp>
      <p:graphicFrame>
        <p:nvGraphicFramePr>
          <p:cNvPr id="347" name="Google Shape;347;p47"/>
          <p:cNvGraphicFramePr/>
          <p:nvPr/>
        </p:nvGraphicFramePr>
        <p:xfrm>
          <a:off x="4812250" y="21197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873850"/>
                <a:gridCol w="11420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symbolic </a:t>
                      </a: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N - 1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N - 1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2N - 2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8" name="Google Shape;348;p47"/>
          <p:cNvGraphicFramePr/>
          <p:nvPr/>
        </p:nvGraphicFramePr>
        <p:xfrm>
          <a:off x="1145000" y="20441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symbolic </a:t>
                      </a: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 = i + 1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(N</a:t>
                      </a:r>
                      <a:r>
                        <a:rPr baseline="30000" lang="en"/>
                        <a:t>2</a:t>
                      </a:r>
                      <a:r>
                        <a:rPr lang="en"/>
                        <a:t>+3N+2)/2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(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+N</a:t>
                      </a:r>
                      <a:r>
                        <a:rPr lang="en"/>
                        <a:t>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(N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 to 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349" name="Google Shape;34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076" y="1255689"/>
            <a:ext cx="329025" cy="32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065" y="888344"/>
            <a:ext cx="329025" cy="334478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47"/>
          <p:cNvSpPr txBox="1"/>
          <p:nvPr/>
        </p:nvSpPr>
        <p:spPr>
          <a:xfrm>
            <a:off x="1348600" y="4717100"/>
            <a:ext cx="296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dup1</a:t>
            </a:r>
            <a:r>
              <a:rPr lang="en"/>
              <a:t>: </a:t>
            </a:r>
            <a:r>
              <a:rPr lang="en"/>
              <a:t>parabolic, a.k.a. quadratic</a:t>
            </a:r>
            <a:endParaRPr/>
          </a:p>
        </p:txBody>
      </p:sp>
      <p:sp>
        <p:nvSpPr>
          <p:cNvPr id="352" name="Google Shape;352;p47"/>
          <p:cNvSpPr txBox="1"/>
          <p:nvPr/>
        </p:nvSpPr>
        <p:spPr>
          <a:xfrm>
            <a:off x="6176292" y="4629315"/>
            <a:ext cx="126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dup2</a:t>
            </a:r>
            <a:r>
              <a:rPr lang="en"/>
              <a:t>: linear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8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Goal: Measuring Code Efficiency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Intuitive Runtime Characterizations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Clock Time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Exact Operation Counting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Exact Count Exercise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Asymptotic</a:t>
            </a:r>
            <a:r>
              <a:rPr lang="en">
                <a:solidFill>
                  <a:schemeClr val="accent3"/>
                </a:solidFill>
              </a:rPr>
              <a:t> </a:t>
            </a: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Analysis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Why Scaling Matters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Computing Worst Case Order of Growth (Tedious Approach)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Computing Worst Case Order of Growth (Simplified Approach)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Asymptotic Notation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Big Theta (a.k.a. Order of Growth)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Big O</a:t>
            </a:r>
            <a:r>
              <a:rPr lang="en">
                <a:solidFill>
                  <a:schemeClr val="dk2"/>
                </a:solidFill>
              </a:rPr>
              <a:t> and Big Omega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58" name="Google Shape;358;p48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Computing Worst Case Order of Growth (Tedious Approach)</a:t>
            </a:r>
            <a:endParaRPr/>
          </a:p>
        </p:txBody>
      </p:sp>
      <p:sp>
        <p:nvSpPr>
          <p:cNvPr id="359" name="Google Shape;359;p48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13,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Duplicate Finding</a:t>
            </a:r>
            <a:endParaRPr/>
          </a:p>
        </p:txBody>
      </p:sp>
      <p:sp>
        <p:nvSpPr>
          <p:cNvPr id="365" name="Google Shape;365;p4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Our goal is to somehow </a:t>
            </a:r>
            <a:r>
              <a:rPr b="1" lang="en" u="sng"/>
              <a:t>characterize the runtimes</a:t>
            </a:r>
            <a:r>
              <a:rPr lang="en"/>
              <a:t> of the functions below.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Characterization should be </a:t>
            </a:r>
            <a:r>
              <a:rPr b="1" lang="en">
                <a:solidFill>
                  <a:srgbClr val="000000"/>
                </a:solidFill>
              </a:rPr>
              <a:t>simple</a:t>
            </a:r>
            <a:r>
              <a:rPr lang="en"/>
              <a:t> and </a:t>
            </a:r>
            <a:r>
              <a:rPr b="1" lang="en"/>
              <a:t>mathematically rigorous</a:t>
            </a:r>
            <a:r>
              <a:rPr lang="en"/>
              <a:t>.</a:t>
            </a:r>
            <a:endParaRPr/>
          </a:p>
        </p:txBody>
      </p:sp>
      <p:graphicFrame>
        <p:nvGraphicFramePr>
          <p:cNvPr id="366" name="Google Shape;366;p49"/>
          <p:cNvGraphicFramePr/>
          <p:nvPr/>
        </p:nvGraphicFramePr>
        <p:xfrm>
          <a:off x="4812250" y="15627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873850"/>
                <a:gridCol w="11420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N - 1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N - 1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2N - 2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7" name="Google Shape;367;p49"/>
          <p:cNvGraphicFramePr/>
          <p:nvPr/>
        </p:nvGraphicFramePr>
        <p:xfrm>
          <a:off x="1145000" y="1449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 = i + 1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(N</a:t>
                      </a:r>
                      <a:r>
                        <a:rPr baseline="30000" lang="en"/>
                        <a:t>2</a:t>
                      </a:r>
                      <a:r>
                        <a:rPr lang="en"/>
                        <a:t>+3N+2)/2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(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+N</a:t>
                      </a:r>
                      <a:r>
                        <a:rPr lang="en"/>
                        <a:t>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(N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 to 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68" name="Google Shape;368;p49"/>
          <p:cNvSpPr txBox="1"/>
          <p:nvPr/>
        </p:nvSpPr>
        <p:spPr>
          <a:xfrm>
            <a:off x="183250" y="4202725"/>
            <a:ext cx="8537700" cy="7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Let’s be more careful about what we mean when we say the left function is “like” a parabola, and the right function is “like” a line.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Intuitive Simplification 1: Consider Only the Worst Case</a:t>
            </a:r>
            <a:endParaRPr/>
          </a:p>
        </p:txBody>
      </p:sp>
      <p:sp>
        <p:nvSpPr>
          <p:cNvPr id="374" name="Google Shape;374;p5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Simplification 1: Consider only the worst case.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75" name="Google Shape;375;p50"/>
          <p:cNvGraphicFramePr/>
          <p:nvPr/>
        </p:nvGraphicFramePr>
        <p:xfrm>
          <a:off x="5555725" y="21197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 = i + 1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(N</a:t>
                      </a:r>
                      <a:r>
                        <a:rPr baseline="30000" lang="en"/>
                        <a:t>2</a:t>
                      </a:r>
                      <a:r>
                        <a:rPr lang="en"/>
                        <a:t>+3N+2)/2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(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+N</a:t>
                      </a:r>
                      <a:r>
                        <a:rPr lang="en"/>
                        <a:t>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(N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 to 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</a:tbl>
          </a:graphicData>
        </a:graphic>
      </p:graphicFrame>
      <p:sp>
        <p:nvSpPr>
          <p:cNvPr id="376" name="Google Shape;376;p50"/>
          <p:cNvSpPr txBox="1"/>
          <p:nvPr/>
        </p:nvSpPr>
        <p:spPr>
          <a:xfrm>
            <a:off x="513375" y="2240935"/>
            <a:ext cx="4599900" cy="21357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i = 0; i &lt; A.length; i += 1)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j = i+1; j &lt; A.length; j += 1)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(A[i] == A[j])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true;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}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>
              <a:solidFill>
                <a:srgbClr val="9C20EE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false;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08920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77" name="Google Shape;377;p50"/>
          <p:cNvCxnSpPr/>
          <p:nvPr/>
        </p:nvCxnSpPr>
        <p:spPr>
          <a:xfrm>
            <a:off x="7190500" y="3011400"/>
            <a:ext cx="293100" cy="17586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8" name="Google Shape;378;p50"/>
          <p:cNvCxnSpPr/>
          <p:nvPr/>
        </p:nvCxnSpPr>
        <p:spPr>
          <a:xfrm flipH="1">
            <a:off x="7185775" y="3011400"/>
            <a:ext cx="293100" cy="17304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Intuitive Simplification 1: Consider Only the Worst Case</a:t>
            </a:r>
            <a:endParaRPr/>
          </a:p>
        </p:txBody>
      </p:sp>
      <p:sp>
        <p:nvSpPr>
          <p:cNvPr id="384" name="Google Shape;384;p5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Simplification 1: Consider only the worst case.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Justification</a:t>
            </a:r>
            <a:r>
              <a:rPr lang="en"/>
              <a:t>: When comparing algorithms, we often care only about the worst case [but we will see exceptions in this course].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85" name="Google Shape;385;p51"/>
          <p:cNvGraphicFramePr/>
          <p:nvPr/>
        </p:nvGraphicFramePr>
        <p:xfrm>
          <a:off x="5555725" y="21197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worst case </a:t>
                      </a: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 = i + 1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(N</a:t>
                      </a:r>
                      <a:r>
                        <a:rPr baseline="30000" lang="en"/>
                        <a:t>2</a:t>
                      </a:r>
                      <a:r>
                        <a:rPr lang="en"/>
                        <a:t>+3N+2)/2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(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+N</a:t>
                      </a:r>
                      <a:r>
                        <a:rPr lang="en"/>
                        <a:t>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(N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</a:tbl>
          </a:graphicData>
        </a:graphic>
      </p:graphicFrame>
      <p:sp>
        <p:nvSpPr>
          <p:cNvPr id="386" name="Google Shape;386;p51"/>
          <p:cNvSpPr txBox="1"/>
          <p:nvPr/>
        </p:nvSpPr>
        <p:spPr>
          <a:xfrm>
            <a:off x="513375" y="2240935"/>
            <a:ext cx="4599900" cy="21357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i = 0; i &lt; A.length; i += 1)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j = i+1; j &lt; A.length; j += 1)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(A[i] == A[j])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true;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}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>
              <a:solidFill>
                <a:srgbClr val="9C20EE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false;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08920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87" name="Google Shape;387;p51"/>
          <p:cNvSpPr txBox="1"/>
          <p:nvPr/>
        </p:nvSpPr>
        <p:spPr>
          <a:xfrm>
            <a:off x="434937" y="4350150"/>
            <a:ext cx="47019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We’re effectively focusing on the case where there are no duplicates, because this is where there is a performance difference.</a:t>
            </a:r>
            <a:endParaRPr b="1"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Intuitive Order of Growth Identification: yellkey.com/</a:t>
            </a:r>
            <a:r>
              <a:rPr lang="en">
                <a:solidFill>
                  <a:srgbClr val="208920"/>
                </a:solidFill>
              </a:rPr>
              <a:t>safe</a:t>
            </a:r>
            <a:endParaRPr>
              <a:solidFill>
                <a:srgbClr val="208920"/>
              </a:solidFill>
            </a:endParaRPr>
          </a:p>
        </p:txBody>
      </p:sp>
      <p:sp>
        <p:nvSpPr>
          <p:cNvPr id="393" name="Google Shape;393;p5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Consider the algorithm below. What do you expect will be the                                </a:t>
            </a:r>
            <a:r>
              <a:rPr b="1" lang="en"/>
              <a:t>order </a:t>
            </a:r>
            <a:r>
              <a:rPr b="1" lang="en"/>
              <a:t>of growth</a:t>
            </a:r>
            <a:r>
              <a:rPr lang="en"/>
              <a:t> </a:t>
            </a:r>
            <a:r>
              <a:rPr lang="en"/>
              <a:t>of the runtime for the algorithm?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Consolas"/>
              <a:buAutoNum type="alphaUcPeriod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baseline="30000" lang="en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 [linear]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nsolas"/>
              <a:buAutoNum type="alphaUcPeriod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baseline="30000" lang="en"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 [quadratic]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nsolas"/>
              <a:buAutoNum type="alphaUcPeriod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baseline="30000" lang="en">
                <a:latin typeface="Consolas"/>
                <a:ea typeface="Consolas"/>
                <a:cs typeface="Consolas"/>
                <a:sym typeface="Consolas"/>
              </a:rPr>
              <a:t>3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 [cubic]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nsolas"/>
              <a:buAutoNum type="alphaUcPeriod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baseline="30000" lang="en">
                <a:latin typeface="Consolas"/>
                <a:ea typeface="Consolas"/>
                <a:cs typeface="Consolas"/>
                <a:sym typeface="Consolas"/>
              </a:rPr>
              <a:t>6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 [sextic]</a:t>
            </a:r>
            <a:endParaRPr baseline="30000">
              <a:latin typeface="Consolas"/>
              <a:ea typeface="Consolas"/>
              <a:cs typeface="Consolas"/>
              <a:sym typeface="Consolas"/>
            </a:endParaRPr>
          </a:p>
        </p:txBody>
      </p:sp>
      <p:graphicFrame>
        <p:nvGraphicFramePr>
          <p:cNvPr id="394" name="Google Shape;394;p52"/>
          <p:cNvGraphicFramePr/>
          <p:nvPr/>
        </p:nvGraphicFramePr>
        <p:xfrm>
          <a:off x="2767400" y="2668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100N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+ 3N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greater than (&gt;)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2N</a:t>
                      </a:r>
                      <a:r>
                        <a:rPr baseline="30000" lang="en"/>
                        <a:t>3</a:t>
                      </a:r>
                      <a:r>
                        <a:rPr lang="en"/>
                        <a:t>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+ 1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and (&amp;&amp;)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5,000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95" name="Google Shape;395;p52"/>
          <p:cNvSpPr txBox="1"/>
          <p:nvPr>
            <p:ph idx="1" type="body"/>
          </p:nvPr>
        </p:nvSpPr>
        <p:spPr>
          <a:xfrm>
            <a:off x="266100" y="4175494"/>
            <a:ext cx="8727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other words, if we plotted total runtime vs. N, what shape would we expect?</a:t>
            </a:r>
            <a:endParaRPr baseline="30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Intuitive Order of Growth Identification</a:t>
            </a:r>
            <a:endParaRPr/>
          </a:p>
        </p:txBody>
      </p:sp>
      <p:sp>
        <p:nvSpPr>
          <p:cNvPr id="401" name="Google Shape;401;p5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Consider the algorithm below. What do you expect will be the                                </a:t>
            </a:r>
            <a:r>
              <a:rPr b="1" lang="en"/>
              <a:t>order of growth</a:t>
            </a:r>
            <a:r>
              <a:rPr lang="en"/>
              <a:t> of the runtime for the algorithm?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9E9E9E"/>
              </a:buClr>
              <a:buSzPts val="1800"/>
              <a:buFont typeface="Consolas"/>
              <a:buAutoNum type="alphaUcPeriod"/>
            </a:pPr>
            <a:r>
              <a:rPr lang="en">
                <a:solidFill>
                  <a:srgbClr val="9E9E9E"/>
                </a:solidFill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baseline="30000" lang="en">
                <a:solidFill>
                  <a:srgbClr val="9E9E9E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>
                <a:solidFill>
                  <a:srgbClr val="9E9E9E"/>
                </a:solidFill>
                <a:latin typeface="Consolas"/>
                <a:ea typeface="Consolas"/>
                <a:cs typeface="Consolas"/>
                <a:sym typeface="Consolas"/>
              </a:rPr>
              <a:t> [linear]</a:t>
            </a:r>
            <a:endParaRPr>
              <a:solidFill>
                <a:srgbClr val="9E9E9E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Font typeface="Consolas"/>
              <a:buAutoNum type="alphaUcPeriod"/>
            </a:pPr>
            <a:r>
              <a:rPr lang="en">
                <a:solidFill>
                  <a:srgbClr val="9E9E9E"/>
                </a:solidFill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baseline="30000" lang="en">
                <a:solidFill>
                  <a:srgbClr val="9E9E9E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">
                <a:solidFill>
                  <a:srgbClr val="9E9E9E"/>
                </a:solidFill>
                <a:latin typeface="Consolas"/>
                <a:ea typeface="Consolas"/>
                <a:cs typeface="Consolas"/>
                <a:sym typeface="Consolas"/>
              </a:rPr>
              <a:t> [quadratic]</a:t>
            </a:r>
            <a:endParaRPr>
              <a:solidFill>
                <a:srgbClr val="9E9E9E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nsolas"/>
              <a:buAutoNum type="alphaUcPeriod"/>
            </a:pP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b="1" baseline="30000" lang="en">
                <a:latin typeface="Consolas"/>
                <a:ea typeface="Consolas"/>
                <a:cs typeface="Consolas"/>
                <a:sym typeface="Consolas"/>
              </a:rPr>
              <a:t>3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 [cubic]</a:t>
            </a: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Font typeface="Consolas"/>
              <a:buAutoNum type="alphaUcPeriod"/>
            </a:pPr>
            <a:r>
              <a:rPr lang="en">
                <a:solidFill>
                  <a:srgbClr val="9E9E9E"/>
                </a:solidFill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baseline="30000" lang="en">
                <a:solidFill>
                  <a:srgbClr val="9E9E9E"/>
                </a:solidFill>
                <a:latin typeface="Consolas"/>
                <a:ea typeface="Consolas"/>
                <a:cs typeface="Consolas"/>
                <a:sym typeface="Consolas"/>
              </a:rPr>
              <a:t>6</a:t>
            </a:r>
            <a:r>
              <a:rPr lang="en">
                <a:solidFill>
                  <a:srgbClr val="9E9E9E"/>
                </a:solidFill>
                <a:latin typeface="Consolas"/>
                <a:ea typeface="Consolas"/>
                <a:cs typeface="Consolas"/>
                <a:sym typeface="Consolas"/>
              </a:rPr>
              <a:t> [sextic]</a:t>
            </a:r>
            <a:endParaRPr b="1">
              <a:solidFill>
                <a:srgbClr val="9E9E9E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graphicFrame>
        <p:nvGraphicFramePr>
          <p:cNvPr id="402" name="Google Shape;402;p53"/>
          <p:cNvGraphicFramePr/>
          <p:nvPr/>
        </p:nvGraphicFramePr>
        <p:xfrm>
          <a:off x="5614100" y="1151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100N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+ 3N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greater than (&gt;)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2N</a:t>
                      </a:r>
                      <a:r>
                        <a:rPr baseline="30000" lang="en"/>
                        <a:t>3</a:t>
                      </a:r>
                      <a:r>
                        <a:rPr lang="en"/>
                        <a:t>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+ 1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and (&amp;&amp;)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5,000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03" name="Google Shape;403;p53"/>
          <p:cNvSpPr txBox="1"/>
          <p:nvPr>
            <p:ph idx="1" type="body"/>
          </p:nvPr>
        </p:nvSpPr>
        <p:spPr>
          <a:xfrm>
            <a:off x="266100" y="2651517"/>
            <a:ext cx="8727300" cy="23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Argument: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Suppose &lt; takes α nanoseconds, &gt; takes β nanoseconds, and &amp;&amp; takes γ nanoseconds.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Total time is α(</a:t>
            </a:r>
            <a:r>
              <a:rPr lang="en"/>
              <a:t>100N</a:t>
            </a:r>
            <a:r>
              <a:rPr baseline="30000" lang="en"/>
              <a:t>2 </a:t>
            </a:r>
            <a:r>
              <a:rPr lang="en"/>
              <a:t>+ 3N) + β(2N</a:t>
            </a:r>
            <a:r>
              <a:rPr baseline="30000" lang="en"/>
              <a:t>3</a:t>
            </a:r>
            <a:r>
              <a:rPr lang="en"/>
              <a:t> + 1) + 5000γ nanoseconds.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very large N, the 2βN</a:t>
            </a:r>
            <a:r>
              <a:rPr baseline="30000" lang="en"/>
              <a:t>3</a:t>
            </a:r>
            <a:r>
              <a:rPr lang="en"/>
              <a:t> term is much larger than the others.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4" name="Google Shape;404;p53"/>
          <p:cNvCxnSpPr/>
          <p:nvPr/>
        </p:nvCxnSpPr>
        <p:spPr>
          <a:xfrm rot="10800000">
            <a:off x="7149168" y="4157004"/>
            <a:ext cx="328200" cy="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5" name="Google Shape;405;p53"/>
          <p:cNvSpPr txBox="1"/>
          <p:nvPr/>
        </p:nvSpPr>
        <p:spPr>
          <a:xfrm>
            <a:off x="6164000" y="4503400"/>
            <a:ext cx="2514000" cy="4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Extremely important point. Make sure you understand it!</a:t>
            </a:r>
            <a:endParaRPr>
              <a:solidFill>
                <a:srgbClr val="BE0712"/>
              </a:solidFill>
            </a:endParaRPr>
          </a:p>
        </p:txBody>
      </p:sp>
      <p:cxnSp>
        <p:nvCxnSpPr>
          <p:cNvPr id="406" name="Google Shape;406;p53"/>
          <p:cNvCxnSpPr/>
          <p:nvPr/>
        </p:nvCxnSpPr>
        <p:spPr>
          <a:xfrm>
            <a:off x="7477350" y="4159223"/>
            <a:ext cx="0" cy="2541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Intuitive Simplification 2: Eliminate low</a:t>
            </a:r>
            <a:r>
              <a:rPr lang="en"/>
              <a:t> order terms</a:t>
            </a:r>
            <a:endParaRPr/>
          </a:p>
        </p:txBody>
      </p:sp>
      <p:sp>
        <p:nvSpPr>
          <p:cNvPr id="412" name="Google Shape;412;p5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Simplification 2: Ignore lower order terms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Eventually, 0.000000000001N</a:t>
            </a:r>
            <a:r>
              <a:rPr baseline="30000" lang="en"/>
              <a:t>2.00000001</a:t>
            </a:r>
            <a:r>
              <a:rPr lang="en"/>
              <a:t> will grow bigger than 10000000000N</a:t>
            </a:r>
            <a:r>
              <a:rPr baseline="30000" lang="en"/>
              <a:t>2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 for sufficiently large N, only the largest term will actually matter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413" name="Google Shape;413;p54"/>
          <p:cNvGraphicFramePr/>
          <p:nvPr/>
        </p:nvGraphicFramePr>
        <p:xfrm>
          <a:off x="5555725" y="21197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worst case 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 = i + 1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(N</a:t>
                      </a:r>
                      <a:r>
                        <a:rPr baseline="30000" lang="en"/>
                        <a:t>2</a:t>
                      </a:r>
                      <a:r>
                        <a:rPr lang="en"/>
                        <a:t>+3N+2)/2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(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+N</a:t>
                      </a:r>
                      <a:r>
                        <a:rPr lang="en"/>
                        <a:t>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(N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</a:tbl>
          </a:graphicData>
        </a:graphic>
      </p:graphicFrame>
      <p:sp>
        <p:nvSpPr>
          <p:cNvPr id="414" name="Google Shape;414;p54"/>
          <p:cNvSpPr txBox="1"/>
          <p:nvPr/>
        </p:nvSpPr>
        <p:spPr>
          <a:xfrm>
            <a:off x="132375" y="2545735"/>
            <a:ext cx="4599900" cy="21357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i = 0; i &lt; A.length; i += 1)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j = i+1; j &lt; A.length; j += 1)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(A[i] == A[j])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true;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}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>
              <a:solidFill>
                <a:srgbClr val="9C20EE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false;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08920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15" name="Google Shape;415;p54"/>
          <p:cNvCxnSpPr/>
          <p:nvPr/>
        </p:nvCxnSpPr>
        <p:spPr>
          <a:xfrm>
            <a:off x="7563150" y="3397350"/>
            <a:ext cx="422100" cy="2463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6" name="Google Shape;416;p54"/>
          <p:cNvCxnSpPr/>
          <p:nvPr/>
        </p:nvCxnSpPr>
        <p:spPr>
          <a:xfrm flipH="1" rot="10800000">
            <a:off x="7529700" y="3408300"/>
            <a:ext cx="489000" cy="2244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7" name="Google Shape;417;p54"/>
          <p:cNvCxnSpPr/>
          <p:nvPr/>
        </p:nvCxnSpPr>
        <p:spPr>
          <a:xfrm flipH="1" rot="10800000">
            <a:off x="7413675" y="3810525"/>
            <a:ext cx="298800" cy="1935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8" name="Google Shape;418;p54"/>
          <p:cNvCxnSpPr/>
          <p:nvPr/>
        </p:nvCxnSpPr>
        <p:spPr>
          <a:xfrm>
            <a:off x="7448850" y="3845750"/>
            <a:ext cx="237300" cy="1581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9" name="Google Shape;419;p54"/>
          <p:cNvCxnSpPr/>
          <p:nvPr/>
        </p:nvCxnSpPr>
        <p:spPr>
          <a:xfrm flipH="1" rot="10800000">
            <a:off x="7387350" y="4181850"/>
            <a:ext cx="298800" cy="1935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0" name="Google Shape;420;p54"/>
          <p:cNvCxnSpPr/>
          <p:nvPr/>
        </p:nvCxnSpPr>
        <p:spPr>
          <a:xfrm>
            <a:off x="7422525" y="4217075"/>
            <a:ext cx="237300" cy="1581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1" name="Google Shape;421;p54"/>
          <p:cNvCxnSpPr/>
          <p:nvPr/>
        </p:nvCxnSpPr>
        <p:spPr>
          <a:xfrm flipH="1" rot="10800000">
            <a:off x="7361025" y="4588225"/>
            <a:ext cx="298800" cy="1935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2" name="Google Shape;422;p54"/>
          <p:cNvCxnSpPr/>
          <p:nvPr/>
        </p:nvCxnSpPr>
        <p:spPr>
          <a:xfrm>
            <a:off x="7396200" y="4623450"/>
            <a:ext cx="237300" cy="1581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(Not as) </a:t>
            </a:r>
            <a:r>
              <a:rPr lang="en"/>
              <a:t>Intuitive Simplification 3: Eliminate multiplicative constants</a:t>
            </a:r>
            <a:endParaRPr/>
          </a:p>
        </p:txBody>
      </p:sp>
      <p:sp>
        <p:nvSpPr>
          <p:cNvPr id="428" name="Google Shape;428;p5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Simplification 3: Ignore any coefficients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Coefficients don't affect the "shape" of the function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Often can change depending on what you consider "one operation"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 are some branches of runtime analysis which care about coefficients. But it's much harder, because…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429" name="Google Shape;429;p55"/>
          <p:cNvGraphicFramePr/>
          <p:nvPr/>
        </p:nvGraphicFramePr>
        <p:xfrm>
          <a:off x="5555725" y="21197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worst case 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 = i + 1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</a:t>
                      </a:r>
                      <a:r>
                        <a:rPr baseline="30000" lang="en"/>
                        <a:t>2</a:t>
                      </a:r>
                      <a:r>
                        <a:rPr lang="en"/>
                        <a:t>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/>
                        <a:t>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</a:tbl>
          </a:graphicData>
        </a:graphic>
      </p:graphicFrame>
      <p:sp>
        <p:nvSpPr>
          <p:cNvPr id="430" name="Google Shape;430;p55"/>
          <p:cNvSpPr txBox="1"/>
          <p:nvPr/>
        </p:nvSpPr>
        <p:spPr>
          <a:xfrm>
            <a:off x="132375" y="2545735"/>
            <a:ext cx="4599900" cy="21357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i = 0; i &lt; A.length; i += 1)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j = i+1; j &lt; A.length; j += 1)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(A[i] == A[j])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true;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}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>
              <a:solidFill>
                <a:srgbClr val="9C20EE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false;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08920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31" name="Google Shape;431;p55"/>
          <p:cNvCxnSpPr/>
          <p:nvPr/>
        </p:nvCxnSpPr>
        <p:spPr>
          <a:xfrm flipH="1" rot="10800000">
            <a:off x="7387300" y="3396425"/>
            <a:ext cx="175800" cy="1935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2" name="Google Shape;432;p55"/>
          <p:cNvCxnSpPr/>
          <p:nvPr/>
        </p:nvCxnSpPr>
        <p:spPr>
          <a:xfrm>
            <a:off x="7408001" y="3431650"/>
            <a:ext cx="139800" cy="1581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3" name="Google Shape;433;p55"/>
          <p:cNvCxnSpPr/>
          <p:nvPr/>
        </p:nvCxnSpPr>
        <p:spPr>
          <a:xfrm flipH="1" rot="10800000">
            <a:off x="7387300" y="3774500"/>
            <a:ext cx="175800" cy="1935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4" name="Google Shape;434;p55"/>
          <p:cNvCxnSpPr/>
          <p:nvPr/>
        </p:nvCxnSpPr>
        <p:spPr>
          <a:xfrm>
            <a:off x="7408001" y="3809725"/>
            <a:ext cx="139800" cy="1581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5" name="Google Shape;435;p55"/>
          <p:cNvCxnSpPr/>
          <p:nvPr/>
        </p:nvCxnSpPr>
        <p:spPr>
          <a:xfrm flipH="1" rot="10800000">
            <a:off x="7390000" y="4152575"/>
            <a:ext cx="175800" cy="1935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6" name="Google Shape;436;p55"/>
          <p:cNvCxnSpPr/>
          <p:nvPr/>
        </p:nvCxnSpPr>
        <p:spPr>
          <a:xfrm>
            <a:off x="7410701" y="4187800"/>
            <a:ext cx="139800" cy="158100"/>
          </a:xfrm>
          <a:prstGeom prst="straightConnector1">
            <a:avLst/>
          </a:prstGeom>
          <a:noFill/>
          <a:ln cap="flat" cmpd="sng" w="28575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Intuitive Simplification 4: Combine all operations</a:t>
            </a:r>
            <a:endParaRPr/>
          </a:p>
        </p:txBody>
      </p:sp>
      <p:sp>
        <p:nvSpPr>
          <p:cNvPr id="442" name="Google Shape;442;p5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Simplification 4: Treat all operations as taking "1 unit of time"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Even if an increment takes 1 ns and an array access takes 1000000 ns, those are still basically coefficients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Also lets as pick what we count as a "primitive" operation arbitrarily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Assumes that operations (ex. addition) take constant time regardless of input; this is known as the "cost model".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443" name="Google Shape;443;p56"/>
          <p:cNvGraphicFramePr/>
          <p:nvPr/>
        </p:nvGraphicFramePr>
        <p:xfrm>
          <a:off x="5555725" y="21197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worst case 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 = i + 1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</a:t>
                      </a:r>
                      <a:r>
                        <a:rPr baseline="30000"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</a:tbl>
          </a:graphicData>
        </a:graphic>
      </p:graphicFrame>
      <p:sp>
        <p:nvSpPr>
          <p:cNvPr id="444" name="Google Shape;444;p56"/>
          <p:cNvSpPr txBox="1"/>
          <p:nvPr/>
        </p:nvSpPr>
        <p:spPr>
          <a:xfrm>
            <a:off x="132375" y="2545735"/>
            <a:ext cx="4599900" cy="21357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i = 0; i &lt; A.length; i += 1)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j = i+1; j &lt; A.length; j += 1)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(A[i] == A[j]) {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true;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}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>
              <a:solidFill>
                <a:srgbClr val="9C20EE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false;</a:t>
            </a:r>
            <a:endParaRPr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08920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Simplification Summary</a:t>
            </a:r>
            <a:endParaRPr/>
          </a:p>
        </p:txBody>
      </p:sp>
      <p:sp>
        <p:nvSpPr>
          <p:cNvPr id="450" name="Google Shape;450;p5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Simplifications: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Only consider the worst case.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Ignore lower order terms.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Ignore any coefficients.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All operations take the same time.</a:t>
            </a:r>
            <a:endParaRPr/>
          </a:p>
        </p:txBody>
      </p:sp>
      <p:graphicFrame>
        <p:nvGraphicFramePr>
          <p:cNvPr id="451" name="Google Shape;451;p57"/>
          <p:cNvGraphicFramePr/>
          <p:nvPr/>
        </p:nvGraphicFramePr>
        <p:xfrm>
          <a:off x="5555725" y="32958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worst case o.o.g.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Total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</a:tbl>
          </a:graphicData>
        </a:graphic>
      </p:graphicFrame>
      <p:graphicFrame>
        <p:nvGraphicFramePr>
          <p:cNvPr id="452" name="Google Shape;452;p57"/>
          <p:cNvGraphicFramePr/>
          <p:nvPr/>
        </p:nvGraphicFramePr>
        <p:xfrm>
          <a:off x="1297400" y="23494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 = i + 1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(N</a:t>
                      </a:r>
                      <a:r>
                        <a:rPr baseline="30000" lang="en"/>
                        <a:t>2</a:t>
                      </a:r>
                      <a:r>
                        <a:rPr lang="en"/>
                        <a:t>+3N+2)/2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(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+N</a:t>
                      </a:r>
                      <a:r>
                        <a:rPr lang="en"/>
                        <a:t>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(N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 to 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453" name="Google Shape;453;p57"/>
          <p:cNvCxnSpPr/>
          <p:nvPr/>
        </p:nvCxnSpPr>
        <p:spPr>
          <a:xfrm>
            <a:off x="4467475" y="3786725"/>
            <a:ext cx="9456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4" name="Google Shape;454;p57"/>
          <p:cNvSpPr/>
          <p:nvPr/>
        </p:nvSpPr>
        <p:spPr>
          <a:xfrm>
            <a:off x="6432800" y="1211475"/>
            <a:ext cx="217500" cy="8706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BE07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57"/>
          <p:cNvSpPr txBox="1"/>
          <p:nvPr/>
        </p:nvSpPr>
        <p:spPr>
          <a:xfrm>
            <a:off x="4682950" y="2570525"/>
            <a:ext cx="4305600" cy="5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These three simplifications are OK because we only care about the</a:t>
            </a:r>
            <a:r>
              <a:rPr lang="en">
                <a:solidFill>
                  <a:srgbClr val="BE0712"/>
                </a:solidFill>
              </a:rPr>
              <a:t> “</a:t>
            </a:r>
            <a:r>
              <a:rPr b="1" lang="en">
                <a:solidFill>
                  <a:srgbClr val="BE0712"/>
                </a:solidFill>
              </a:rPr>
              <a:t>order of growth</a:t>
            </a:r>
            <a:r>
              <a:rPr lang="en">
                <a:solidFill>
                  <a:srgbClr val="BE0712"/>
                </a:solidFill>
              </a:rPr>
              <a:t>” of the runtime.</a:t>
            </a:r>
            <a:endParaRPr>
              <a:solidFill>
                <a:srgbClr val="BE0712"/>
              </a:solidFill>
            </a:endParaRPr>
          </a:p>
        </p:txBody>
      </p:sp>
      <p:cxnSp>
        <p:nvCxnSpPr>
          <p:cNvPr id="456" name="Google Shape;456;p57"/>
          <p:cNvCxnSpPr/>
          <p:nvPr/>
        </p:nvCxnSpPr>
        <p:spPr>
          <a:xfrm>
            <a:off x="7396225" y="1639126"/>
            <a:ext cx="0" cy="8337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7" name="Google Shape;457;p57"/>
          <p:cNvCxnSpPr/>
          <p:nvPr/>
        </p:nvCxnSpPr>
        <p:spPr>
          <a:xfrm rot="10800000">
            <a:off x="6772340" y="1645481"/>
            <a:ext cx="6285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8" name="Google Shape;458;p57"/>
          <p:cNvSpPr txBox="1"/>
          <p:nvPr/>
        </p:nvSpPr>
        <p:spPr>
          <a:xfrm>
            <a:off x="5492775" y="4037275"/>
            <a:ext cx="36171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Worst case order of growth of runtime: N</a:t>
            </a:r>
            <a:r>
              <a:rPr baseline="30000" lang="en"/>
              <a:t>2</a:t>
            </a:r>
            <a:endParaRPr baseline="30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5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Simplification Summary: </a:t>
            </a:r>
            <a:r>
              <a:rPr lang="en">
                <a:solidFill>
                  <a:schemeClr val="accent3"/>
                </a:solidFill>
              </a:rPr>
              <a:t>Repeating the Process for </a:t>
            </a:r>
            <a:r>
              <a:rPr lang="en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dup2</a:t>
            </a:r>
            <a:endParaRPr>
              <a:solidFill>
                <a:schemeClr val="accent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5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Simplifications: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Only consider the worst case.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Ignore lower order terms.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Ignore any coefficients.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All operations take the same time.</a:t>
            </a:r>
            <a:endParaRPr/>
          </a:p>
        </p:txBody>
      </p:sp>
      <p:graphicFrame>
        <p:nvGraphicFramePr>
          <p:cNvPr id="465" name="Google Shape;465;p58"/>
          <p:cNvGraphicFramePr/>
          <p:nvPr/>
        </p:nvGraphicFramePr>
        <p:xfrm>
          <a:off x="5555725" y="32958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worst case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o.o.g.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466" name="Google Shape;466;p58"/>
          <p:cNvCxnSpPr/>
          <p:nvPr/>
        </p:nvCxnSpPr>
        <p:spPr>
          <a:xfrm>
            <a:off x="4467475" y="3786725"/>
            <a:ext cx="9456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67" name="Google Shape;467;p58"/>
          <p:cNvSpPr txBox="1"/>
          <p:nvPr/>
        </p:nvSpPr>
        <p:spPr>
          <a:xfrm>
            <a:off x="4682950" y="2570525"/>
            <a:ext cx="4305600" cy="5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These three simplifications are OK because we only care about the “</a:t>
            </a:r>
            <a:r>
              <a:rPr b="1" lang="en">
                <a:solidFill>
                  <a:srgbClr val="BE0712"/>
                </a:solidFill>
              </a:rPr>
              <a:t>order of growth</a:t>
            </a:r>
            <a:r>
              <a:rPr lang="en">
                <a:solidFill>
                  <a:srgbClr val="BE0712"/>
                </a:solidFill>
              </a:rPr>
              <a:t>” of the runtime.</a:t>
            </a:r>
            <a:endParaRPr>
              <a:solidFill>
                <a:srgbClr val="BE0712"/>
              </a:solidFill>
            </a:endParaRPr>
          </a:p>
        </p:txBody>
      </p:sp>
      <p:graphicFrame>
        <p:nvGraphicFramePr>
          <p:cNvPr id="468" name="Google Shape;468;p58"/>
          <p:cNvGraphicFramePr/>
          <p:nvPr/>
        </p:nvGraphicFramePr>
        <p:xfrm>
          <a:off x="1337550" y="25276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873850"/>
                <a:gridCol w="11420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N - 1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N - 1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2N - 2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69" name="Google Shape;469;p58"/>
          <p:cNvSpPr txBox="1"/>
          <p:nvPr/>
        </p:nvSpPr>
        <p:spPr>
          <a:xfrm>
            <a:off x="5492775" y="4037275"/>
            <a:ext cx="36171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Worst case order of growth of runtime: </a:t>
            </a:r>
            <a:endParaRPr baseline="30000"/>
          </a:p>
        </p:txBody>
      </p:sp>
      <p:sp>
        <p:nvSpPr>
          <p:cNvPr id="470" name="Google Shape;470;p58"/>
          <p:cNvSpPr/>
          <p:nvPr/>
        </p:nvSpPr>
        <p:spPr>
          <a:xfrm>
            <a:off x="6432800" y="1211475"/>
            <a:ext cx="217500" cy="8706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BE07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1" name="Google Shape;471;p58"/>
          <p:cNvCxnSpPr/>
          <p:nvPr/>
        </p:nvCxnSpPr>
        <p:spPr>
          <a:xfrm>
            <a:off x="7396225" y="1639126"/>
            <a:ext cx="0" cy="8337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2" name="Google Shape;472;p58"/>
          <p:cNvCxnSpPr/>
          <p:nvPr/>
        </p:nvCxnSpPr>
        <p:spPr>
          <a:xfrm rot="10800000">
            <a:off x="6772340" y="1645481"/>
            <a:ext cx="6285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5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Repeating the Process for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dup2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78" name="Google Shape;478;p5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Simplifications: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Only consider the worst case.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Ignore lower order terms.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Ignore any coefficients.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All operations take the same time.</a:t>
            </a:r>
            <a:endParaRPr/>
          </a:p>
        </p:txBody>
      </p:sp>
      <p:graphicFrame>
        <p:nvGraphicFramePr>
          <p:cNvPr id="479" name="Google Shape;479;p59"/>
          <p:cNvGraphicFramePr/>
          <p:nvPr/>
        </p:nvGraphicFramePr>
        <p:xfrm>
          <a:off x="5555725" y="32958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worst case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o.o.g.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Total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480" name="Google Shape;480;p59"/>
          <p:cNvCxnSpPr/>
          <p:nvPr/>
        </p:nvCxnSpPr>
        <p:spPr>
          <a:xfrm>
            <a:off x="4467475" y="3786725"/>
            <a:ext cx="9456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481" name="Google Shape;481;p59"/>
          <p:cNvGraphicFramePr/>
          <p:nvPr/>
        </p:nvGraphicFramePr>
        <p:xfrm>
          <a:off x="1337550" y="25276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873850"/>
                <a:gridCol w="11420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N - 1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N - 1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2N - 2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82" name="Google Shape;482;p59"/>
          <p:cNvSpPr txBox="1"/>
          <p:nvPr/>
        </p:nvSpPr>
        <p:spPr>
          <a:xfrm>
            <a:off x="4682950" y="2570525"/>
            <a:ext cx="4305600" cy="5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These three simplifications are OK because we only care about the “</a:t>
            </a:r>
            <a:r>
              <a:rPr b="1" lang="en">
                <a:solidFill>
                  <a:srgbClr val="BE0712"/>
                </a:solidFill>
              </a:rPr>
              <a:t>order of growth</a:t>
            </a:r>
            <a:r>
              <a:rPr lang="en">
                <a:solidFill>
                  <a:srgbClr val="BE0712"/>
                </a:solidFill>
              </a:rPr>
              <a:t>” of the runtime.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483" name="Google Shape;483;p59"/>
          <p:cNvSpPr txBox="1"/>
          <p:nvPr/>
        </p:nvSpPr>
        <p:spPr>
          <a:xfrm>
            <a:off x="5492775" y="4037275"/>
            <a:ext cx="36171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Worst case order of growth of runtime: N</a:t>
            </a:r>
            <a:endParaRPr baseline="30000"/>
          </a:p>
        </p:txBody>
      </p:sp>
      <p:sp>
        <p:nvSpPr>
          <p:cNvPr id="484" name="Google Shape;484;p59"/>
          <p:cNvSpPr/>
          <p:nvPr/>
        </p:nvSpPr>
        <p:spPr>
          <a:xfrm>
            <a:off x="3765800" y="850575"/>
            <a:ext cx="217500" cy="3933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BE07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5" name="Google Shape;485;p59"/>
          <p:cNvCxnSpPr/>
          <p:nvPr/>
        </p:nvCxnSpPr>
        <p:spPr>
          <a:xfrm rot="10800000">
            <a:off x="4054440" y="1052356"/>
            <a:ext cx="6285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86" name="Google Shape;486;p59"/>
          <p:cNvSpPr txBox="1"/>
          <p:nvPr/>
        </p:nvSpPr>
        <p:spPr>
          <a:xfrm>
            <a:off x="4754100" y="644288"/>
            <a:ext cx="4305600" cy="5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This simplification is OK because we specifically only care about worst case.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487" name="Google Shape;487;p59"/>
          <p:cNvSpPr/>
          <p:nvPr/>
        </p:nvSpPr>
        <p:spPr>
          <a:xfrm>
            <a:off x="6432800" y="1211475"/>
            <a:ext cx="217500" cy="8706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BE07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8" name="Google Shape;488;p59"/>
          <p:cNvCxnSpPr/>
          <p:nvPr/>
        </p:nvCxnSpPr>
        <p:spPr>
          <a:xfrm>
            <a:off x="7396225" y="1639126"/>
            <a:ext cx="0" cy="8337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9" name="Google Shape;489;p59"/>
          <p:cNvCxnSpPr/>
          <p:nvPr/>
        </p:nvCxnSpPr>
        <p:spPr>
          <a:xfrm rot="10800000">
            <a:off x="6772340" y="1645481"/>
            <a:ext cx="6285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One thing to note: If N -&gt; N</a:t>
            </a:r>
            <a:r>
              <a:rPr baseline="30000" lang="en"/>
              <a:t>2</a:t>
            </a:r>
            <a:r>
              <a:rPr lang="en"/>
              <a:t>, then 2N -&gt; (2N)</a:t>
            </a:r>
            <a:r>
              <a:rPr baseline="30000" lang="en"/>
              <a:t>2</a:t>
            </a:r>
            <a:r>
              <a:rPr lang="en"/>
              <a:t> = 4N</a:t>
            </a:r>
            <a:r>
              <a:rPr baseline="30000" lang="en"/>
              <a:t>2</a:t>
            </a:r>
            <a:r>
              <a:rPr lang="en"/>
              <a:t>; doubling the size of the input means 4x longer runtime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This is what we observed earlier! So despite all our simplifications, this theoretical analysis matches our experimental values.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6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 of Our (Painful) Analysis Process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graphicFrame>
        <p:nvGraphicFramePr>
          <p:cNvPr id="496" name="Google Shape;496;p60"/>
          <p:cNvGraphicFramePr/>
          <p:nvPr/>
        </p:nvGraphicFramePr>
        <p:xfrm>
          <a:off x="5555725" y="26862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worst case o.o.g.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Total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</a:tbl>
          </a:graphicData>
        </a:graphic>
      </p:graphicFrame>
      <p:graphicFrame>
        <p:nvGraphicFramePr>
          <p:cNvPr id="497" name="Google Shape;497;p60"/>
          <p:cNvGraphicFramePr/>
          <p:nvPr/>
        </p:nvGraphicFramePr>
        <p:xfrm>
          <a:off x="1297400" y="17398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 = i + 1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(N</a:t>
                      </a:r>
                      <a:r>
                        <a:rPr baseline="30000" lang="en"/>
                        <a:t>2</a:t>
                      </a:r>
                      <a:r>
                        <a:rPr lang="en"/>
                        <a:t>+3N+2)/2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(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+N</a:t>
                      </a:r>
                      <a:r>
                        <a:rPr lang="en"/>
                        <a:t>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(N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 to 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498" name="Google Shape;498;p60"/>
          <p:cNvCxnSpPr/>
          <p:nvPr/>
        </p:nvCxnSpPr>
        <p:spPr>
          <a:xfrm>
            <a:off x="4467475" y="3177125"/>
            <a:ext cx="9456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9" name="Google Shape;499;p60"/>
          <p:cNvSpPr txBox="1"/>
          <p:nvPr/>
        </p:nvSpPr>
        <p:spPr>
          <a:xfrm>
            <a:off x="5492775" y="3422948"/>
            <a:ext cx="36171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Worst case order of growth of runtime: N</a:t>
            </a:r>
            <a:r>
              <a:rPr baseline="30000" lang="en"/>
              <a:t>2</a:t>
            </a:r>
            <a:endParaRPr baseline="30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6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Our process: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Construct a table of exact counts of all possible operations.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Convert table into a worst case order of growth using 4 simplifications.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By using our simplifications </a:t>
            </a:r>
            <a:r>
              <a:rPr lang="en"/>
              <a:t>from </a:t>
            </a:r>
            <a:r>
              <a:rPr lang="en"/>
              <a:t>the outset, we can avoid building the table at all!</a:t>
            </a:r>
            <a:endParaRPr/>
          </a:p>
        </p:txBody>
      </p:sp>
      <p:sp>
        <p:nvSpPr>
          <p:cNvPr id="505" name="Google Shape;505;p6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 of Our (Painful) Analysis Process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graphicFrame>
        <p:nvGraphicFramePr>
          <p:cNvPr id="506" name="Google Shape;506;p61"/>
          <p:cNvGraphicFramePr/>
          <p:nvPr/>
        </p:nvGraphicFramePr>
        <p:xfrm>
          <a:off x="5555725" y="26862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worst case o.o.g.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Total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</a:tbl>
          </a:graphicData>
        </a:graphic>
      </p:graphicFrame>
      <p:graphicFrame>
        <p:nvGraphicFramePr>
          <p:cNvPr id="507" name="Google Shape;507;p61"/>
          <p:cNvGraphicFramePr/>
          <p:nvPr/>
        </p:nvGraphicFramePr>
        <p:xfrm>
          <a:off x="1297400" y="17398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 = i + 1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 to (N</a:t>
                      </a:r>
                      <a:r>
                        <a:rPr baseline="30000" lang="en"/>
                        <a:t>2</a:t>
                      </a:r>
                      <a:r>
                        <a:rPr lang="en"/>
                        <a:t>+3N+2)/2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 to (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+N</a:t>
                      </a:r>
                      <a:r>
                        <a:rPr lang="en"/>
                        <a:t>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 to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(N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-N)/2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 to 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508" name="Google Shape;508;p61"/>
          <p:cNvCxnSpPr/>
          <p:nvPr/>
        </p:nvCxnSpPr>
        <p:spPr>
          <a:xfrm>
            <a:off x="4467475" y="3177125"/>
            <a:ext cx="9456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09" name="Google Shape;509;p61"/>
          <p:cNvSpPr txBox="1"/>
          <p:nvPr/>
        </p:nvSpPr>
        <p:spPr>
          <a:xfrm>
            <a:off x="5492775" y="3422948"/>
            <a:ext cx="36171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Worst case order of growth of runtime: N</a:t>
            </a:r>
            <a:r>
              <a:rPr baseline="30000" lang="en"/>
              <a:t>2</a:t>
            </a:r>
            <a:endParaRPr baseline="300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62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Goal: Measuring Code Efficiency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Intuitive Runtime Characterizations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Clock Time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Exact Operation Counting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Exact Count Exercise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Asymptotic Analysis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Why Scaling Matters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Computing Worst Case Order of Growth (Tedious Approach)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Computing Worst Case Order of Growth (Simplified Approach)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Asymptotic Notation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Big Theta (a.k.a. Order of Growth)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Big O</a:t>
            </a:r>
            <a:r>
              <a:rPr lang="en">
                <a:solidFill>
                  <a:schemeClr val="dk2"/>
                </a:solidFill>
              </a:rPr>
              <a:t> and Big Omega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15" name="Google Shape;515;p62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Computing Worst Case Order of Growth (Simplified Approach)</a:t>
            </a:r>
            <a:endParaRPr/>
          </a:p>
        </p:txBody>
      </p:sp>
      <p:sp>
        <p:nvSpPr>
          <p:cNvPr id="516" name="Google Shape;516;p62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13,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6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Simplified Analysis Process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22" name="Google Shape;522;p6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Rather than building the entire table, we can instead: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Treat anything that takes constant time (relative to N) as a single operation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Figure out the order of growth for the count of that operation by either: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Making an exact count, then discarding the unnecessary pieces.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Using intuition and inspection to determine order of growth (only possible with lots of practice).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Let’s redo our analysis of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dup1</a:t>
            </a:r>
            <a:r>
              <a:rPr lang="en"/>
              <a:t> with this new process.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time, we’ll show all our work.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2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2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2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6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 of Nested For Loops (Based on Exact Count)</a:t>
            </a:r>
            <a:endParaRPr/>
          </a:p>
        </p:txBody>
      </p:sp>
      <p:sp>
        <p:nvSpPr>
          <p:cNvPr id="528" name="Google Shape;528;p64"/>
          <p:cNvSpPr txBox="1"/>
          <p:nvPr/>
        </p:nvSpPr>
        <p:spPr>
          <a:xfrm>
            <a:off x="919175" y="5799075"/>
            <a:ext cx="40599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worst case runtime:  Θ(N</a:t>
            </a:r>
            <a:r>
              <a:rPr baseline="30000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64"/>
          <p:cNvSpPr txBox="1"/>
          <p:nvPr/>
        </p:nvSpPr>
        <p:spPr>
          <a:xfrm>
            <a:off x="3489910" y="1104477"/>
            <a:ext cx="5338200" cy="19143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N = A.length;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i = 0; i &lt; N; i += 1)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j = i + 1; j &lt; N; j += 1)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(A[i] == A[j])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true;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false;</a:t>
            </a:r>
            <a:endParaRPr sz="1900">
              <a:solidFill>
                <a:srgbClr val="208920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30" name="Google Shape;530;p6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Find the order of growth of the worst case runtime of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dup1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6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 of Nested For Loops (Based on Exact Count)</a:t>
            </a:r>
            <a:endParaRPr/>
          </a:p>
        </p:txBody>
      </p:sp>
      <p:sp>
        <p:nvSpPr>
          <p:cNvPr id="536" name="Google Shape;536;p65"/>
          <p:cNvSpPr txBox="1"/>
          <p:nvPr/>
        </p:nvSpPr>
        <p:spPr>
          <a:xfrm>
            <a:off x="919175" y="5799075"/>
            <a:ext cx="40599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worst case runtime:  Θ(N</a:t>
            </a:r>
            <a:r>
              <a:rPr baseline="30000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65"/>
          <p:cNvSpPr txBox="1"/>
          <p:nvPr/>
        </p:nvSpPr>
        <p:spPr>
          <a:xfrm>
            <a:off x="3489910" y="1104477"/>
            <a:ext cx="5338200" cy="19143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N = A.length;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i = 0; i &lt; N; i += 1)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j = i + 1; j &lt; N; j += 1)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//1 unit of time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false;</a:t>
            </a:r>
            <a:endParaRPr sz="1900">
              <a:solidFill>
                <a:srgbClr val="208920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38" name="Google Shape;538;p65"/>
          <p:cNvSpPr txBox="1"/>
          <p:nvPr>
            <p:ph idx="1" type="body"/>
          </p:nvPr>
        </p:nvSpPr>
        <p:spPr>
          <a:xfrm>
            <a:off x="107050" y="402200"/>
            <a:ext cx="8520600" cy="54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Find the order of growth of the worst case runtime of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dup1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6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 of Nested For Loops (Based on Exact Count)</a:t>
            </a:r>
            <a:endParaRPr/>
          </a:p>
        </p:txBody>
      </p:sp>
      <p:sp>
        <p:nvSpPr>
          <p:cNvPr id="544" name="Google Shape;544;p6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Find the order of growth of the worst case runtime of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dup1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66"/>
          <p:cNvSpPr txBox="1"/>
          <p:nvPr/>
        </p:nvSpPr>
        <p:spPr>
          <a:xfrm>
            <a:off x="3455475" y="2896750"/>
            <a:ext cx="56553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Worst case number of steps: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66"/>
          <p:cNvSpPr txBox="1"/>
          <p:nvPr/>
        </p:nvSpPr>
        <p:spPr>
          <a:xfrm>
            <a:off x="919175" y="5799075"/>
            <a:ext cx="40599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worst case runtime:  Θ(N</a:t>
            </a:r>
            <a:r>
              <a:rPr baseline="30000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47" name="Google Shape;547;p66"/>
          <p:cNvGraphicFramePr/>
          <p:nvPr/>
        </p:nvGraphicFramePr>
        <p:xfrm>
          <a:off x="1020325" y="1299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382850"/>
                <a:gridCol w="382850"/>
                <a:gridCol w="382850"/>
                <a:gridCol w="382850"/>
                <a:gridCol w="382850"/>
                <a:gridCol w="3828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41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548" name="Google Shape;548;p66"/>
          <p:cNvGrpSpPr/>
          <p:nvPr/>
        </p:nvGrpSpPr>
        <p:grpSpPr>
          <a:xfrm>
            <a:off x="429725" y="1302375"/>
            <a:ext cx="2963902" cy="3063000"/>
            <a:chOff x="429725" y="1149975"/>
            <a:chExt cx="2963902" cy="3063000"/>
          </a:xfrm>
        </p:grpSpPr>
        <p:sp>
          <p:nvSpPr>
            <p:cNvPr id="549" name="Google Shape;549;p66"/>
            <p:cNvSpPr txBox="1"/>
            <p:nvPr/>
          </p:nvSpPr>
          <p:spPr>
            <a:xfrm>
              <a:off x="725025" y="1149975"/>
              <a:ext cx="295200" cy="306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0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1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2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3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4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5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50" name="Google Shape;550;p66"/>
            <p:cNvSpPr txBox="1"/>
            <p:nvPr/>
          </p:nvSpPr>
          <p:spPr>
            <a:xfrm>
              <a:off x="1096527" y="3397675"/>
              <a:ext cx="2297100" cy="4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0  1  2  3  4  5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51" name="Google Shape;551;p66"/>
            <p:cNvSpPr txBox="1"/>
            <p:nvPr/>
          </p:nvSpPr>
          <p:spPr>
            <a:xfrm>
              <a:off x="429725" y="2087800"/>
              <a:ext cx="295200" cy="4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i</a:t>
              </a:r>
              <a:endParaRPr sz="2000"/>
            </a:p>
          </p:txBody>
        </p:sp>
        <p:sp>
          <p:nvSpPr>
            <p:cNvPr id="552" name="Google Shape;552;p66"/>
            <p:cNvSpPr txBox="1"/>
            <p:nvPr/>
          </p:nvSpPr>
          <p:spPr>
            <a:xfrm>
              <a:off x="2021275" y="3664325"/>
              <a:ext cx="295200" cy="4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j</a:t>
              </a:r>
              <a:endParaRPr sz="2000"/>
            </a:p>
          </p:txBody>
        </p:sp>
      </p:grpSp>
      <p:sp>
        <p:nvSpPr>
          <p:cNvPr id="553" name="Google Shape;553;p66"/>
          <p:cNvSpPr txBox="1"/>
          <p:nvPr/>
        </p:nvSpPr>
        <p:spPr>
          <a:xfrm>
            <a:off x="3489910" y="1104477"/>
            <a:ext cx="5338200" cy="19143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N = A.length;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i = 0; i &lt; N; i += 1)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j = i + 1; j &lt; N; j += 1)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//1 unit of time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false;</a:t>
            </a:r>
            <a:endParaRPr sz="1900">
              <a:solidFill>
                <a:srgbClr val="208920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54" name="Google Shape;554;p66"/>
          <p:cNvSpPr txBox="1"/>
          <p:nvPr/>
        </p:nvSpPr>
        <p:spPr>
          <a:xfrm>
            <a:off x="3470440" y="3708508"/>
            <a:ext cx="5338200" cy="5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 = (N - 1) + (N - 2) + (N - 3) + … + 3 + 2 + 1</a:t>
            </a:r>
            <a:endParaRPr/>
          </a:p>
        </p:txBody>
      </p:sp>
      <p:sp>
        <p:nvSpPr>
          <p:cNvPr id="555" name="Google Shape;555;p66"/>
          <p:cNvSpPr txBox="1"/>
          <p:nvPr/>
        </p:nvSpPr>
        <p:spPr>
          <a:xfrm>
            <a:off x="3460985" y="4100473"/>
            <a:ext cx="5338200" cy="5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2C = N + N + … + N</a:t>
            </a:r>
            <a:endParaRPr/>
          </a:p>
        </p:txBody>
      </p:sp>
      <p:grpSp>
        <p:nvGrpSpPr>
          <p:cNvPr id="556" name="Google Shape;556;p66"/>
          <p:cNvGrpSpPr/>
          <p:nvPr/>
        </p:nvGrpSpPr>
        <p:grpSpPr>
          <a:xfrm>
            <a:off x="4017675" y="4486500"/>
            <a:ext cx="1624055" cy="612875"/>
            <a:chOff x="4017675" y="4486500"/>
            <a:chExt cx="1624055" cy="612875"/>
          </a:xfrm>
        </p:grpSpPr>
        <p:sp>
          <p:nvSpPr>
            <p:cNvPr id="557" name="Google Shape;557;p66"/>
            <p:cNvSpPr txBox="1"/>
            <p:nvPr/>
          </p:nvSpPr>
          <p:spPr>
            <a:xfrm>
              <a:off x="4141130" y="4604075"/>
              <a:ext cx="1500600" cy="4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N-1 of these</a:t>
              </a:r>
              <a:endParaRPr sz="2000"/>
            </a:p>
          </p:txBody>
        </p:sp>
        <p:sp>
          <p:nvSpPr>
            <p:cNvPr id="558" name="Google Shape;558;p66"/>
            <p:cNvSpPr/>
            <p:nvPr/>
          </p:nvSpPr>
          <p:spPr>
            <a:xfrm rot="-5400000">
              <a:off x="4644975" y="3859200"/>
              <a:ext cx="258900" cy="1513500"/>
            </a:xfrm>
            <a:prstGeom prst="leftBrace">
              <a:avLst>
                <a:gd fmla="val 79349" name="adj1"/>
                <a:gd fmla="val 50000" name="adj2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9" name="Google Shape;559;p66"/>
          <p:cNvSpPr txBox="1"/>
          <p:nvPr/>
        </p:nvSpPr>
        <p:spPr>
          <a:xfrm>
            <a:off x="5781705" y="4144875"/>
            <a:ext cx="2013900" cy="3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= N(N - 1)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66"/>
          <p:cNvSpPr txBox="1"/>
          <p:nvPr/>
        </p:nvSpPr>
        <p:spPr>
          <a:xfrm>
            <a:off x="6772305" y="4604000"/>
            <a:ext cx="2013900" cy="3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∴ C = N(N - 1)/2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66"/>
          <p:cNvSpPr txBox="1"/>
          <p:nvPr/>
        </p:nvSpPr>
        <p:spPr>
          <a:xfrm>
            <a:off x="3454258" y="3284665"/>
            <a:ext cx="5190900" cy="55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 = 1 + 2 + 3 + … + (N - 3) + (N - 2) + (N - 1)</a:t>
            </a:r>
            <a:endParaRPr/>
          </a:p>
        </p:txBody>
      </p:sp>
      <p:sp>
        <p:nvSpPr>
          <p:cNvPr id="562" name="Google Shape;562;p66"/>
          <p:cNvSpPr txBox="1"/>
          <p:nvPr/>
        </p:nvSpPr>
        <p:spPr>
          <a:xfrm>
            <a:off x="975198" y="989800"/>
            <a:ext cx="759900" cy="3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N = 6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6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 of Nested For Loops (Based on Exact Count)</a:t>
            </a:r>
            <a:endParaRPr/>
          </a:p>
        </p:txBody>
      </p:sp>
      <p:sp>
        <p:nvSpPr>
          <p:cNvPr id="568" name="Google Shape;568;p6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Find the order of growth of the worst case runtime of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dup1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67"/>
          <p:cNvSpPr txBox="1"/>
          <p:nvPr/>
        </p:nvSpPr>
        <p:spPr>
          <a:xfrm>
            <a:off x="3455475" y="2896750"/>
            <a:ext cx="56553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Worst case number of steps: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67"/>
          <p:cNvSpPr txBox="1"/>
          <p:nvPr/>
        </p:nvSpPr>
        <p:spPr>
          <a:xfrm>
            <a:off x="919175" y="5799075"/>
            <a:ext cx="40599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worst case runtime:  Θ(N</a:t>
            </a:r>
            <a:r>
              <a:rPr baseline="30000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71" name="Google Shape;571;p67"/>
          <p:cNvGraphicFramePr/>
          <p:nvPr/>
        </p:nvGraphicFramePr>
        <p:xfrm>
          <a:off x="1020325" y="1299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382850"/>
                <a:gridCol w="382850"/>
                <a:gridCol w="382850"/>
                <a:gridCol w="382850"/>
                <a:gridCol w="382850"/>
                <a:gridCol w="3828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41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572" name="Google Shape;572;p67"/>
          <p:cNvGrpSpPr/>
          <p:nvPr/>
        </p:nvGrpSpPr>
        <p:grpSpPr>
          <a:xfrm>
            <a:off x="429725" y="1302375"/>
            <a:ext cx="2963902" cy="3063000"/>
            <a:chOff x="429725" y="1149975"/>
            <a:chExt cx="2963902" cy="3063000"/>
          </a:xfrm>
        </p:grpSpPr>
        <p:sp>
          <p:nvSpPr>
            <p:cNvPr id="573" name="Google Shape;573;p67"/>
            <p:cNvSpPr txBox="1"/>
            <p:nvPr/>
          </p:nvSpPr>
          <p:spPr>
            <a:xfrm>
              <a:off x="725025" y="1149975"/>
              <a:ext cx="295200" cy="306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0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1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2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3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4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5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74" name="Google Shape;574;p67"/>
            <p:cNvSpPr txBox="1"/>
            <p:nvPr/>
          </p:nvSpPr>
          <p:spPr>
            <a:xfrm>
              <a:off x="1096527" y="3397675"/>
              <a:ext cx="2297100" cy="4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0  1  2  3  4  5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75" name="Google Shape;575;p67"/>
            <p:cNvSpPr txBox="1"/>
            <p:nvPr/>
          </p:nvSpPr>
          <p:spPr>
            <a:xfrm>
              <a:off x="429725" y="2087800"/>
              <a:ext cx="295200" cy="4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i</a:t>
              </a:r>
              <a:endParaRPr sz="2000"/>
            </a:p>
          </p:txBody>
        </p:sp>
        <p:sp>
          <p:nvSpPr>
            <p:cNvPr id="576" name="Google Shape;576;p67"/>
            <p:cNvSpPr txBox="1"/>
            <p:nvPr/>
          </p:nvSpPr>
          <p:spPr>
            <a:xfrm>
              <a:off x="2021275" y="3664325"/>
              <a:ext cx="295200" cy="4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j</a:t>
              </a:r>
              <a:endParaRPr sz="2000"/>
            </a:p>
          </p:txBody>
        </p:sp>
      </p:grpSp>
      <p:sp>
        <p:nvSpPr>
          <p:cNvPr id="577" name="Google Shape;577;p67"/>
          <p:cNvSpPr txBox="1"/>
          <p:nvPr/>
        </p:nvSpPr>
        <p:spPr>
          <a:xfrm>
            <a:off x="3489910" y="1104477"/>
            <a:ext cx="5338200" cy="19143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N = A.length;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i = 0; i &lt; N; i += 1)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j = i + 1; j &lt; N; j += 1)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//1 unit of time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false;</a:t>
            </a:r>
            <a:endParaRPr sz="1900">
              <a:solidFill>
                <a:srgbClr val="208920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78" name="Google Shape;578;p67"/>
          <p:cNvSpPr txBox="1"/>
          <p:nvPr/>
        </p:nvSpPr>
        <p:spPr>
          <a:xfrm>
            <a:off x="3454249" y="3284675"/>
            <a:ext cx="5805900" cy="55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 = 1 + 2 + 3 + … + (N - 3) + (N - 2) + (N - 1) = N(N-1)/2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67"/>
          <p:cNvSpPr txBox="1"/>
          <p:nvPr/>
        </p:nvSpPr>
        <p:spPr>
          <a:xfrm>
            <a:off x="975198" y="989800"/>
            <a:ext cx="759900" cy="3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N = 6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graphicFrame>
        <p:nvGraphicFramePr>
          <p:cNvPr id="580" name="Google Shape;580;p67"/>
          <p:cNvGraphicFramePr/>
          <p:nvPr/>
        </p:nvGraphicFramePr>
        <p:xfrm>
          <a:off x="4763075" y="386341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worst case o.o.g.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==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</a:tbl>
          </a:graphicData>
        </a:graphic>
      </p:graphicFrame>
      <p:sp>
        <p:nvSpPr>
          <p:cNvPr id="581" name="Google Shape;581;p67"/>
          <p:cNvSpPr txBox="1"/>
          <p:nvPr/>
        </p:nvSpPr>
        <p:spPr>
          <a:xfrm>
            <a:off x="4700125" y="4600098"/>
            <a:ext cx="36171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Worst case order of growth of runtime: N</a:t>
            </a:r>
            <a:r>
              <a:rPr baseline="30000" lang="en"/>
              <a:t>2</a:t>
            </a:r>
            <a:endParaRPr baseline="30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6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 of Nested For Loops (Simpler Geometric Argument)</a:t>
            </a:r>
            <a:endParaRPr/>
          </a:p>
        </p:txBody>
      </p:sp>
      <p:sp>
        <p:nvSpPr>
          <p:cNvPr id="587" name="Google Shape;587;p6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Find the order of growth of the worst case runtime of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dup1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68"/>
          <p:cNvSpPr txBox="1"/>
          <p:nvPr/>
        </p:nvSpPr>
        <p:spPr>
          <a:xfrm>
            <a:off x="919175" y="5799075"/>
            <a:ext cx="40599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worst case runtime:  Θ(N</a:t>
            </a:r>
            <a:r>
              <a:rPr baseline="30000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89" name="Google Shape;589;p68"/>
          <p:cNvGraphicFramePr/>
          <p:nvPr/>
        </p:nvGraphicFramePr>
        <p:xfrm>
          <a:off x="1020325" y="1299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382850"/>
                <a:gridCol w="382850"/>
                <a:gridCol w="382850"/>
                <a:gridCol w="382850"/>
                <a:gridCol w="382850"/>
                <a:gridCol w="3828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41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590" name="Google Shape;590;p68"/>
          <p:cNvGrpSpPr/>
          <p:nvPr/>
        </p:nvGrpSpPr>
        <p:grpSpPr>
          <a:xfrm>
            <a:off x="429725" y="1302375"/>
            <a:ext cx="2963902" cy="3063000"/>
            <a:chOff x="429725" y="1149975"/>
            <a:chExt cx="2963902" cy="3063000"/>
          </a:xfrm>
        </p:grpSpPr>
        <p:sp>
          <p:nvSpPr>
            <p:cNvPr id="591" name="Google Shape;591;p68"/>
            <p:cNvSpPr txBox="1"/>
            <p:nvPr/>
          </p:nvSpPr>
          <p:spPr>
            <a:xfrm>
              <a:off x="725025" y="1149975"/>
              <a:ext cx="295200" cy="306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0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1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2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3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4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5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92" name="Google Shape;592;p68"/>
            <p:cNvSpPr txBox="1"/>
            <p:nvPr/>
          </p:nvSpPr>
          <p:spPr>
            <a:xfrm>
              <a:off x="1096527" y="3397675"/>
              <a:ext cx="2297100" cy="4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0  1  2  3  4  5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93" name="Google Shape;593;p68"/>
            <p:cNvSpPr txBox="1"/>
            <p:nvPr/>
          </p:nvSpPr>
          <p:spPr>
            <a:xfrm>
              <a:off x="429725" y="2087800"/>
              <a:ext cx="295200" cy="4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i</a:t>
              </a:r>
              <a:endParaRPr sz="2000"/>
            </a:p>
          </p:txBody>
        </p:sp>
        <p:sp>
          <p:nvSpPr>
            <p:cNvPr id="594" name="Google Shape;594;p68"/>
            <p:cNvSpPr txBox="1"/>
            <p:nvPr/>
          </p:nvSpPr>
          <p:spPr>
            <a:xfrm>
              <a:off x="2021275" y="3664325"/>
              <a:ext cx="295200" cy="4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j</a:t>
              </a:r>
              <a:endParaRPr sz="2000"/>
            </a:p>
          </p:txBody>
        </p:sp>
      </p:grpSp>
      <p:sp>
        <p:nvSpPr>
          <p:cNvPr id="595" name="Google Shape;595;p68"/>
          <p:cNvSpPr txBox="1"/>
          <p:nvPr/>
        </p:nvSpPr>
        <p:spPr>
          <a:xfrm>
            <a:off x="3489910" y="1104477"/>
            <a:ext cx="5338200" cy="19143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N = A.length;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i = 0; i &lt; N; i += 1)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" sz="1900">
                <a:solidFill>
                  <a:srgbClr val="20892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j = i + 1; j &lt; N; j += 1)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//1 unit of time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false;</a:t>
            </a:r>
            <a:endParaRPr sz="1900">
              <a:solidFill>
                <a:srgbClr val="208920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96" name="Google Shape;596;p68"/>
          <p:cNvSpPr txBox="1"/>
          <p:nvPr/>
        </p:nvSpPr>
        <p:spPr>
          <a:xfrm>
            <a:off x="975198" y="989800"/>
            <a:ext cx="759900" cy="3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N = 6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97" name="Google Shape;597;p68"/>
          <p:cNvSpPr txBox="1"/>
          <p:nvPr/>
        </p:nvSpPr>
        <p:spPr>
          <a:xfrm>
            <a:off x="3455750" y="2895700"/>
            <a:ext cx="5796000" cy="18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Worst case number of steps: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Given by area of right triangle of side length N-1.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Order of growth of area is N</a:t>
            </a:r>
            <a:r>
              <a:rPr baseline="30000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98" name="Google Shape;598;p68"/>
          <p:cNvGraphicFramePr/>
          <p:nvPr/>
        </p:nvGraphicFramePr>
        <p:xfrm>
          <a:off x="4305875" y="40831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worst case o.o.g.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==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</a:tbl>
          </a:graphicData>
        </a:graphic>
      </p:graphicFrame>
      <p:sp>
        <p:nvSpPr>
          <p:cNvPr id="599" name="Google Shape;599;p68"/>
          <p:cNvSpPr txBox="1"/>
          <p:nvPr/>
        </p:nvSpPr>
        <p:spPr>
          <a:xfrm>
            <a:off x="4242925" y="4819803"/>
            <a:ext cx="36171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Worst case order of growth of runtime: N</a:t>
            </a:r>
            <a:r>
              <a:rPr baseline="30000" lang="en"/>
              <a:t>2</a:t>
            </a:r>
            <a:endParaRPr baseline="30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69"/>
          <p:cNvSpPr txBox="1"/>
          <p:nvPr>
            <p:ph idx="1" type="body"/>
          </p:nvPr>
        </p:nvSpPr>
        <p:spPr>
          <a:xfrm>
            <a:off x="4812375" y="402200"/>
            <a:ext cx="41580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Goal: Measuring Code Efficiency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Intuitive Runtime Characterizations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Clock Time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Exact Operation Counting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Exact Count Exercise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Asymptotic Analysis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Why Scaling Matters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Computing Worst Case Order of Growth (Tedious Approach)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Computing Worst Case Order of Growth (Simplified Approach)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Asymptotic Notation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Big Theta (a.k.a. Order of Growth)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Big O and Big Omega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05" name="Google Shape;605;p69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 Theta (a.k.a. Order of Growth)</a:t>
            </a:r>
            <a:endParaRPr/>
          </a:p>
        </p:txBody>
      </p:sp>
      <p:sp>
        <p:nvSpPr>
          <p:cNvPr id="606" name="Google Shape;606;p69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13,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7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Formalizing Order of Growth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12" name="Google Shape;612;p7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Given a function Q(N), we can apply our last two simplifications                                   (ignore low orders terms and multiplicative constants) to yield the order of growth of Q(N).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Q(N) = 3N</a:t>
            </a:r>
            <a:r>
              <a:rPr baseline="30000" lang="en"/>
              <a:t>3</a:t>
            </a:r>
            <a:r>
              <a:rPr lang="en"/>
              <a:t> + N</a:t>
            </a:r>
            <a:r>
              <a:rPr baseline="30000" lang="en"/>
              <a:t>2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Order of growth: N</a:t>
            </a:r>
            <a:r>
              <a:rPr baseline="30000" lang="en"/>
              <a:t>3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Let’s finish out this lecture by moving to a more formal notation called Big-Theta.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math might seem daunting at first.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 but the idea is exactly the same! Using “Big-Theta” instead of “order of growth” does not change the way we analyze code at all.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7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Order of Growth Exercise</a:t>
            </a:r>
            <a:endParaRPr/>
          </a:p>
        </p:txBody>
      </p:sp>
      <p:sp>
        <p:nvSpPr>
          <p:cNvPr id="618" name="Google Shape;618;p7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Consider the functions below.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Informally, what is the “shape” of each function for very large N?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other words, what is the order of growth of each function</a:t>
            </a:r>
            <a:r>
              <a:rPr lang="en" sz="2100"/>
              <a:t>?</a:t>
            </a:r>
            <a:endParaRPr sz="2100"/>
          </a:p>
        </p:txBody>
      </p:sp>
      <p:graphicFrame>
        <p:nvGraphicFramePr>
          <p:cNvPr id="619" name="Google Shape;619;p71"/>
          <p:cNvGraphicFramePr/>
          <p:nvPr/>
        </p:nvGraphicFramePr>
        <p:xfrm>
          <a:off x="3034700" y="201161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function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order of growth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3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+ 3N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1/N + 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 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1/N + 5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Ne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N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 N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40 sin(N) + 4N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7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Order of Growth Exercise</a:t>
            </a:r>
            <a:endParaRPr/>
          </a:p>
        </p:txBody>
      </p:sp>
      <p:sp>
        <p:nvSpPr>
          <p:cNvPr id="625" name="Google Shape;625;p7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Consider the functions below.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Informally, what is the “shape” of each function for very large N?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other words, what is the order of growth of each function</a:t>
            </a:r>
            <a:r>
              <a:rPr lang="en" sz="2100"/>
              <a:t>?</a:t>
            </a:r>
            <a:endParaRPr sz="2100"/>
          </a:p>
        </p:txBody>
      </p:sp>
      <p:graphicFrame>
        <p:nvGraphicFramePr>
          <p:cNvPr id="626" name="Google Shape;626;p72"/>
          <p:cNvGraphicFramePr/>
          <p:nvPr/>
        </p:nvGraphicFramePr>
        <p:xfrm>
          <a:off x="3034700" y="201161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function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order of growth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3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+ 3N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</a:t>
                      </a:r>
                      <a:r>
                        <a:rPr baseline="30000" lang="en"/>
                        <a:t>4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1/N + 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 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1/N + 5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Ne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N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 N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Ne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lang="en"/>
                        <a:t>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 </a:t>
                      </a:r>
                      <a:r>
                        <a:rPr lang="en"/>
                        <a:t>sin(N) + 4N</a:t>
                      </a:r>
                      <a:r>
                        <a:rPr baseline="30000" lang="en"/>
                        <a:t>2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/>
                        <a:t>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7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Big-Theta</a:t>
            </a:r>
            <a:endParaRPr/>
          </a:p>
        </p:txBody>
      </p:sp>
      <p:sp>
        <p:nvSpPr>
          <p:cNvPr id="632" name="Google Shape;632;p7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we have a function R(N) with order of growth f(N).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“Big-Theta” notation we write this as R(N) ∈ Θ(f(N)).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N</a:t>
            </a:r>
            <a:r>
              <a:rPr baseline="30000" lang="en"/>
              <a:t>3 </a:t>
            </a:r>
            <a:r>
              <a:rPr lang="en"/>
              <a:t>+ 3N</a:t>
            </a:r>
            <a:r>
              <a:rPr baseline="30000" lang="en"/>
              <a:t>4</a:t>
            </a:r>
            <a:r>
              <a:rPr lang="en"/>
              <a:t> ∈ Θ(N</a:t>
            </a:r>
            <a:r>
              <a:rPr baseline="30000" lang="en"/>
              <a:t>4</a:t>
            </a:r>
            <a:r>
              <a:rPr lang="en"/>
              <a:t>)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1/N + N</a:t>
            </a:r>
            <a:r>
              <a:rPr baseline="30000" lang="en"/>
              <a:t>3</a:t>
            </a:r>
            <a:r>
              <a:rPr lang="en"/>
              <a:t> ∈ Θ(N</a:t>
            </a:r>
            <a:r>
              <a:rPr baseline="30000" lang="en"/>
              <a:t>3</a:t>
            </a:r>
            <a:r>
              <a:rPr lang="en"/>
              <a:t>)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1/N + 5 ∈ Θ(1)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Ne</a:t>
            </a:r>
            <a:r>
              <a:rPr baseline="30000" lang="en"/>
              <a:t>N </a:t>
            </a:r>
            <a:r>
              <a:rPr lang="en"/>
              <a:t>+ N ∈ Θ(Ne</a:t>
            </a:r>
            <a:r>
              <a:rPr baseline="30000" lang="en"/>
              <a:t>N</a:t>
            </a:r>
            <a:r>
              <a:rPr lang="en"/>
              <a:t>)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40 sin(N) + 4N</a:t>
            </a:r>
            <a:r>
              <a:rPr baseline="30000" lang="en"/>
              <a:t>2</a:t>
            </a:r>
            <a:r>
              <a:rPr lang="en"/>
              <a:t> ∈ Θ(N</a:t>
            </a:r>
            <a:r>
              <a:rPr baseline="30000" lang="en"/>
              <a:t>2</a:t>
            </a:r>
            <a:r>
              <a:rPr lang="en"/>
              <a:t>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633" name="Google Shape;633;p73"/>
          <p:cNvGraphicFramePr/>
          <p:nvPr/>
        </p:nvGraphicFramePr>
        <p:xfrm>
          <a:off x="5753000" y="163671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</a:t>
                      </a:r>
                      <a:r>
                        <a:rPr lang="en"/>
                        <a:t>unction R(N)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order of growth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3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+ 3N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</a:t>
                      </a:r>
                      <a:r>
                        <a:rPr baseline="30000" lang="en"/>
                        <a:t>4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1/N + 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 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1/N + 5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Ne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N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+ N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Ne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lang="en"/>
                        <a:t>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 </a:t>
                      </a:r>
                      <a:r>
                        <a:rPr lang="en"/>
                        <a:t>sin(N) + 4N</a:t>
                      </a:r>
                      <a:r>
                        <a:rPr baseline="30000" lang="en"/>
                        <a:t>2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/>
                        <a:t>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7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Big-Theta: Formal Definition (</a:t>
            </a:r>
            <a:r>
              <a:rPr lang="en" u="sng">
                <a:solidFill>
                  <a:schemeClr val="hlink"/>
                </a:solidFill>
                <a:hlinkClick r:id="rId3"/>
              </a:rPr>
              <a:t>Visualization</a:t>
            </a:r>
            <a:r>
              <a:rPr lang="en"/>
              <a:t>)</a:t>
            </a:r>
            <a:endParaRPr/>
          </a:p>
        </p:txBody>
      </p:sp>
      <p:sp>
        <p:nvSpPr>
          <p:cNvPr id="639" name="Google Shape;639;p74"/>
          <p:cNvSpPr txBox="1"/>
          <p:nvPr>
            <p:ph idx="1" type="body"/>
          </p:nvPr>
        </p:nvSpPr>
        <p:spPr>
          <a:xfrm>
            <a:off x="1707244" y="13166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means there exist positive constants k</a:t>
            </a:r>
            <a:r>
              <a:rPr baseline="-25000" lang="en"/>
              <a:t>1</a:t>
            </a:r>
            <a:r>
              <a:rPr lang="en"/>
              <a:t> and k</a:t>
            </a:r>
            <a:r>
              <a:rPr baseline="-25000" lang="en"/>
              <a:t>2</a:t>
            </a:r>
            <a:r>
              <a:rPr lang="en"/>
              <a:t> such that:</a:t>
            </a:r>
            <a:endParaRPr/>
          </a:p>
        </p:txBody>
      </p:sp>
      <p:sp>
        <p:nvSpPr>
          <p:cNvPr id="640" name="Google Shape;640;p74"/>
          <p:cNvSpPr txBox="1"/>
          <p:nvPr>
            <p:ph idx="1" type="body"/>
          </p:nvPr>
        </p:nvSpPr>
        <p:spPr>
          <a:xfrm>
            <a:off x="2179050" y="2555030"/>
            <a:ext cx="5090700" cy="72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all values of N greater than some N</a:t>
            </a:r>
            <a:r>
              <a:rPr baseline="-25000" lang="en"/>
              <a:t>0</a:t>
            </a:r>
            <a:r>
              <a:rPr lang="en"/>
              <a:t>.</a:t>
            </a:r>
            <a:endParaRPr/>
          </a:p>
        </p:txBody>
      </p:sp>
      <p:cxnSp>
        <p:nvCxnSpPr>
          <p:cNvPr id="641" name="Google Shape;641;p74"/>
          <p:cNvCxnSpPr/>
          <p:nvPr/>
        </p:nvCxnSpPr>
        <p:spPr>
          <a:xfrm rot="10800000">
            <a:off x="6350030" y="3155083"/>
            <a:ext cx="475500" cy="855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42" name="Google Shape;642;p74"/>
          <p:cNvSpPr txBox="1"/>
          <p:nvPr/>
        </p:nvSpPr>
        <p:spPr>
          <a:xfrm>
            <a:off x="6841230" y="3031333"/>
            <a:ext cx="2334600" cy="3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i.e. very large N</a:t>
            </a:r>
            <a:endParaRPr baseline="-25000">
              <a:solidFill>
                <a:srgbClr val="BE0712"/>
              </a:solidFill>
            </a:endParaRPr>
          </a:p>
        </p:txBody>
      </p:sp>
      <p:pic>
        <p:nvPicPr>
          <p:cNvPr id="643" name="Google Shape;643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8160" y="786238"/>
            <a:ext cx="2408032" cy="533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26650" y="2080498"/>
            <a:ext cx="5090698" cy="448643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74"/>
          <p:cNvSpPr txBox="1"/>
          <p:nvPr>
            <p:ph idx="1" type="body"/>
          </p:nvPr>
        </p:nvSpPr>
        <p:spPr>
          <a:xfrm>
            <a:off x="243000" y="3275925"/>
            <a:ext cx="8727300" cy="16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Example: </a:t>
            </a:r>
            <a:r>
              <a:rPr lang="en"/>
              <a:t>40 sin(N) + 4N</a:t>
            </a:r>
            <a:r>
              <a:rPr baseline="30000" lang="en"/>
              <a:t>2</a:t>
            </a:r>
            <a:r>
              <a:rPr lang="en"/>
              <a:t> ∈ Θ(N</a:t>
            </a:r>
            <a:r>
              <a:rPr baseline="30000" lang="en"/>
              <a:t>2</a:t>
            </a:r>
            <a:r>
              <a:rPr lang="en"/>
              <a:t>)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R(N) = </a:t>
            </a:r>
            <a:r>
              <a:rPr lang="en"/>
              <a:t>40 sin(N) + 4N</a:t>
            </a:r>
            <a:r>
              <a:rPr baseline="30000" lang="en"/>
              <a:t>2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f(N) = N</a:t>
            </a:r>
            <a:r>
              <a:rPr baseline="30000" lang="en"/>
              <a:t>2</a:t>
            </a:r>
            <a:endParaRPr baseline="300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k1 = 3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k2 = 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7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Big-Theta Challenge (</a:t>
            </a:r>
            <a:r>
              <a:rPr lang="en" u="sng">
                <a:solidFill>
                  <a:schemeClr val="hlink"/>
                </a:solidFill>
                <a:hlinkClick r:id="rId3"/>
              </a:rPr>
              <a:t>Visualization</a:t>
            </a:r>
            <a:r>
              <a:rPr lang="en"/>
              <a:t>) </a:t>
            </a:r>
            <a:endParaRPr/>
          </a:p>
        </p:txBody>
      </p:sp>
      <p:sp>
        <p:nvSpPr>
          <p:cNvPr id="651" name="Google Shape;651;p7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R(N) = (4N</a:t>
            </a:r>
            <a:r>
              <a:rPr baseline="30000" lang="en"/>
              <a:t>2</a:t>
            </a:r>
            <a:r>
              <a:rPr lang="en"/>
              <a:t>+3N</a:t>
            </a:r>
            <a:r>
              <a:rPr lang="en"/>
              <a:t>*</a:t>
            </a:r>
            <a:r>
              <a:rPr lang="en"/>
              <a:t>ln(N))/2.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Find a simple f(N) and corresponding k</a:t>
            </a:r>
            <a:r>
              <a:rPr baseline="-25000" lang="en"/>
              <a:t>1</a:t>
            </a:r>
            <a:r>
              <a:rPr lang="en"/>
              <a:t> and k</a:t>
            </a:r>
            <a:r>
              <a:rPr baseline="-25000" lang="en"/>
              <a:t>2</a:t>
            </a:r>
            <a:r>
              <a:rPr lang="en"/>
              <a:t>.</a:t>
            </a:r>
            <a:endParaRPr/>
          </a:p>
        </p:txBody>
      </p:sp>
      <p:sp>
        <p:nvSpPr>
          <p:cNvPr id="652" name="Google Shape;652;p75"/>
          <p:cNvSpPr txBox="1"/>
          <p:nvPr>
            <p:ph idx="1" type="body"/>
          </p:nvPr>
        </p:nvSpPr>
        <p:spPr>
          <a:xfrm>
            <a:off x="1466753" y="2797923"/>
            <a:ext cx="7406100" cy="72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means there exist positive constants k</a:t>
            </a:r>
            <a:r>
              <a:rPr baseline="-25000" lang="en"/>
              <a:t>1</a:t>
            </a:r>
            <a:r>
              <a:rPr lang="en"/>
              <a:t> and k</a:t>
            </a:r>
            <a:r>
              <a:rPr baseline="-25000" lang="en"/>
              <a:t>2</a:t>
            </a:r>
            <a:r>
              <a:rPr lang="en"/>
              <a:t> such that:</a:t>
            </a:r>
            <a:endParaRPr/>
          </a:p>
        </p:txBody>
      </p:sp>
      <p:sp>
        <p:nvSpPr>
          <p:cNvPr id="653" name="Google Shape;653;p75"/>
          <p:cNvSpPr txBox="1"/>
          <p:nvPr>
            <p:ph idx="1" type="body"/>
          </p:nvPr>
        </p:nvSpPr>
        <p:spPr>
          <a:xfrm>
            <a:off x="2179050" y="4002830"/>
            <a:ext cx="5090700" cy="72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all values of N greater than some N</a:t>
            </a:r>
            <a:r>
              <a:rPr baseline="-25000" lang="en"/>
              <a:t>0</a:t>
            </a:r>
            <a:r>
              <a:rPr lang="en"/>
              <a:t>.</a:t>
            </a:r>
            <a:endParaRPr/>
          </a:p>
        </p:txBody>
      </p:sp>
      <p:cxnSp>
        <p:nvCxnSpPr>
          <p:cNvPr id="654" name="Google Shape;654;p75"/>
          <p:cNvCxnSpPr/>
          <p:nvPr/>
        </p:nvCxnSpPr>
        <p:spPr>
          <a:xfrm rot="10800000">
            <a:off x="6350030" y="4602883"/>
            <a:ext cx="475500" cy="855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5" name="Google Shape;655;p75"/>
          <p:cNvSpPr txBox="1"/>
          <p:nvPr/>
        </p:nvSpPr>
        <p:spPr>
          <a:xfrm>
            <a:off x="6841230" y="4479133"/>
            <a:ext cx="2334600" cy="3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i.e. very large N</a:t>
            </a:r>
            <a:endParaRPr baseline="-25000">
              <a:solidFill>
                <a:srgbClr val="BE0712"/>
              </a:solidFill>
            </a:endParaRPr>
          </a:p>
        </p:txBody>
      </p:sp>
      <p:pic>
        <p:nvPicPr>
          <p:cNvPr id="656" name="Google Shape;656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3893" y="2295575"/>
            <a:ext cx="3036219" cy="5523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7" name="Google Shape;657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72850" y="3371850"/>
            <a:ext cx="5056925" cy="668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7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Big-Theta Challenge </a:t>
            </a:r>
            <a:r>
              <a:rPr lang="en"/>
              <a:t>(</a:t>
            </a:r>
            <a:r>
              <a:rPr lang="en" u="sng">
                <a:solidFill>
                  <a:schemeClr val="hlink"/>
                </a:solidFill>
                <a:hlinkClick r:id="rId3"/>
              </a:rPr>
              <a:t>Visualization</a:t>
            </a:r>
            <a:r>
              <a:rPr lang="en"/>
              <a:t>)</a:t>
            </a:r>
            <a:endParaRPr/>
          </a:p>
        </p:txBody>
      </p:sp>
      <p:sp>
        <p:nvSpPr>
          <p:cNvPr id="663" name="Google Shape;663;p7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R(N) = (4N</a:t>
            </a:r>
            <a:r>
              <a:rPr baseline="30000" lang="en"/>
              <a:t>2</a:t>
            </a:r>
            <a:r>
              <a:rPr lang="en"/>
              <a:t>+3N*ln(N))/2.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f(N) = N</a:t>
            </a:r>
            <a:r>
              <a:rPr baseline="30000" lang="en"/>
              <a:t>2</a:t>
            </a:r>
            <a:endParaRPr baseline="300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</a:t>
            </a:r>
            <a:r>
              <a:rPr baseline="-25000" lang="en"/>
              <a:t>1 </a:t>
            </a:r>
            <a:r>
              <a:rPr lang="en"/>
              <a:t>= 1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</a:t>
            </a:r>
            <a:r>
              <a:rPr baseline="-25000" lang="en"/>
              <a:t>2 </a:t>
            </a:r>
            <a:r>
              <a:rPr lang="en"/>
              <a:t>= 3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76"/>
          <p:cNvSpPr txBox="1"/>
          <p:nvPr>
            <p:ph idx="1" type="body"/>
          </p:nvPr>
        </p:nvSpPr>
        <p:spPr>
          <a:xfrm>
            <a:off x="1466753" y="2797923"/>
            <a:ext cx="7406100" cy="72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means there exist positive constants k</a:t>
            </a:r>
            <a:r>
              <a:rPr baseline="-25000" lang="en"/>
              <a:t>1</a:t>
            </a:r>
            <a:r>
              <a:rPr lang="en"/>
              <a:t> and k</a:t>
            </a:r>
            <a:r>
              <a:rPr baseline="-25000" lang="en"/>
              <a:t>2</a:t>
            </a:r>
            <a:r>
              <a:rPr lang="en"/>
              <a:t> such that:</a:t>
            </a:r>
            <a:endParaRPr/>
          </a:p>
        </p:txBody>
      </p:sp>
      <p:sp>
        <p:nvSpPr>
          <p:cNvPr id="665" name="Google Shape;665;p76"/>
          <p:cNvSpPr txBox="1"/>
          <p:nvPr>
            <p:ph idx="1" type="body"/>
          </p:nvPr>
        </p:nvSpPr>
        <p:spPr>
          <a:xfrm>
            <a:off x="2179050" y="4002830"/>
            <a:ext cx="5090700" cy="72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all values of N greater than some N</a:t>
            </a:r>
            <a:r>
              <a:rPr baseline="-25000" lang="en"/>
              <a:t>0</a:t>
            </a:r>
            <a:r>
              <a:rPr lang="en"/>
              <a:t>.</a:t>
            </a:r>
            <a:endParaRPr/>
          </a:p>
        </p:txBody>
      </p:sp>
      <p:cxnSp>
        <p:nvCxnSpPr>
          <p:cNvPr id="666" name="Google Shape;666;p76"/>
          <p:cNvCxnSpPr/>
          <p:nvPr/>
        </p:nvCxnSpPr>
        <p:spPr>
          <a:xfrm rot="10800000">
            <a:off x="6350030" y="4602883"/>
            <a:ext cx="475500" cy="855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67" name="Google Shape;667;p76"/>
          <p:cNvSpPr txBox="1"/>
          <p:nvPr/>
        </p:nvSpPr>
        <p:spPr>
          <a:xfrm>
            <a:off x="6841230" y="4479133"/>
            <a:ext cx="2334600" cy="3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i.e. very large N</a:t>
            </a:r>
            <a:endParaRPr baseline="-25000">
              <a:solidFill>
                <a:srgbClr val="BE0712"/>
              </a:solidFill>
            </a:endParaRPr>
          </a:p>
        </p:txBody>
      </p:sp>
      <p:pic>
        <p:nvPicPr>
          <p:cNvPr id="668" name="Google Shape;668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3893" y="2295575"/>
            <a:ext cx="3036219" cy="5523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9" name="Google Shape;669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72850" y="3371850"/>
            <a:ext cx="5056925" cy="668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7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Using Big-Theta doesn’t change anything about runtime analysis                             (no need to find k</a:t>
            </a:r>
            <a:r>
              <a:rPr baseline="-25000" lang="en"/>
              <a:t>1</a:t>
            </a:r>
            <a:r>
              <a:rPr lang="en"/>
              <a:t> or k</a:t>
            </a:r>
            <a:r>
              <a:rPr baseline="-25000" lang="en"/>
              <a:t>2</a:t>
            </a:r>
            <a:r>
              <a:rPr lang="en"/>
              <a:t> or anything like that).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only difference is that we use the Θ symbol anywhere we would have said “order of growth”.</a:t>
            </a:r>
            <a:endParaRPr/>
          </a:p>
        </p:txBody>
      </p:sp>
      <p:sp>
        <p:nvSpPr>
          <p:cNvPr id="675" name="Google Shape;675;p7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Big-Theta and Runtime Analysis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graphicFrame>
        <p:nvGraphicFramePr>
          <p:cNvPr id="676" name="Google Shape;676;p77"/>
          <p:cNvGraphicFramePr/>
          <p:nvPr/>
        </p:nvGraphicFramePr>
        <p:xfrm>
          <a:off x="5555725" y="31434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worst case 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Total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Θ(N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</a:tbl>
          </a:graphicData>
        </a:graphic>
      </p:graphicFrame>
      <p:graphicFrame>
        <p:nvGraphicFramePr>
          <p:cNvPr id="677" name="Google Shape;677;p77"/>
          <p:cNvGraphicFramePr/>
          <p:nvPr/>
        </p:nvGraphicFramePr>
        <p:xfrm>
          <a:off x="1297400" y="2197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operation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worst case </a:t>
                      </a:r>
                      <a:r>
                        <a:rPr lang="en"/>
                        <a:t>count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 = 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 = i + 1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Θ(N)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(&lt;)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Θ(</a:t>
                      </a:r>
                      <a:r>
                        <a:rPr lang="en"/>
                        <a:t>N</a:t>
                      </a:r>
                      <a:r>
                        <a:rPr baseline="30000" lang="en"/>
                        <a:t>2</a:t>
                      </a:r>
                      <a:r>
                        <a:rPr lang="en"/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increment (+=1)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Θ(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equals (==)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Θ(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array accesses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Θ(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678" name="Google Shape;678;p77"/>
          <p:cNvCxnSpPr/>
          <p:nvPr/>
        </p:nvCxnSpPr>
        <p:spPr>
          <a:xfrm>
            <a:off x="4467475" y="3634325"/>
            <a:ext cx="945600" cy="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79" name="Google Shape;679;p77"/>
          <p:cNvSpPr txBox="1"/>
          <p:nvPr/>
        </p:nvSpPr>
        <p:spPr>
          <a:xfrm>
            <a:off x="5492775" y="3880148"/>
            <a:ext cx="36171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Worst case runtime: Θ(N</a:t>
            </a:r>
            <a:r>
              <a:rPr baseline="30000" lang="en"/>
              <a:t>2</a:t>
            </a:r>
            <a:r>
              <a:rPr lang="en"/>
              <a:t>)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78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Goal: Measuring Code Efficiency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Intuitive Runtime Characterizations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Clock Time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Exact Operation Counting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Exact Count Exercise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Asymptotic Analysis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Why Scaling Matters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Computing Worst Case Order of Growth (Tedious Approach)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Computing Worst Case Order of Growth (Simplified Approach)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Asymptotic Notation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Big Theta (a.k.a. Order of Growth)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Big O and Big Omega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5" name="Google Shape;685;p78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 O and Big Omega</a:t>
            </a:r>
            <a:endParaRPr/>
          </a:p>
        </p:txBody>
      </p:sp>
      <p:sp>
        <p:nvSpPr>
          <p:cNvPr id="686" name="Google Shape;686;p78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13,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7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 Theta</a:t>
            </a:r>
            <a:endParaRPr/>
          </a:p>
        </p:txBody>
      </p:sp>
      <p:sp>
        <p:nvSpPr>
          <p:cNvPr id="692" name="Google Shape;692;p7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We used Big Theta to describe the order of growth of a function.        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                       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We also used Big Theta to describe the rate of growth of the runtime of a piece of code.</a:t>
            </a:r>
            <a:endParaRPr sz="2000"/>
          </a:p>
        </p:txBody>
      </p:sp>
      <p:graphicFrame>
        <p:nvGraphicFramePr>
          <p:cNvPr id="693" name="Google Shape;693;p79"/>
          <p:cNvGraphicFramePr/>
          <p:nvPr/>
        </p:nvGraphicFramePr>
        <p:xfrm>
          <a:off x="2827675" y="116501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537300"/>
                <a:gridCol w="1537300"/>
              </a:tblGrid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function R(N)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order of growth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rgbClr val="000000"/>
                          </a:solidFill>
                        </a:rPr>
                        <a:t>3 </a:t>
                      </a:r>
                      <a:r>
                        <a:rPr lang="en">
                          <a:solidFill>
                            <a:srgbClr val="000000"/>
                          </a:solidFill>
                        </a:rPr>
                        <a:t>+ 3N</a:t>
                      </a:r>
                      <a:r>
                        <a:rPr baseline="30000" lang="en">
                          <a:solidFill>
                            <a:srgbClr val="000000"/>
                          </a:solidFill>
                        </a:rPr>
                        <a:t>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Θ(N</a:t>
                      </a:r>
                      <a:r>
                        <a:rPr baseline="30000" lang="en"/>
                        <a:t>4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)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</a:rPr>
                        <a:t>1/N + N</a:t>
                      </a:r>
                      <a:r>
                        <a:rPr baseline="30000" lang="en">
                          <a:solidFill>
                            <a:srgbClr val="000000"/>
                          </a:solidFill>
                        </a:rPr>
                        <a:t>3</a:t>
                      </a:r>
                      <a:r>
                        <a:rPr lang="en">
                          <a:solidFill>
                            <a:srgbClr val="000000"/>
                          </a:solidFill>
                        </a:rPr>
                        <a:t> 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Θ(</a:t>
                      </a:r>
                      <a:r>
                        <a:rPr lang="en">
                          <a:solidFill>
                            <a:srgbClr val="000000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rgbClr val="000000"/>
                          </a:solidFill>
                        </a:rPr>
                        <a:t>3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1/N + 5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Θ(</a:t>
                      </a:r>
                      <a:r>
                        <a:rPr lang="en">
                          <a:solidFill>
                            <a:srgbClr val="000000"/>
                          </a:solidFill>
                        </a:rPr>
                        <a:t>1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</a:rPr>
                        <a:t>Ne</a:t>
                      </a:r>
                      <a:r>
                        <a:rPr baseline="30000" lang="en">
                          <a:solidFill>
                            <a:srgbClr val="000000"/>
                          </a:solidFill>
                        </a:rPr>
                        <a:t>N </a:t>
                      </a:r>
                      <a:r>
                        <a:rPr lang="en">
                          <a:solidFill>
                            <a:srgbClr val="000000"/>
                          </a:solidFill>
                        </a:rPr>
                        <a:t>+ N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Θ(</a:t>
                      </a:r>
                      <a:r>
                        <a:rPr lang="en">
                          <a:solidFill>
                            <a:srgbClr val="000000"/>
                          </a:solidFill>
                        </a:rPr>
                        <a:t>Ne</a:t>
                      </a:r>
                      <a:r>
                        <a:rPr baseline="30000" lang="en">
                          <a:solidFill>
                            <a:srgbClr val="000000"/>
                          </a:solidFill>
                        </a:rPr>
                        <a:t>N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36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 sin(N) + 4N</a:t>
                      </a:r>
                      <a:r>
                        <a:rPr baseline="30000" lang="en"/>
                        <a:t>2</a:t>
                      </a:r>
                      <a:endParaRPr baseline="30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Θ(</a:t>
                      </a:r>
                      <a:r>
                        <a:rPr lang="en">
                          <a:solidFill>
                            <a:srgbClr val="000000"/>
                          </a:solidFill>
                        </a:rPr>
                        <a:t>N</a:t>
                      </a:r>
                      <a:r>
                        <a:rPr baseline="30000" lang="en">
                          <a:solidFill>
                            <a:srgbClr val="000000"/>
                          </a:solidFill>
                        </a:rPr>
                        <a:t>2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8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 O and Big Omega</a:t>
            </a:r>
            <a:endParaRPr/>
          </a:p>
        </p:txBody>
      </p:sp>
      <p:sp>
        <p:nvSpPr>
          <p:cNvPr id="699" name="Google Shape;699;p8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Whereas Big Theta can informally be thought of as something                                   like “equals”, Big O can be thought of as “less than or equal” and Big Omega can be thought of as "greater than or equal"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Example, the following are all true:</a:t>
            </a:r>
            <a:endParaRPr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N</a:t>
            </a:r>
            <a:r>
              <a:rPr baseline="30000" lang="en" sz="2000"/>
              <a:t>3</a:t>
            </a:r>
            <a:r>
              <a:rPr lang="en" sz="2000"/>
              <a:t> + 3N</a:t>
            </a:r>
            <a:r>
              <a:rPr baseline="30000" lang="en" sz="2000"/>
              <a:t>4</a:t>
            </a:r>
            <a:r>
              <a:rPr lang="en" sz="2000"/>
              <a:t> ∈ Θ(N</a:t>
            </a:r>
            <a:r>
              <a:rPr baseline="30000" lang="en" sz="2000"/>
              <a:t>4</a:t>
            </a:r>
            <a:r>
              <a:rPr lang="en" sz="2000"/>
              <a:t>)</a:t>
            </a:r>
            <a:endParaRPr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N</a:t>
            </a:r>
            <a:r>
              <a:rPr baseline="30000" lang="en" sz="2000"/>
              <a:t>3</a:t>
            </a:r>
            <a:r>
              <a:rPr lang="en" sz="2000"/>
              <a:t> + 3N</a:t>
            </a:r>
            <a:r>
              <a:rPr baseline="30000" lang="en" sz="2000"/>
              <a:t>4</a:t>
            </a:r>
            <a:r>
              <a:rPr lang="en" sz="2000"/>
              <a:t> ∈ O(N</a:t>
            </a:r>
            <a:r>
              <a:rPr baseline="30000" lang="en" sz="2000"/>
              <a:t>4</a:t>
            </a:r>
            <a:r>
              <a:rPr lang="en" sz="2000"/>
              <a:t>)</a:t>
            </a:r>
            <a:endParaRPr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N</a:t>
            </a:r>
            <a:r>
              <a:rPr baseline="30000" lang="en" sz="2000"/>
              <a:t>3</a:t>
            </a:r>
            <a:r>
              <a:rPr lang="en" sz="2000"/>
              <a:t> + 3N</a:t>
            </a:r>
            <a:r>
              <a:rPr baseline="30000" lang="en" sz="2000"/>
              <a:t>4</a:t>
            </a:r>
            <a:r>
              <a:rPr lang="en" sz="2000"/>
              <a:t> ∈ O(N</a:t>
            </a:r>
            <a:r>
              <a:rPr baseline="30000" lang="en" sz="2000"/>
              <a:t>6</a:t>
            </a:r>
            <a:r>
              <a:rPr lang="en" sz="2000"/>
              <a:t>)</a:t>
            </a:r>
            <a:endParaRPr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N</a:t>
            </a:r>
            <a:r>
              <a:rPr baseline="30000" lang="en" sz="2000"/>
              <a:t>3</a:t>
            </a:r>
            <a:r>
              <a:rPr lang="en" sz="2000"/>
              <a:t> + 3N</a:t>
            </a:r>
            <a:r>
              <a:rPr baseline="30000" lang="en" sz="2000"/>
              <a:t>4</a:t>
            </a:r>
            <a:r>
              <a:rPr lang="en" sz="2000"/>
              <a:t> ∈ O(N</a:t>
            </a:r>
            <a:r>
              <a:rPr baseline="30000" lang="en" sz="2000"/>
              <a:t>N!</a:t>
            </a:r>
            <a:r>
              <a:rPr lang="en" sz="2000"/>
              <a:t>)</a:t>
            </a:r>
            <a:endParaRPr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N</a:t>
            </a:r>
            <a:r>
              <a:rPr baseline="30000" lang="en" sz="2000"/>
              <a:t>3</a:t>
            </a:r>
            <a:r>
              <a:rPr lang="en" sz="2000"/>
              <a:t> + 3N</a:t>
            </a:r>
            <a:r>
              <a:rPr baseline="30000" lang="en" sz="2000"/>
              <a:t>4</a:t>
            </a:r>
            <a:r>
              <a:rPr lang="en" sz="2000"/>
              <a:t> ∈ Ω(N</a:t>
            </a:r>
            <a:r>
              <a:rPr baseline="30000" lang="en" sz="2000"/>
              <a:t>4</a:t>
            </a:r>
            <a:r>
              <a:rPr lang="en" sz="2000"/>
              <a:t>)</a:t>
            </a:r>
            <a:endParaRPr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N</a:t>
            </a:r>
            <a:r>
              <a:rPr baseline="30000" lang="en" sz="2000"/>
              <a:t>3</a:t>
            </a:r>
            <a:r>
              <a:rPr lang="en" sz="2000"/>
              <a:t> + 3N</a:t>
            </a:r>
            <a:r>
              <a:rPr baseline="30000" lang="en" sz="2000"/>
              <a:t>4</a:t>
            </a:r>
            <a:r>
              <a:rPr lang="en" sz="2000"/>
              <a:t> ∈ Ω(N</a:t>
            </a:r>
            <a:r>
              <a:rPr baseline="30000" lang="en" sz="2000"/>
              <a:t>2</a:t>
            </a:r>
            <a:r>
              <a:rPr lang="en" sz="2000"/>
              <a:t>)</a:t>
            </a:r>
            <a:endParaRPr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N</a:t>
            </a:r>
            <a:r>
              <a:rPr baseline="30000" lang="en" sz="2000"/>
              <a:t>3</a:t>
            </a:r>
            <a:r>
              <a:rPr lang="en" sz="2000"/>
              <a:t> + 3N</a:t>
            </a:r>
            <a:r>
              <a:rPr baseline="30000" lang="en" sz="2000"/>
              <a:t>4</a:t>
            </a:r>
            <a:r>
              <a:rPr lang="en" sz="2000"/>
              <a:t> ∈ Ω(1)</a:t>
            </a:r>
            <a:endParaRPr sz="20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8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Big-Theta: Formal Definition</a:t>
            </a:r>
            <a:endParaRPr/>
          </a:p>
        </p:txBody>
      </p:sp>
      <p:sp>
        <p:nvSpPr>
          <p:cNvPr id="705" name="Google Shape;705;p81"/>
          <p:cNvSpPr txBox="1"/>
          <p:nvPr>
            <p:ph idx="1" type="body"/>
          </p:nvPr>
        </p:nvSpPr>
        <p:spPr>
          <a:xfrm>
            <a:off x="1707244" y="13166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means there exist positive constants k</a:t>
            </a:r>
            <a:r>
              <a:rPr baseline="-25000" lang="en"/>
              <a:t>1</a:t>
            </a:r>
            <a:r>
              <a:rPr lang="en"/>
              <a:t> and k</a:t>
            </a:r>
            <a:r>
              <a:rPr baseline="-25000" lang="en"/>
              <a:t>2</a:t>
            </a:r>
            <a:r>
              <a:rPr lang="en"/>
              <a:t> such that:</a:t>
            </a:r>
            <a:endParaRPr/>
          </a:p>
        </p:txBody>
      </p:sp>
      <p:sp>
        <p:nvSpPr>
          <p:cNvPr id="706" name="Google Shape;706;p81"/>
          <p:cNvSpPr txBox="1"/>
          <p:nvPr>
            <p:ph idx="1" type="body"/>
          </p:nvPr>
        </p:nvSpPr>
        <p:spPr>
          <a:xfrm>
            <a:off x="2179050" y="2555030"/>
            <a:ext cx="5090700" cy="72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all values of N greater than some N</a:t>
            </a:r>
            <a:r>
              <a:rPr baseline="-25000" lang="en"/>
              <a:t>0</a:t>
            </a:r>
            <a:r>
              <a:rPr lang="en"/>
              <a:t>.</a:t>
            </a:r>
            <a:endParaRPr/>
          </a:p>
        </p:txBody>
      </p:sp>
      <p:cxnSp>
        <p:nvCxnSpPr>
          <p:cNvPr id="707" name="Google Shape;707;p81"/>
          <p:cNvCxnSpPr/>
          <p:nvPr/>
        </p:nvCxnSpPr>
        <p:spPr>
          <a:xfrm rot="10800000">
            <a:off x="6350030" y="3155083"/>
            <a:ext cx="475500" cy="855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08" name="Google Shape;708;p81"/>
          <p:cNvSpPr txBox="1"/>
          <p:nvPr/>
        </p:nvSpPr>
        <p:spPr>
          <a:xfrm>
            <a:off x="6841230" y="3031333"/>
            <a:ext cx="2334600" cy="3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i.e. very large N</a:t>
            </a:r>
            <a:endParaRPr baseline="-25000">
              <a:solidFill>
                <a:srgbClr val="BE0712"/>
              </a:solidFill>
            </a:endParaRPr>
          </a:p>
        </p:txBody>
      </p:sp>
      <p:pic>
        <p:nvPicPr>
          <p:cNvPr id="709" name="Google Shape;70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6650" y="2080498"/>
            <a:ext cx="5090698" cy="448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81"/>
          <p:cNvPicPr preferRelativeResize="0"/>
          <p:nvPr/>
        </p:nvPicPr>
        <p:blipFill rotWithShape="1">
          <a:blip r:embed="rId4">
            <a:alphaModFix/>
          </a:blip>
          <a:srcRect b="0" l="0" r="0" t="70238"/>
          <a:stretch/>
        </p:blipFill>
        <p:spPr>
          <a:xfrm>
            <a:off x="2750400" y="612824"/>
            <a:ext cx="3712500" cy="72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8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 O</a:t>
            </a:r>
            <a:endParaRPr/>
          </a:p>
        </p:txBody>
      </p:sp>
      <p:sp>
        <p:nvSpPr>
          <p:cNvPr id="716" name="Google Shape;716;p82"/>
          <p:cNvSpPr txBox="1"/>
          <p:nvPr>
            <p:ph idx="1" type="body"/>
          </p:nvPr>
        </p:nvSpPr>
        <p:spPr>
          <a:xfrm>
            <a:off x="1707244" y="13166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means there exists a positive constant k</a:t>
            </a:r>
            <a:r>
              <a:rPr baseline="-25000" lang="en"/>
              <a:t>2</a:t>
            </a:r>
            <a:r>
              <a:rPr lang="en"/>
              <a:t> such that:</a:t>
            </a:r>
            <a:endParaRPr/>
          </a:p>
        </p:txBody>
      </p:sp>
      <p:sp>
        <p:nvSpPr>
          <p:cNvPr id="717" name="Google Shape;717;p82"/>
          <p:cNvSpPr txBox="1"/>
          <p:nvPr>
            <p:ph idx="1" type="body"/>
          </p:nvPr>
        </p:nvSpPr>
        <p:spPr>
          <a:xfrm>
            <a:off x="2179050" y="2555030"/>
            <a:ext cx="5090700" cy="72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all values of N greater than some N</a:t>
            </a:r>
            <a:r>
              <a:rPr baseline="-25000" lang="en"/>
              <a:t>0</a:t>
            </a:r>
            <a:r>
              <a:rPr lang="en"/>
              <a:t>.</a:t>
            </a:r>
            <a:endParaRPr/>
          </a:p>
        </p:txBody>
      </p:sp>
      <p:cxnSp>
        <p:nvCxnSpPr>
          <p:cNvPr id="718" name="Google Shape;718;p82"/>
          <p:cNvCxnSpPr/>
          <p:nvPr/>
        </p:nvCxnSpPr>
        <p:spPr>
          <a:xfrm rot="10800000">
            <a:off x="6350030" y="3155083"/>
            <a:ext cx="475500" cy="855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19" name="Google Shape;719;p82"/>
          <p:cNvSpPr txBox="1"/>
          <p:nvPr/>
        </p:nvSpPr>
        <p:spPr>
          <a:xfrm>
            <a:off x="6841230" y="3031333"/>
            <a:ext cx="2334600" cy="3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i.e. very large N</a:t>
            </a:r>
            <a:endParaRPr baseline="-25000">
              <a:solidFill>
                <a:srgbClr val="BE0712"/>
              </a:solidFill>
            </a:endParaRPr>
          </a:p>
        </p:txBody>
      </p:sp>
      <p:pic>
        <p:nvPicPr>
          <p:cNvPr id="720" name="Google Shape;720;p82"/>
          <p:cNvPicPr preferRelativeResize="0"/>
          <p:nvPr/>
        </p:nvPicPr>
        <p:blipFill rotWithShape="1">
          <a:blip r:embed="rId3">
            <a:alphaModFix/>
          </a:blip>
          <a:srcRect b="0" l="39500" r="0" t="0"/>
          <a:stretch/>
        </p:blipFill>
        <p:spPr>
          <a:xfrm>
            <a:off x="4037424" y="2080500"/>
            <a:ext cx="3079927" cy="44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82"/>
          <p:cNvPicPr preferRelativeResize="0"/>
          <p:nvPr/>
        </p:nvPicPr>
        <p:blipFill rotWithShape="1">
          <a:blip r:embed="rId4">
            <a:alphaModFix/>
          </a:blip>
          <a:srcRect b="60747" l="0" r="0" t="6479"/>
          <a:stretch/>
        </p:blipFill>
        <p:spPr>
          <a:xfrm>
            <a:off x="2750400" y="602084"/>
            <a:ext cx="3712500" cy="79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8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 Omega</a:t>
            </a:r>
            <a:endParaRPr/>
          </a:p>
        </p:txBody>
      </p:sp>
      <p:sp>
        <p:nvSpPr>
          <p:cNvPr id="727" name="Google Shape;727;p83"/>
          <p:cNvSpPr txBox="1"/>
          <p:nvPr>
            <p:ph idx="1" type="body"/>
          </p:nvPr>
        </p:nvSpPr>
        <p:spPr>
          <a:xfrm>
            <a:off x="1707244" y="13166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means there exists a positive constant k</a:t>
            </a:r>
            <a:r>
              <a:rPr baseline="-25000" lang="en"/>
              <a:t>1</a:t>
            </a:r>
            <a:r>
              <a:rPr lang="en"/>
              <a:t> such that:</a:t>
            </a:r>
            <a:endParaRPr/>
          </a:p>
        </p:txBody>
      </p:sp>
      <p:cxnSp>
        <p:nvCxnSpPr>
          <p:cNvPr id="728" name="Google Shape;728;p83"/>
          <p:cNvCxnSpPr/>
          <p:nvPr/>
        </p:nvCxnSpPr>
        <p:spPr>
          <a:xfrm rot="10800000">
            <a:off x="6350030" y="3155083"/>
            <a:ext cx="475500" cy="85500"/>
          </a:xfrm>
          <a:prstGeom prst="straightConnector1">
            <a:avLst/>
          </a:prstGeom>
          <a:noFill/>
          <a:ln cap="flat" cmpd="sng" w="19050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29" name="Google Shape;729;p83"/>
          <p:cNvSpPr txBox="1"/>
          <p:nvPr/>
        </p:nvSpPr>
        <p:spPr>
          <a:xfrm>
            <a:off x="6841230" y="3031333"/>
            <a:ext cx="2334600" cy="3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i.e. very large N</a:t>
            </a:r>
            <a:endParaRPr baseline="-25000">
              <a:solidFill>
                <a:srgbClr val="BE0712"/>
              </a:solidFill>
            </a:endParaRPr>
          </a:p>
        </p:txBody>
      </p:sp>
      <p:pic>
        <p:nvPicPr>
          <p:cNvPr id="730" name="Google Shape;730;p83"/>
          <p:cNvPicPr preferRelativeResize="0"/>
          <p:nvPr/>
        </p:nvPicPr>
        <p:blipFill rotWithShape="1">
          <a:blip r:embed="rId3">
            <a:alphaModFix/>
          </a:blip>
          <a:srcRect b="0" l="0" r="40294" t="0"/>
          <a:stretch/>
        </p:blipFill>
        <p:spPr>
          <a:xfrm>
            <a:off x="2026650" y="2080500"/>
            <a:ext cx="3039475" cy="448650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p83"/>
          <p:cNvSpPr txBox="1"/>
          <p:nvPr/>
        </p:nvSpPr>
        <p:spPr>
          <a:xfrm>
            <a:off x="4336375" y="2333475"/>
            <a:ext cx="475500" cy="2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2" name="Google Shape;732;p83"/>
          <p:cNvSpPr txBox="1"/>
          <p:nvPr>
            <p:ph idx="1" type="body"/>
          </p:nvPr>
        </p:nvSpPr>
        <p:spPr>
          <a:xfrm>
            <a:off x="2179050" y="2555030"/>
            <a:ext cx="5090700" cy="72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all values of N greater than some N</a:t>
            </a:r>
            <a:r>
              <a:rPr baseline="-25000" lang="en"/>
              <a:t>0</a:t>
            </a:r>
            <a:r>
              <a:rPr lang="en"/>
              <a:t>.</a:t>
            </a:r>
            <a:endParaRPr/>
          </a:p>
        </p:txBody>
      </p:sp>
      <p:pic>
        <p:nvPicPr>
          <p:cNvPr id="733" name="Google Shape;733;p83"/>
          <p:cNvPicPr preferRelativeResize="0"/>
          <p:nvPr/>
        </p:nvPicPr>
        <p:blipFill rotWithShape="1">
          <a:blip r:embed="rId4">
            <a:alphaModFix/>
          </a:blip>
          <a:srcRect b="33293" l="0" r="0" t="39255"/>
          <a:stretch/>
        </p:blipFill>
        <p:spPr>
          <a:xfrm>
            <a:off x="2750400" y="625273"/>
            <a:ext cx="3712500" cy="66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8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 Theta vs. Big O</a:t>
            </a:r>
            <a:endParaRPr/>
          </a:p>
        </p:txBody>
      </p:sp>
      <p:graphicFrame>
        <p:nvGraphicFramePr>
          <p:cNvPr id="739" name="Google Shape;739;p84"/>
          <p:cNvGraphicFramePr/>
          <p:nvPr/>
        </p:nvGraphicFramePr>
        <p:xfrm>
          <a:off x="952500" y="128232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{9E722B5C-8A1A-48C5-B010-4582EBA691CD}</a:tableStyleId>
              </a:tblPr>
              <a:tblGrid>
                <a:gridCol w="1717775"/>
                <a:gridCol w="1929425"/>
                <a:gridCol w="1442600"/>
                <a:gridCol w="2204600"/>
              </a:tblGrid>
              <a:tr h="422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Informal meaning: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Family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Family Members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931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Big Theta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Θ(f(N))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Order of growth is f(N).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Θ(N</a:t>
                      </a:r>
                      <a:r>
                        <a:rPr baseline="30000" lang="en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en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baseline="30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r>
                        <a:rPr baseline="30000"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/2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2N</a:t>
                      </a:r>
                      <a:r>
                        <a:rPr baseline="30000"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baseline="30000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r>
                        <a:rPr baseline="30000"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</a:t>
                      </a: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+ 38N + N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931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Big O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O(f(N))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Order of growth is less than or equal to f(N).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O(N</a:t>
                      </a:r>
                      <a:r>
                        <a:rPr baseline="30000" lang="en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en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r>
                        <a:rPr baseline="30000" lang="en" sz="1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/2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2N</a:t>
                      </a:r>
                      <a:r>
                        <a:rPr baseline="30000" lang="en" sz="1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lg(N)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31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Big Omega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Ω</a:t>
                      </a:r>
                      <a:r>
                        <a:rPr lang="en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(f(N))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Order of growth is greater than or equal to f(N).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Ω</a:t>
                      </a:r>
                      <a:r>
                        <a:rPr lang="en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(N</a:t>
                      </a:r>
                      <a:r>
                        <a:rPr baseline="30000" lang="en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en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r>
                        <a:rPr baseline="30000" lang="en" sz="1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" sz="1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/2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2N</a:t>
                      </a:r>
                      <a:r>
                        <a:rPr baseline="30000" lang="en" sz="1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r>
                        <a:rPr baseline="30000" lang="en" sz="1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N!</a:t>
                      </a:r>
                      <a:endParaRPr baseline="30000"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40" name="Google Shape;740;p84"/>
          <p:cNvSpPr txBox="1"/>
          <p:nvPr>
            <p:ph idx="1" type="body"/>
          </p:nvPr>
        </p:nvSpPr>
        <p:spPr>
          <a:xfrm>
            <a:off x="107050" y="402200"/>
            <a:ext cx="8520600" cy="4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will see why big O is practically useful in the upcoming Disjoint Sets lecture.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8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746" name="Google Shape;746;p8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Given a code snippet, we can express its runtime as a function R(N), where               N is some property of the input of the function (often the size of the input).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Rather than finding R(N) exactly, we instead usually only care about the order of growth of R(N).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One approach (not universal):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Reduce constant time operations to "1 unit of time", and let C(N) be the count of how many times that operation occurs as a function of N.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Determine order of growth f(N) for C(N), i.e. C(N) </a:t>
            </a:r>
            <a:r>
              <a:rPr lang="en"/>
              <a:t>∈ Θ(f(N))</a:t>
            </a:r>
            <a:r>
              <a:rPr lang="en"/>
              <a:t> 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Often (but not always) we consider the worst case count.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use O as an alternative for Θ. O is used for upper bounds. Ω isn't used often in practical settings, but is often used in theoretical CS for lower bounds.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8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Citations</a:t>
            </a:r>
            <a:endParaRPr/>
          </a:p>
        </p:txBody>
      </p:sp>
      <p:sp>
        <p:nvSpPr>
          <p:cNvPr id="752" name="Google Shape;752;p8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TSP problem solution, title slide: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http://support.sas.com/documentation/cdl/en/ornoaug/65289/HTML/default/viewer.htm#ornoaug_optnet_examples07.htm#ornoaug.optnet.map002g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Table of runtimes for various orders of growth: Kleinberg &amp; Tardos, Algorithm Design.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ecture">
  <a:themeElements>
    <a:clrScheme name="Simple Light">
      <a:dk1>
        <a:srgbClr val="000000"/>
      </a:dk1>
      <a:lt1>
        <a:srgbClr val="FFFFFF"/>
      </a:lt1>
      <a:dk2>
        <a:srgbClr val="B7B7B7"/>
      </a:dk2>
      <a:lt2>
        <a:srgbClr val="C9DAF8"/>
      </a:lt2>
      <a:accent1>
        <a:srgbClr val="FCE5CD"/>
      </a:accent1>
      <a:accent2>
        <a:srgbClr val="CC4125"/>
      </a:accent2>
      <a:accent3>
        <a:srgbClr val="0B5394"/>
      </a:accent3>
      <a:accent4>
        <a:srgbClr val="BF9000"/>
      </a:accent4>
      <a:accent5>
        <a:srgbClr val="6AA84F"/>
      </a:accent5>
      <a:accent6>
        <a:srgbClr val="D9D9D9"/>
      </a:accent6>
      <a:hlink>
        <a:srgbClr val="4A86E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