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Lato"/>
      <p:regular r:id="rId24"/>
      <p:bold r:id="rId25"/>
      <p:italic r:id="rId26"/>
      <p:boldItalic r:id="rId27"/>
    </p:embeddedFont>
    <p:embeddedFont>
      <p:font typeface="Montserrat"/>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Lato-regular.fntdata"/><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ato-italic.fntdata"/><Relationship Id="rId25" Type="http://schemas.openxmlformats.org/officeDocument/2006/relationships/font" Target="fonts/Lato-bold.fntdata"/><Relationship Id="rId28" Type="http://schemas.openxmlformats.org/officeDocument/2006/relationships/font" Target="fonts/Montserrat-regular.fntdata"/><Relationship Id="rId27" Type="http://schemas.openxmlformats.org/officeDocument/2006/relationships/font" Target="fonts/Lato-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boldItalic.fntdata"/><Relationship Id="rId30" Type="http://schemas.openxmlformats.org/officeDocument/2006/relationships/font" Target="fonts/Montserrat-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g2b30d83cbb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 name="Google Shape;50;g2b30d83cbb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2b30d83cbb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g2b30d83cbb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268d305e866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268d305e866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68d305e866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68d305e86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way to think about this is that you can use Git locally and on its on without Github, but the same can’t be said vise versa.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268d305e866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268d305e866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268d305e866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268d305e866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68d305e866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68d305e866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68d305e866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68d305e866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68d305e866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268d305e866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68d305e866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268d305e866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68d305e866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68d305e866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68d305e866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68d305e866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68d305e866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268d305e866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268d305e866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268d305e866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68d305e866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268d305e866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68d305e866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268d305e866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68d305e86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68d305e86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68d305e866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68d305e866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5200"/>
              <a:buChar char="●"/>
              <a:defRPr sz="5200"/>
            </a:lvl1pPr>
            <a:lvl2pPr lvl="1" algn="ctr">
              <a:spcBef>
                <a:spcPts val="0"/>
              </a:spcBef>
              <a:spcAft>
                <a:spcPts val="0"/>
              </a:spcAft>
              <a:buSzPts val="5200"/>
              <a:buChar char="○"/>
              <a:defRPr sz="5200"/>
            </a:lvl2pPr>
            <a:lvl3pPr lvl="2" algn="ctr">
              <a:spcBef>
                <a:spcPts val="0"/>
              </a:spcBef>
              <a:spcAft>
                <a:spcPts val="0"/>
              </a:spcAft>
              <a:buSzPts val="5200"/>
              <a:buChar char="■"/>
              <a:defRPr sz="5200"/>
            </a:lvl3pPr>
            <a:lvl4pPr lvl="3" algn="ctr">
              <a:spcBef>
                <a:spcPts val="0"/>
              </a:spcBef>
              <a:spcAft>
                <a:spcPts val="0"/>
              </a:spcAft>
              <a:buSzPts val="5200"/>
              <a:buChar char="●"/>
              <a:defRPr sz="5200"/>
            </a:lvl4pPr>
            <a:lvl5pPr lvl="4" algn="ctr">
              <a:spcBef>
                <a:spcPts val="0"/>
              </a:spcBef>
              <a:spcAft>
                <a:spcPts val="0"/>
              </a:spcAft>
              <a:buSzPts val="5200"/>
              <a:buChar char="○"/>
              <a:defRPr sz="5200"/>
            </a:lvl5pPr>
            <a:lvl6pPr lvl="5" algn="ctr">
              <a:spcBef>
                <a:spcPts val="0"/>
              </a:spcBef>
              <a:spcAft>
                <a:spcPts val="0"/>
              </a:spcAft>
              <a:buSzPts val="5200"/>
              <a:buChar char="■"/>
              <a:defRPr sz="5200"/>
            </a:lvl6pPr>
            <a:lvl7pPr lvl="6" algn="ctr">
              <a:spcBef>
                <a:spcPts val="0"/>
              </a:spcBef>
              <a:spcAft>
                <a:spcPts val="0"/>
              </a:spcAft>
              <a:buSzPts val="5200"/>
              <a:buChar char="●"/>
              <a:defRPr sz="5200"/>
            </a:lvl7pPr>
            <a:lvl8pPr lvl="7" algn="ctr">
              <a:spcBef>
                <a:spcPts val="0"/>
              </a:spcBef>
              <a:spcAft>
                <a:spcPts val="0"/>
              </a:spcAft>
              <a:buSzPts val="5200"/>
              <a:buChar char="○"/>
              <a:defRPr sz="5200"/>
            </a:lvl8pPr>
            <a:lvl9pPr lvl="8" algn="ctr">
              <a:spcBef>
                <a:spcPts val="0"/>
              </a:spcBef>
              <a:spcAft>
                <a:spcPts val="0"/>
              </a:spcAft>
              <a:buSzPts val="5200"/>
              <a:buChar char="■"/>
              <a:defRPr sz="5200"/>
            </a:lvl9pPr>
          </a:lstStyle>
          <a:p/>
        </p:txBody>
      </p:sp>
      <p:sp>
        <p:nvSpPr>
          <p:cNvPr id="10" name="Google Shape;10;p2"/>
          <p:cNvSpPr txBox="1"/>
          <p:nvPr>
            <p:ph idx="1" type="subTitle"/>
          </p:nvPr>
        </p:nvSpPr>
        <p:spPr>
          <a:xfrm>
            <a:off x="311700" y="2834125"/>
            <a:ext cx="8520600" cy="792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 name="Google Shape;11;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 name="Shape 12"/>
        <p:cNvGrpSpPr/>
        <p:nvPr/>
      </p:nvGrpSpPr>
      <p:grpSpPr>
        <a:xfrm>
          <a:off x="0" y="0"/>
          <a:ext cx="0" cy="0"/>
          <a:chOff x="0" y="0"/>
          <a:chExt cx="0" cy="0"/>
        </a:xfrm>
      </p:grpSpPr>
      <p:sp>
        <p:nvSpPr>
          <p:cNvPr id="13" name="Google Shape;13;p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3600"/>
              <a:buChar char="●"/>
              <a:defRPr sz="3600"/>
            </a:lvl1pPr>
            <a:lvl2pPr lvl="1" algn="ctr">
              <a:spcBef>
                <a:spcPts val="0"/>
              </a:spcBef>
              <a:spcAft>
                <a:spcPts val="0"/>
              </a:spcAft>
              <a:buSzPts val="3600"/>
              <a:buChar char="○"/>
              <a:defRPr sz="3600"/>
            </a:lvl2pPr>
            <a:lvl3pPr lvl="2" algn="ctr">
              <a:spcBef>
                <a:spcPts val="0"/>
              </a:spcBef>
              <a:spcAft>
                <a:spcPts val="0"/>
              </a:spcAft>
              <a:buSzPts val="3600"/>
              <a:buChar char="■"/>
              <a:defRPr sz="3600"/>
            </a:lvl3pPr>
            <a:lvl4pPr lvl="3" algn="ctr">
              <a:spcBef>
                <a:spcPts val="0"/>
              </a:spcBef>
              <a:spcAft>
                <a:spcPts val="0"/>
              </a:spcAft>
              <a:buSzPts val="3600"/>
              <a:buChar char="●"/>
              <a:defRPr sz="3600"/>
            </a:lvl4pPr>
            <a:lvl5pPr lvl="4" algn="ctr">
              <a:spcBef>
                <a:spcPts val="0"/>
              </a:spcBef>
              <a:spcAft>
                <a:spcPts val="0"/>
              </a:spcAft>
              <a:buSzPts val="3600"/>
              <a:buChar char="○"/>
              <a:defRPr sz="3600"/>
            </a:lvl5pPr>
            <a:lvl6pPr lvl="5" algn="ctr">
              <a:spcBef>
                <a:spcPts val="0"/>
              </a:spcBef>
              <a:spcAft>
                <a:spcPts val="0"/>
              </a:spcAft>
              <a:buSzPts val="3600"/>
              <a:buChar char="■"/>
              <a:defRPr sz="3600"/>
            </a:lvl6pPr>
            <a:lvl7pPr lvl="6" algn="ctr">
              <a:spcBef>
                <a:spcPts val="0"/>
              </a:spcBef>
              <a:spcAft>
                <a:spcPts val="0"/>
              </a:spcAft>
              <a:buSzPts val="3600"/>
              <a:buChar char="●"/>
              <a:defRPr sz="3600"/>
            </a:lvl7pPr>
            <a:lvl8pPr lvl="7" algn="ctr">
              <a:spcBef>
                <a:spcPts val="0"/>
              </a:spcBef>
              <a:spcAft>
                <a:spcPts val="0"/>
              </a:spcAft>
              <a:buSzPts val="3600"/>
              <a:buChar char="○"/>
              <a:defRPr sz="3600"/>
            </a:lvl8pPr>
            <a:lvl9pPr lvl="8" algn="ctr">
              <a:spcBef>
                <a:spcPts val="0"/>
              </a:spcBef>
              <a:spcAft>
                <a:spcPts val="0"/>
              </a:spcAft>
              <a:buSzPts val="3600"/>
              <a:buChar char="■"/>
              <a:defRPr sz="3600"/>
            </a:lvl9pPr>
          </a:lstStyle>
          <a:p/>
        </p:txBody>
      </p:sp>
      <p:sp>
        <p:nvSpPr>
          <p:cNvPr id="14" name="Google Shape;14;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sp>
        <p:nvSpPr>
          <p:cNvPr id="16" name="Google Shape;16;p4"/>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17" name="Google Shape;17;p4"/>
          <p:cNvSpPr txBox="1"/>
          <p:nvPr>
            <p:ph idx="1" type="body"/>
          </p:nvPr>
        </p:nvSpPr>
        <p:spPr>
          <a:xfrm>
            <a:off x="311700" y="1152475"/>
            <a:ext cx="8520600" cy="34164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8" name="Google Shape;18;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9" name="Shape 19"/>
        <p:cNvGrpSpPr/>
        <p:nvPr/>
      </p:nvGrpSpPr>
      <p:grpSpPr>
        <a:xfrm>
          <a:off x="0" y="0"/>
          <a:ext cx="0" cy="0"/>
          <a:chOff x="0" y="0"/>
          <a:chExt cx="0" cy="0"/>
        </a:xfrm>
      </p:grpSpPr>
      <p:sp>
        <p:nvSpPr>
          <p:cNvPr id="20" name="Google Shape;20;p5"/>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21" name="Google Shape;21;p5"/>
          <p:cNvSpPr txBox="1"/>
          <p:nvPr>
            <p:ph idx="1" type="body"/>
          </p:nvPr>
        </p:nvSpPr>
        <p:spPr>
          <a:xfrm>
            <a:off x="311700" y="1152475"/>
            <a:ext cx="3999900" cy="34164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2" name="Google Shape;22;p5"/>
          <p:cNvSpPr txBox="1"/>
          <p:nvPr>
            <p:ph idx="2" type="body"/>
          </p:nvPr>
        </p:nvSpPr>
        <p:spPr>
          <a:xfrm>
            <a:off x="4832400" y="1152475"/>
            <a:ext cx="3999900" cy="34164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 name="Shape 24"/>
        <p:cNvGrpSpPr/>
        <p:nvPr/>
      </p:nvGrpSpPr>
      <p:grpSpPr>
        <a:xfrm>
          <a:off x="0" y="0"/>
          <a:ext cx="0" cy="0"/>
          <a:chOff x="0" y="0"/>
          <a:chExt cx="0" cy="0"/>
        </a:xfrm>
      </p:grpSpPr>
      <p:sp>
        <p:nvSpPr>
          <p:cNvPr id="25" name="Google Shape;25;p6"/>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26" name="Google Shape;26;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7" name="Shape 27"/>
        <p:cNvGrpSpPr/>
        <p:nvPr/>
      </p:nvGrpSpPr>
      <p:grpSpPr>
        <a:xfrm>
          <a:off x="0" y="0"/>
          <a:ext cx="0" cy="0"/>
          <a:chOff x="0" y="0"/>
          <a:chExt cx="0" cy="0"/>
        </a:xfrm>
      </p:grpSpPr>
      <p:sp>
        <p:nvSpPr>
          <p:cNvPr id="28" name="Google Shape;28;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SzPts val="2400"/>
              <a:buChar char="●"/>
              <a:defRPr sz="2400"/>
            </a:lvl1pPr>
            <a:lvl2pPr lvl="1">
              <a:spcBef>
                <a:spcPts val="0"/>
              </a:spcBef>
              <a:spcAft>
                <a:spcPts val="0"/>
              </a:spcAft>
              <a:buSzPts val="2400"/>
              <a:buChar char="○"/>
              <a:defRPr sz="2400"/>
            </a:lvl2pPr>
            <a:lvl3pPr lvl="2">
              <a:spcBef>
                <a:spcPts val="0"/>
              </a:spcBef>
              <a:spcAft>
                <a:spcPts val="0"/>
              </a:spcAft>
              <a:buSzPts val="2400"/>
              <a:buChar char="■"/>
              <a:defRPr sz="2400"/>
            </a:lvl3pPr>
            <a:lvl4pPr lvl="3">
              <a:spcBef>
                <a:spcPts val="0"/>
              </a:spcBef>
              <a:spcAft>
                <a:spcPts val="0"/>
              </a:spcAft>
              <a:buSzPts val="2400"/>
              <a:buChar char="●"/>
              <a:defRPr sz="2400"/>
            </a:lvl4pPr>
            <a:lvl5pPr lvl="4">
              <a:spcBef>
                <a:spcPts val="0"/>
              </a:spcBef>
              <a:spcAft>
                <a:spcPts val="0"/>
              </a:spcAft>
              <a:buSzPts val="2400"/>
              <a:buChar char="○"/>
              <a:defRPr sz="2400"/>
            </a:lvl5pPr>
            <a:lvl6pPr lvl="5">
              <a:spcBef>
                <a:spcPts val="0"/>
              </a:spcBef>
              <a:spcAft>
                <a:spcPts val="0"/>
              </a:spcAft>
              <a:buSzPts val="2400"/>
              <a:buChar char="■"/>
              <a:defRPr sz="2400"/>
            </a:lvl6pPr>
            <a:lvl7pPr lvl="6">
              <a:spcBef>
                <a:spcPts val="0"/>
              </a:spcBef>
              <a:spcAft>
                <a:spcPts val="0"/>
              </a:spcAft>
              <a:buSzPts val="2400"/>
              <a:buChar char="●"/>
              <a:defRPr sz="2400"/>
            </a:lvl7pPr>
            <a:lvl8pPr lvl="7">
              <a:spcBef>
                <a:spcPts val="0"/>
              </a:spcBef>
              <a:spcAft>
                <a:spcPts val="0"/>
              </a:spcAft>
              <a:buSzPts val="2400"/>
              <a:buChar char="○"/>
              <a:defRPr sz="2400"/>
            </a:lvl8pPr>
            <a:lvl9pPr lvl="8">
              <a:spcBef>
                <a:spcPts val="0"/>
              </a:spcBef>
              <a:spcAft>
                <a:spcPts val="0"/>
              </a:spcAft>
              <a:buSzPts val="2400"/>
              <a:buChar char="■"/>
              <a:defRPr sz="2400"/>
            </a:lvl9pPr>
          </a:lstStyle>
          <a:p/>
        </p:txBody>
      </p:sp>
      <p:sp>
        <p:nvSpPr>
          <p:cNvPr id="29" name="Google Shape;29;p7"/>
          <p:cNvSpPr txBox="1"/>
          <p:nvPr>
            <p:ph idx="1" type="body"/>
          </p:nvPr>
        </p:nvSpPr>
        <p:spPr>
          <a:xfrm>
            <a:off x="311700" y="1389600"/>
            <a:ext cx="2808000" cy="3179400"/>
          </a:xfrm>
          <a:prstGeom prst="rect">
            <a:avLst/>
          </a:prstGeom>
          <a:noFill/>
          <a:ln>
            <a:noFill/>
          </a:ln>
        </p:spPr>
        <p:txBody>
          <a:bodyPr anchorCtr="0" anchor="ctr"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1" name="Shape 31"/>
        <p:cNvGrpSpPr/>
        <p:nvPr/>
      </p:nvGrpSpPr>
      <p:grpSpPr>
        <a:xfrm>
          <a:off x="0" y="0"/>
          <a:ext cx="0" cy="0"/>
          <a:chOff x="0" y="0"/>
          <a:chExt cx="0" cy="0"/>
        </a:xfrm>
      </p:grpSpPr>
      <p:sp>
        <p:nvSpPr>
          <p:cNvPr id="32" name="Google Shape;32;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4800"/>
              <a:buChar char="●"/>
              <a:defRPr sz="4800"/>
            </a:lvl1pPr>
            <a:lvl2pPr lvl="1">
              <a:spcBef>
                <a:spcPts val="0"/>
              </a:spcBef>
              <a:spcAft>
                <a:spcPts val="0"/>
              </a:spcAft>
              <a:buSzPts val="4800"/>
              <a:buChar char="○"/>
              <a:defRPr sz="4800"/>
            </a:lvl2pPr>
            <a:lvl3pPr lvl="2">
              <a:spcBef>
                <a:spcPts val="0"/>
              </a:spcBef>
              <a:spcAft>
                <a:spcPts val="0"/>
              </a:spcAft>
              <a:buSzPts val="4800"/>
              <a:buChar char="■"/>
              <a:defRPr sz="4800"/>
            </a:lvl3pPr>
            <a:lvl4pPr lvl="3">
              <a:spcBef>
                <a:spcPts val="0"/>
              </a:spcBef>
              <a:spcAft>
                <a:spcPts val="0"/>
              </a:spcAft>
              <a:buSzPts val="4800"/>
              <a:buChar char="●"/>
              <a:defRPr sz="4800"/>
            </a:lvl4pPr>
            <a:lvl5pPr lvl="4">
              <a:spcBef>
                <a:spcPts val="0"/>
              </a:spcBef>
              <a:spcAft>
                <a:spcPts val="0"/>
              </a:spcAft>
              <a:buSzPts val="4800"/>
              <a:buChar char="○"/>
              <a:defRPr sz="4800"/>
            </a:lvl5pPr>
            <a:lvl6pPr lvl="5">
              <a:spcBef>
                <a:spcPts val="0"/>
              </a:spcBef>
              <a:spcAft>
                <a:spcPts val="0"/>
              </a:spcAft>
              <a:buSzPts val="4800"/>
              <a:buChar char="■"/>
              <a:defRPr sz="4800"/>
            </a:lvl6pPr>
            <a:lvl7pPr lvl="6">
              <a:spcBef>
                <a:spcPts val="0"/>
              </a:spcBef>
              <a:spcAft>
                <a:spcPts val="0"/>
              </a:spcAft>
              <a:buSzPts val="4800"/>
              <a:buChar char="●"/>
              <a:defRPr sz="4800"/>
            </a:lvl7pPr>
            <a:lvl8pPr lvl="7">
              <a:spcBef>
                <a:spcPts val="0"/>
              </a:spcBef>
              <a:spcAft>
                <a:spcPts val="0"/>
              </a:spcAft>
              <a:buSzPts val="4800"/>
              <a:buChar char="○"/>
              <a:defRPr sz="4800"/>
            </a:lvl8pPr>
            <a:lvl9pPr lvl="8">
              <a:spcBef>
                <a:spcPts val="0"/>
              </a:spcBef>
              <a:spcAft>
                <a:spcPts val="0"/>
              </a:spcAft>
              <a:buSzPts val="4800"/>
              <a:buChar char="■"/>
              <a:defRPr sz="4800"/>
            </a:lvl9pPr>
          </a:lstStyle>
          <a:p/>
        </p:txBody>
      </p:sp>
      <p:sp>
        <p:nvSpPr>
          <p:cNvPr id="33" name="Google Shape;33;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4" name="Shape 34"/>
        <p:cNvGrpSpPr/>
        <p:nvPr/>
      </p:nvGrpSpPr>
      <p:grpSpPr>
        <a:xfrm>
          <a:off x="0" y="0"/>
          <a:ext cx="0" cy="0"/>
          <a:chOff x="0" y="0"/>
          <a:chExt cx="0" cy="0"/>
        </a:xfrm>
      </p:grpSpPr>
      <p:sp>
        <p:nvSpPr>
          <p:cNvPr id="35" name="Google Shape;35;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4200"/>
              <a:buChar char="●"/>
              <a:defRPr sz="4200"/>
            </a:lvl1pPr>
            <a:lvl2pPr lvl="1" algn="ctr">
              <a:spcBef>
                <a:spcPts val="0"/>
              </a:spcBef>
              <a:spcAft>
                <a:spcPts val="0"/>
              </a:spcAft>
              <a:buSzPts val="4200"/>
              <a:buChar char="○"/>
              <a:defRPr sz="4200"/>
            </a:lvl2pPr>
            <a:lvl3pPr lvl="2" algn="ctr">
              <a:spcBef>
                <a:spcPts val="0"/>
              </a:spcBef>
              <a:spcAft>
                <a:spcPts val="0"/>
              </a:spcAft>
              <a:buSzPts val="4200"/>
              <a:buChar char="■"/>
              <a:defRPr sz="4200"/>
            </a:lvl3pPr>
            <a:lvl4pPr lvl="3" algn="ctr">
              <a:spcBef>
                <a:spcPts val="0"/>
              </a:spcBef>
              <a:spcAft>
                <a:spcPts val="0"/>
              </a:spcAft>
              <a:buSzPts val="4200"/>
              <a:buChar char="●"/>
              <a:defRPr sz="4200"/>
            </a:lvl4pPr>
            <a:lvl5pPr lvl="4" algn="ctr">
              <a:spcBef>
                <a:spcPts val="0"/>
              </a:spcBef>
              <a:spcAft>
                <a:spcPts val="0"/>
              </a:spcAft>
              <a:buSzPts val="4200"/>
              <a:buChar char="○"/>
              <a:defRPr sz="4200"/>
            </a:lvl5pPr>
            <a:lvl6pPr lvl="5" algn="ctr">
              <a:spcBef>
                <a:spcPts val="0"/>
              </a:spcBef>
              <a:spcAft>
                <a:spcPts val="0"/>
              </a:spcAft>
              <a:buSzPts val="4200"/>
              <a:buChar char="■"/>
              <a:defRPr sz="4200"/>
            </a:lvl6pPr>
            <a:lvl7pPr lvl="6" algn="ctr">
              <a:spcBef>
                <a:spcPts val="0"/>
              </a:spcBef>
              <a:spcAft>
                <a:spcPts val="0"/>
              </a:spcAft>
              <a:buSzPts val="4200"/>
              <a:buChar char="●"/>
              <a:defRPr sz="4200"/>
            </a:lvl7pPr>
            <a:lvl8pPr lvl="7" algn="ctr">
              <a:spcBef>
                <a:spcPts val="0"/>
              </a:spcBef>
              <a:spcAft>
                <a:spcPts val="0"/>
              </a:spcAft>
              <a:buSzPts val="4200"/>
              <a:buChar char="○"/>
              <a:defRPr sz="4200"/>
            </a:lvl8pPr>
            <a:lvl9pPr lvl="8" algn="ctr">
              <a:spcBef>
                <a:spcPts val="0"/>
              </a:spcBef>
              <a:spcAft>
                <a:spcPts val="0"/>
              </a:spcAft>
              <a:buSzPts val="4200"/>
              <a:buChar char="■"/>
              <a:defRPr sz="4200"/>
            </a:lvl9pPr>
          </a:lstStyle>
          <a:p/>
        </p:txBody>
      </p:sp>
      <p:sp>
        <p:nvSpPr>
          <p:cNvPr id="37" name="Google Shape;37;p9"/>
          <p:cNvSpPr txBox="1"/>
          <p:nvPr>
            <p:ph idx="1" type="subTitle"/>
          </p:nvPr>
        </p:nvSpPr>
        <p:spPr>
          <a:xfrm>
            <a:off x="265500" y="2803075"/>
            <a:ext cx="4045200" cy="1235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8" name="Google Shape;38;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9" name="Google Shape;39;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0" name="Shape 40"/>
        <p:cNvGrpSpPr/>
        <p:nvPr/>
      </p:nvGrpSpPr>
      <p:grpSpPr>
        <a:xfrm>
          <a:off x="0" y="0"/>
          <a:ext cx="0" cy="0"/>
          <a:chOff x="0" y="0"/>
          <a:chExt cx="0" cy="0"/>
        </a:xfrm>
      </p:grpSpPr>
      <p:sp>
        <p:nvSpPr>
          <p:cNvPr id="41" name="Google Shape;41;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400"/>
              <a:buNone/>
              <a:defRPr/>
            </a:lvl1pPr>
          </a:lstStyle>
          <a:p/>
        </p:txBody>
      </p:sp>
      <p:sp>
        <p:nvSpPr>
          <p:cNvPr id="42" name="Google Shape;42;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3" name="Shape 43"/>
        <p:cNvGrpSpPr/>
        <p:nvPr/>
      </p:nvGrpSpPr>
      <p:grpSpPr>
        <a:xfrm>
          <a:off x="0" y="0"/>
          <a:ext cx="0" cy="0"/>
          <a:chOff x="0" y="0"/>
          <a:chExt cx="0" cy="0"/>
        </a:xfrm>
      </p:grpSpPr>
      <p:sp>
        <p:nvSpPr>
          <p:cNvPr id="44" name="Google Shape;44;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12000"/>
              <a:buChar char="●"/>
              <a:defRPr sz="12000"/>
            </a:lvl1pPr>
            <a:lvl2pPr lvl="1" algn="ctr">
              <a:spcBef>
                <a:spcPts val="0"/>
              </a:spcBef>
              <a:spcAft>
                <a:spcPts val="0"/>
              </a:spcAft>
              <a:buSzPts val="12000"/>
              <a:buChar char="○"/>
              <a:defRPr sz="12000"/>
            </a:lvl2pPr>
            <a:lvl3pPr lvl="2" algn="ctr">
              <a:spcBef>
                <a:spcPts val="0"/>
              </a:spcBef>
              <a:spcAft>
                <a:spcPts val="0"/>
              </a:spcAft>
              <a:buSzPts val="12000"/>
              <a:buChar char="■"/>
              <a:defRPr sz="12000"/>
            </a:lvl3pPr>
            <a:lvl4pPr lvl="3" algn="ctr">
              <a:spcBef>
                <a:spcPts val="0"/>
              </a:spcBef>
              <a:spcAft>
                <a:spcPts val="0"/>
              </a:spcAft>
              <a:buSzPts val="12000"/>
              <a:buChar char="●"/>
              <a:defRPr sz="12000"/>
            </a:lvl4pPr>
            <a:lvl5pPr lvl="4" algn="ctr">
              <a:spcBef>
                <a:spcPts val="0"/>
              </a:spcBef>
              <a:spcAft>
                <a:spcPts val="0"/>
              </a:spcAft>
              <a:buSzPts val="12000"/>
              <a:buChar char="○"/>
              <a:defRPr sz="12000"/>
            </a:lvl5pPr>
            <a:lvl6pPr lvl="5" algn="ctr">
              <a:spcBef>
                <a:spcPts val="0"/>
              </a:spcBef>
              <a:spcAft>
                <a:spcPts val="0"/>
              </a:spcAft>
              <a:buSzPts val="12000"/>
              <a:buChar char="■"/>
              <a:defRPr sz="12000"/>
            </a:lvl6pPr>
            <a:lvl7pPr lvl="6" algn="ctr">
              <a:spcBef>
                <a:spcPts val="0"/>
              </a:spcBef>
              <a:spcAft>
                <a:spcPts val="0"/>
              </a:spcAft>
              <a:buSzPts val="12000"/>
              <a:buChar char="●"/>
              <a:defRPr sz="12000"/>
            </a:lvl7pPr>
            <a:lvl8pPr lvl="7" algn="ctr">
              <a:spcBef>
                <a:spcPts val="0"/>
              </a:spcBef>
              <a:spcAft>
                <a:spcPts val="0"/>
              </a:spcAft>
              <a:buSzPts val="12000"/>
              <a:buChar char="○"/>
              <a:defRPr sz="12000"/>
            </a:lvl8pPr>
            <a:lvl9pPr lvl="8" algn="ctr">
              <a:spcBef>
                <a:spcPts val="0"/>
              </a:spcBef>
              <a:spcAft>
                <a:spcPts val="0"/>
              </a:spcAft>
              <a:buSzPts val="12000"/>
              <a:buChar char="■"/>
              <a:defRPr sz="12000"/>
            </a:lvl9pPr>
          </a:lstStyle>
          <a:p>
            <a:r>
              <a:t>xx%</a:t>
            </a:r>
          </a:p>
        </p:txBody>
      </p:sp>
      <p:sp>
        <p:nvSpPr>
          <p:cNvPr id="45" name="Google Shape;45;p11"/>
          <p:cNvSpPr txBox="1"/>
          <p:nvPr>
            <p:ph idx="1" type="body"/>
          </p:nvPr>
        </p:nvSpPr>
        <p:spPr>
          <a:xfrm>
            <a:off x="311700" y="3152225"/>
            <a:ext cx="8520600" cy="1300800"/>
          </a:xfrm>
          <a:prstGeom prst="rect">
            <a:avLst/>
          </a:prstGeom>
          <a:noFill/>
          <a:ln>
            <a:noFill/>
          </a:ln>
        </p:spPr>
        <p:txBody>
          <a:bodyPr anchorCtr="0" anchor="ctr" bIns="91425" lIns="91425" spcFirstLastPara="1" rIns="91425" wrap="square" tIns="91425">
            <a:noAutofit/>
          </a:bodyPr>
          <a:lstStyle>
            <a:lvl1pPr indent="-317500" lvl="0" marL="457200" algn="ctr">
              <a:spcBef>
                <a:spcPts val="0"/>
              </a:spcBef>
              <a:spcAft>
                <a:spcPts val="0"/>
              </a:spcAft>
              <a:buSzPts val="14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6" name="Google Shape;46;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 name="Shape 4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1">
            <a:alphaModFix/>
          </a:blip>
          <a:srcRect b="0" l="19" r="29" t="0"/>
          <a:stretch/>
        </p:blipFill>
        <p:spPr>
          <a:xfrm>
            <a:off x="8312500" y="4440675"/>
            <a:ext cx="505500" cy="505500"/>
          </a:xfrm>
          <a:prstGeom prst="ellipse">
            <a:avLst/>
          </a:prstGeom>
          <a:noFill/>
          <a:ln>
            <a:noFill/>
          </a:ln>
        </p:spPr>
      </p:pic>
      <p:sp>
        <p:nvSpPr>
          <p:cNvPr id="7" name="Google Shape;7;p1"/>
          <p:cNvSpPr txBox="1"/>
          <p:nvPr/>
        </p:nvSpPr>
        <p:spPr>
          <a:xfrm>
            <a:off x="7055325" y="4526875"/>
            <a:ext cx="1637100" cy="234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000">
                <a:solidFill>
                  <a:srgbClr val="0044AA"/>
                </a:solidFill>
                <a:latin typeface="Lato"/>
                <a:ea typeface="Lato"/>
                <a:cs typeface="Lato"/>
                <a:sym typeface="Lato"/>
              </a:rPr>
              <a:t>CS61B Spring 2024</a:t>
            </a:r>
            <a:endParaRPr b="1" sz="3000">
              <a:solidFill>
                <a:srgbClr val="0044AA"/>
              </a:solidFill>
              <a:latin typeface="Lato"/>
              <a:ea typeface="Lato"/>
              <a:cs typeface="Lato"/>
              <a:sym typeface="Lato"/>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
        <p:nvSpPr>
          <p:cNvPr id="52" name="Google Shape;52;p13"/>
          <p:cNvSpPr txBox="1"/>
          <p:nvPr/>
        </p:nvSpPr>
        <p:spPr>
          <a:xfrm>
            <a:off x="755125" y="1598175"/>
            <a:ext cx="53517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800">
                <a:solidFill>
                  <a:srgbClr val="38A7FF"/>
                </a:solidFill>
                <a:latin typeface="Lato"/>
                <a:ea typeface="Lato"/>
                <a:cs typeface="Lato"/>
                <a:sym typeface="Lato"/>
              </a:rPr>
              <a:t>Git</a:t>
            </a:r>
            <a:endParaRPr b="1" sz="4800">
              <a:solidFill>
                <a:srgbClr val="38A7FF"/>
              </a:solidFill>
              <a:latin typeface="Lato"/>
              <a:ea typeface="Lato"/>
              <a:cs typeface="Lato"/>
              <a:sym typeface="Lato"/>
            </a:endParaRPr>
          </a:p>
        </p:txBody>
      </p:sp>
      <p:sp>
        <p:nvSpPr>
          <p:cNvPr id="53" name="Google Shape;53;p13"/>
          <p:cNvSpPr txBox="1"/>
          <p:nvPr/>
        </p:nvSpPr>
        <p:spPr>
          <a:xfrm>
            <a:off x="755125" y="1368875"/>
            <a:ext cx="5351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000000"/>
                </a:solidFill>
                <a:latin typeface="Lato"/>
                <a:ea typeface="Lato"/>
                <a:cs typeface="Lato"/>
                <a:sym typeface="Lato"/>
              </a:rPr>
              <a:t>Lab </a:t>
            </a:r>
            <a:r>
              <a:rPr b="1" lang="en" sz="1800">
                <a:latin typeface="Lato"/>
                <a:ea typeface="Lato"/>
                <a:cs typeface="Lato"/>
                <a:sym typeface="Lato"/>
              </a:rPr>
              <a:t>4</a:t>
            </a:r>
            <a:endParaRPr b="1" sz="1800">
              <a:solidFill>
                <a:srgbClr val="000000"/>
              </a:solidFill>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4"/>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Announcements</a:t>
            </a:r>
            <a:endParaRPr b="1" sz="2400">
              <a:solidFill>
                <a:srgbClr val="38A7FF"/>
              </a:solidFill>
              <a:latin typeface="Lato"/>
              <a:ea typeface="Lato"/>
              <a:cs typeface="Lato"/>
              <a:sym typeface="Lato"/>
            </a:endParaRPr>
          </a:p>
        </p:txBody>
      </p:sp>
      <p:sp>
        <p:nvSpPr>
          <p:cNvPr id="59" name="Google Shape;59;p14"/>
          <p:cNvSpPr txBox="1"/>
          <p:nvPr/>
        </p:nvSpPr>
        <p:spPr>
          <a:xfrm>
            <a:off x="632025" y="1330225"/>
            <a:ext cx="7847100" cy="163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rgbClr val="FF0000"/>
                </a:solidFill>
                <a:latin typeface="Lato"/>
                <a:ea typeface="Lato"/>
                <a:cs typeface="Lato"/>
                <a:sym typeface="Lato"/>
              </a:rPr>
              <a:t>Midterm 1 is on Thursday, 2/15 at 7-9 pm. </a:t>
            </a:r>
            <a:endParaRPr b="1">
              <a:solidFill>
                <a:srgbClr val="FF0000"/>
              </a:solidFill>
              <a:latin typeface="Lato"/>
              <a:ea typeface="Lato"/>
              <a:cs typeface="Lato"/>
              <a:sym typeface="Lato"/>
            </a:endParaRPr>
          </a:p>
          <a:p>
            <a:pPr indent="0" lvl="0" marL="0" rtl="0" algn="l">
              <a:lnSpc>
                <a:spcPct val="115000"/>
              </a:lnSpc>
              <a:spcBef>
                <a:spcPts val="0"/>
              </a:spcBef>
              <a:spcAft>
                <a:spcPts val="0"/>
              </a:spcAft>
              <a:buNone/>
            </a:pPr>
            <a:r>
              <a:t/>
            </a:r>
            <a:endParaRPr b="1">
              <a:solidFill>
                <a:srgbClr val="FF0000"/>
              </a:solidFill>
              <a:latin typeface="Lato"/>
              <a:ea typeface="Lato"/>
              <a:cs typeface="Lato"/>
              <a:sym typeface="Lato"/>
            </a:endParaRPr>
          </a:p>
          <a:p>
            <a:pPr indent="0" lvl="0" marL="0" rtl="0" algn="l">
              <a:lnSpc>
                <a:spcPct val="115000"/>
              </a:lnSpc>
              <a:spcBef>
                <a:spcPts val="0"/>
              </a:spcBef>
              <a:spcAft>
                <a:spcPts val="0"/>
              </a:spcAft>
              <a:buNone/>
            </a:pPr>
            <a:r>
              <a:rPr b="1" lang="en">
                <a:solidFill>
                  <a:schemeClr val="dk1"/>
                </a:solidFill>
                <a:latin typeface="Lato"/>
                <a:ea typeface="Lato"/>
                <a:cs typeface="Lato"/>
                <a:sym typeface="Lato"/>
              </a:rPr>
              <a:t>Project 1C is due 2/20 at 11:59 pm. </a:t>
            </a:r>
            <a:endParaRPr b="1">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b="1">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b="1">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b="1">
              <a:solidFill>
                <a:schemeClr val="dk1"/>
              </a:solidFill>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5"/>
          <p:cNvSpPr txBox="1"/>
          <p:nvPr/>
        </p:nvSpPr>
        <p:spPr>
          <a:xfrm>
            <a:off x="763350" y="2318850"/>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Git vs Github</a:t>
            </a:r>
            <a:endParaRPr b="1" sz="2400">
              <a:solidFill>
                <a:srgbClr val="38A7FF"/>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6"/>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Git vs Github</a:t>
            </a:r>
            <a:endParaRPr b="1" sz="2400">
              <a:solidFill>
                <a:srgbClr val="38A7FF"/>
              </a:solidFill>
              <a:latin typeface="Lato"/>
              <a:ea typeface="Lato"/>
              <a:cs typeface="Lato"/>
              <a:sym typeface="Lato"/>
            </a:endParaRPr>
          </a:p>
        </p:txBody>
      </p:sp>
      <p:sp>
        <p:nvSpPr>
          <p:cNvPr id="70" name="Google Shape;70;p16"/>
          <p:cNvSpPr txBox="1"/>
          <p:nvPr/>
        </p:nvSpPr>
        <p:spPr>
          <a:xfrm>
            <a:off x="632025" y="1330225"/>
            <a:ext cx="7847100" cy="114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Lato"/>
                <a:ea typeface="Lato"/>
                <a:cs typeface="Lato"/>
                <a:sym typeface="Lato"/>
              </a:rPr>
              <a:t>Git and Github are not the same! </a:t>
            </a:r>
            <a:endParaRPr b="1">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b="1">
              <a:solidFill>
                <a:schemeClr val="dk1"/>
              </a:solidFill>
              <a:latin typeface="Lato"/>
              <a:ea typeface="Lato"/>
              <a:cs typeface="Lato"/>
              <a:sym typeface="Lato"/>
            </a:endParaRPr>
          </a:p>
          <a:p>
            <a:pPr indent="0" lvl="0" marL="0" rtl="0" algn="l">
              <a:lnSpc>
                <a:spcPct val="115000"/>
              </a:lnSpc>
              <a:spcBef>
                <a:spcPts val="0"/>
              </a:spcBef>
              <a:spcAft>
                <a:spcPts val="0"/>
              </a:spcAft>
              <a:buNone/>
            </a:pPr>
            <a:r>
              <a:rPr b="1" lang="en">
                <a:solidFill>
                  <a:srgbClr val="38A7FF"/>
                </a:solidFill>
                <a:latin typeface="Lato"/>
                <a:ea typeface="Lato"/>
                <a:cs typeface="Lato"/>
                <a:sym typeface="Lato"/>
              </a:rPr>
              <a:t>Git</a:t>
            </a:r>
            <a:r>
              <a:rPr b="1" lang="en">
                <a:solidFill>
                  <a:schemeClr val="dk1"/>
                </a:solidFill>
                <a:latin typeface="Lato"/>
                <a:ea typeface="Lato"/>
                <a:cs typeface="Lato"/>
                <a:sym typeface="Lato"/>
              </a:rPr>
              <a:t> is a version control system that helps keep track of changes in your files. </a:t>
            </a:r>
            <a:r>
              <a:rPr b="1" lang="en">
                <a:solidFill>
                  <a:srgbClr val="38A7FF"/>
                </a:solidFill>
                <a:latin typeface="Lato"/>
                <a:ea typeface="Lato"/>
                <a:cs typeface="Lato"/>
                <a:sym typeface="Lato"/>
              </a:rPr>
              <a:t>Github</a:t>
            </a:r>
            <a:r>
              <a:rPr b="1" lang="en">
                <a:solidFill>
                  <a:schemeClr val="dk1"/>
                </a:solidFill>
                <a:latin typeface="Lato"/>
                <a:ea typeface="Lato"/>
                <a:cs typeface="Lato"/>
                <a:sym typeface="Lato"/>
              </a:rPr>
              <a:t> is an online platform that hosts git repositories (the location where changes to our files are tracked). </a:t>
            </a:r>
            <a:endParaRPr>
              <a:solidFill>
                <a:schemeClr val="dk1"/>
              </a:solidFill>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7"/>
          <p:cNvSpPr txBox="1"/>
          <p:nvPr/>
        </p:nvSpPr>
        <p:spPr>
          <a:xfrm>
            <a:off x="763350" y="2318850"/>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Git Structure</a:t>
            </a:r>
            <a:endParaRPr b="1" sz="2400">
              <a:solidFill>
                <a:srgbClr val="38A7FF"/>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8"/>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Submission Workflow</a:t>
            </a:r>
            <a:endParaRPr b="1" sz="2400">
              <a:solidFill>
                <a:srgbClr val="38A7FF"/>
              </a:solidFill>
              <a:latin typeface="Lato"/>
              <a:ea typeface="Lato"/>
              <a:cs typeface="Lato"/>
              <a:sym typeface="Lato"/>
            </a:endParaRPr>
          </a:p>
        </p:txBody>
      </p:sp>
      <p:sp>
        <p:nvSpPr>
          <p:cNvPr id="81" name="Google Shape;81;p18"/>
          <p:cNvSpPr txBox="1"/>
          <p:nvPr/>
        </p:nvSpPr>
        <p:spPr>
          <a:xfrm>
            <a:off x="632025" y="1330225"/>
            <a:ext cx="7847100" cy="1391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Lato"/>
                <a:ea typeface="Lato"/>
                <a:cs typeface="Lato"/>
                <a:sym typeface="Lato"/>
              </a:rPr>
              <a:t>The general workflow for submitting in this class has always been: </a:t>
            </a:r>
            <a:endParaRPr b="1">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b="1">
              <a:solidFill>
                <a:schemeClr val="dk1"/>
              </a:solidFill>
              <a:latin typeface="Courier New"/>
              <a:ea typeface="Courier New"/>
              <a:cs typeface="Courier New"/>
              <a:sym typeface="Courier New"/>
            </a:endParaRPr>
          </a:p>
          <a:p>
            <a:pPr indent="0" lvl="0" marL="0" rtl="0" algn="l">
              <a:lnSpc>
                <a:spcPct val="115000"/>
              </a:lnSpc>
              <a:spcBef>
                <a:spcPts val="0"/>
              </a:spcBef>
              <a:spcAft>
                <a:spcPts val="0"/>
              </a:spcAft>
              <a:buNone/>
            </a:pPr>
            <a:r>
              <a:rPr b="1" lang="en">
                <a:solidFill>
                  <a:schemeClr val="dk1"/>
                </a:solidFill>
                <a:latin typeface="Courier New"/>
                <a:ea typeface="Courier New"/>
                <a:cs typeface="Courier New"/>
                <a:sym typeface="Courier New"/>
              </a:rPr>
              <a:t>git add</a:t>
            </a:r>
            <a:endParaRPr b="1">
              <a:solidFill>
                <a:schemeClr val="dk1"/>
              </a:solidFill>
              <a:latin typeface="Courier New"/>
              <a:ea typeface="Courier New"/>
              <a:cs typeface="Courier New"/>
              <a:sym typeface="Courier New"/>
            </a:endParaRPr>
          </a:p>
          <a:p>
            <a:pPr indent="0" lvl="0" marL="0" rtl="0" algn="l">
              <a:lnSpc>
                <a:spcPct val="115000"/>
              </a:lnSpc>
              <a:spcBef>
                <a:spcPts val="0"/>
              </a:spcBef>
              <a:spcAft>
                <a:spcPts val="0"/>
              </a:spcAft>
              <a:buNone/>
            </a:pPr>
            <a:r>
              <a:rPr b="1" lang="en">
                <a:solidFill>
                  <a:schemeClr val="dk1"/>
                </a:solidFill>
                <a:latin typeface="Courier New"/>
                <a:ea typeface="Courier New"/>
                <a:cs typeface="Courier New"/>
                <a:sym typeface="Courier New"/>
              </a:rPr>
              <a:t>git commit -m “Finished lab04”</a:t>
            </a:r>
            <a:endParaRPr b="1">
              <a:solidFill>
                <a:schemeClr val="dk1"/>
              </a:solidFill>
              <a:latin typeface="Courier New"/>
              <a:ea typeface="Courier New"/>
              <a:cs typeface="Courier New"/>
              <a:sym typeface="Courier New"/>
            </a:endParaRPr>
          </a:p>
          <a:p>
            <a:pPr indent="0" lvl="0" marL="0" rtl="0" algn="l">
              <a:lnSpc>
                <a:spcPct val="115000"/>
              </a:lnSpc>
              <a:spcBef>
                <a:spcPts val="0"/>
              </a:spcBef>
              <a:spcAft>
                <a:spcPts val="0"/>
              </a:spcAft>
              <a:buNone/>
            </a:pPr>
            <a:r>
              <a:rPr b="1" lang="en">
                <a:solidFill>
                  <a:schemeClr val="dk1"/>
                </a:solidFill>
                <a:latin typeface="Courier New"/>
                <a:ea typeface="Courier New"/>
                <a:cs typeface="Courier New"/>
                <a:sym typeface="Courier New"/>
              </a:rPr>
              <a:t>git push origin main</a:t>
            </a:r>
            <a:r>
              <a:rPr b="1" lang="en">
                <a:solidFill>
                  <a:schemeClr val="dk1"/>
                </a:solidFill>
                <a:latin typeface="Lato"/>
                <a:ea typeface="Lato"/>
                <a:cs typeface="Lato"/>
                <a:sym typeface="Lato"/>
              </a:rPr>
              <a:t> </a:t>
            </a:r>
            <a:endParaRPr>
              <a:solidFill>
                <a:schemeClr val="dk1"/>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9"/>
          <p:cNvSpPr txBox="1"/>
          <p:nvPr/>
        </p:nvSpPr>
        <p:spPr>
          <a:xfrm>
            <a:off x="763350" y="2318850"/>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Git Structure</a:t>
            </a:r>
            <a:endParaRPr b="1" sz="2400">
              <a:solidFill>
                <a:srgbClr val="38A7FF"/>
              </a:solidFill>
              <a:latin typeface="Lato"/>
              <a:ea typeface="Lato"/>
              <a:cs typeface="Lato"/>
              <a:sym typeface="Lato"/>
            </a:endParaRPr>
          </a:p>
        </p:txBody>
      </p:sp>
      <p:sp>
        <p:nvSpPr>
          <p:cNvPr id="87" name="Google Shape;87;p19"/>
          <p:cNvSpPr/>
          <p:nvPr/>
        </p:nvSpPr>
        <p:spPr>
          <a:xfrm>
            <a:off x="599975" y="288325"/>
            <a:ext cx="7394700" cy="40836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8" name="Google Shape;88;p19"/>
          <p:cNvSpPr/>
          <p:nvPr/>
        </p:nvSpPr>
        <p:spPr>
          <a:xfrm>
            <a:off x="825153" y="712720"/>
            <a:ext cx="5307600" cy="32493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9" name="Google Shape;89;p19"/>
          <p:cNvSpPr/>
          <p:nvPr/>
        </p:nvSpPr>
        <p:spPr>
          <a:xfrm>
            <a:off x="1092671" y="859420"/>
            <a:ext cx="2204100" cy="26304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90" name="Google Shape;90;p19"/>
          <p:cNvSpPr txBox="1"/>
          <p:nvPr/>
        </p:nvSpPr>
        <p:spPr>
          <a:xfrm>
            <a:off x="1717186" y="2847237"/>
            <a:ext cx="954600" cy="5541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500">
                <a:latin typeface="Montserrat"/>
                <a:ea typeface="Montserrat"/>
                <a:cs typeface="Montserrat"/>
                <a:sym typeface="Montserrat"/>
              </a:rPr>
              <a:t>Staging Area</a:t>
            </a:r>
            <a:endParaRPr b="1" sz="1500">
              <a:latin typeface="Montserrat"/>
              <a:ea typeface="Montserrat"/>
              <a:cs typeface="Montserrat"/>
              <a:sym typeface="Montserrat"/>
            </a:endParaRPr>
          </a:p>
        </p:txBody>
      </p:sp>
      <p:sp>
        <p:nvSpPr>
          <p:cNvPr id="91" name="Google Shape;91;p19"/>
          <p:cNvSpPr txBox="1"/>
          <p:nvPr/>
        </p:nvSpPr>
        <p:spPr>
          <a:xfrm>
            <a:off x="6338721" y="712720"/>
            <a:ext cx="1410000" cy="9237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800">
                <a:latin typeface="Lato"/>
                <a:ea typeface="Lato"/>
                <a:cs typeface="Lato"/>
                <a:sym typeface="Lato"/>
              </a:rPr>
              <a:t>Current Working</a:t>
            </a:r>
            <a:endParaRPr b="1" sz="1800">
              <a:latin typeface="Lato"/>
              <a:ea typeface="Lato"/>
              <a:cs typeface="Lato"/>
              <a:sym typeface="Lato"/>
            </a:endParaRPr>
          </a:p>
          <a:p>
            <a:pPr indent="0" lvl="0" marL="0" rtl="0" algn="ctr">
              <a:spcBef>
                <a:spcPts val="0"/>
              </a:spcBef>
              <a:spcAft>
                <a:spcPts val="0"/>
              </a:spcAft>
              <a:buNone/>
            </a:pPr>
            <a:r>
              <a:rPr b="1" lang="en" sz="1800">
                <a:latin typeface="Lato"/>
                <a:ea typeface="Lato"/>
                <a:cs typeface="Lato"/>
                <a:sym typeface="Lato"/>
              </a:rPr>
              <a:t> Directory</a:t>
            </a:r>
            <a:endParaRPr b="1" sz="1800">
              <a:latin typeface="Lato"/>
              <a:ea typeface="Lato"/>
              <a:cs typeface="Lato"/>
              <a:sym typeface="Lato"/>
            </a:endParaRPr>
          </a:p>
        </p:txBody>
      </p:sp>
      <p:sp>
        <p:nvSpPr>
          <p:cNvPr id="92" name="Google Shape;92;p19"/>
          <p:cNvSpPr txBox="1"/>
          <p:nvPr/>
        </p:nvSpPr>
        <p:spPr>
          <a:xfrm>
            <a:off x="3715418" y="961475"/>
            <a:ext cx="2033400" cy="3693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800">
                <a:latin typeface="Lato"/>
                <a:ea typeface="Lato"/>
                <a:cs typeface="Lato"/>
                <a:sym typeface="Lato"/>
              </a:rPr>
              <a:t>Local Repository</a:t>
            </a:r>
            <a:endParaRPr b="1" sz="1800">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0"/>
          <p:cNvSpPr txBox="1"/>
          <p:nvPr/>
        </p:nvSpPr>
        <p:spPr>
          <a:xfrm>
            <a:off x="763350" y="2318850"/>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Git Structure</a:t>
            </a:r>
            <a:endParaRPr b="1" sz="2400">
              <a:solidFill>
                <a:srgbClr val="38A7FF"/>
              </a:solidFill>
              <a:latin typeface="Lato"/>
              <a:ea typeface="Lato"/>
              <a:cs typeface="Lato"/>
              <a:sym typeface="Lato"/>
            </a:endParaRPr>
          </a:p>
        </p:txBody>
      </p:sp>
      <p:sp>
        <p:nvSpPr>
          <p:cNvPr id="98" name="Google Shape;98;p20"/>
          <p:cNvSpPr/>
          <p:nvPr/>
        </p:nvSpPr>
        <p:spPr>
          <a:xfrm>
            <a:off x="599975" y="288325"/>
            <a:ext cx="7394700" cy="40836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99" name="Google Shape;99;p20"/>
          <p:cNvSpPr/>
          <p:nvPr/>
        </p:nvSpPr>
        <p:spPr>
          <a:xfrm>
            <a:off x="825153" y="712720"/>
            <a:ext cx="5307600" cy="32493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00" name="Google Shape;100;p20"/>
          <p:cNvSpPr/>
          <p:nvPr/>
        </p:nvSpPr>
        <p:spPr>
          <a:xfrm>
            <a:off x="1092671" y="859420"/>
            <a:ext cx="2204100" cy="26304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01" name="Google Shape;101;p20"/>
          <p:cNvSpPr txBox="1"/>
          <p:nvPr/>
        </p:nvSpPr>
        <p:spPr>
          <a:xfrm>
            <a:off x="1717186" y="2847237"/>
            <a:ext cx="954600" cy="5541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500">
                <a:latin typeface="Montserrat"/>
                <a:ea typeface="Montserrat"/>
                <a:cs typeface="Montserrat"/>
                <a:sym typeface="Montserrat"/>
              </a:rPr>
              <a:t>Staging Area</a:t>
            </a:r>
            <a:endParaRPr b="1" sz="1500">
              <a:latin typeface="Montserrat"/>
              <a:ea typeface="Montserrat"/>
              <a:cs typeface="Montserrat"/>
              <a:sym typeface="Montserrat"/>
            </a:endParaRPr>
          </a:p>
        </p:txBody>
      </p:sp>
      <p:sp>
        <p:nvSpPr>
          <p:cNvPr id="102" name="Google Shape;102;p20"/>
          <p:cNvSpPr txBox="1"/>
          <p:nvPr/>
        </p:nvSpPr>
        <p:spPr>
          <a:xfrm>
            <a:off x="6338721" y="712720"/>
            <a:ext cx="1410000" cy="9237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800">
                <a:latin typeface="Lato"/>
                <a:ea typeface="Lato"/>
                <a:cs typeface="Lato"/>
                <a:sym typeface="Lato"/>
              </a:rPr>
              <a:t>Current Working</a:t>
            </a:r>
            <a:endParaRPr b="1" sz="1800">
              <a:latin typeface="Lato"/>
              <a:ea typeface="Lato"/>
              <a:cs typeface="Lato"/>
              <a:sym typeface="Lato"/>
            </a:endParaRPr>
          </a:p>
          <a:p>
            <a:pPr indent="0" lvl="0" marL="0" rtl="0" algn="ctr">
              <a:spcBef>
                <a:spcPts val="0"/>
              </a:spcBef>
              <a:spcAft>
                <a:spcPts val="0"/>
              </a:spcAft>
              <a:buNone/>
            </a:pPr>
            <a:r>
              <a:rPr b="1" lang="en" sz="1800">
                <a:latin typeface="Lato"/>
                <a:ea typeface="Lato"/>
                <a:cs typeface="Lato"/>
                <a:sym typeface="Lato"/>
              </a:rPr>
              <a:t> Directory</a:t>
            </a:r>
            <a:endParaRPr b="1" sz="1800">
              <a:latin typeface="Lato"/>
              <a:ea typeface="Lato"/>
              <a:cs typeface="Lato"/>
              <a:sym typeface="Lato"/>
            </a:endParaRPr>
          </a:p>
        </p:txBody>
      </p:sp>
      <p:sp>
        <p:nvSpPr>
          <p:cNvPr id="103" name="Google Shape;103;p20"/>
          <p:cNvSpPr txBox="1"/>
          <p:nvPr/>
        </p:nvSpPr>
        <p:spPr>
          <a:xfrm>
            <a:off x="3715418" y="961475"/>
            <a:ext cx="2033400" cy="3693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800">
                <a:latin typeface="Lato"/>
                <a:ea typeface="Lato"/>
                <a:cs typeface="Lato"/>
                <a:sym typeface="Lato"/>
              </a:rPr>
              <a:t>Local Repository</a:t>
            </a:r>
            <a:endParaRPr b="1" sz="1800">
              <a:latin typeface="Lato"/>
              <a:ea typeface="Lato"/>
              <a:cs typeface="Lato"/>
              <a:sym typeface="Lato"/>
            </a:endParaRPr>
          </a:p>
        </p:txBody>
      </p:sp>
      <p:sp>
        <p:nvSpPr>
          <p:cNvPr id="104" name="Google Shape;104;p20"/>
          <p:cNvSpPr/>
          <p:nvPr/>
        </p:nvSpPr>
        <p:spPr>
          <a:xfrm>
            <a:off x="6529223" y="2084323"/>
            <a:ext cx="1029000" cy="131700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05" name="Google Shape;105;p20"/>
          <p:cNvSpPr txBox="1"/>
          <p:nvPr/>
        </p:nvSpPr>
        <p:spPr>
          <a:xfrm>
            <a:off x="6558047" y="2245450"/>
            <a:ext cx="1000200" cy="3078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a:latin typeface="Courier New"/>
                <a:ea typeface="Courier New"/>
                <a:cs typeface="Courier New"/>
                <a:sym typeface="Courier New"/>
              </a:rPr>
              <a:t>boba</a:t>
            </a:r>
            <a:r>
              <a:rPr b="1" lang="en" sz="1400">
                <a:latin typeface="Courier New"/>
                <a:ea typeface="Courier New"/>
                <a:cs typeface="Courier New"/>
                <a:sym typeface="Courier New"/>
              </a:rPr>
              <a:t>.txt</a:t>
            </a:r>
            <a:endParaRPr b="1" sz="1400">
              <a:latin typeface="Courier New"/>
              <a:ea typeface="Courier New"/>
              <a:cs typeface="Courier New"/>
              <a:sym typeface="Courier New"/>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1"/>
          <p:cNvSpPr txBox="1"/>
          <p:nvPr/>
        </p:nvSpPr>
        <p:spPr>
          <a:xfrm>
            <a:off x="763350" y="2318850"/>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Git Structure</a:t>
            </a:r>
            <a:endParaRPr b="1" sz="2400">
              <a:solidFill>
                <a:srgbClr val="38A7FF"/>
              </a:solidFill>
              <a:latin typeface="Lato"/>
              <a:ea typeface="Lato"/>
              <a:cs typeface="Lato"/>
              <a:sym typeface="Lato"/>
            </a:endParaRPr>
          </a:p>
        </p:txBody>
      </p:sp>
      <p:sp>
        <p:nvSpPr>
          <p:cNvPr id="111" name="Google Shape;111;p21"/>
          <p:cNvSpPr/>
          <p:nvPr/>
        </p:nvSpPr>
        <p:spPr>
          <a:xfrm>
            <a:off x="599975" y="288325"/>
            <a:ext cx="7394700" cy="40836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12" name="Google Shape;112;p21"/>
          <p:cNvSpPr/>
          <p:nvPr/>
        </p:nvSpPr>
        <p:spPr>
          <a:xfrm>
            <a:off x="825153" y="712720"/>
            <a:ext cx="5307600" cy="32493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13" name="Google Shape;113;p21"/>
          <p:cNvSpPr/>
          <p:nvPr/>
        </p:nvSpPr>
        <p:spPr>
          <a:xfrm>
            <a:off x="1092671" y="859420"/>
            <a:ext cx="2204100" cy="26304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14" name="Google Shape;114;p21"/>
          <p:cNvSpPr txBox="1"/>
          <p:nvPr/>
        </p:nvSpPr>
        <p:spPr>
          <a:xfrm>
            <a:off x="1717186" y="2847237"/>
            <a:ext cx="954600" cy="5541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500">
                <a:latin typeface="Montserrat"/>
                <a:ea typeface="Montserrat"/>
                <a:cs typeface="Montserrat"/>
                <a:sym typeface="Montserrat"/>
              </a:rPr>
              <a:t>Staging Area</a:t>
            </a:r>
            <a:endParaRPr b="1" sz="1500">
              <a:latin typeface="Montserrat"/>
              <a:ea typeface="Montserrat"/>
              <a:cs typeface="Montserrat"/>
              <a:sym typeface="Montserrat"/>
            </a:endParaRPr>
          </a:p>
        </p:txBody>
      </p:sp>
      <p:sp>
        <p:nvSpPr>
          <p:cNvPr id="115" name="Google Shape;115;p21"/>
          <p:cNvSpPr txBox="1"/>
          <p:nvPr/>
        </p:nvSpPr>
        <p:spPr>
          <a:xfrm>
            <a:off x="6338721" y="712720"/>
            <a:ext cx="1410000" cy="9237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800">
                <a:latin typeface="Lato"/>
                <a:ea typeface="Lato"/>
                <a:cs typeface="Lato"/>
                <a:sym typeface="Lato"/>
              </a:rPr>
              <a:t>Current Working</a:t>
            </a:r>
            <a:endParaRPr b="1" sz="1800">
              <a:latin typeface="Lato"/>
              <a:ea typeface="Lato"/>
              <a:cs typeface="Lato"/>
              <a:sym typeface="Lato"/>
            </a:endParaRPr>
          </a:p>
          <a:p>
            <a:pPr indent="0" lvl="0" marL="0" rtl="0" algn="ctr">
              <a:spcBef>
                <a:spcPts val="0"/>
              </a:spcBef>
              <a:spcAft>
                <a:spcPts val="0"/>
              </a:spcAft>
              <a:buNone/>
            </a:pPr>
            <a:r>
              <a:rPr b="1" lang="en" sz="1800">
                <a:latin typeface="Lato"/>
                <a:ea typeface="Lato"/>
                <a:cs typeface="Lato"/>
                <a:sym typeface="Lato"/>
              </a:rPr>
              <a:t> Directory</a:t>
            </a:r>
            <a:endParaRPr b="1" sz="1800">
              <a:latin typeface="Lato"/>
              <a:ea typeface="Lato"/>
              <a:cs typeface="Lato"/>
              <a:sym typeface="Lato"/>
            </a:endParaRPr>
          </a:p>
        </p:txBody>
      </p:sp>
      <p:sp>
        <p:nvSpPr>
          <p:cNvPr id="116" name="Google Shape;116;p21"/>
          <p:cNvSpPr txBox="1"/>
          <p:nvPr/>
        </p:nvSpPr>
        <p:spPr>
          <a:xfrm>
            <a:off x="3715418" y="961475"/>
            <a:ext cx="2033400" cy="3693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800">
                <a:latin typeface="Lato"/>
                <a:ea typeface="Lato"/>
                <a:cs typeface="Lato"/>
                <a:sym typeface="Lato"/>
              </a:rPr>
              <a:t>Local Repository</a:t>
            </a:r>
            <a:endParaRPr b="1" sz="1800">
              <a:latin typeface="Lato"/>
              <a:ea typeface="Lato"/>
              <a:cs typeface="Lato"/>
              <a:sym typeface="Lato"/>
            </a:endParaRPr>
          </a:p>
        </p:txBody>
      </p:sp>
      <p:sp>
        <p:nvSpPr>
          <p:cNvPr id="117" name="Google Shape;117;p21"/>
          <p:cNvSpPr/>
          <p:nvPr/>
        </p:nvSpPr>
        <p:spPr>
          <a:xfrm>
            <a:off x="6529223" y="2084323"/>
            <a:ext cx="1029000" cy="131700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18" name="Google Shape;118;p21"/>
          <p:cNvSpPr txBox="1"/>
          <p:nvPr/>
        </p:nvSpPr>
        <p:spPr>
          <a:xfrm>
            <a:off x="6558047" y="2245450"/>
            <a:ext cx="1000200" cy="3078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a:latin typeface="Courier New"/>
                <a:ea typeface="Courier New"/>
                <a:cs typeface="Courier New"/>
                <a:sym typeface="Courier New"/>
              </a:rPr>
              <a:t>boba</a:t>
            </a:r>
            <a:r>
              <a:rPr b="1" lang="en" sz="1400">
                <a:latin typeface="Courier New"/>
                <a:ea typeface="Courier New"/>
                <a:cs typeface="Courier New"/>
                <a:sym typeface="Courier New"/>
              </a:rPr>
              <a:t>.txt</a:t>
            </a:r>
            <a:endParaRPr b="1" sz="1400">
              <a:latin typeface="Courier New"/>
              <a:ea typeface="Courier New"/>
              <a:cs typeface="Courier New"/>
              <a:sym typeface="Courier New"/>
            </a:endParaRPr>
          </a:p>
        </p:txBody>
      </p:sp>
      <p:sp>
        <p:nvSpPr>
          <p:cNvPr id="119" name="Google Shape;119;p21"/>
          <p:cNvSpPr txBox="1"/>
          <p:nvPr/>
        </p:nvSpPr>
        <p:spPr>
          <a:xfrm>
            <a:off x="3555300" y="4481825"/>
            <a:ext cx="20334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Courier New"/>
                <a:ea typeface="Courier New"/>
                <a:cs typeface="Courier New"/>
                <a:sym typeface="Courier New"/>
              </a:rPr>
              <a:t>git add boba.txt</a:t>
            </a:r>
            <a:endParaRPr>
              <a:solidFill>
                <a:schemeClr val="dk1"/>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2"/>
          <p:cNvSpPr txBox="1"/>
          <p:nvPr/>
        </p:nvSpPr>
        <p:spPr>
          <a:xfrm>
            <a:off x="763350" y="2318850"/>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Git Structure</a:t>
            </a:r>
            <a:endParaRPr b="1" sz="2400">
              <a:solidFill>
                <a:srgbClr val="38A7FF"/>
              </a:solidFill>
              <a:latin typeface="Lato"/>
              <a:ea typeface="Lato"/>
              <a:cs typeface="Lato"/>
              <a:sym typeface="Lato"/>
            </a:endParaRPr>
          </a:p>
        </p:txBody>
      </p:sp>
      <p:sp>
        <p:nvSpPr>
          <p:cNvPr id="125" name="Google Shape;125;p22"/>
          <p:cNvSpPr/>
          <p:nvPr/>
        </p:nvSpPr>
        <p:spPr>
          <a:xfrm>
            <a:off x="599975" y="288325"/>
            <a:ext cx="7394700" cy="40836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26" name="Google Shape;126;p22"/>
          <p:cNvSpPr/>
          <p:nvPr/>
        </p:nvSpPr>
        <p:spPr>
          <a:xfrm>
            <a:off x="825153" y="712720"/>
            <a:ext cx="5307600" cy="32493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27" name="Google Shape;127;p22"/>
          <p:cNvSpPr/>
          <p:nvPr/>
        </p:nvSpPr>
        <p:spPr>
          <a:xfrm>
            <a:off x="1092671" y="859420"/>
            <a:ext cx="2204100" cy="26304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28" name="Google Shape;128;p22"/>
          <p:cNvSpPr txBox="1"/>
          <p:nvPr/>
        </p:nvSpPr>
        <p:spPr>
          <a:xfrm>
            <a:off x="1717186" y="2847237"/>
            <a:ext cx="954600" cy="5541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500">
                <a:latin typeface="Montserrat"/>
                <a:ea typeface="Montserrat"/>
                <a:cs typeface="Montserrat"/>
                <a:sym typeface="Montserrat"/>
              </a:rPr>
              <a:t>Staging Area</a:t>
            </a:r>
            <a:endParaRPr b="1" sz="1500">
              <a:latin typeface="Montserrat"/>
              <a:ea typeface="Montserrat"/>
              <a:cs typeface="Montserrat"/>
              <a:sym typeface="Montserrat"/>
            </a:endParaRPr>
          </a:p>
        </p:txBody>
      </p:sp>
      <p:sp>
        <p:nvSpPr>
          <p:cNvPr id="129" name="Google Shape;129;p22"/>
          <p:cNvSpPr txBox="1"/>
          <p:nvPr/>
        </p:nvSpPr>
        <p:spPr>
          <a:xfrm>
            <a:off x="6338721" y="712720"/>
            <a:ext cx="1410000" cy="9237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800">
                <a:latin typeface="Lato"/>
                <a:ea typeface="Lato"/>
                <a:cs typeface="Lato"/>
                <a:sym typeface="Lato"/>
              </a:rPr>
              <a:t>Current Working</a:t>
            </a:r>
            <a:endParaRPr b="1" sz="1800">
              <a:latin typeface="Lato"/>
              <a:ea typeface="Lato"/>
              <a:cs typeface="Lato"/>
              <a:sym typeface="Lato"/>
            </a:endParaRPr>
          </a:p>
          <a:p>
            <a:pPr indent="0" lvl="0" marL="0" rtl="0" algn="ctr">
              <a:spcBef>
                <a:spcPts val="0"/>
              </a:spcBef>
              <a:spcAft>
                <a:spcPts val="0"/>
              </a:spcAft>
              <a:buNone/>
            </a:pPr>
            <a:r>
              <a:rPr b="1" lang="en" sz="1800">
                <a:latin typeface="Lato"/>
                <a:ea typeface="Lato"/>
                <a:cs typeface="Lato"/>
                <a:sym typeface="Lato"/>
              </a:rPr>
              <a:t> Directory</a:t>
            </a:r>
            <a:endParaRPr b="1" sz="1800">
              <a:latin typeface="Lato"/>
              <a:ea typeface="Lato"/>
              <a:cs typeface="Lato"/>
              <a:sym typeface="Lato"/>
            </a:endParaRPr>
          </a:p>
        </p:txBody>
      </p:sp>
      <p:sp>
        <p:nvSpPr>
          <p:cNvPr id="130" name="Google Shape;130;p22"/>
          <p:cNvSpPr txBox="1"/>
          <p:nvPr/>
        </p:nvSpPr>
        <p:spPr>
          <a:xfrm>
            <a:off x="3715418" y="961475"/>
            <a:ext cx="2033400" cy="3693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800">
                <a:latin typeface="Lato"/>
                <a:ea typeface="Lato"/>
                <a:cs typeface="Lato"/>
                <a:sym typeface="Lato"/>
              </a:rPr>
              <a:t>Local Repository</a:t>
            </a:r>
            <a:endParaRPr b="1" sz="1800">
              <a:latin typeface="Lato"/>
              <a:ea typeface="Lato"/>
              <a:cs typeface="Lato"/>
              <a:sym typeface="Lato"/>
            </a:endParaRPr>
          </a:p>
        </p:txBody>
      </p:sp>
      <p:sp>
        <p:nvSpPr>
          <p:cNvPr id="131" name="Google Shape;131;p22"/>
          <p:cNvSpPr/>
          <p:nvPr/>
        </p:nvSpPr>
        <p:spPr>
          <a:xfrm>
            <a:off x="1680211" y="1254748"/>
            <a:ext cx="1029000" cy="131700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32" name="Google Shape;132;p22"/>
          <p:cNvSpPr txBox="1"/>
          <p:nvPr/>
        </p:nvSpPr>
        <p:spPr>
          <a:xfrm>
            <a:off x="1709035" y="1415875"/>
            <a:ext cx="1000200" cy="3078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a:latin typeface="Courier New"/>
                <a:ea typeface="Courier New"/>
                <a:cs typeface="Courier New"/>
                <a:sym typeface="Courier New"/>
              </a:rPr>
              <a:t>boba</a:t>
            </a:r>
            <a:r>
              <a:rPr b="1" lang="en" sz="1400">
                <a:latin typeface="Courier New"/>
                <a:ea typeface="Courier New"/>
                <a:cs typeface="Courier New"/>
                <a:sym typeface="Courier New"/>
              </a:rPr>
              <a:t>.txt</a:t>
            </a:r>
            <a:endParaRPr b="1" sz="1400">
              <a:latin typeface="Courier New"/>
              <a:ea typeface="Courier New"/>
              <a:cs typeface="Courier New"/>
              <a:sym typeface="Courier New"/>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3"/>
          <p:cNvSpPr txBox="1"/>
          <p:nvPr/>
        </p:nvSpPr>
        <p:spPr>
          <a:xfrm>
            <a:off x="763350" y="2318850"/>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Git Structure</a:t>
            </a:r>
            <a:endParaRPr b="1" sz="2400">
              <a:solidFill>
                <a:srgbClr val="38A7FF"/>
              </a:solidFill>
              <a:latin typeface="Lato"/>
              <a:ea typeface="Lato"/>
              <a:cs typeface="Lato"/>
              <a:sym typeface="Lato"/>
            </a:endParaRPr>
          </a:p>
        </p:txBody>
      </p:sp>
      <p:sp>
        <p:nvSpPr>
          <p:cNvPr id="138" name="Google Shape;138;p23"/>
          <p:cNvSpPr/>
          <p:nvPr/>
        </p:nvSpPr>
        <p:spPr>
          <a:xfrm>
            <a:off x="599975" y="288325"/>
            <a:ext cx="7394700" cy="40836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39" name="Google Shape;139;p23"/>
          <p:cNvSpPr/>
          <p:nvPr/>
        </p:nvSpPr>
        <p:spPr>
          <a:xfrm>
            <a:off x="825153" y="712720"/>
            <a:ext cx="5307600" cy="32493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40" name="Google Shape;140;p23"/>
          <p:cNvSpPr/>
          <p:nvPr/>
        </p:nvSpPr>
        <p:spPr>
          <a:xfrm>
            <a:off x="1092671" y="859420"/>
            <a:ext cx="2204100" cy="26304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41" name="Google Shape;141;p23"/>
          <p:cNvSpPr txBox="1"/>
          <p:nvPr/>
        </p:nvSpPr>
        <p:spPr>
          <a:xfrm>
            <a:off x="1717186" y="2847237"/>
            <a:ext cx="954600" cy="5541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500">
                <a:latin typeface="Montserrat"/>
                <a:ea typeface="Montserrat"/>
                <a:cs typeface="Montserrat"/>
                <a:sym typeface="Montserrat"/>
              </a:rPr>
              <a:t>Staging Area</a:t>
            </a:r>
            <a:endParaRPr b="1" sz="1500">
              <a:latin typeface="Montserrat"/>
              <a:ea typeface="Montserrat"/>
              <a:cs typeface="Montserrat"/>
              <a:sym typeface="Montserrat"/>
            </a:endParaRPr>
          </a:p>
        </p:txBody>
      </p:sp>
      <p:sp>
        <p:nvSpPr>
          <p:cNvPr id="142" name="Google Shape;142;p23"/>
          <p:cNvSpPr txBox="1"/>
          <p:nvPr/>
        </p:nvSpPr>
        <p:spPr>
          <a:xfrm>
            <a:off x="6338721" y="712720"/>
            <a:ext cx="1410000" cy="9237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800">
                <a:latin typeface="Lato"/>
                <a:ea typeface="Lato"/>
                <a:cs typeface="Lato"/>
                <a:sym typeface="Lato"/>
              </a:rPr>
              <a:t>Current Working</a:t>
            </a:r>
            <a:endParaRPr b="1" sz="1800">
              <a:latin typeface="Lato"/>
              <a:ea typeface="Lato"/>
              <a:cs typeface="Lato"/>
              <a:sym typeface="Lato"/>
            </a:endParaRPr>
          </a:p>
          <a:p>
            <a:pPr indent="0" lvl="0" marL="0" rtl="0" algn="ctr">
              <a:spcBef>
                <a:spcPts val="0"/>
              </a:spcBef>
              <a:spcAft>
                <a:spcPts val="0"/>
              </a:spcAft>
              <a:buNone/>
            </a:pPr>
            <a:r>
              <a:rPr b="1" lang="en" sz="1800">
                <a:latin typeface="Lato"/>
                <a:ea typeface="Lato"/>
                <a:cs typeface="Lato"/>
                <a:sym typeface="Lato"/>
              </a:rPr>
              <a:t> Directory</a:t>
            </a:r>
            <a:endParaRPr b="1" sz="1800">
              <a:latin typeface="Lato"/>
              <a:ea typeface="Lato"/>
              <a:cs typeface="Lato"/>
              <a:sym typeface="Lato"/>
            </a:endParaRPr>
          </a:p>
        </p:txBody>
      </p:sp>
      <p:sp>
        <p:nvSpPr>
          <p:cNvPr id="143" name="Google Shape;143;p23"/>
          <p:cNvSpPr txBox="1"/>
          <p:nvPr/>
        </p:nvSpPr>
        <p:spPr>
          <a:xfrm>
            <a:off x="3715418" y="961475"/>
            <a:ext cx="2033400" cy="3693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800">
                <a:latin typeface="Lato"/>
                <a:ea typeface="Lato"/>
                <a:cs typeface="Lato"/>
                <a:sym typeface="Lato"/>
              </a:rPr>
              <a:t>Local Repository</a:t>
            </a:r>
            <a:endParaRPr b="1" sz="1800">
              <a:latin typeface="Lato"/>
              <a:ea typeface="Lato"/>
              <a:cs typeface="Lato"/>
              <a:sym typeface="Lato"/>
            </a:endParaRPr>
          </a:p>
        </p:txBody>
      </p:sp>
      <p:sp>
        <p:nvSpPr>
          <p:cNvPr id="144" name="Google Shape;144;p23"/>
          <p:cNvSpPr/>
          <p:nvPr/>
        </p:nvSpPr>
        <p:spPr>
          <a:xfrm>
            <a:off x="1680211" y="1254748"/>
            <a:ext cx="1029000" cy="131700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45" name="Google Shape;145;p23"/>
          <p:cNvSpPr txBox="1"/>
          <p:nvPr/>
        </p:nvSpPr>
        <p:spPr>
          <a:xfrm>
            <a:off x="1709035" y="1415875"/>
            <a:ext cx="1000200" cy="3078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a:latin typeface="Courier New"/>
                <a:ea typeface="Courier New"/>
                <a:cs typeface="Courier New"/>
                <a:sym typeface="Courier New"/>
              </a:rPr>
              <a:t>boba</a:t>
            </a:r>
            <a:r>
              <a:rPr b="1" lang="en" sz="1400">
                <a:latin typeface="Courier New"/>
                <a:ea typeface="Courier New"/>
                <a:cs typeface="Courier New"/>
                <a:sym typeface="Courier New"/>
              </a:rPr>
              <a:t>.txt</a:t>
            </a:r>
            <a:endParaRPr b="1" sz="1400">
              <a:latin typeface="Courier New"/>
              <a:ea typeface="Courier New"/>
              <a:cs typeface="Courier New"/>
              <a:sym typeface="Courier New"/>
            </a:endParaRPr>
          </a:p>
        </p:txBody>
      </p:sp>
      <p:sp>
        <p:nvSpPr>
          <p:cNvPr id="146" name="Google Shape;146;p23"/>
          <p:cNvSpPr txBox="1"/>
          <p:nvPr/>
        </p:nvSpPr>
        <p:spPr>
          <a:xfrm>
            <a:off x="2816550" y="4481825"/>
            <a:ext cx="35109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Courier New"/>
                <a:ea typeface="Courier New"/>
                <a:cs typeface="Courier New"/>
                <a:sym typeface="Courier New"/>
              </a:rPr>
              <a:t>git commit -m “Commit boba.txt”</a:t>
            </a:r>
            <a:endParaRPr b="1">
              <a:solidFill>
                <a:schemeClr val="dk1"/>
              </a:solidFill>
              <a:latin typeface="Courier New"/>
              <a:ea typeface="Courier New"/>
              <a:cs typeface="Courier New"/>
              <a:sym typeface="Courier New"/>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4"/>
          <p:cNvSpPr txBox="1"/>
          <p:nvPr/>
        </p:nvSpPr>
        <p:spPr>
          <a:xfrm>
            <a:off x="763350" y="2318850"/>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Git Structure</a:t>
            </a:r>
            <a:endParaRPr b="1" sz="2400">
              <a:solidFill>
                <a:srgbClr val="38A7FF"/>
              </a:solidFill>
              <a:latin typeface="Lato"/>
              <a:ea typeface="Lato"/>
              <a:cs typeface="Lato"/>
              <a:sym typeface="Lato"/>
            </a:endParaRPr>
          </a:p>
        </p:txBody>
      </p:sp>
      <p:sp>
        <p:nvSpPr>
          <p:cNvPr id="152" name="Google Shape;152;p24"/>
          <p:cNvSpPr/>
          <p:nvPr/>
        </p:nvSpPr>
        <p:spPr>
          <a:xfrm>
            <a:off x="599975" y="288325"/>
            <a:ext cx="7394700" cy="40836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53" name="Google Shape;153;p24"/>
          <p:cNvSpPr/>
          <p:nvPr/>
        </p:nvSpPr>
        <p:spPr>
          <a:xfrm>
            <a:off x="825153" y="712720"/>
            <a:ext cx="5307600" cy="32493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54" name="Google Shape;154;p24"/>
          <p:cNvSpPr/>
          <p:nvPr/>
        </p:nvSpPr>
        <p:spPr>
          <a:xfrm>
            <a:off x="1092671" y="859420"/>
            <a:ext cx="2204100" cy="26304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55" name="Google Shape;155;p24"/>
          <p:cNvSpPr txBox="1"/>
          <p:nvPr/>
        </p:nvSpPr>
        <p:spPr>
          <a:xfrm>
            <a:off x="1717186" y="2847237"/>
            <a:ext cx="954600" cy="5541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500">
                <a:latin typeface="Montserrat"/>
                <a:ea typeface="Montserrat"/>
                <a:cs typeface="Montserrat"/>
                <a:sym typeface="Montserrat"/>
              </a:rPr>
              <a:t>Staging Area</a:t>
            </a:r>
            <a:endParaRPr b="1" sz="1500">
              <a:latin typeface="Montserrat"/>
              <a:ea typeface="Montserrat"/>
              <a:cs typeface="Montserrat"/>
              <a:sym typeface="Montserrat"/>
            </a:endParaRPr>
          </a:p>
        </p:txBody>
      </p:sp>
      <p:sp>
        <p:nvSpPr>
          <p:cNvPr id="156" name="Google Shape;156;p24"/>
          <p:cNvSpPr txBox="1"/>
          <p:nvPr/>
        </p:nvSpPr>
        <p:spPr>
          <a:xfrm>
            <a:off x="6338721" y="712720"/>
            <a:ext cx="1410000" cy="9237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800">
                <a:latin typeface="Lato"/>
                <a:ea typeface="Lato"/>
                <a:cs typeface="Lato"/>
                <a:sym typeface="Lato"/>
              </a:rPr>
              <a:t>Current Working</a:t>
            </a:r>
            <a:endParaRPr b="1" sz="1800">
              <a:latin typeface="Lato"/>
              <a:ea typeface="Lato"/>
              <a:cs typeface="Lato"/>
              <a:sym typeface="Lato"/>
            </a:endParaRPr>
          </a:p>
          <a:p>
            <a:pPr indent="0" lvl="0" marL="0" rtl="0" algn="ctr">
              <a:spcBef>
                <a:spcPts val="0"/>
              </a:spcBef>
              <a:spcAft>
                <a:spcPts val="0"/>
              </a:spcAft>
              <a:buNone/>
            </a:pPr>
            <a:r>
              <a:rPr b="1" lang="en" sz="1800">
                <a:latin typeface="Lato"/>
                <a:ea typeface="Lato"/>
                <a:cs typeface="Lato"/>
                <a:sym typeface="Lato"/>
              </a:rPr>
              <a:t> Directory</a:t>
            </a:r>
            <a:endParaRPr b="1" sz="1800">
              <a:latin typeface="Lato"/>
              <a:ea typeface="Lato"/>
              <a:cs typeface="Lato"/>
              <a:sym typeface="Lato"/>
            </a:endParaRPr>
          </a:p>
        </p:txBody>
      </p:sp>
      <p:sp>
        <p:nvSpPr>
          <p:cNvPr id="157" name="Google Shape;157;p24"/>
          <p:cNvSpPr txBox="1"/>
          <p:nvPr/>
        </p:nvSpPr>
        <p:spPr>
          <a:xfrm>
            <a:off x="3715418" y="961475"/>
            <a:ext cx="2033400" cy="3693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800">
                <a:latin typeface="Lato"/>
                <a:ea typeface="Lato"/>
                <a:cs typeface="Lato"/>
                <a:sym typeface="Lato"/>
              </a:rPr>
              <a:t>Local Repository</a:t>
            </a:r>
            <a:endParaRPr b="1" sz="1800">
              <a:latin typeface="Lato"/>
              <a:ea typeface="Lato"/>
              <a:cs typeface="Lato"/>
              <a:sym typeface="Lato"/>
            </a:endParaRPr>
          </a:p>
        </p:txBody>
      </p:sp>
      <p:sp>
        <p:nvSpPr>
          <p:cNvPr id="158" name="Google Shape;158;p24"/>
          <p:cNvSpPr/>
          <p:nvPr/>
        </p:nvSpPr>
        <p:spPr>
          <a:xfrm>
            <a:off x="4217623" y="1422473"/>
            <a:ext cx="1029000" cy="131700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59" name="Google Shape;159;p24"/>
          <p:cNvSpPr txBox="1"/>
          <p:nvPr/>
        </p:nvSpPr>
        <p:spPr>
          <a:xfrm>
            <a:off x="4246447" y="1583600"/>
            <a:ext cx="1000200" cy="3078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a:latin typeface="Courier New"/>
                <a:ea typeface="Courier New"/>
                <a:cs typeface="Courier New"/>
                <a:sym typeface="Courier New"/>
              </a:rPr>
              <a:t>boba</a:t>
            </a:r>
            <a:r>
              <a:rPr b="1" lang="en" sz="1400">
                <a:latin typeface="Courier New"/>
                <a:ea typeface="Courier New"/>
                <a:cs typeface="Courier New"/>
                <a:sym typeface="Courier New"/>
              </a:rPr>
              <a:t>.txt</a:t>
            </a:r>
            <a:endParaRPr b="1" sz="1400">
              <a:latin typeface="Courier New"/>
              <a:ea typeface="Courier New"/>
              <a:cs typeface="Courier New"/>
              <a:sym typeface="Courier New"/>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5"/>
          <p:cNvSpPr/>
          <p:nvPr/>
        </p:nvSpPr>
        <p:spPr>
          <a:xfrm>
            <a:off x="1268764" y="723900"/>
            <a:ext cx="2685900" cy="32493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65" name="Google Shape;165;p25"/>
          <p:cNvSpPr txBox="1"/>
          <p:nvPr/>
        </p:nvSpPr>
        <p:spPr>
          <a:xfrm>
            <a:off x="1595005" y="1185100"/>
            <a:ext cx="2033400" cy="3693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800">
                <a:latin typeface="Lato"/>
                <a:ea typeface="Lato"/>
                <a:cs typeface="Lato"/>
                <a:sym typeface="Lato"/>
              </a:rPr>
              <a:t>Local Repository</a:t>
            </a:r>
            <a:endParaRPr b="1" sz="1800">
              <a:latin typeface="Lato"/>
              <a:ea typeface="Lato"/>
              <a:cs typeface="Lato"/>
              <a:sym typeface="Lato"/>
            </a:endParaRPr>
          </a:p>
        </p:txBody>
      </p:sp>
      <p:sp>
        <p:nvSpPr>
          <p:cNvPr id="166" name="Google Shape;166;p25"/>
          <p:cNvSpPr/>
          <p:nvPr/>
        </p:nvSpPr>
        <p:spPr>
          <a:xfrm>
            <a:off x="2097211" y="1646098"/>
            <a:ext cx="1029000" cy="131700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67" name="Google Shape;167;p25"/>
          <p:cNvSpPr txBox="1"/>
          <p:nvPr/>
        </p:nvSpPr>
        <p:spPr>
          <a:xfrm>
            <a:off x="2126035" y="1807225"/>
            <a:ext cx="1000200" cy="3078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a:latin typeface="Courier New"/>
                <a:ea typeface="Courier New"/>
                <a:cs typeface="Courier New"/>
                <a:sym typeface="Courier New"/>
              </a:rPr>
              <a:t>boba</a:t>
            </a:r>
            <a:r>
              <a:rPr b="1" lang="en" sz="1400">
                <a:latin typeface="Courier New"/>
                <a:ea typeface="Courier New"/>
                <a:cs typeface="Courier New"/>
                <a:sym typeface="Courier New"/>
              </a:rPr>
              <a:t>.txt</a:t>
            </a:r>
            <a:endParaRPr b="1" sz="1400">
              <a:latin typeface="Courier New"/>
              <a:ea typeface="Courier New"/>
              <a:cs typeface="Courier New"/>
              <a:sym typeface="Courier New"/>
            </a:endParaRPr>
          </a:p>
        </p:txBody>
      </p:sp>
      <p:sp>
        <p:nvSpPr>
          <p:cNvPr id="168" name="Google Shape;168;p25"/>
          <p:cNvSpPr/>
          <p:nvPr/>
        </p:nvSpPr>
        <p:spPr>
          <a:xfrm>
            <a:off x="5189339" y="723900"/>
            <a:ext cx="2685900" cy="32493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69" name="Google Shape;169;p25"/>
          <p:cNvSpPr txBox="1"/>
          <p:nvPr/>
        </p:nvSpPr>
        <p:spPr>
          <a:xfrm>
            <a:off x="5515605" y="907900"/>
            <a:ext cx="2033400" cy="6465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800">
                <a:latin typeface="Lato"/>
                <a:ea typeface="Lato"/>
                <a:cs typeface="Lato"/>
                <a:sym typeface="Lato"/>
              </a:rPr>
              <a:t>Remote Repository</a:t>
            </a:r>
            <a:endParaRPr b="1" sz="1800">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6"/>
          <p:cNvSpPr/>
          <p:nvPr/>
        </p:nvSpPr>
        <p:spPr>
          <a:xfrm>
            <a:off x="1268764" y="723900"/>
            <a:ext cx="2685900" cy="32493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75" name="Google Shape;175;p26"/>
          <p:cNvSpPr txBox="1"/>
          <p:nvPr/>
        </p:nvSpPr>
        <p:spPr>
          <a:xfrm>
            <a:off x="1595005" y="1185100"/>
            <a:ext cx="2033400" cy="3693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800">
                <a:latin typeface="Lato"/>
                <a:ea typeface="Lato"/>
                <a:cs typeface="Lato"/>
                <a:sym typeface="Lato"/>
              </a:rPr>
              <a:t>Local Repository</a:t>
            </a:r>
            <a:endParaRPr b="1" sz="1800">
              <a:latin typeface="Lato"/>
              <a:ea typeface="Lato"/>
              <a:cs typeface="Lato"/>
              <a:sym typeface="Lato"/>
            </a:endParaRPr>
          </a:p>
        </p:txBody>
      </p:sp>
      <p:sp>
        <p:nvSpPr>
          <p:cNvPr id="176" name="Google Shape;176;p26"/>
          <p:cNvSpPr/>
          <p:nvPr/>
        </p:nvSpPr>
        <p:spPr>
          <a:xfrm>
            <a:off x="2097211" y="1646098"/>
            <a:ext cx="1029000" cy="131700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77" name="Google Shape;177;p26"/>
          <p:cNvSpPr txBox="1"/>
          <p:nvPr/>
        </p:nvSpPr>
        <p:spPr>
          <a:xfrm>
            <a:off x="2126035" y="1807225"/>
            <a:ext cx="1000200" cy="3078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a:latin typeface="Courier New"/>
                <a:ea typeface="Courier New"/>
                <a:cs typeface="Courier New"/>
                <a:sym typeface="Courier New"/>
              </a:rPr>
              <a:t>boba</a:t>
            </a:r>
            <a:r>
              <a:rPr b="1" lang="en" sz="1400">
                <a:latin typeface="Courier New"/>
                <a:ea typeface="Courier New"/>
                <a:cs typeface="Courier New"/>
                <a:sym typeface="Courier New"/>
              </a:rPr>
              <a:t>.txt</a:t>
            </a:r>
            <a:endParaRPr b="1" sz="1400">
              <a:latin typeface="Courier New"/>
              <a:ea typeface="Courier New"/>
              <a:cs typeface="Courier New"/>
              <a:sym typeface="Courier New"/>
            </a:endParaRPr>
          </a:p>
        </p:txBody>
      </p:sp>
      <p:sp>
        <p:nvSpPr>
          <p:cNvPr id="178" name="Google Shape;178;p26"/>
          <p:cNvSpPr/>
          <p:nvPr/>
        </p:nvSpPr>
        <p:spPr>
          <a:xfrm>
            <a:off x="5189339" y="723900"/>
            <a:ext cx="2685900" cy="32493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79" name="Google Shape;179;p26"/>
          <p:cNvSpPr txBox="1"/>
          <p:nvPr/>
        </p:nvSpPr>
        <p:spPr>
          <a:xfrm>
            <a:off x="2816550" y="4291750"/>
            <a:ext cx="3510900" cy="40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Courier New"/>
                <a:ea typeface="Courier New"/>
                <a:cs typeface="Courier New"/>
                <a:sym typeface="Courier New"/>
              </a:rPr>
              <a:t>git push origin main</a:t>
            </a:r>
            <a:endParaRPr b="1">
              <a:solidFill>
                <a:schemeClr val="dk1"/>
              </a:solidFill>
              <a:latin typeface="Courier New"/>
              <a:ea typeface="Courier New"/>
              <a:cs typeface="Courier New"/>
              <a:sym typeface="Courier New"/>
            </a:endParaRPr>
          </a:p>
        </p:txBody>
      </p:sp>
      <p:sp>
        <p:nvSpPr>
          <p:cNvPr id="180" name="Google Shape;180;p26"/>
          <p:cNvSpPr txBox="1"/>
          <p:nvPr/>
        </p:nvSpPr>
        <p:spPr>
          <a:xfrm>
            <a:off x="5515605" y="907900"/>
            <a:ext cx="2033400" cy="6465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800">
                <a:latin typeface="Lato"/>
                <a:ea typeface="Lato"/>
                <a:cs typeface="Lato"/>
                <a:sym typeface="Lato"/>
              </a:rPr>
              <a:t>Remote Repository</a:t>
            </a:r>
            <a:endParaRPr b="1" sz="1800">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7"/>
          <p:cNvSpPr/>
          <p:nvPr/>
        </p:nvSpPr>
        <p:spPr>
          <a:xfrm>
            <a:off x="1268764" y="723900"/>
            <a:ext cx="2685900" cy="32493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86" name="Google Shape;186;p27"/>
          <p:cNvSpPr txBox="1"/>
          <p:nvPr/>
        </p:nvSpPr>
        <p:spPr>
          <a:xfrm>
            <a:off x="1595005" y="1185100"/>
            <a:ext cx="2033400" cy="3693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800">
                <a:latin typeface="Lato"/>
                <a:ea typeface="Lato"/>
                <a:cs typeface="Lato"/>
                <a:sym typeface="Lato"/>
              </a:rPr>
              <a:t>Local Repository</a:t>
            </a:r>
            <a:endParaRPr b="1" sz="1800">
              <a:latin typeface="Lato"/>
              <a:ea typeface="Lato"/>
              <a:cs typeface="Lato"/>
              <a:sym typeface="Lato"/>
            </a:endParaRPr>
          </a:p>
        </p:txBody>
      </p:sp>
      <p:sp>
        <p:nvSpPr>
          <p:cNvPr id="187" name="Google Shape;187;p27"/>
          <p:cNvSpPr/>
          <p:nvPr/>
        </p:nvSpPr>
        <p:spPr>
          <a:xfrm>
            <a:off x="2097211" y="1646098"/>
            <a:ext cx="1029000" cy="131700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88" name="Google Shape;188;p27"/>
          <p:cNvSpPr txBox="1"/>
          <p:nvPr/>
        </p:nvSpPr>
        <p:spPr>
          <a:xfrm>
            <a:off x="2126035" y="1807225"/>
            <a:ext cx="1000200" cy="3078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a:latin typeface="Courier New"/>
                <a:ea typeface="Courier New"/>
                <a:cs typeface="Courier New"/>
                <a:sym typeface="Courier New"/>
              </a:rPr>
              <a:t>boba</a:t>
            </a:r>
            <a:r>
              <a:rPr b="1" lang="en" sz="1400">
                <a:latin typeface="Courier New"/>
                <a:ea typeface="Courier New"/>
                <a:cs typeface="Courier New"/>
                <a:sym typeface="Courier New"/>
              </a:rPr>
              <a:t>.txt</a:t>
            </a:r>
            <a:endParaRPr b="1" sz="1400">
              <a:latin typeface="Courier New"/>
              <a:ea typeface="Courier New"/>
              <a:cs typeface="Courier New"/>
              <a:sym typeface="Courier New"/>
            </a:endParaRPr>
          </a:p>
        </p:txBody>
      </p:sp>
      <p:sp>
        <p:nvSpPr>
          <p:cNvPr id="189" name="Google Shape;189;p27"/>
          <p:cNvSpPr/>
          <p:nvPr/>
        </p:nvSpPr>
        <p:spPr>
          <a:xfrm>
            <a:off x="5189339" y="723900"/>
            <a:ext cx="2685900" cy="32493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90" name="Google Shape;190;p27"/>
          <p:cNvSpPr/>
          <p:nvPr/>
        </p:nvSpPr>
        <p:spPr>
          <a:xfrm>
            <a:off x="6017786" y="1646098"/>
            <a:ext cx="1029000" cy="131700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91" name="Google Shape;191;p27"/>
          <p:cNvSpPr txBox="1"/>
          <p:nvPr/>
        </p:nvSpPr>
        <p:spPr>
          <a:xfrm>
            <a:off x="6046610" y="1807225"/>
            <a:ext cx="1000200" cy="3078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a:latin typeface="Courier New"/>
                <a:ea typeface="Courier New"/>
                <a:cs typeface="Courier New"/>
                <a:sym typeface="Courier New"/>
              </a:rPr>
              <a:t>boba</a:t>
            </a:r>
            <a:r>
              <a:rPr b="1" lang="en" sz="1400">
                <a:latin typeface="Courier New"/>
                <a:ea typeface="Courier New"/>
                <a:cs typeface="Courier New"/>
                <a:sym typeface="Courier New"/>
              </a:rPr>
              <a:t>.txt</a:t>
            </a:r>
            <a:endParaRPr b="1" sz="1400">
              <a:latin typeface="Courier New"/>
              <a:ea typeface="Courier New"/>
              <a:cs typeface="Courier New"/>
              <a:sym typeface="Courier New"/>
            </a:endParaRPr>
          </a:p>
        </p:txBody>
      </p:sp>
      <p:sp>
        <p:nvSpPr>
          <p:cNvPr id="192" name="Google Shape;192;p27"/>
          <p:cNvSpPr txBox="1"/>
          <p:nvPr/>
        </p:nvSpPr>
        <p:spPr>
          <a:xfrm>
            <a:off x="5515605" y="907900"/>
            <a:ext cx="2033400" cy="646500"/>
          </a:xfrm>
          <a:prstGeom prst="rect">
            <a:avLst/>
          </a:prstGeom>
          <a:noFill/>
          <a:ln>
            <a:noFill/>
          </a:ln>
        </p:spPr>
        <p:txBody>
          <a:bodyPr anchorCtr="0" anchor="t" bIns="45725" lIns="45725" spcFirstLastPara="1" rIns="45725" wrap="square" tIns="45725">
            <a:spAutoFit/>
          </a:bodyPr>
          <a:lstStyle/>
          <a:p>
            <a:pPr indent="0" lvl="0" marL="0" rtl="0" algn="ctr">
              <a:spcBef>
                <a:spcPts val="0"/>
              </a:spcBef>
              <a:spcAft>
                <a:spcPts val="0"/>
              </a:spcAft>
              <a:buNone/>
            </a:pPr>
            <a:r>
              <a:rPr b="1" lang="en" sz="1800">
                <a:latin typeface="Lato"/>
                <a:ea typeface="Lato"/>
                <a:cs typeface="Lato"/>
                <a:sym typeface="Lato"/>
              </a:rPr>
              <a:t>Remote Repository</a:t>
            </a:r>
            <a:endParaRPr b="1" sz="1800">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8"/>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Git Commands</a:t>
            </a:r>
            <a:endParaRPr b="1" sz="2400">
              <a:solidFill>
                <a:srgbClr val="38A7FF"/>
              </a:solidFill>
              <a:latin typeface="Lato"/>
              <a:ea typeface="Lato"/>
              <a:cs typeface="Lato"/>
              <a:sym typeface="Lato"/>
            </a:endParaRPr>
          </a:p>
        </p:txBody>
      </p:sp>
      <p:sp>
        <p:nvSpPr>
          <p:cNvPr id="198" name="Google Shape;198;p28"/>
          <p:cNvSpPr txBox="1"/>
          <p:nvPr/>
        </p:nvSpPr>
        <p:spPr>
          <a:xfrm>
            <a:off x="632025" y="1330225"/>
            <a:ext cx="7847100" cy="1391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Lato"/>
                <a:ea typeface="Lato"/>
                <a:cs typeface="Lato"/>
                <a:sym typeface="Lato"/>
              </a:rPr>
              <a:t>You’ll learn more git commands in this lab, and some you may have already seen before. </a:t>
            </a:r>
            <a:endParaRPr b="1">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b="1">
              <a:solidFill>
                <a:schemeClr val="dk1"/>
              </a:solidFill>
              <a:latin typeface="Lato"/>
              <a:ea typeface="Lato"/>
              <a:cs typeface="Lato"/>
              <a:sym typeface="Lato"/>
            </a:endParaRPr>
          </a:p>
          <a:p>
            <a:pPr indent="0" lvl="0" marL="0" rtl="0" algn="l">
              <a:lnSpc>
                <a:spcPct val="115000"/>
              </a:lnSpc>
              <a:spcBef>
                <a:spcPts val="0"/>
              </a:spcBef>
              <a:spcAft>
                <a:spcPts val="0"/>
              </a:spcAft>
              <a:buNone/>
            </a:pPr>
            <a:r>
              <a:rPr b="1" lang="en">
                <a:solidFill>
                  <a:schemeClr val="dk1"/>
                </a:solidFill>
                <a:latin typeface="Lato"/>
                <a:ea typeface="Lato"/>
                <a:cs typeface="Lato"/>
                <a:sym typeface="Lato"/>
              </a:rPr>
              <a:t>As an additional note, while we warn you to be careful about running commands that you might find online, we encourage that you do search up things if you don’t fully understand it (i.e. documentation, etc.).</a:t>
            </a:r>
            <a:endParaRPr b="1">
              <a:solidFill>
                <a:schemeClr val="dk1"/>
              </a:solidFill>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9"/>
          <p:cNvSpPr txBox="1"/>
          <p:nvPr/>
        </p:nvSpPr>
        <p:spPr>
          <a:xfrm>
            <a:off x="763350" y="2318850"/>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Lab Overview</a:t>
            </a:r>
            <a:endParaRPr b="1" sz="2400">
              <a:solidFill>
                <a:srgbClr val="38A7FF"/>
              </a:solidFill>
              <a:latin typeface="Lato"/>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0"/>
          <p:cNvSpPr txBox="1"/>
          <p:nvPr/>
        </p:nvSpPr>
        <p:spPr>
          <a:xfrm>
            <a:off x="632025" y="423275"/>
            <a:ext cx="535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38A7FF"/>
                </a:solidFill>
                <a:latin typeface="Lato"/>
                <a:ea typeface="Lato"/>
                <a:cs typeface="Lato"/>
                <a:sym typeface="Lato"/>
              </a:rPr>
              <a:t>An Overview</a:t>
            </a:r>
            <a:endParaRPr b="1" sz="2400">
              <a:solidFill>
                <a:srgbClr val="38A7FF"/>
              </a:solidFill>
              <a:latin typeface="Lato"/>
              <a:ea typeface="Lato"/>
              <a:cs typeface="Lato"/>
              <a:sym typeface="Lato"/>
            </a:endParaRPr>
          </a:p>
        </p:txBody>
      </p:sp>
      <p:sp>
        <p:nvSpPr>
          <p:cNvPr id="209" name="Google Shape;209;p30"/>
          <p:cNvSpPr txBox="1"/>
          <p:nvPr/>
        </p:nvSpPr>
        <p:spPr>
          <a:xfrm>
            <a:off x="632025" y="1330225"/>
            <a:ext cx="7847100" cy="238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Lato"/>
                <a:ea typeface="Lato"/>
                <a:cs typeface="Lato"/>
                <a:sym typeface="Lato"/>
              </a:rPr>
              <a:t>Lab 04 is due Tuesday, 2/20 at 11:59 pm. </a:t>
            </a:r>
            <a:endParaRPr b="1">
              <a:solidFill>
                <a:srgbClr val="9900FF"/>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Make sure to read through the spec thoroughly, especially for Git Exercise Part 2.</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Do things in order (don’t skip around)</a:t>
            </a:r>
            <a:endParaRPr>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It is recommended that you </a:t>
            </a:r>
            <a:r>
              <a:rPr b="1" lang="en" u="sng">
                <a:solidFill>
                  <a:schemeClr val="dk1"/>
                </a:solidFill>
                <a:latin typeface="Lato"/>
                <a:ea typeface="Lato"/>
                <a:cs typeface="Lato"/>
                <a:sym typeface="Lato"/>
              </a:rPr>
              <a:t>DO NOT </a:t>
            </a:r>
            <a:r>
              <a:rPr lang="en">
                <a:solidFill>
                  <a:schemeClr val="dk1"/>
                </a:solidFill>
                <a:latin typeface="Lato"/>
                <a:ea typeface="Lato"/>
                <a:cs typeface="Lato"/>
                <a:sym typeface="Lato"/>
              </a:rPr>
              <a:t>look things up online for git help as it might harm you.</a:t>
            </a:r>
            <a:endParaRPr>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a:solidFill>
                <a:schemeClr val="dk1"/>
              </a:solidFill>
              <a:latin typeface="Lato"/>
              <a:ea typeface="Lato"/>
              <a:cs typeface="Lato"/>
              <a:sym typeface="Lato"/>
            </a:endParaRPr>
          </a:p>
          <a:p>
            <a:pPr indent="0" lvl="0" marL="0" rtl="0" algn="l">
              <a:lnSpc>
                <a:spcPct val="115000"/>
              </a:lnSpc>
              <a:spcBef>
                <a:spcPts val="0"/>
              </a:spcBef>
              <a:spcAft>
                <a:spcPts val="0"/>
              </a:spcAft>
              <a:buNone/>
            </a:pPr>
            <a:r>
              <a:rPr b="1" lang="en">
                <a:solidFill>
                  <a:schemeClr val="dk1"/>
                </a:solidFill>
                <a:latin typeface="Lato"/>
                <a:ea typeface="Lato"/>
                <a:cs typeface="Lato"/>
                <a:sym typeface="Lato"/>
              </a:rPr>
              <a:t>Deliverables: </a:t>
            </a:r>
            <a:endParaRPr b="1">
              <a:solidFill>
                <a:schemeClr val="dk1"/>
              </a:solidFill>
              <a:latin typeface="Courier New"/>
              <a:ea typeface="Courier New"/>
              <a:cs typeface="Courier New"/>
              <a:sym typeface="Courier New"/>
            </a:endParaRPr>
          </a:p>
          <a:p>
            <a:pPr indent="-317500" lvl="0" marL="457200" rtl="0" algn="l">
              <a:lnSpc>
                <a:spcPct val="115000"/>
              </a:lnSpc>
              <a:spcBef>
                <a:spcPts val="0"/>
              </a:spcBef>
              <a:spcAft>
                <a:spcPts val="0"/>
              </a:spcAft>
              <a:buClr>
                <a:schemeClr val="dk1"/>
              </a:buClr>
              <a:buSzPts val="1400"/>
              <a:buFont typeface="Lato"/>
              <a:buChar char="●"/>
            </a:pPr>
            <a:r>
              <a:rPr b="1" lang="en">
                <a:solidFill>
                  <a:schemeClr val="dk1"/>
                </a:solidFill>
                <a:latin typeface="Courier New"/>
                <a:ea typeface="Courier New"/>
                <a:cs typeface="Courier New"/>
                <a:sym typeface="Courier New"/>
              </a:rPr>
              <a:t>magic_word.txt</a:t>
            </a:r>
            <a:endParaRPr b="1">
              <a:solidFill>
                <a:schemeClr val="dk1"/>
              </a:solidFill>
              <a:latin typeface="Courier New"/>
              <a:ea typeface="Courier New"/>
              <a:cs typeface="Courier New"/>
              <a:sym typeface="Courier New"/>
            </a:endParaRPr>
          </a:p>
          <a:p>
            <a:pPr indent="-317500" lvl="1" marL="914400" rtl="0" algn="l">
              <a:lnSpc>
                <a:spcPct val="115000"/>
              </a:lnSpc>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There are four passwords in total. Make sure to read the spec, as there is a specific order that they should go into the file.</a:t>
            </a:r>
            <a:endParaRPr>
              <a:solidFill>
                <a:schemeClr val="dk1"/>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