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</p:sldIdLst>
  <p:sldSz cy="5143500" cx="9144000"/>
  <p:notesSz cx="6858000" cy="9144000"/>
  <p:embeddedFontLst>
    <p:embeddedFont>
      <p:font typeface="Roboto Medium"/>
      <p:regular r:id="rId62"/>
      <p:bold r:id="rId63"/>
      <p:italic r:id="rId64"/>
      <p:boldItalic r:id="rId65"/>
    </p:embeddedFont>
    <p:embeddedFont>
      <p:font typeface="Roboto"/>
      <p:regular r:id="rId66"/>
      <p:bold r:id="rId67"/>
      <p:italic r:id="rId68"/>
      <p:boldItalic r:id="rId69"/>
    </p:embeddedFont>
    <p:embeddedFont>
      <p:font typeface="Roboto Light"/>
      <p:regular r:id="rId70"/>
      <p:bold r:id="rId71"/>
      <p:italic r:id="rId72"/>
      <p:boldItalic r:id="rId73"/>
    </p:embeddedFont>
    <p:embeddedFont>
      <p:font typeface="Ubuntu Mono"/>
      <p:regular r:id="rId74"/>
      <p:bold r:id="rId75"/>
      <p:italic r:id="rId76"/>
      <p:boldItalic r:id="rId7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CFB499F-63E6-49C6-B7E8-890A218038C5}">
  <a:tblStyle styleId="{7CFB499F-63E6-49C6-B7E8-890A218038C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font" Target="fonts/RobotoLight-boldItalic.fntdata"/><Relationship Id="rId72" Type="http://schemas.openxmlformats.org/officeDocument/2006/relationships/font" Target="fonts/RobotoLight-italic.fntdata"/><Relationship Id="rId31" Type="http://schemas.openxmlformats.org/officeDocument/2006/relationships/slide" Target="slides/slide26.xml"/><Relationship Id="rId75" Type="http://schemas.openxmlformats.org/officeDocument/2006/relationships/font" Target="fonts/UbuntuMono-bold.fntdata"/><Relationship Id="rId30" Type="http://schemas.openxmlformats.org/officeDocument/2006/relationships/slide" Target="slides/slide25.xml"/><Relationship Id="rId74" Type="http://schemas.openxmlformats.org/officeDocument/2006/relationships/font" Target="fonts/UbuntuMono-regular.fntdata"/><Relationship Id="rId33" Type="http://schemas.openxmlformats.org/officeDocument/2006/relationships/slide" Target="slides/slide28.xml"/><Relationship Id="rId77" Type="http://schemas.openxmlformats.org/officeDocument/2006/relationships/font" Target="fonts/UbuntuMono-boldItalic.fntdata"/><Relationship Id="rId32" Type="http://schemas.openxmlformats.org/officeDocument/2006/relationships/slide" Target="slides/slide27.xml"/><Relationship Id="rId76" Type="http://schemas.openxmlformats.org/officeDocument/2006/relationships/font" Target="fonts/UbuntuMono-italic.fntdata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71" Type="http://schemas.openxmlformats.org/officeDocument/2006/relationships/font" Target="fonts/RobotoLight-bold.fntdata"/><Relationship Id="rId70" Type="http://schemas.openxmlformats.org/officeDocument/2006/relationships/font" Target="fonts/RobotoLight-regular.fntdata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RobotoMedium-regular.fntdata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font" Target="fonts/RobotoMedium-italic.fntdata"/><Relationship Id="rId63" Type="http://schemas.openxmlformats.org/officeDocument/2006/relationships/font" Target="fonts/RobotoMedium-bold.fntdata"/><Relationship Id="rId22" Type="http://schemas.openxmlformats.org/officeDocument/2006/relationships/slide" Target="slides/slide17.xml"/><Relationship Id="rId66" Type="http://schemas.openxmlformats.org/officeDocument/2006/relationships/font" Target="fonts/Roboto-regular.fntdata"/><Relationship Id="rId21" Type="http://schemas.openxmlformats.org/officeDocument/2006/relationships/slide" Target="slides/slide16.xml"/><Relationship Id="rId65" Type="http://schemas.openxmlformats.org/officeDocument/2006/relationships/font" Target="fonts/RobotoMedium-boldItalic.fntdata"/><Relationship Id="rId24" Type="http://schemas.openxmlformats.org/officeDocument/2006/relationships/slide" Target="slides/slide19.xml"/><Relationship Id="rId68" Type="http://schemas.openxmlformats.org/officeDocument/2006/relationships/font" Target="fonts/Roboto-italic.fntdata"/><Relationship Id="rId23" Type="http://schemas.openxmlformats.org/officeDocument/2006/relationships/slide" Target="slides/slide18.xml"/><Relationship Id="rId67" Type="http://schemas.openxmlformats.org/officeDocument/2006/relationships/font" Target="fonts/Roboto-bold.fntdata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font" Target="fonts/Roboto-bold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cs.au.dk/~danvy/binaries.html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forms/d/e/1FAIpQLSfH-yq4CktrsMWVS0m31aW1rgiLjIqy4K-UWvkcOfqEtapu_Q/viewform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forms/d/e/1FAIpQLSendCcLM69YYICSHT7yMJF1rixUweOTk1g_Z_EicS9HNasIiw/viewform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oracle.com/javase/8/docs/api/java/util/Collection.html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forms/d/e/1FAIpQLSeL9QGBEbgxJCHJbSYAfryceABZ4i0vR-Vp8XrZ_ddeVHdkNw/viewform" TargetMode="Externa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1148fb6dae_0_3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1148fb6dae_0_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Probably photoshopped binary tree: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http://cs.au.dk/~danvy/binaries.html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1148fb6dae_0_35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1148fb6dae_0_3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50738e5fde_0_1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50738e5fd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50738e5fde_0_5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50738e5fde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50730fc7b0_0_1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50730fc7b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0738e5fde_0_31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50738e5fde_0_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50730fc7b0_0_2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50730fc7b0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https://docs.google.com/forms/d/e/1FAIpQLSfH-yq4CktrsMWVS0m31aW1rgiLjIqy4K-UWvkcOfqEtapu_Q/viewform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50730fc7b0_0_4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50730fc7b0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50730fc7b0_0_6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50730fc7b0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https://docs.google.com/forms/d/e/1FAIpQLSendCcLM69YYICSHT7yMJF1rixUweOTk1g_Z_EicS9HNasIiw/viewform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0730fc7b0_0_8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0730fc7b0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50738e5fde_0_7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50738e5fde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50730fc7b0_0_10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50730fc7b0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Note: In SP24, we discovered that Maps might not actually extend the Collection interface. (See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https://docs.oracle.com/javase/8/docs/api/java/util/Collection.html</a:t>
            </a:r>
            <a:r>
              <a:rPr lang="en"/>
              <a:t>) 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50738e5fde_0_12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50738e5fde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50730fc7b0_0_11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50730fc7b0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21148fb6dae_0_34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21148fb6dae_0_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8dd5cb732_04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8dd5cb732_0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8:19 begin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11da219138_0_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11da21913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8:19 begin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8dd5cb732_07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8dd5cb732_0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8dd5cb732_09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8dd5cb732_0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8dd5cb732_011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8dd5cb732_0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8dd5cb732_013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8dd5cb732_0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8dd5cb732_015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8dd5cb732_0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 minutes from start of this section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21148fb6dae_0_34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" name="Google Shape;559;g21148fb6dae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8dd5cb732_018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8dd5cb732_0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8dd5cb732_0138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8dd5cb732_013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8dd5cb732_0143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8dd5cb732_014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8dd5cb732_0149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8dd5cb732_014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21148fb6dae_0_33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21148fb6dae_0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8dd5cb732_0153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" name="Google Shape;713;g8dd5cb732_015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8dd5cb732_0155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8dd5cb732_01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8dd5cb732_0157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" name="Google Shape;752;g8dd5cb732_015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https://docs.google.com/forms/d/e/1FAIpQLSeL9QGBEbgxJCHJbSYAfryceABZ4i0vR-Vp8XrZ_ddeVHdkNw/viewform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8dd5cb732_0160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8dd5cb732_016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8dd5cb732_0164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3" name="Google Shape;833;g8dd5cb732_016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21148fb6dae_0_33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9" name="Google Shape;839;g21148fb6dae_0_3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g8e0cacf51_217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6" name="Google Shape;846;g8e0cacf51_2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g8dd5cb732_0169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6" name="Google Shape;866;g8dd5cb732_016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g269f728d176_12_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1" name="Google Shape;891;g269f728d176_1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g21148fb6dae_0_32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2" name="Google Shape;902;g21148fb6dae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g8dd5cb732_0172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9" name="Google Shape;909;g8dd5cb732_017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g11da219138_0_4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0" name="Google Shape;930;g11da219138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g8dd5cb732_0174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1" name="Google Shape;951;g8dd5cb732_017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8dd5cb732_0176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" name="Google Shape;971;g8dd5cb732_017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g8dd5cb732_0178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0" name="Google Shape;990;g8dd5cb732_017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g11da219138_0_64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0" name="Google Shape;1010;g11da219138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g8dd5cb732_01800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3" name="Google Shape;1043;g8dd5cb732_018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g8dd5cb732_0182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4" name="Google Shape;1064;g8dd5cb732_018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3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g8e0cacf51_213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5" name="Google Shape;1085;g8e0cacf51_2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g11da219138_0_251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8" name="Google Shape;1118;g11da219138_0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g8e0cacf51_219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1" name="Google Shape;1151;g8e0cacf51_2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g21148fb6dae_0_31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3" name="Google Shape;1183;g21148fb6dae_0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8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Google Shape;1189;g50738e5fde_0_17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0" name="Google Shape;1190;g50738e5fde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0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g50738e5fde_0_24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2" name="Google Shape;1212;g50738e5fde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g50738e5fde_0_273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9" name="Google Shape;1239;g50738e5fde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g50738e5fde_0_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6" name="Google Shape;1266;g50738e5fd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0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g21148fb6dae_0_312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2" name="Google Shape;1272;g21148fb6dae_0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7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g11da219138_0_287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9" name="Google Shape;1279;g11da219138_0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15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311700" y="2834125"/>
            <a:ext cx="8520600" cy="15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oboto Light"/>
              <a:buNone/>
              <a:defRPr sz="24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2" name="Google Shape;22;p4"/>
          <p:cNvCxnSpPr/>
          <p:nvPr/>
        </p:nvCxnSpPr>
        <p:spPr>
          <a:xfrm>
            <a:off x="95431" y="402210"/>
            <a:ext cx="89097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oadmap">
  <p:cSld name="SECTION_TITLE_AND_DESCRIPTION_1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/>
          <p:nvPr/>
        </p:nvSpPr>
        <p:spPr>
          <a:xfrm>
            <a:off x="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pic>
        <p:nvPicPr>
          <p:cNvPr id="27" name="Google Shape;27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5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cxnSp>
        <p:nvCxnSpPr>
          <p:cNvPr id="29" name="Google Shape;29;p5"/>
          <p:cNvCxnSpPr/>
          <p:nvPr/>
        </p:nvCxnSpPr>
        <p:spPr>
          <a:xfrm>
            <a:off x="266975" y="4049175"/>
            <a:ext cx="40380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" name="Google Shape;30;p5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mo slide right">
  <p:cSld name="SECTION_TITLE_AND_DESCRIPTION_2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 txBox="1"/>
          <p:nvPr>
            <p:ph idx="1" type="subTitle"/>
          </p:nvPr>
        </p:nvSpPr>
        <p:spPr>
          <a:xfrm>
            <a:off x="4835400" y="4198275"/>
            <a:ext cx="40452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" name="Google Shape;35;p6"/>
          <p:cNvSpPr txBox="1"/>
          <p:nvPr/>
        </p:nvSpPr>
        <p:spPr>
          <a:xfrm>
            <a:off x="6365900" y="3724875"/>
            <a:ext cx="2591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Demo Slides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95425" y="402200"/>
            <a:ext cx="43023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37" name="Google Shape;37;p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38" name="Google Shape;38;p6"/>
          <p:cNvCxnSpPr/>
          <p:nvPr/>
        </p:nvCxnSpPr>
        <p:spPr>
          <a:xfrm>
            <a:off x="95431" y="402210"/>
            <a:ext cx="43521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mo slide left">
  <p:cSld name="SECTION_TITLE_AND_DESCRIPTION_2_1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/>
          <p:nvPr/>
        </p:nvSpPr>
        <p:spPr>
          <a:xfrm>
            <a:off x="0" y="-125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7"/>
          <p:cNvSpPr txBox="1"/>
          <p:nvPr>
            <p:ph idx="1" type="subTitle"/>
          </p:nvPr>
        </p:nvSpPr>
        <p:spPr>
          <a:xfrm>
            <a:off x="225450" y="3943400"/>
            <a:ext cx="40452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" name="Google Shape;42;p7"/>
          <p:cNvSpPr txBox="1"/>
          <p:nvPr/>
        </p:nvSpPr>
        <p:spPr>
          <a:xfrm>
            <a:off x="208440" y="3420075"/>
            <a:ext cx="4121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Demo Slides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667425" y="402200"/>
            <a:ext cx="43023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44" name="Google Shape;44;p7"/>
          <p:cNvSpPr txBox="1"/>
          <p:nvPr>
            <p:ph type="title"/>
          </p:nvPr>
        </p:nvSpPr>
        <p:spPr>
          <a:xfrm>
            <a:off x="4572000" y="0"/>
            <a:ext cx="4572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45" name="Google Shape;45;p7"/>
          <p:cNvCxnSpPr/>
          <p:nvPr/>
        </p:nvCxnSpPr>
        <p:spPr>
          <a:xfrm>
            <a:off x="4667431" y="402210"/>
            <a:ext cx="43521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6" name="Google Shape;46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ide Puzzle">
  <p:cSld name="SECTION_TITLE_AND_DESCRIPTION_2_1_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/>
          <p:nvPr/>
        </p:nvSpPr>
        <p:spPr>
          <a:xfrm>
            <a:off x="0" y="-125"/>
            <a:ext cx="27765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8"/>
          <p:cNvSpPr txBox="1"/>
          <p:nvPr>
            <p:ph idx="1" type="subTitle"/>
          </p:nvPr>
        </p:nvSpPr>
        <p:spPr>
          <a:xfrm>
            <a:off x="225450" y="3943400"/>
            <a:ext cx="24504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1" name="Google Shape;51;p8"/>
          <p:cNvSpPr txBox="1"/>
          <p:nvPr>
            <p:ph idx="2" type="body"/>
          </p:nvPr>
        </p:nvSpPr>
        <p:spPr>
          <a:xfrm>
            <a:off x="2937350" y="402200"/>
            <a:ext cx="60324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52" name="Google Shape;52;p8"/>
          <p:cNvSpPr txBox="1"/>
          <p:nvPr>
            <p:ph type="title"/>
          </p:nvPr>
        </p:nvSpPr>
        <p:spPr>
          <a:xfrm>
            <a:off x="2776500" y="0"/>
            <a:ext cx="6367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53" name="Google Shape;53;p8"/>
          <p:cNvCxnSpPr/>
          <p:nvPr/>
        </p:nvCxnSpPr>
        <p:spPr>
          <a:xfrm>
            <a:off x="2937350" y="402200"/>
            <a:ext cx="60822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4" name="Google Shape;54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" name="Google Shape;56;p8"/>
          <p:cNvSpPr txBox="1"/>
          <p:nvPr/>
        </p:nvSpPr>
        <p:spPr>
          <a:xfrm>
            <a:off x="208440" y="3420075"/>
            <a:ext cx="4121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Demo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ide Puzzle 1">
  <p:cSld name="SECTION_TITLE_AND_DESCRIPTION_2_1_1_2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/>
          <p:nvPr/>
        </p:nvSpPr>
        <p:spPr>
          <a:xfrm>
            <a:off x="0" y="-125"/>
            <a:ext cx="27765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9"/>
          <p:cNvSpPr txBox="1"/>
          <p:nvPr>
            <p:ph idx="1" type="subTitle"/>
          </p:nvPr>
        </p:nvSpPr>
        <p:spPr>
          <a:xfrm>
            <a:off x="225450" y="3943400"/>
            <a:ext cx="24504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0" name="Google Shape;60;p9"/>
          <p:cNvSpPr txBox="1"/>
          <p:nvPr/>
        </p:nvSpPr>
        <p:spPr>
          <a:xfrm>
            <a:off x="208445" y="3420075"/>
            <a:ext cx="1873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Compare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2937350" y="402200"/>
            <a:ext cx="60324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type="title"/>
          </p:nvPr>
        </p:nvSpPr>
        <p:spPr>
          <a:xfrm>
            <a:off x="2776500" y="0"/>
            <a:ext cx="6367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63" name="Google Shape;63;p9"/>
          <p:cNvCxnSpPr/>
          <p:nvPr/>
        </p:nvCxnSpPr>
        <p:spPr>
          <a:xfrm>
            <a:off x="2937350" y="402200"/>
            <a:ext cx="60822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4" name="Google Shape;64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ide Puzzle Solution">
  <p:cSld name="SECTION_TITLE_AND_DESCRIPTION_2_1_1_1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/>
          <p:nvPr/>
        </p:nvSpPr>
        <p:spPr>
          <a:xfrm>
            <a:off x="0" y="-125"/>
            <a:ext cx="2776500" cy="514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0"/>
          <p:cNvSpPr txBox="1"/>
          <p:nvPr>
            <p:ph idx="1" type="subTitle"/>
          </p:nvPr>
        </p:nvSpPr>
        <p:spPr>
          <a:xfrm>
            <a:off x="225450" y="3943400"/>
            <a:ext cx="24504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9" name="Google Shape;69;p10"/>
          <p:cNvSpPr txBox="1"/>
          <p:nvPr/>
        </p:nvSpPr>
        <p:spPr>
          <a:xfrm>
            <a:off x="208445" y="3420075"/>
            <a:ext cx="1873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Solution</a:t>
            </a:r>
            <a:endParaRPr b="1" sz="25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" name="Google Shape;70;p10"/>
          <p:cNvSpPr txBox="1"/>
          <p:nvPr>
            <p:ph idx="2" type="body"/>
          </p:nvPr>
        </p:nvSpPr>
        <p:spPr>
          <a:xfrm>
            <a:off x="2937350" y="402200"/>
            <a:ext cx="6032400" cy="42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type="title"/>
          </p:nvPr>
        </p:nvSpPr>
        <p:spPr>
          <a:xfrm>
            <a:off x="2776500" y="0"/>
            <a:ext cx="6367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72" name="Google Shape;72;p10"/>
          <p:cNvCxnSpPr/>
          <p:nvPr/>
        </p:nvCxnSpPr>
        <p:spPr>
          <a:xfrm>
            <a:off x="2937350" y="402200"/>
            <a:ext cx="60822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3" name="Google Shape;7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4812381" y="402206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79" name="Google Shape;79;p11"/>
          <p:cNvCxnSpPr/>
          <p:nvPr/>
        </p:nvCxnSpPr>
        <p:spPr>
          <a:xfrm>
            <a:off x="95431" y="402210"/>
            <a:ext cx="89097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0" name="Google Shape;80;p11"/>
          <p:cNvSpPr txBox="1"/>
          <p:nvPr>
            <p:ph idx="2" type="body"/>
          </p:nvPr>
        </p:nvSpPr>
        <p:spPr>
          <a:xfrm>
            <a:off x="95431" y="402206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84" name="Google Shape;84;p12"/>
          <p:cNvCxnSpPr/>
          <p:nvPr/>
        </p:nvCxnSpPr>
        <p:spPr>
          <a:xfrm>
            <a:off x="95431" y="402210"/>
            <a:ext cx="89097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7" name="Google Shape;8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TITLE_AND_DESCRIPTION_3">
  <p:cSld name="SECTION_TITLE_AND_DESCRIPTION_3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1" name="Google Shape;91;p1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2" name="Google Shape;9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3" name="Google Shape;93;p14"/>
          <p:cNvSpPr txBox="1"/>
          <p:nvPr>
            <p:ph idx="2" type="body"/>
          </p:nvPr>
        </p:nvSpPr>
        <p:spPr>
          <a:xfrm>
            <a:off x="4812381" y="402206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6" name="Google Shape;96;p15"/>
          <p:cNvSpPr txBox="1"/>
          <p:nvPr>
            <p:ph type="title"/>
          </p:nvPr>
        </p:nvSpPr>
        <p:spPr>
          <a:xfrm>
            <a:off x="95425" y="4382350"/>
            <a:ext cx="842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cxnSp>
        <p:nvCxnSpPr>
          <p:cNvPr id="97" name="Google Shape;97;p15"/>
          <p:cNvCxnSpPr/>
          <p:nvPr/>
        </p:nvCxnSpPr>
        <p:spPr>
          <a:xfrm>
            <a:off x="168250" y="4288400"/>
            <a:ext cx="87570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dark">
  <p:cSld name="BLANK_1"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lude">
  <p:cSld name="SECTION_TITLE_AND_DESCRIPTION_1_3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/>
          <p:nvPr/>
        </p:nvSpPr>
        <p:spPr>
          <a:xfrm>
            <a:off x="0" y="-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5" name="Google Shape;105;p18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Font typeface="Roboto Light"/>
              <a:buChar char="•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pic>
        <p:nvPicPr>
          <p:cNvPr id="106" name="Google Shape;106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8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108" name="Google Shape;108;p18"/>
          <p:cNvCxnSpPr/>
          <p:nvPr/>
        </p:nvCxnSpPr>
        <p:spPr>
          <a:xfrm>
            <a:off x="266975" y="4049175"/>
            <a:ext cx="4038000" cy="0"/>
          </a:xfrm>
          <a:prstGeom prst="straightConnector1">
            <a:avLst/>
          </a:prstGeom>
          <a:noFill/>
          <a:ln cap="flat" cmpd="sng" w="1905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" name="Google Shape;109;p18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_TITLE_AND_DESCRIPTION_1_1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3" name="Google Shape;113;p1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14" name="Google Shape;114;p1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de on left">
  <p:cSld name="SECTION_TITLE_AND_DESCRIPTION_1_1_1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/>
          <p:nvPr/>
        </p:nvSpPr>
        <p:spPr>
          <a:xfrm>
            <a:off x="0" y="6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9" name="Google Shape;119;p20"/>
          <p:cNvSpPr txBox="1"/>
          <p:nvPr>
            <p:ph idx="1" type="body"/>
          </p:nvPr>
        </p:nvSpPr>
        <p:spPr>
          <a:xfrm>
            <a:off x="4882900" y="1152150"/>
            <a:ext cx="39501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20"/>
          <p:cNvSpPr txBox="1"/>
          <p:nvPr>
            <p:ph idx="2" type="body"/>
          </p:nvPr>
        </p:nvSpPr>
        <p:spPr>
          <a:xfrm>
            <a:off x="310900" y="448050"/>
            <a:ext cx="3950100" cy="41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20"/>
          <p:cNvSpPr txBox="1"/>
          <p:nvPr>
            <p:ph type="title"/>
          </p:nvPr>
        </p:nvSpPr>
        <p:spPr>
          <a:xfrm>
            <a:off x="4882900" y="445025"/>
            <a:ext cx="395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2" name="Google Shape;122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de left, Heading">
  <p:cSld name="SECTION_TITLE_AND_DESCRIPTION_1_1_1_1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/>
          <p:nvPr/>
        </p:nvSpPr>
        <p:spPr>
          <a:xfrm>
            <a:off x="0" y="6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6" name="Google Shape;126;p21"/>
          <p:cNvSpPr txBox="1"/>
          <p:nvPr>
            <p:ph idx="1" type="body"/>
          </p:nvPr>
        </p:nvSpPr>
        <p:spPr>
          <a:xfrm>
            <a:off x="4882900" y="1152150"/>
            <a:ext cx="39501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7" name="Google Shape;127;p21"/>
          <p:cNvSpPr txBox="1"/>
          <p:nvPr>
            <p:ph idx="2" type="body"/>
          </p:nvPr>
        </p:nvSpPr>
        <p:spPr>
          <a:xfrm>
            <a:off x="310900" y="448050"/>
            <a:ext cx="3950100" cy="41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21"/>
          <p:cNvSpPr txBox="1"/>
          <p:nvPr>
            <p:ph idx="3" type="subTitle"/>
          </p:nvPr>
        </p:nvSpPr>
        <p:spPr>
          <a:xfrm>
            <a:off x="225450" y="3943400"/>
            <a:ext cx="40452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29" name="Google Shape;129;p21"/>
          <p:cNvSpPr txBox="1"/>
          <p:nvPr>
            <p:ph type="title"/>
          </p:nvPr>
        </p:nvSpPr>
        <p:spPr>
          <a:xfrm>
            <a:off x="208450" y="3418425"/>
            <a:ext cx="39501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pic>
        <p:nvPicPr>
          <p:cNvPr id="130" name="Google Shape;130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3" name="Google Shape;13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de on right">
  <p:cSld name="SECTION_TITLE_AND_DESCRIPTION_1_2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FDF6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7" name="Google Shape;137;p23"/>
          <p:cNvSpPr txBox="1"/>
          <p:nvPr>
            <p:ph idx="1" type="body"/>
          </p:nvPr>
        </p:nvSpPr>
        <p:spPr>
          <a:xfrm>
            <a:off x="311700" y="1152150"/>
            <a:ext cx="39501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38" name="Google Shape;138;p23"/>
          <p:cNvSpPr txBox="1"/>
          <p:nvPr>
            <p:ph idx="2" type="body"/>
          </p:nvPr>
        </p:nvSpPr>
        <p:spPr>
          <a:xfrm>
            <a:off x="4882900" y="448050"/>
            <a:ext cx="3950100" cy="41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39" name="Google Shape;139;p23"/>
          <p:cNvSpPr txBox="1"/>
          <p:nvPr>
            <p:ph type="title"/>
          </p:nvPr>
        </p:nvSpPr>
        <p:spPr>
          <a:xfrm>
            <a:off x="311700" y="445025"/>
            <a:ext cx="395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10.xml"/><Relationship Id="rId22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9.xml"/><Relationship Id="rId21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12.xml"/><Relationship Id="rId24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slideLayout" Target="../slideLayouts/slideLayout18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600"/>
              <a:buFont typeface="Roboto Medium"/>
              <a:buNone/>
              <a:defRPr sz="16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800"/>
              <a:buFont typeface="Roboto Medium"/>
              <a:buNone/>
              <a:defRPr sz="28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57270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4983478"/>
            <a:ext cx="457200" cy="160022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docs.google.com/presentation/d/1uItKUU8BDI8qSh_T8EO_0DWO34rKJtiO9nuoIj_VduE/edit#slide=id.g4eca586dfd_0_70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docs.google.com/presentation/d/1uItKUU8BDI8qSh_T8EO_0DWO34rKJtiO9nuoIj_VduE/edit#slide=id.g4eca586dfd_0_70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://en.wikipedia.org/wiki/Skip_list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amusingplanet.com/2010/12/baobab-upside-down-tree.html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9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8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6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image" Target="../media/image10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>
            <p:ph type="ctrTitle"/>
          </p:nvPr>
        </p:nvSpPr>
        <p:spPr>
          <a:xfrm>
            <a:off x="311700" y="1658975"/>
            <a:ext cx="8709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accent3"/>
                </a:solidFill>
              </a:rPr>
              <a:t>ADTs, BSTs</a:t>
            </a:r>
            <a:endParaRPr sz="3600">
              <a:solidFill>
                <a:schemeClr val="accent3"/>
              </a:solidFill>
            </a:endParaRPr>
          </a:p>
        </p:txBody>
      </p:sp>
      <p:sp>
        <p:nvSpPr>
          <p:cNvPr id="145" name="Google Shape;145;p24"/>
          <p:cNvSpPr txBox="1"/>
          <p:nvPr/>
        </p:nvSpPr>
        <p:spPr>
          <a:xfrm>
            <a:off x="345775" y="2740300"/>
            <a:ext cx="27627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BF9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Lecture 16 (Data Structures 2)</a:t>
            </a:r>
            <a:endParaRPr sz="1200">
              <a:solidFill>
                <a:srgbClr val="BF9000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46" name="Google Shape;14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7" name="Google Shape;147;p24"/>
          <p:cNvSpPr txBox="1"/>
          <p:nvPr/>
        </p:nvSpPr>
        <p:spPr>
          <a:xfrm>
            <a:off x="311700" y="3854350"/>
            <a:ext cx="85206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Roboto Medium"/>
                <a:ea typeface="Roboto Medium"/>
                <a:cs typeface="Roboto Medium"/>
                <a:sym typeface="Roboto Medium"/>
              </a:rPr>
              <a:t>CS61B, </a:t>
            </a:r>
            <a:r>
              <a:rPr lang="en" sz="1600">
                <a:latin typeface="Roboto Medium"/>
                <a:ea typeface="Roboto Medium"/>
                <a:cs typeface="Roboto Medium"/>
                <a:sym typeface="Roboto Medium"/>
              </a:rPr>
              <a:t>Spring 2024</a:t>
            </a:r>
            <a:r>
              <a:rPr lang="en" sz="1600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 @ UC Berkeley</a:t>
            </a:r>
            <a:endParaRPr sz="1600">
              <a:solidFill>
                <a:srgbClr val="000000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latin typeface="Roboto Light"/>
                <a:ea typeface="Roboto Light"/>
                <a:cs typeface="Roboto Light"/>
                <a:sym typeface="Roboto Light"/>
              </a:rPr>
              <a:t>Slides credit: </a:t>
            </a:r>
            <a:r>
              <a:rPr lang="en" sz="1600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Josh Hug</a:t>
            </a:r>
            <a:endParaRPr sz="1600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48" name="Google Shape;14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6975" y="262600"/>
            <a:ext cx="4695325" cy="319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5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Abstract Data Types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Binary Search Trees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Derivation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Definition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contains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Insert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Hibbard deletion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Sets and Maps (are the same thing)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BST Implementation Tips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54" name="Google Shape;154;p25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Abstract Data Types</a:t>
            </a:r>
            <a:endParaRPr/>
          </a:p>
        </p:txBody>
      </p:sp>
      <p:sp>
        <p:nvSpPr>
          <p:cNvPr id="155" name="Google Shape;155;p25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16,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Interfaces vs. Implementation</a:t>
            </a:r>
            <a:endParaRPr/>
          </a:p>
        </p:txBody>
      </p:sp>
      <p:sp>
        <p:nvSpPr>
          <p:cNvPr id="161" name="Google Shape;161;p2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 class: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Developed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ALists</a:t>
            </a:r>
            <a:r>
              <a:rPr lang="en"/>
              <a:t> and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SLLists</a:t>
            </a:r>
            <a:r>
              <a:rPr lang="en"/>
              <a:t>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Created an interface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/>
              <a:t>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Modified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AList</a:t>
            </a:r>
            <a:r>
              <a:rPr lang="en"/>
              <a:t> and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SLList</a:t>
            </a:r>
            <a:r>
              <a:rPr lang="en"/>
              <a:t> to implement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/>
              <a:t>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List61B</a:t>
            </a:r>
            <a:r>
              <a:rPr lang="en"/>
              <a:t> provided default methods.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 projects: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Developed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ArrayDeque</a:t>
            </a:r>
            <a:r>
              <a:rPr lang="en"/>
              <a:t> and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LinkedListDeque</a:t>
            </a:r>
            <a:r>
              <a:rPr lang="en"/>
              <a:t>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Each class implemented the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Deque</a:t>
            </a:r>
            <a:r>
              <a:rPr lang="en"/>
              <a:t> interface.</a:t>
            </a:r>
            <a:endParaRPr/>
          </a:p>
        </p:txBody>
      </p:sp>
      <p:sp>
        <p:nvSpPr>
          <p:cNvPr id="162" name="Google Shape;162;p26"/>
          <p:cNvSpPr/>
          <p:nvPr/>
        </p:nvSpPr>
        <p:spPr>
          <a:xfrm>
            <a:off x="6531758" y="819950"/>
            <a:ext cx="1909200" cy="4011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List61B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63" name="Google Shape;163;p26"/>
          <p:cNvCxnSpPr>
            <a:stCxn id="164" idx="0"/>
            <a:endCxn id="162" idx="2"/>
          </p:cNvCxnSpPr>
          <p:nvPr/>
        </p:nvCxnSpPr>
        <p:spPr>
          <a:xfrm flipH="1" rot="10800000">
            <a:off x="6587508" y="1220950"/>
            <a:ext cx="898800" cy="8358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4" name="Google Shape;164;p26"/>
          <p:cNvSpPr/>
          <p:nvPr/>
        </p:nvSpPr>
        <p:spPr>
          <a:xfrm>
            <a:off x="5924358" y="2056750"/>
            <a:ext cx="1326300" cy="5526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AList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65" name="Google Shape;165;p26"/>
          <p:cNvSpPr/>
          <p:nvPr/>
        </p:nvSpPr>
        <p:spPr>
          <a:xfrm>
            <a:off x="7486433" y="2056750"/>
            <a:ext cx="1528500" cy="5526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SLList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66" name="Google Shape;166;p26"/>
          <p:cNvCxnSpPr>
            <a:stCxn id="165" idx="0"/>
            <a:endCxn id="162" idx="2"/>
          </p:cNvCxnSpPr>
          <p:nvPr/>
        </p:nvCxnSpPr>
        <p:spPr>
          <a:xfrm rot="10800000">
            <a:off x="7486283" y="1220950"/>
            <a:ext cx="764400" cy="8358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7" name="Google Shape;167;p26"/>
          <p:cNvSpPr/>
          <p:nvPr/>
        </p:nvSpPr>
        <p:spPr>
          <a:xfrm>
            <a:off x="6531747" y="3019250"/>
            <a:ext cx="1909200" cy="4011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Deque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68" name="Google Shape;168;p26"/>
          <p:cNvCxnSpPr>
            <a:stCxn id="169" idx="0"/>
            <a:endCxn id="167" idx="2"/>
          </p:cNvCxnSpPr>
          <p:nvPr/>
        </p:nvCxnSpPr>
        <p:spPr>
          <a:xfrm flipH="1" rot="10800000">
            <a:off x="6553750" y="3420350"/>
            <a:ext cx="932700" cy="8358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9" name="Google Shape;169;p26"/>
          <p:cNvSpPr/>
          <p:nvPr/>
        </p:nvSpPr>
        <p:spPr>
          <a:xfrm>
            <a:off x="5856850" y="4256150"/>
            <a:ext cx="1393800" cy="5526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Array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Deque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70" name="Google Shape;170;p26"/>
          <p:cNvSpPr/>
          <p:nvPr/>
        </p:nvSpPr>
        <p:spPr>
          <a:xfrm>
            <a:off x="7456029" y="4256150"/>
            <a:ext cx="1606200" cy="5526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LinkedList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Deque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71" name="Google Shape;171;p26"/>
          <p:cNvCxnSpPr>
            <a:stCxn id="170" idx="0"/>
            <a:endCxn id="167" idx="2"/>
          </p:cNvCxnSpPr>
          <p:nvPr/>
        </p:nvCxnSpPr>
        <p:spPr>
          <a:xfrm rot="10800000">
            <a:off x="7486329" y="3420350"/>
            <a:ext cx="772800" cy="8358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Interfaces vs. Implementation</a:t>
            </a:r>
            <a:endParaRPr/>
          </a:p>
        </p:txBody>
      </p:sp>
      <p:sp>
        <p:nvSpPr>
          <p:cNvPr id="177" name="Google Shape;177;p2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With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DisjointSets</a:t>
            </a:r>
            <a:r>
              <a:rPr lang="en"/>
              <a:t>, we saw a much richer set of possible implementations.</a:t>
            </a:r>
            <a:endParaRPr/>
          </a:p>
        </p:txBody>
      </p:sp>
      <p:sp>
        <p:nvSpPr>
          <p:cNvPr id="178" name="Google Shape;178;p27"/>
          <p:cNvSpPr/>
          <p:nvPr/>
        </p:nvSpPr>
        <p:spPr>
          <a:xfrm>
            <a:off x="3510308" y="1297750"/>
            <a:ext cx="1909200" cy="4011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DisjointSets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79" name="Google Shape;179;p27"/>
          <p:cNvSpPr/>
          <p:nvPr/>
        </p:nvSpPr>
        <p:spPr>
          <a:xfrm>
            <a:off x="508325" y="2732375"/>
            <a:ext cx="1909200" cy="6219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ListOfSetsDS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0" name="Google Shape;180;p27"/>
          <p:cNvSpPr/>
          <p:nvPr/>
        </p:nvSpPr>
        <p:spPr>
          <a:xfrm>
            <a:off x="2684000" y="2732375"/>
            <a:ext cx="1909200" cy="6219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QuickFindDS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1" name="Google Shape;181;p27"/>
          <p:cNvSpPr/>
          <p:nvPr/>
        </p:nvSpPr>
        <p:spPr>
          <a:xfrm>
            <a:off x="4835300" y="2732375"/>
            <a:ext cx="1909200" cy="6219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QuickUnionDS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2" name="Google Shape;182;p27"/>
          <p:cNvSpPr/>
          <p:nvPr/>
        </p:nvSpPr>
        <p:spPr>
          <a:xfrm>
            <a:off x="6932975" y="2732375"/>
            <a:ext cx="2028000" cy="6219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Weighted</a:t>
            </a: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QuickUnionDS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83" name="Google Shape;183;p27"/>
          <p:cNvCxnSpPr>
            <a:stCxn id="179" idx="0"/>
          </p:cNvCxnSpPr>
          <p:nvPr/>
        </p:nvCxnSpPr>
        <p:spPr>
          <a:xfrm flipH="1" rot="10800000">
            <a:off x="1462925" y="1711175"/>
            <a:ext cx="2432400" cy="10212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4" name="Google Shape;184;p27"/>
          <p:cNvCxnSpPr>
            <a:stCxn id="180" idx="0"/>
          </p:cNvCxnSpPr>
          <p:nvPr/>
        </p:nvCxnSpPr>
        <p:spPr>
          <a:xfrm flipH="1" rot="10800000">
            <a:off x="3638600" y="1711175"/>
            <a:ext cx="666300" cy="10212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5" name="Google Shape;185;p27"/>
          <p:cNvCxnSpPr>
            <a:stCxn id="181" idx="0"/>
          </p:cNvCxnSpPr>
          <p:nvPr/>
        </p:nvCxnSpPr>
        <p:spPr>
          <a:xfrm rot="10800000">
            <a:off x="4850900" y="1711175"/>
            <a:ext cx="939000" cy="10212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6" name="Google Shape;186;p27"/>
          <p:cNvCxnSpPr>
            <a:stCxn id="182" idx="0"/>
          </p:cNvCxnSpPr>
          <p:nvPr/>
        </p:nvCxnSpPr>
        <p:spPr>
          <a:xfrm rot="10800000">
            <a:off x="5138675" y="1716275"/>
            <a:ext cx="2808300" cy="10161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7" name="Google Shape;187;p27"/>
          <p:cNvCxnSpPr/>
          <p:nvPr/>
        </p:nvCxnSpPr>
        <p:spPr>
          <a:xfrm rot="10800000">
            <a:off x="5364125" y="1696400"/>
            <a:ext cx="4464600" cy="10923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Abstract Data Types</a:t>
            </a:r>
            <a:endParaRPr/>
          </a:p>
        </p:txBody>
      </p:sp>
      <p:sp>
        <p:nvSpPr>
          <p:cNvPr id="193" name="Google Shape;193;p2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An </a:t>
            </a:r>
            <a:r>
              <a:rPr b="1" lang="en"/>
              <a:t>Abstract Data Type (ADT)</a:t>
            </a:r>
            <a:r>
              <a:rPr lang="en"/>
              <a:t> is defined only by its operations, not by its implementation.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Deque</a:t>
            </a:r>
            <a:r>
              <a:rPr lang="en"/>
              <a:t> ADT:</a:t>
            </a:r>
            <a:endParaRPr/>
          </a:p>
          <a:p>
            <a:pPr indent="-349250" lvl="0" marL="457200" rtl="0" algn="l">
              <a:spcBef>
                <a:spcPts val="600"/>
              </a:spcBef>
              <a:spcAft>
                <a:spcPts val="0"/>
              </a:spcAft>
              <a:buSzPts val="1900"/>
              <a:buFont typeface="Consolas"/>
              <a:buChar char="●"/>
            </a:pPr>
            <a:r>
              <a:rPr lang="en" sz="19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addFirst(</a:t>
            </a:r>
            <a:r>
              <a:rPr lang="en" sz="1900">
                <a:solidFill>
                  <a:srgbClr val="208920"/>
                </a:solidFill>
                <a:highlight>
                  <a:schemeClr val="lt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9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x);</a:t>
            </a:r>
            <a:endParaRPr sz="19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Consolas"/>
              <a:buChar char="●"/>
            </a:pPr>
            <a:r>
              <a:rPr lang="en" sz="19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addLast(</a:t>
            </a:r>
            <a:r>
              <a:rPr lang="en" sz="1900">
                <a:solidFill>
                  <a:srgbClr val="208920"/>
                </a:solidFill>
                <a:highlight>
                  <a:schemeClr val="lt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9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x);</a:t>
            </a:r>
            <a:endParaRPr sz="19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Consolas"/>
              <a:buChar char="●"/>
            </a:pPr>
            <a:r>
              <a:rPr lang="en" sz="1900">
                <a:solidFill>
                  <a:srgbClr val="208920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boolean</a:t>
            </a:r>
            <a:r>
              <a:rPr lang="en" sz="19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isEmpty();</a:t>
            </a:r>
            <a:endParaRPr sz="19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Consolas"/>
              <a:buChar char="●"/>
            </a:pPr>
            <a:r>
              <a:rPr lang="en" sz="1900">
                <a:solidFill>
                  <a:srgbClr val="208920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9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size();</a:t>
            </a:r>
            <a:endParaRPr sz="19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Consolas"/>
              <a:buChar char="●"/>
            </a:pPr>
            <a:r>
              <a:rPr lang="en" sz="19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printDeque();</a:t>
            </a:r>
            <a:endParaRPr sz="19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Consolas"/>
              <a:buChar char="●"/>
            </a:pPr>
            <a:r>
              <a:rPr lang="en" sz="1900">
                <a:solidFill>
                  <a:srgbClr val="208920"/>
                </a:solidFill>
                <a:highlight>
                  <a:schemeClr val="lt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9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removeFirst();</a:t>
            </a:r>
            <a:endParaRPr sz="19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Consolas"/>
              <a:buChar char="●"/>
            </a:pPr>
            <a:r>
              <a:rPr lang="en" sz="1900">
                <a:solidFill>
                  <a:srgbClr val="208920"/>
                </a:solidFill>
                <a:highlight>
                  <a:schemeClr val="lt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9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removeLast();</a:t>
            </a:r>
            <a:endParaRPr sz="19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Consolas"/>
              <a:buChar char="●"/>
            </a:pPr>
            <a:r>
              <a:rPr lang="en" sz="1900">
                <a:solidFill>
                  <a:srgbClr val="208920"/>
                </a:solidFill>
                <a:highlight>
                  <a:schemeClr val="lt1"/>
                </a:highlight>
                <a:latin typeface="Consolas"/>
                <a:ea typeface="Consolas"/>
                <a:cs typeface="Consolas"/>
                <a:sym typeface="Consolas"/>
              </a:rPr>
              <a:t>Item</a:t>
            </a:r>
            <a:r>
              <a:rPr lang="en" sz="19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get(</a:t>
            </a:r>
            <a:r>
              <a:rPr lang="en" sz="1900">
                <a:solidFill>
                  <a:srgbClr val="208920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900"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index);</a:t>
            </a:r>
            <a:endParaRPr sz="1900"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8"/>
          <p:cNvSpPr/>
          <p:nvPr/>
        </p:nvSpPr>
        <p:spPr>
          <a:xfrm>
            <a:off x="6534472" y="1280775"/>
            <a:ext cx="1909200" cy="4011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Deque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95" name="Google Shape;195;p28"/>
          <p:cNvCxnSpPr>
            <a:stCxn id="196" idx="0"/>
            <a:endCxn id="194" idx="2"/>
          </p:cNvCxnSpPr>
          <p:nvPr/>
        </p:nvCxnSpPr>
        <p:spPr>
          <a:xfrm flipH="1" rot="10800000">
            <a:off x="6590222" y="1681775"/>
            <a:ext cx="898800" cy="5310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6" name="Google Shape;196;p28"/>
          <p:cNvSpPr/>
          <p:nvPr/>
        </p:nvSpPr>
        <p:spPr>
          <a:xfrm>
            <a:off x="5927072" y="2212775"/>
            <a:ext cx="1326300" cy="5526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Array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Deque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7" name="Google Shape;197;p28"/>
          <p:cNvSpPr/>
          <p:nvPr/>
        </p:nvSpPr>
        <p:spPr>
          <a:xfrm>
            <a:off x="7489148" y="2212775"/>
            <a:ext cx="1528500" cy="5526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LinkedList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Deque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98" name="Google Shape;198;p28"/>
          <p:cNvCxnSpPr>
            <a:stCxn id="197" idx="0"/>
            <a:endCxn id="194" idx="2"/>
          </p:cNvCxnSpPr>
          <p:nvPr/>
        </p:nvCxnSpPr>
        <p:spPr>
          <a:xfrm rot="10800000">
            <a:off x="7488998" y="1681775"/>
            <a:ext cx="764400" cy="5310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9" name="Google Shape;199;p28"/>
          <p:cNvSpPr txBox="1"/>
          <p:nvPr/>
        </p:nvSpPr>
        <p:spPr>
          <a:xfrm>
            <a:off x="5912400" y="2778344"/>
            <a:ext cx="3231600" cy="5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ArrayDeque and LinkedList Deque are implementations of the Deque ADT.</a:t>
            </a:r>
            <a:endParaRPr>
              <a:solidFill>
                <a:srgbClr val="BE0712"/>
              </a:solidFill>
            </a:endParaRPr>
          </a:p>
        </p:txBody>
      </p:sp>
      <p:pic>
        <p:nvPicPr>
          <p:cNvPr id="200" name="Google Shape;20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6175" y="3469632"/>
            <a:ext cx="2825800" cy="159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Another example of an ADT: The </a:t>
            </a:r>
            <a:r>
              <a:rPr lang="en"/>
              <a:t>Stack</a:t>
            </a:r>
            <a:endParaRPr>
              <a:solidFill>
                <a:srgbClr val="208920"/>
              </a:solidFill>
            </a:endParaRPr>
          </a:p>
        </p:txBody>
      </p:sp>
      <p:sp>
        <p:nvSpPr>
          <p:cNvPr id="206" name="Google Shape;206;p2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Recall, t</a:t>
            </a:r>
            <a:r>
              <a:rPr lang="en"/>
              <a:t>he Stack </a:t>
            </a:r>
            <a:r>
              <a:rPr lang="en" u="sng"/>
              <a:t>ADT</a:t>
            </a:r>
            <a:r>
              <a:rPr lang="en"/>
              <a:t> supports the following operations: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push(int x)</a:t>
            </a:r>
            <a:r>
              <a:rPr lang="en"/>
              <a:t>: Puts x on top of the stack.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int pop()</a:t>
            </a:r>
            <a:r>
              <a:rPr lang="en"/>
              <a:t>: Removes and returns the top item from the stack.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07" name="Google Shape;207;p29"/>
          <p:cNvCxnSpPr/>
          <p:nvPr/>
        </p:nvCxnSpPr>
        <p:spPr>
          <a:xfrm rot="10800000">
            <a:off x="2991823" y="3293584"/>
            <a:ext cx="4323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8" name="Google Shape;208;p29"/>
          <p:cNvCxnSpPr/>
          <p:nvPr/>
        </p:nvCxnSpPr>
        <p:spPr>
          <a:xfrm rot="10800000">
            <a:off x="2991823" y="3927088"/>
            <a:ext cx="4323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09" name="Google Shape;209;p29"/>
          <p:cNvGrpSpPr/>
          <p:nvPr/>
        </p:nvGrpSpPr>
        <p:grpSpPr>
          <a:xfrm>
            <a:off x="3380664" y="3091439"/>
            <a:ext cx="1582372" cy="961571"/>
            <a:chOff x="1114701" y="3234112"/>
            <a:chExt cx="1582372" cy="961571"/>
          </a:xfrm>
        </p:grpSpPr>
        <p:sp>
          <p:nvSpPr>
            <p:cNvPr id="210" name="Google Shape;210;p29"/>
            <p:cNvSpPr txBox="1"/>
            <p:nvPr/>
          </p:nvSpPr>
          <p:spPr>
            <a:xfrm>
              <a:off x="1114701" y="3234112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Ubuntu Mono"/>
                  <a:ea typeface="Ubuntu Mono"/>
                  <a:cs typeface="Ubuntu Mono"/>
                  <a:sym typeface="Ubuntu Mono"/>
                </a:rPr>
                <a:t>insertBack()</a:t>
              </a:r>
              <a:endParaRPr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  <p:sp>
          <p:nvSpPr>
            <p:cNvPr id="211" name="Google Shape;211;p29"/>
            <p:cNvSpPr txBox="1"/>
            <p:nvPr/>
          </p:nvSpPr>
          <p:spPr>
            <a:xfrm>
              <a:off x="1122672" y="3444225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Ubuntu Mono"/>
                  <a:ea typeface="Ubuntu Mono"/>
                  <a:cs typeface="Ubuntu Mono"/>
                  <a:sym typeface="Ubuntu Mono"/>
                </a:rPr>
                <a:t>getBack()</a:t>
              </a:r>
              <a:endParaRPr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  <p:sp>
          <p:nvSpPr>
            <p:cNvPr id="212" name="Google Shape;212;p29"/>
            <p:cNvSpPr txBox="1"/>
            <p:nvPr/>
          </p:nvSpPr>
          <p:spPr>
            <a:xfrm>
              <a:off x="1122672" y="3859383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Ubuntu Mono"/>
                  <a:ea typeface="Ubuntu Mono"/>
                  <a:cs typeface="Ubuntu Mono"/>
                  <a:sym typeface="Ubuntu Mono"/>
                </a:rPr>
                <a:t>get(int i)</a:t>
              </a:r>
              <a:endParaRPr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  <p:sp>
          <p:nvSpPr>
            <p:cNvPr id="213" name="Google Shape;213;p29"/>
            <p:cNvSpPr txBox="1"/>
            <p:nvPr/>
          </p:nvSpPr>
          <p:spPr>
            <a:xfrm>
              <a:off x="1122672" y="3666255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Ubuntu Mono"/>
                  <a:ea typeface="Ubuntu Mono"/>
                  <a:cs typeface="Ubuntu Mono"/>
                  <a:sym typeface="Ubuntu Mono"/>
                </a:rPr>
                <a:t>deleteBack()</a:t>
              </a:r>
              <a:endParaRPr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</p:grpSp>
      <p:sp>
        <p:nvSpPr>
          <p:cNvPr id="214" name="Google Shape;214;p29"/>
          <p:cNvSpPr/>
          <p:nvPr/>
        </p:nvSpPr>
        <p:spPr>
          <a:xfrm>
            <a:off x="3439788" y="3148000"/>
            <a:ext cx="1320000" cy="907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5" name="Google Shape;215;p29"/>
          <p:cNvGrpSpPr/>
          <p:nvPr/>
        </p:nvGrpSpPr>
        <p:grpSpPr>
          <a:xfrm>
            <a:off x="3380664" y="3091439"/>
            <a:ext cx="1582372" cy="961571"/>
            <a:chOff x="1114701" y="3234112"/>
            <a:chExt cx="1582372" cy="961571"/>
          </a:xfrm>
        </p:grpSpPr>
        <p:sp>
          <p:nvSpPr>
            <p:cNvPr id="216" name="Google Shape;216;p29"/>
            <p:cNvSpPr txBox="1"/>
            <p:nvPr/>
          </p:nvSpPr>
          <p:spPr>
            <a:xfrm>
              <a:off x="1114701" y="3234112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push(int x)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217" name="Google Shape;217;p29"/>
            <p:cNvSpPr txBox="1"/>
            <p:nvPr/>
          </p:nvSpPr>
          <p:spPr>
            <a:xfrm>
              <a:off x="1122672" y="3859383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pop()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sp>
        <p:nvSpPr>
          <p:cNvPr id="218" name="Google Shape;218;p29"/>
          <p:cNvSpPr/>
          <p:nvPr/>
        </p:nvSpPr>
        <p:spPr>
          <a:xfrm>
            <a:off x="6436950" y="4055488"/>
            <a:ext cx="502500" cy="3747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  <p:sp>
        <p:nvSpPr>
          <p:cNvPr id="219" name="Google Shape;219;p29"/>
          <p:cNvSpPr/>
          <p:nvPr/>
        </p:nvSpPr>
        <p:spPr>
          <a:xfrm>
            <a:off x="6436950" y="3680788"/>
            <a:ext cx="502500" cy="3747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6</a:t>
            </a:r>
            <a:endParaRPr sz="1800"/>
          </a:p>
        </p:txBody>
      </p:sp>
      <p:sp>
        <p:nvSpPr>
          <p:cNvPr id="220" name="Google Shape;220;p29"/>
          <p:cNvSpPr/>
          <p:nvPr/>
        </p:nvSpPr>
        <p:spPr>
          <a:xfrm>
            <a:off x="6436950" y="3310371"/>
            <a:ext cx="502500" cy="3747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8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Stack ADT: yellkey.com</a:t>
            </a:r>
            <a:r>
              <a:rPr lang="en">
                <a:solidFill>
                  <a:srgbClr val="208920"/>
                </a:solidFill>
              </a:rPr>
              <a:t>/likely</a:t>
            </a:r>
            <a:endParaRPr>
              <a:solidFill>
                <a:srgbClr val="208920"/>
              </a:solidFill>
            </a:endParaRPr>
          </a:p>
        </p:txBody>
      </p:sp>
      <p:sp>
        <p:nvSpPr>
          <p:cNvPr id="226" name="Google Shape;226;p3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Recall, t</a:t>
            </a:r>
            <a:r>
              <a:rPr lang="en"/>
              <a:t>he Stack </a:t>
            </a:r>
            <a:r>
              <a:rPr lang="en" u="sng"/>
              <a:t>ADT</a:t>
            </a:r>
            <a:r>
              <a:rPr lang="en"/>
              <a:t> supports the following operations: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push(int x)</a:t>
            </a:r>
            <a:r>
              <a:rPr lang="en"/>
              <a:t>: Puts x on top of the stack.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int pop()</a:t>
            </a:r>
            <a:r>
              <a:rPr lang="en"/>
              <a:t>: Removes and returns the top item from the stack.</a:t>
            </a:r>
            <a:br>
              <a:rPr lang="en"/>
            </a:b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Which </a:t>
            </a:r>
            <a:r>
              <a:rPr lang="en" u="sng"/>
              <a:t>implementation</a:t>
            </a:r>
            <a:r>
              <a:rPr lang="en"/>
              <a:t> do you think would result in faster overall performance?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Linked List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Array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27" name="Google Shape;227;p30"/>
          <p:cNvCxnSpPr/>
          <p:nvPr/>
        </p:nvCxnSpPr>
        <p:spPr>
          <a:xfrm rot="10800000">
            <a:off x="2991823" y="3293584"/>
            <a:ext cx="4323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8" name="Google Shape;228;p30"/>
          <p:cNvCxnSpPr/>
          <p:nvPr/>
        </p:nvCxnSpPr>
        <p:spPr>
          <a:xfrm rot="10800000">
            <a:off x="2991823" y="3927088"/>
            <a:ext cx="4323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29" name="Google Shape;229;p30"/>
          <p:cNvGrpSpPr/>
          <p:nvPr/>
        </p:nvGrpSpPr>
        <p:grpSpPr>
          <a:xfrm>
            <a:off x="3380664" y="3091439"/>
            <a:ext cx="1582372" cy="961571"/>
            <a:chOff x="1114701" y="3234112"/>
            <a:chExt cx="1582372" cy="961571"/>
          </a:xfrm>
        </p:grpSpPr>
        <p:sp>
          <p:nvSpPr>
            <p:cNvPr id="230" name="Google Shape;230;p30"/>
            <p:cNvSpPr txBox="1"/>
            <p:nvPr/>
          </p:nvSpPr>
          <p:spPr>
            <a:xfrm>
              <a:off x="1114701" y="3234112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Ubuntu Mono"/>
                  <a:ea typeface="Ubuntu Mono"/>
                  <a:cs typeface="Ubuntu Mono"/>
                  <a:sym typeface="Ubuntu Mono"/>
                </a:rPr>
                <a:t>insertBack()</a:t>
              </a:r>
              <a:endParaRPr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  <p:sp>
          <p:nvSpPr>
            <p:cNvPr id="231" name="Google Shape;231;p30"/>
            <p:cNvSpPr txBox="1"/>
            <p:nvPr/>
          </p:nvSpPr>
          <p:spPr>
            <a:xfrm>
              <a:off x="1122672" y="3444225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Ubuntu Mono"/>
                  <a:ea typeface="Ubuntu Mono"/>
                  <a:cs typeface="Ubuntu Mono"/>
                  <a:sym typeface="Ubuntu Mono"/>
                </a:rPr>
                <a:t>getBack()</a:t>
              </a:r>
              <a:endParaRPr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  <p:sp>
          <p:nvSpPr>
            <p:cNvPr id="232" name="Google Shape;232;p30"/>
            <p:cNvSpPr txBox="1"/>
            <p:nvPr/>
          </p:nvSpPr>
          <p:spPr>
            <a:xfrm>
              <a:off x="1122672" y="3859383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Ubuntu Mono"/>
                  <a:ea typeface="Ubuntu Mono"/>
                  <a:cs typeface="Ubuntu Mono"/>
                  <a:sym typeface="Ubuntu Mono"/>
                </a:rPr>
                <a:t>get(int i)</a:t>
              </a:r>
              <a:endParaRPr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  <p:sp>
          <p:nvSpPr>
            <p:cNvPr id="233" name="Google Shape;233;p30"/>
            <p:cNvSpPr txBox="1"/>
            <p:nvPr/>
          </p:nvSpPr>
          <p:spPr>
            <a:xfrm>
              <a:off x="1122672" y="3666255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Ubuntu Mono"/>
                  <a:ea typeface="Ubuntu Mono"/>
                  <a:cs typeface="Ubuntu Mono"/>
                  <a:sym typeface="Ubuntu Mono"/>
                </a:rPr>
                <a:t>deleteBack()</a:t>
              </a:r>
              <a:endParaRPr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</p:grpSp>
      <p:sp>
        <p:nvSpPr>
          <p:cNvPr id="234" name="Google Shape;234;p30"/>
          <p:cNvSpPr/>
          <p:nvPr/>
        </p:nvSpPr>
        <p:spPr>
          <a:xfrm>
            <a:off x="3439788" y="3148000"/>
            <a:ext cx="1320000" cy="907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5" name="Google Shape;235;p30"/>
          <p:cNvGrpSpPr/>
          <p:nvPr/>
        </p:nvGrpSpPr>
        <p:grpSpPr>
          <a:xfrm>
            <a:off x="3380664" y="3091439"/>
            <a:ext cx="1582372" cy="961571"/>
            <a:chOff x="1114701" y="3234112"/>
            <a:chExt cx="1582372" cy="961571"/>
          </a:xfrm>
        </p:grpSpPr>
        <p:sp>
          <p:nvSpPr>
            <p:cNvPr id="236" name="Google Shape;236;p30"/>
            <p:cNvSpPr txBox="1"/>
            <p:nvPr/>
          </p:nvSpPr>
          <p:spPr>
            <a:xfrm>
              <a:off x="1114701" y="3234112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push(int x)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237" name="Google Shape;237;p30"/>
            <p:cNvSpPr txBox="1"/>
            <p:nvPr/>
          </p:nvSpPr>
          <p:spPr>
            <a:xfrm>
              <a:off x="1122672" y="3859383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pop()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sp>
        <p:nvSpPr>
          <p:cNvPr id="238" name="Google Shape;238;p30"/>
          <p:cNvSpPr/>
          <p:nvPr/>
        </p:nvSpPr>
        <p:spPr>
          <a:xfrm>
            <a:off x="6436950" y="4055488"/>
            <a:ext cx="502500" cy="3747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Stack ADT</a:t>
            </a:r>
            <a:endParaRPr>
              <a:solidFill>
                <a:srgbClr val="208920"/>
              </a:solidFill>
            </a:endParaRPr>
          </a:p>
        </p:txBody>
      </p:sp>
      <p:sp>
        <p:nvSpPr>
          <p:cNvPr id="244" name="Google Shape;244;p3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The Stack </a:t>
            </a:r>
            <a:r>
              <a:rPr lang="en" u="sng"/>
              <a:t>ADT</a:t>
            </a:r>
            <a:r>
              <a:rPr lang="en"/>
              <a:t> supports the following operations: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push(int x)</a:t>
            </a:r>
            <a:r>
              <a:rPr lang="en"/>
              <a:t>: Puts x on top of the stack.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int pop()</a:t>
            </a:r>
            <a:r>
              <a:rPr lang="en"/>
              <a:t>: Removes and returns the top item from the stack</a:t>
            </a:r>
            <a:br>
              <a:rPr lang="en"/>
            </a:b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Which </a:t>
            </a:r>
            <a:r>
              <a:rPr lang="en" u="sng"/>
              <a:t>implementation</a:t>
            </a:r>
            <a:r>
              <a:rPr lang="en"/>
              <a:t> do you think would result in faster overall performance?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AutoNum type="alphaUcPeriod"/>
            </a:pPr>
            <a:r>
              <a:rPr b="1" lang="en"/>
              <a:t>Linked List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b="1" lang="en"/>
              <a:t>Array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Both are about the same. No resizing for linked lists, so probably a lil faster.</a:t>
            </a:r>
            <a:endParaRPr/>
          </a:p>
        </p:txBody>
      </p:sp>
      <p:cxnSp>
        <p:nvCxnSpPr>
          <p:cNvPr id="245" name="Google Shape;245;p31"/>
          <p:cNvCxnSpPr/>
          <p:nvPr/>
        </p:nvCxnSpPr>
        <p:spPr>
          <a:xfrm rot="10800000">
            <a:off x="2991823" y="3293584"/>
            <a:ext cx="4323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6" name="Google Shape;246;p31"/>
          <p:cNvCxnSpPr/>
          <p:nvPr/>
        </p:nvCxnSpPr>
        <p:spPr>
          <a:xfrm rot="10800000">
            <a:off x="2991823" y="3927088"/>
            <a:ext cx="4323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47" name="Google Shape;247;p31"/>
          <p:cNvGrpSpPr/>
          <p:nvPr/>
        </p:nvGrpSpPr>
        <p:grpSpPr>
          <a:xfrm>
            <a:off x="3380664" y="3091439"/>
            <a:ext cx="1582372" cy="961571"/>
            <a:chOff x="1114701" y="3234112"/>
            <a:chExt cx="1582372" cy="961571"/>
          </a:xfrm>
        </p:grpSpPr>
        <p:sp>
          <p:nvSpPr>
            <p:cNvPr id="248" name="Google Shape;248;p31"/>
            <p:cNvSpPr txBox="1"/>
            <p:nvPr/>
          </p:nvSpPr>
          <p:spPr>
            <a:xfrm>
              <a:off x="1114701" y="3234112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Ubuntu Mono"/>
                  <a:ea typeface="Ubuntu Mono"/>
                  <a:cs typeface="Ubuntu Mono"/>
                  <a:sym typeface="Ubuntu Mono"/>
                </a:rPr>
                <a:t>insertBack()</a:t>
              </a:r>
              <a:endParaRPr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  <p:sp>
          <p:nvSpPr>
            <p:cNvPr id="249" name="Google Shape;249;p31"/>
            <p:cNvSpPr txBox="1"/>
            <p:nvPr/>
          </p:nvSpPr>
          <p:spPr>
            <a:xfrm>
              <a:off x="1122672" y="3444225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Ubuntu Mono"/>
                  <a:ea typeface="Ubuntu Mono"/>
                  <a:cs typeface="Ubuntu Mono"/>
                  <a:sym typeface="Ubuntu Mono"/>
                </a:rPr>
                <a:t>getBack()</a:t>
              </a:r>
              <a:endParaRPr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  <p:sp>
          <p:nvSpPr>
            <p:cNvPr id="250" name="Google Shape;250;p31"/>
            <p:cNvSpPr txBox="1"/>
            <p:nvPr/>
          </p:nvSpPr>
          <p:spPr>
            <a:xfrm>
              <a:off x="1122672" y="3859383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Ubuntu Mono"/>
                  <a:ea typeface="Ubuntu Mono"/>
                  <a:cs typeface="Ubuntu Mono"/>
                  <a:sym typeface="Ubuntu Mono"/>
                </a:rPr>
                <a:t>get(int i)</a:t>
              </a:r>
              <a:endParaRPr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  <p:sp>
          <p:nvSpPr>
            <p:cNvPr id="251" name="Google Shape;251;p31"/>
            <p:cNvSpPr txBox="1"/>
            <p:nvPr/>
          </p:nvSpPr>
          <p:spPr>
            <a:xfrm>
              <a:off x="1122672" y="3666255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Ubuntu Mono"/>
                  <a:ea typeface="Ubuntu Mono"/>
                  <a:cs typeface="Ubuntu Mono"/>
                  <a:sym typeface="Ubuntu Mono"/>
                </a:rPr>
                <a:t>deleteBack()</a:t>
              </a:r>
              <a:endParaRPr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</p:grpSp>
      <p:sp>
        <p:nvSpPr>
          <p:cNvPr id="252" name="Google Shape;252;p31"/>
          <p:cNvSpPr/>
          <p:nvPr/>
        </p:nvSpPr>
        <p:spPr>
          <a:xfrm>
            <a:off x="3439788" y="3148000"/>
            <a:ext cx="1320000" cy="907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3" name="Google Shape;253;p31"/>
          <p:cNvGrpSpPr/>
          <p:nvPr/>
        </p:nvGrpSpPr>
        <p:grpSpPr>
          <a:xfrm>
            <a:off x="3380664" y="3091439"/>
            <a:ext cx="1582372" cy="961571"/>
            <a:chOff x="1114701" y="3234112"/>
            <a:chExt cx="1582372" cy="961571"/>
          </a:xfrm>
        </p:grpSpPr>
        <p:sp>
          <p:nvSpPr>
            <p:cNvPr id="254" name="Google Shape;254;p31"/>
            <p:cNvSpPr txBox="1"/>
            <p:nvPr/>
          </p:nvSpPr>
          <p:spPr>
            <a:xfrm>
              <a:off x="1114701" y="3234112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push(int x)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255" name="Google Shape;255;p31"/>
            <p:cNvSpPr txBox="1"/>
            <p:nvPr/>
          </p:nvSpPr>
          <p:spPr>
            <a:xfrm>
              <a:off x="1122672" y="3859383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pop()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sp>
        <p:nvSpPr>
          <p:cNvPr id="256" name="Google Shape;256;p31"/>
          <p:cNvSpPr/>
          <p:nvPr/>
        </p:nvSpPr>
        <p:spPr>
          <a:xfrm>
            <a:off x="6436950" y="4055488"/>
            <a:ext cx="502500" cy="3747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GrabBag ADT: yellkey.com</a:t>
            </a:r>
            <a:r>
              <a:rPr lang="en">
                <a:solidFill>
                  <a:srgbClr val="208920"/>
                </a:solidFill>
              </a:rPr>
              <a:t>/involve</a:t>
            </a:r>
            <a:endParaRPr/>
          </a:p>
        </p:txBody>
      </p:sp>
      <p:sp>
        <p:nvSpPr>
          <p:cNvPr id="262" name="Google Shape;262;p3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The GrabBag </a:t>
            </a:r>
            <a:r>
              <a:rPr lang="en" u="sng"/>
              <a:t>ADT</a:t>
            </a:r>
            <a:r>
              <a:rPr lang="en"/>
              <a:t> supports the following operations: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insert(int x)</a:t>
            </a:r>
            <a:r>
              <a:rPr lang="en"/>
              <a:t>: Inserts x into the grab bag.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int remove()</a:t>
            </a:r>
            <a:r>
              <a:rPr lang="en"/>
              <a:t>: </a:t>
            </a:r>
            <a:r>
              <a:rPr lang="en"/>
              <a:t>Removes a random item from the bag.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int sample()</a:t>
            </a:r>
            <a:r>
              <a:rPr lang="en"/>
              <a:t>: Samples a random item from the bag (without removing!)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int size()</a:t>
            </a:r>
            <a:r>
              <a:rPr lang="en"/>
              <a:t>: Number of items in the bag.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Which </a:t>
            </a:r>
            <a:r>
              <a:rPr lang="en" u="sng"/>
              <a:t>implementation</a:t>
            </a:r>
            <a:r>
              <a:rPr lang="en"/>
              <a:t> do you think would result in faster overall performance?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Linked List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Array</a:t>
            </a:r>
            <a:endParaRPr/>
          </a:p>
        </p:txBody>
      </p:sp>
      <p:cxnSp>
        <p:nvCxnSpPr>
          <p:cNvPr id="263" name="Google Shape;263;p32"/>
          <p:cNvCxnSpPr/>
          <p:nvPr/>
        </p:nvCxnSpPr>
        <p:spPr>
          <a:xfrm rot="10800000">
            <a:off x="3159923" y="4049959"/>
            <a:ext cx="4323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4" name="Google Shape;264;p32"/>
          <p:cNvCxnSpPr/>
          <p:nvPr/>
        </p:nvCxnSpPr>
        <p:spPr>
          <a:xfrm rot="10800000">
            <a:off x="3159923" y="4297207"/>
            <a:ext cx="4323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5" name="Google Shape;265;p32"/>
          <p:cNvCxnSpPr/>
          <p:nvPr/>
        </p:nvCxnSpPr>
        <p:spPr>
          <a:xfrm rot="10800000">
            <a:off x="3159923" y="4683463"/>
            <a:ext cx="4323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6" name="Google Shape;266;p32"/>
          <p:cNvCxnSpPr/>
          <p:nvPr/>
        </p:nvCxnSpPr>
        <p:spPr>
          <a:xfrm rot="10800000">
            <a:off x="3159923" y="4490335"/>
            <a:ext cx="4323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67" name="Google Shape;267;p32"/>
          <p:cNvGrpSpPr/>
          <p:nvPr/>
        </p:nvGrpSpPr>
        <p:grpSpPr>
          <a:xfrm>
            <a:off x="3548764" y="3847814"/>
            <a:ext cx="1582372" cy="961571"/>
            <a:chOff x="1114701" y="3234112"/>
            <a:chExt cx="1582372" cy="961571"/>
          </a:xfrm>
        </p:grpSpPr>
        <p:sp>
          <p:nvSpPr>
            <p:cNvPr id="268" name="Google Shape;268;p32"/>
            <p:cNvSpPr txBox="1"/>
            <p:nvPr/>
          </p:nvSpPr>
          <p:spPr>
            <a:xfrm>
              <a:off x="1114701" y="3234112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Ubuntu Mono"/>
                  <a:ea typeface="Ubuntu Mono"/>
                  <a:cs typeface="Ubuntu Mono"/>
                  <a:sym typeface="Ubuntu Mono"/>
                </a:rPr>
                <a:t>insertBack()</a:t>
              </a:r>
              <a:endParaRPr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  <p:sp>
          <p:nvSpPr>
            <p:cNvPr id="269" name="Google Shape;269;p32"/>
            <p:cNvSpPr txBox="1"/>
            <p:nvPr/>
          </p:nvSpPr>
          <p:spPr>
            <a:xfrm>
              <a:off x="1122672" y="3444225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Ubuntu Mono"/>
                  <a:ea typeface="Ubuntu Mono"/>
                  <a:cs typeface="Ubuntu Mono"/>
                  <a:sym typeface="Ubuntu Mono"/>
                </a:rPr>
                <a:t>getBack()</a:t>
              </a:r>
              <a:endParaRPr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  <p:sp>
          <p:nvSpPr>
            <p:cNvPr id="270" name="Google Shape;270;p32"/>
            <p:cNvSpPr txBox="1"/>
            <p:nvPr/>
          </p:nvSpPr>
          <p:spPr>
            <a:xfrm>
              <a:off x="1122672" y="3859383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Ubuntu Mono"/>
                  <a:ea typeface="Ubuntu Mono"/>
                  <a:cs typeface="Ubuntu Mono"/>
                  <a:sym typeface="Ubuntu Mono"/>
                </a:rPr>
                <a:t>get(int i)</a:t>
              </a:r>
              <a:endParaRPr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  <p:sp>
          <p:nvSpPr>
            <p:cNvPr id="271" name="Google Shape;271;p32"/>
            <p:cNvSpPr txBox="1"/>
            <p:nvPr/>
          </p:nvSpPr>
          <p:spPr>
            <a:xfrm>
              <a:off x="1122672" y="3666255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Ubuntu Mono"/>
                  <a:ea typeface="Ubuntu Mono"/>
                  <a:cs typeface="Ubuntu Mono"/>
                  <a:sym typeface="Ubuntu Mono"/>
                </a:rPr>
                <a:t>deleteBack()</a:t>
              </a:r>
              <a:endParaRPr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</p:grpSp>
      <p:sp>
        <p:nvSpPr>
          <p:cNvPr id="272" name="Google Shape;272;p32"/>
          <p:cNvSpPr/>
          <p:nvPr/>
        </p:nvSpPr>
        <p:spPr>
          <a:xfrm>
            <a:off x="3607888" y="3904375"/>
            <a:ext cx="1320000" cy="907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3" name="Google Shape;273;p32"/>
          <p:cNvGrpSpPr/>
          <p:nvPr/>
        </p:nvGrpSpPr>
        <p:grpSpPr>
          <a:xfrm>
            <a:off x="3548764" y="3847814"/>
            <a:ext cx="1582372" cy="961571"/>
            <a:chOff x="1114701" y="3234112"/>
            <a:chExt cx="1582372" cy="961571"/>
          </a:xfrm>
        </p:grpSpPr>
        <p:sp>
          <p:nvSpPr>
            <p:cNvPr id="274" name="Google Shape;274;p32"/>
            <p:cNvSpPr txBox="1"/>
            <p:nvPr/>
          </p:nvSpPr>
          <p:spPr>
            <a:xfrm>
              <a:off x="1122672" y="3444225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remove()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275" name="Google Shape;275;p32"/>
            <p:cNvSpPr txBox="1"/>
            <p:nvPr/>
          </p:nvSpPr>
          <p:spPr>
            <a:xfrm>
              <a:off x="1114701" y="3234112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insert(int x)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276" name="Google Shape;276;p32"/>
            <p:cNvSpPr txBox="1"/>
            <p:nvPr/>
          </p:nvSpPr>
          <p:spPr>
            <a:xfrm>
              <a:off x="1122672" y="3666255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sample()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277" name="Google Shape;277;p32"/>
            <p:cNvSpPr txBox="1"/>
            <p:nvPr/>
          </p:nvSpPr>
          <p:spPr>
            <a:xfrm>
              <a:off x="1122672" y="3859383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size(int i)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GrabBag ADT</a:t>
            </a:r>
            <a:endParaRPr/>
          </a:p>
        </p:txBody>
      </p:sp>
      <p:sp>
        <p:nvSpPr>
          <p:cNvPr id="283" name="Google Shape;283;p3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The GrabBag </a:t>
            </a:r>
            <a:r>
              <a:rPr lang="en" u="sng"/>
              <a:t>ADT</a:t>
            </a:r>
            <a:r>
              <a:rPr lang="en"/>
              <a:t> supports the following operations: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insert(int x)</a:t>
            </a:r>
            <a:r>
              <a:rPr lang="en"/>
              <a:t>: Inserts x into the grab bag.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int remove()</a:t>
            </a:r>
            <a:r>
              <a:rPr lang="en"/>
              <a:t>: Removes a random item from the bag.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int sample()</a:t>
            </a:r>
            <a:r>
              <a:rPr lang="en"/>
              <a:t>: Samples a random item from the bag (without removing!)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int size()</a:t>
            </a:r>
            <a:r>
              <a:rPr lang="en"/>
              <a:t>: Number of items in the bag.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Which </a:t>
            </a:r>
            <a:r>
              <a:rPr lang="en" u="sng"/>
              <a:t>implementation</a:t>
            </a:r>
            <a:r>
              <a:rPr lang="en"/>
              <a:t> do you think would result in faster overall performance?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Linked List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AutoNum type="alphaUcPeriod"/>
            </a:pPr>
            <a:r>
              <a:rPr b="1" lang="en"/>
              <a:t>Array</a:t>
            </a:r>
            <a:endParaRPr b="1"/>
          </a:p>
        </p:txBody>
      </p:sp>
      <p:cxnSp>
        <p:nvCxnSpPr>
          <p:cNvPr id="284" name="Google Shape;284;p33"/>
          <p:cNvCxnSpPr/>
          <p:nvPr/>
        </p:nvCxnSpPr>
        <p:spPr>
          <a:xfrm rot="10800000">
            <a:off x="3159923" y="4049959"/>
            <a:ext cx="4323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5" name="Google Shape;285;p33"/>
          <p:cNvCxnSpPr/>
          <p:nvPr/>
        </p:nvCxnSpPr>
        <p:spPr>
          <a:xfrm rot="10800000">
            <a:off x="3159923" y="4297207"/>
            <a:ext cx="4323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6" name="Google Shape;286;p33"/>
          <p:cNvCxnSpPr/>
          <p:nvPr/>
        </p:nvCxnSpPr>
        <p:spPr>
          <a:xfrm rot="10800000">
            <a:off x="3159923" y="4683463"/>
            <a:ext cx="4323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7" name="Google Shape;287;p33"/>
          <p:cNvCxnSpPr/>
          <p:nvPr/>
        </p:nvCxnSpPr>
        <p:spPr>
          <a:xfrm rot="10800000">
            <a:off x="3159923" y="4490335"/>
            <a:ext cx="4323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88" name="Google Shape;288;p33"/>
          <p:cNvGrpSpPr/>
          <p:nvPr/>
        </p:nvGrpSpPr>
        <p:grpSpPr>
          <a:xfrm>
            <a:off x="3548764" y="3847814"/>
            <a:ext cx="1582372" cy="961571"/>
            <a:chOff x="1114701" y="3234112"/>
            <a:chExt cx="1582372" cy="961571"/>
          </a:xfrm>
        </p:grpSpPr>
        <p:sp>
          <p:nvSpPr>
            <p:cNvPr id="289" name="Google Shape;289;p33"/>
            <p:cNvSpPr txBox="1"/>
            <p:nvPr/>
          </p:nvSpPr>
          <p:spPr>
            <a:xfrm>
              <a:off x="1114701" y="3234112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Ubuntu Mono"/>
                  <a:ea typeface="Ubuntu Mono"/>
                  <a:cs typeface="Ubuntu Mono"/>
                  <a:sym typeface="Ubuntu Mono"/>
                </a:rPr>
                <a:t>insertBack()</a:t>
              </a:r>
              <a:endParaRPr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  <p:sp>
          <p:nvSpPr>
            <p:cNvPr id="290" name="Google Shape;290;p33"/>
            <p:cNvSpPr txBox="1"/>
            <p:nvPr/>
          </p:nvSpPr>
          <p:spPr>
            <a:xfrm>
              <a:off x="1122672" y="3444225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Ubuntu Mono"/>
                  <a:ea typeface="Ubuntu Mono"/>
                  <a:cs typeface="Ubuntu Mono"/>
                  <a:sym typeface="Ubuntu Mono"/>
                </a:rPr>
                <a:t>getBack()</a:t>
              </a:r>
              <a:endParaRPr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  <p:sp>
          <p:nvSpPr>
            <p:cNvPr id="291" name="Google Shape;291;p33"/>
            <p:cNvSpPr txBox="1"/>
            <p:nvPr/>
          </p:nvSpPr>
          <p:spPr>
            <a:xfrm>
              <a:off x="1122672" y="3859383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Ubuntu Mono"/>
                  <a:ea typeface="Ubuntu Mono"/>
                  <a:cs typeface="Ubuntu Mono"/>
                  <a:sym typeface="Ubuntu Mono"/>
                </a:rPr>
                <a:t>get(int i)</a:t>
              </a:r>
              <a:endParaRPr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  <p:sp>
          <p:nvSpPr>
            <p:cNvPr id="292" name="Google Shape;292;p33"/>
            <p:cNvSpPr txBox="1"/>
            <p:nvPr/>
          </p:nvSpPr>
          <p:spPr>
            <a:xfrm>
              <a:off x="1122672" y="3666255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Ubuntu Mono"/>
                  <a:ea typeface="Ubuntu Mono"/>
                  <a:cs typeface="Ubuntu Mono"/>
                  <a:sym typeface="Ubuntu Mono"/>
                </a:rPr>
                <a:t>deleteBack()</a:t>
              </a:r>
              <a:endParaRPr>
                <a:latin typeface="Ubuntu Mono"/>
                <a:ea typeface="Ubuntu Mono"/>
                <a:cs typeface="Ubuntu Mono"/>
                <a:sym typeface="Ubuntu Mono"/>
              </a:endParaRPr>
            </a:p>
          </p:txBody>
        </p:sp>
      </p:grpSp>
      <p:sp>
        <p:nvSpPr>
          <p:cNvPr id="293" name="Google Shape;293;p33"/>
          <p:cNvSpPr/>
          <p:nvPr/>
        </p:nvSpPr>
        <p:spPr>
          <a:xfrm>
            <a:off x="3607888" y="3904375"/>
            <a:ext cx="1320000" cy="907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4" name="Google Shape;294;p33"/>
          <p:cNvGrpSpPr/>
          <p:nvPr/>
        </p:nvGrpSpPr>
        <p:grpSpPr>
          <a:xfrm>
            <a:off x="3548764" y="3847814"/>
            <a:ext cx="1582372" cy="961571"/>
            <a:chOff x="1114701" y="3234112"/>
            <a:chExt cx="1582372" cy="961571"/>
          </a:xfrm>
        </p:grpSpPr>
        <p:sp>
          <p:nvSpPr>
            <p:cNvPr id="295" name="Google Shape;295;p33"/>
            <p:cNvSpPr txBox="1"/>
            <p:nvPr/>
          </p:nvSpPr>
          <p:spPr>
            <a:xfrm>
              <a:off x="1122672" y="3444225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remove()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296" name="Google Shape;296;p33"/>
            <p:cNvSpPr txBox="1"/>
            <p:nvPr/>
          </p:nvSpPr>
          <p:spPr>
            <a:xfrm>
              <a:off x="1114701" y="3234112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insert(int x)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297" name="Google Shape;297;p33"/>
            <p:cNvSpPr txBox="1"/>
            <p:nvPr/>
          </p:nvSpPr>
          <p:spPr>
            <a:xfrm>
              <a:off x="1122672" y="3666255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sample()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298" name="Google Shape;298;p33"/>
            <p:cNvSpPr txBox="1"/>
            <p:nvPr/>
          </p:nvSpPr>
          <p:spPr>
            <a:xfrm>
              <a:off x="1122672" y="3859383"/>
              <a:ext cx="15744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nsolas"/>
                  <a:ea typeface="Consolas"/>
                  <a:cs typeface="Consolas"/>
                  <a:sym typeface="Consolas"/>
                </a:rPr>
                <a:t>size(int i)</a:t>
              </a:r>
              <a:endParaRPr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Abstract Data Types in Java</a:t>
            </a:r>
            <a:endParaRPr/>
          </a:p>
        </p:txBody>
      </p:sp>
      <p:sp>
        <p:nvSpPr>
          <p:cNvPr id="304" name="Google Shape;304;p3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One thing I particularly like about Java is the syntax differentiation between abstract data types and implementations.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Note: Interfaces in Java aren’t purely abstract as they can contain some implementation details, e.g. default methods.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Example: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List&lt;Integer&gt; L = new ArrayList&lt;&gt;();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05" name="Google Shape;305;p34"/>
          <p:cNvSpPr/>
          <p:nvPr/>
        </p:nvSpPr>
        <p:spPr>
          <a:xfrm>
            <a:off x="4119063" y="3258375"/>
            <a:ext cx="844500" cy="495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List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06" name="Google Shape;306;p34"/>
          <p:cNvSpPr/>
          <p:nvPr/>
        </p:nvSpPr>
        <p:spPr>
          <a:xfrm>
            <a:off x="4553900" y="4132400"/>
            <a:ext cx="1230300" cy="4953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ArrayList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07" name="Google Shape;307;p34"/>
          <p:cNvSpPr/>
          <p:nvPr/>
        </p:nvSpPr>
        <p:spPr>
          <a:xfrm>
            <a:off x="3359790" y="4132400"/>
            <a:ext cx="1102800" cy="4953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Linked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List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08" name="Google Shape;308;p34"/>
          <p:cNvCxnSpPr>
            <a:stCxn id="307" idx="0"/>
          </p:cNvCxnSpPr>
          <p:nvPr/>
        </p:nvCxnSpPr>
        <p:spPr>
          <a:xfrm flipH="1" rot="10800000">
            <a:off x="3911190" y="3768500"/>
            <a:ext cx="630000" cy="3639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9" name="Google Shape;309;p34"/>
          <p:cNvCxnSpPr>
            <a:stCxn id="306" idx="0"/>
          </p:cNvCxnSpPr>
          <p:nvPr/>
        </p:nvCxnSpPr>
        <p:spPr>
          <a:xfrm rot="10800000">
            <a:off x="4574750" y="3768500"/>
            <a:ext cx="594300" cy="3639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Collections</a:t>
            </a:r>
            <a:endParaRPr/>
          </a:p>
        </p:txBody>
      </p:sp>
      <p:sp>
        <p:nvSpPr>
          <p:cNvPr id="315" name="Google Shape;315;p3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Among the most important interfaces in the java.util library are those that extend the Collection interface (btw interfaces can extend other interfaces).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Lists of things.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Sets of things.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Mappings between items, e.g. jhug’s grade is 88.4, or Creature c’s north neighbor is a Plip.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Maps also known as associative arrays, associative lists (in Lisp), symbol tables, dictionaries (in Python).</a:t>
            </a:r>
            <a:endParaRPr/>
          </a:p>
        </p:txBody>
      </p:sp>
      <p:sp>
        <p:nvSpPr>
          <p:cNvPr id="316" name="Google Shape;316;p35"/>
          <p:cNvSpPr/>
          <p:nvPr/>
        </p:nvSpPr>
        <p:spPr>
          <a:xfrm>
            <a:off x="3895076" y="3546088"/>
            <a:ext cx="1316700" cy="495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Collection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17" name="Google Shape;317;p35"/>
          <p:cNvSpPr/>
          <p:nvPr/>
        </p:nvSpPr>
        <p:spPr>
          <a:xfrm>
            <a:off x="2906613" y="4356775"/>
            <a:ext cx="844500" cy="495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List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18" name="Google Shape;318;p35"/>
          <p:cNvSpPr/>
          <p:nvPr/>
        </p:nvSpPr>
        <p:spPr>
          <a:xfrm>
            <a:off x="4131163" y="4356775"/>
            <a:ext cx="844500" cy="495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Set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19" name="Google Shape;319;p35"/>
          <p:cNvSpPr/>
          <p:nvPr/>
        </p:nvSpPr>
        <p:spPr>
          <a:xfrm>
            <a:off x="5392888" y="4356775"/>
            <a:ext cx="844500" cy="495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Map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20" name="Google Shape;320;p35"/>
          <p:cNvCxnSpPr>
            <a:stCxn id="317" idx="0"/>
            <a:endCxn id="316" idx="2"/>
          </p:cNvCxnSpPr>
          <p:nvPr/>
        </p:nvCxnSpPr>
        <p:spPr>
          <a:xfrm flipH="1" rot="10800000">
            <a:off x="3328863" y="4041475"/>
            <a:ext cx="1224600" cy="3153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1" name="Google Shape;321;p35"/>
          <p:cNvCxnSpPr>
            <a:stCxn id="318" idx="0"/>
            <a:endCxn id="316" idx="2"/>
          </p:cNvCxnSpPr>
          <p:nvPr/>
        </p:nvCxnSpPr>
        <p:spPr>
          <a:xfrm rot="10800000">
            <a:off x="4553413" y="4041475"/>
            <a:ext cx="0" cy="3153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2" name="Google Shape;322;p35"/>
          <p:cNvCxnSpPr>
            <a:stCxn id="319" idx="0"/>
            <a:endCxn id="316" idx="2"/>
          </p:cNvCxnSpPr>
          <p:nvPr/>
        </p:nvCxnSpPr>
        <p:spPr>
          <a:xfrm rot="10800000">
            <a:off x="4553338" y="4041475"/>
            <a:ext cx="1261800" cy="3153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 Example</a:t>
            </a:r>
            <a:endParaRPr/>
          </a:p>
        </p:txBody>
      </p:sp>
      <p:sp>
        <p:nvSpPr>
          <p:cNvPr id="328" name="Google Shape;328;p3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Maps are very handy tools for all sorts of tasks. Example: Counting words.</a:t>
            </a:r>
            <a:endParaRPr/>
          </a:p>
        </p:txBody>
      </p:sp>
      <p:sp>
        <p:nvSpPr>
          <p:cNvPr id="329" name="Google Shape;329;p36"/>
          <p:cNvSpPr txBox="1"/>
          <p:nvPr/>
        </p:nvSpPr>
        <p:spPr>
          <a:xfrm>
            <a:off x="302275" y="1132900"/>
            <a:ext cx="6464700" cy="22086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Map</a:t>
            </a: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Integer</a:t>
            </a: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m </a:t>
            </a: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b="1" lang="en" sz="1900">
                <a:solidFill>
                  <a:srgbClr val="66111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TreeMap</a:t>
            </a: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&lt;&gt;();</a:t>
            </a:r>
            <a:endParaRPr b="1"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[]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text </a:t>
            </a: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= {</a:t>
            </a:r>
            <a:r>
              <a:rPr lang="en" sz="1900">
                <a:solidFill>
                  <a:srgbClr val="AA440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"sumomo"</a:t>
            </a: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900">
                <a:solidFill>
                  <a:srgbClr val="AA440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"mo"</a:t>
            </a: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900">
                <a:solidFill>
                  <a:srgbClr val="AA440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"momo"</a:t>
            </a: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900">
                <a:solidFill>
                  <a:srgbClr val="AA440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"mo"</a:t>
            </a: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endParaRPr b="1"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             </a:t>
            </a:r>
            <a:r>
              <a:rPr lang="en" sz="1900">
                <a:solidFill>
                  <a:srgbClr val="AA440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"momo"</a:t>
            </a: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900">
                <a:solidFill>
                  <a:srgbClr val="AA440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"no"</a:t>
            </a: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900">
                <a:solidFill>
                  <a:srgbClr val="AA440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"uchi"</a:t>
            </a: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};</a:t>
            </a:r>
            <a:endParaRPr b="1"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66111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String s </a:t>
            </a: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: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text</a:t>
            </a: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) {</a:t>
            </a:r>
            <a:endParaRPr b="1"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b="1" lang="en" sz="1900">
                <a:solidFill>
                  <a:srgbClr val="000066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currentCount </a:t>
            </a: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m</a:t>
            </a: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004466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getOrDefault</a:t>
            </a: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s</a:t>
            </a: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900">
                <a:solidFill>
                  <a:srgbClr val="880022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);</a:t>
            </a:r>
            <a:endParaRPr b="1"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m</a:t>
            </a: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900">
                <a:solidFill>
                  <a:srgbClr val="004466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put</a:t>
            </a: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s</a:t>
            </a: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currentCount </a:t>
            </a: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+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900">
                <a:solidFill>
                  <a:srgbClr val="880022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);</a:t>
            </a:r>
            <a:endParaRPr b="1"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b="1"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30" name="Google Shape;330;p36"/>
          <p:cNvSpPr txBox="1"/>
          <p:nvPr/>
        </p:nvSpPr>
        <p:spPr>
          <a:xfrm>
            <a:off x="302275" y="3396075"/>
            <a:ext cx="4314600" cy="15951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m </a:t>
            </a:r>
            <a:r>
              <a:rPr b="1"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= {}</a:t>
            </a:r>
            <a:endParaRPr b="1"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text </a:t>
            </a:r>
            <a:r>
              <a:rPr b="1"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= [</a:t>
            </a:r>
            <a:r>
              <a:rPr lang="en" sz="1500">
                <a:solidFill>
                  <a:srgbClr val="AA440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"sumomo"</a:t>
            </a:r>
            <a:r>
              <a:rPr b="1"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500">
                <a:solidFill>
                  <a:srgbClr val="AA440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"mo"</a:t>
            </a:r>
            <a:r>
              <a:rPr b="1"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500">
                <a:solidFill>
                  <a:srgbClr val="AA440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"momo"</a:t>
            </a:r>
            <a:r>
              <a:rPr b="1"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500">
                <a:solidFill>
                  <a:srgbClr val="AA440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"mo"</a:t>
            </a:r>
            <a:r>
              <a:rPr b="1"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\</a:t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    </a:t>
            </a:r>
            <a:r>
              <a:rPr lang="en" sz="1500">
                <a:solidFill>
                  <a:srgbClr val="AA440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"momo"</a:t>
            </a:r>
            <a:r>
              <a:rPr b="1"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500">
                <a:solidFill>
                  <a:srgbClr val="AA440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"no"</a:t>
            </a:r>
            <a:r>
              <a:rPr b="1"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500">
                <a:solidFill>
                  <a:srgbClr val="AA4400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"uchi"</a:t>
            </a:r>
            <a:r>
              <a:rPr b="1"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]</a:t>
            </a:r>
            <a:endParaRPr b="1"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rgbClr val="66111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s </a:t>
            </a:r>
            <a:r>
              <a:rPr b="1" lang="en" sz="1500">
                <a:solidFill>
                  <a:srgbClr val="66111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in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text</a:t>
            </a:r>
            <a:r>
              <a:rPr b="1"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:</a:t>
            </a:r>
            <a:endParaRPr b="1"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current_count </a:t>
            </a:r>
            <a:r>
              <a:rPr b="1"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m</a:t>
            </a:r>
            <a:r>
              <a:rPr b="1"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500">
                <a:solidFill>
                  <a:srgbClr val="004466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get</a:t>
            </a:r>
            <a:r>
              <a:rPr b="1"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s</a:t>
            </a:r>
            <a:r>
              <a:rPr b="1"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500">
                <a:solidFill>
                  <a:srgbClr val="880022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b="1"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b="1"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m</a:t>
            </a:r>
            <a:r>
              <a:rPr b="1"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[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s</a:t>
            </a:r>
            <a:r>
              <a:rPr b="1"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] =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current_count </a:t>
            </a:r>
            <a:r>
              <a:rPr b="1"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+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500">
                <a:solidFill>
                  <a:srgbClr val="880022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31" name="Google Shape;331;p36"/>
          <p:cNvSpPr txBox="1"/>
          <p:nvPr/>
        </p:nvSpPr>
        <p:spPr>
          <a:xfrm>
            <a:off x="4612075" y="4463050"/>
            <a:ext cx="1535700" cy="5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Python equivalent</a:t>
            </a:r>
            <a:endParaRPr/>
          </a:p>
        </p:txBody>
      </p:sp>
      <p:graphicFrame>
        <p:nvGraphicFramePr>
          <p:cNvPr id="332" name="Google Shape;332;p36"/>
          <p:cNvGraphicFramePr/>
          <p:nvPr/>
        </p:nvGraphicFramePr>
        <p:xfrm>
          <a:off x="7442325" y="1305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{7CFB499F-63E6-49C6-B7E8-890A218038C5}</a:tableStyleId>
              </a:tblPr>
              <a:tblGrid>
                <a:gridCol w="969775"/>
                <a:gridCol w="414025"/>
              </a:tblGrid>
              <a:tr h="371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sumomo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mo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momo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no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uchi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333" name="Google Shape;333;p36"/>
          <p:cNvCxnSpPr/>
          <p:nvPr/>
        </p:nvCxnSpPr>
        <p:spPr>
          <a:xfrm>
            <a:off x="6835250" y="2308873"/>
            <a:ext cx="507000" cy="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Java Libraries</a:t>
            </a:r>
            <a:endParaRPr/>
          </a:p>
        </p:txBody>
      </p:sp>
      <p:sp>
        <p:nvSpPr>
          <p:cNvPr id="339" name="Google Shape;339;p3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The built-in java.util package provides a number of useful: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Interfaces: ADTs (lists, sets, maps, priority queues, etc.) and other stuff.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Implementations: Concrete classes you can use.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Today, we’ll learn the basic ideas behind the TreeSet and TreeMap.</a:t>
            </a:r>
            <a:endParaRPr/>
          </a:p>
        </p:txBody>
      </p:sp>
      <p:sp>
        <p:nvSpPr>
          <p:cNvPr id="340" name="Google Shape;340;p37"/>
          <p:cNvSpPr/>
          <p:nvPr/>
        </p:nvSpPr>
        <p:spPr>
          <a:xfrm>
            <a:off x="3789356" y="2773550"/>
            <a:ext cx="1530900" cy="495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Collection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41" name="Google Shape;341;p37"/>
          <p:cNvSpPr/>
          <p:nvPr/>
        </p:nvSpPr>
        <p:spPr>
          <a:xfrm>
            <a:off x="1463663" y="3594775"/>
            <a:ext cx="844500" cy="495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List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42" name="Google Shape;342;p37"/>
          <p:cNvSpPr/>
          <p:nvPr/>
        </p:nvSpPr>
        <p:spPr>
          <a:xfrm>
            <a:off x="4131163" y="3594775"/>
            <a:ext cx="844500" cy="495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Set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43" name="Google Shape;343;p37"/>
          <p:cNvSpPr/>
          <p:nvPr/>
        </p:nvSpPr>
        <p:spPr>
          <a:xfrm>
            <a:off x="6645488" y="3594775"/>
            <a:ext cx="844500" cy="495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Map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44" name="Google Shape;344;p37"/>
          <p:cNvCxnSpPr>
            <a:stCxn id="341" idx="0"/>
            <a:endCxn id="340" idx="2"/>
          </p:cNvCxnSpPr>
          <p:nvPr/>
        </p:nvCxnSpPr>
        <p:spPr>
          <a:xfrm flipH="1" rot="10800000">
            <a:off x="1885913" y="3268975"/>
            <a:ext cx="2668800" cy="3258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5" name="Google Shape;345;p37"/>
          <p:cNvCxnSpPr>
            <a:stCxn id="342" idx="0"/>
            <a:endCxn id="340" idx="2"/>
          </p:cNvCxnSpPr>
          <p:nvPr/>
        </p:nvCxnSpPr>
        <p:spPr>
          <a:xfrm flipH="1" rot="10800000">
            <a:off x="4553413" y="3268975"/>
            <a:ext cx="1500" cy="3258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6" name="Google Shape;346;p37"/>
          <p:cNvCxnSpPr>
            <a:stCxn id="343" idx="0"/>
            <a:endCxn id="340" idx="2"/>
          </p:cNvCxnSpPr>
          <p:nvPr/>
        </p:nvCxnSpPr>
        <p:spPr>
          <a:xfrm rot="10800000">
            <a:off x="4554938" y="3268975"/>
            <a:ext cx="2512800" cy="3258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7" name="Google Shape;347;p37"/>
          <p:cNvSpPr/>
          <p:nvPr/>
        </p:nvSpPr>
        <p:spPr>
          <a:xfrm>
            <a:off x="1898500" y="4468800"/>
            <a:ext cx="1230300" cy="4953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ArrayList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48" name="Google Shape;348;p37"/>
          <p:cNvSpPr/>
          <p:nvPr/>
        </p:nvSpPr>
        <p:spPr>
          <a:xfrm>
            <a:off x="704390" y="4468800"/>
            <a:ext cx="1102800" cy="4953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Linked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List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49" name="Google Shape;349;p37"/>
          <p:cNvCxnSpPr>
            <a:stCxn id="348" idx="0"/>
            <a:endCxn id="350" idx="2"/>
          </p:cNvCxnSpPr>
          <p:nvPr/>
        </p:nvCxnSpPr>
        <p:spPr>
          <a:xfrm flipH="1" rot="10800000">
            <a:off x="1255790" y="4104900"/>
            <a:ext cx="630000" cy="3639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1" name="Google Shape;351;p37"/>
          <p:cNvCxnSpPr>
            <a:stCxn id="347" idx="0"/>
            <a:endCxn id="350" idx="2"/>
          </p:cNvCxnSpPr>
          <p:nvPr/>
        </p:nvCxnSpPr>
        <p:spPr>
          <a:xfrm rot="10800000">
            <a:off x="1919350" y="4104900"/>
            <a:ext cx="594300" cy="3639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2" name="Google Shape;352;p37"/>
          <p:cNvSpPr/>
          <p:nvPr/>
        </p:nvSpPr>
        <p:spPr>
          <a:xfrm>
            <a:off x="4576445" y="4468800"/>
            <a:ext cx="1102800" cy="4953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TreeSet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53" name="Google Shape;353;p37"/>
          <p:cNvSpPr/>
          <p:nvPr/>
        </p:nvSpPr>
        <p:spPr>
          <a:xfrm>
            <a:off x="3369120" y="4468800"/>
            <a:ext cx="1102800" cy="4953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HashSet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54" name="Google Shape;354;p37"/>
          <p:cNvSpPr/>
          <p:nvPr/>
        </p:nvSpPr>
        <p:spPr>
          <a:xfrm>
            <a:off x="7126795" y="4468800"/>
            <a:ext cx="1102800" cy="4953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TreeMap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55" name="Google Shape;355;p37"/>
          <p:cNvSpPr/>
          <p:nvPr/>
        </p:nvSpPr>
        <p:spPr>
          <a:xfrm>
            <a:off x="5919470" y="4468800"/>
            <a:ext cx="1102800" cy="495300"/>
          </a:xfrm>
          <a:prstGeom prst="rect">
            <a:avLst/>
          </a:prstGeom>
          <a:solidFill>
            <a:srgbClr val="A4C2F4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HashMap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56" name="Google Shape;356;p37"/>
          <p:cNvCxnSpPr>
            <a:stCxn id="353" idx="0"/>
            <a:endCxn id="357" idx="2"/>
          </p:cNvCxnSpPr>
          <p:nvPr/>
        </p:nvCxnSpPr>
        <p:spPr>
          <a:xfrm flipH="1" rot="10800000">
            <a:off x="3920520" y="4105200"/>
            <a:ext cx="636900" cy="3636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8" name="Google Shape;358;p37"/>
          <p:cNvCxnSpPr>
            <a:stCxn id="352" idx="0"/>
            <a:endCxn id="357" idx="2"/>
          </p:cNvCxnSpPr>
          <p:nvPr/>
        </p:nvCxnSpPr>
        <p:spPr>
          <a:xfrm rot="10800000">
            <a:off x="4557545" y="4105200"/>
            <a:ext cx="570300" cy="3636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9" name="Google Shape;359;p37"/>
          <p:cNvCxnSpPr>
            <a:stCxn id="355" idx="0"/>
            <a:endCxn id="360" idx="2"/>
          </p:cNvCxnSpPr>
          <p:nvPr/>
        </p:nvCxnSpPr>
        <p:spPr>
          <a:xfrm flipH="1" rot="10800000">
            <a:off x="6470870" y="4104900"/>
            <a:ext cx="597000" cy="3639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1" name="Google Shape;361;p37"/>
          <p:cNvCxnSpPr>
            <a:stCxn id="354" idx="0"/>
            <a:endCxn id="360" idx="2"/>
          </p:cNvCxnSpPr>
          <p:nvPr/>
        </p:nvCxnSpPr>
        <p:spPr>
          <a:xfrm rot="10800000">
            <a:off x="7067695" y="4104900"/>
            <a:ext cx="610500" cy="3639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8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Abstract Data Types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Binary Search Trees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Derivation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Definition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contains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Insert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Hibbard deletion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Sets and Maps (are the same thing)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BST Implementation Tips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67" name="Google Shape;367;p38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Binary Search Trees: Derivation</a:t>
            </a:r>
            <a:endParaRPr/>
          </a:p>
        </p:txBody>
      </p:sp>
      <p:sp>
        <p:nvSpPr>
          <p:cNvPr id="368" name="Google Shape;368;p38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16,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9"/>
          <p:cNvSpPr/>
          <p:nvPr/>
        </p:nvSpPr>
        <p:spPr>
          <a:xfrm>
            <a:off x="318475" y="1751650"/>
            <a:ext cx="8368200" cy="1303500"/>
          </a:xfrm>
          <a:prstGeom prst="rect">
            <a:avLst/>
          </a:prstGeom>
          <a:solidFill>
            <a:srgbClr val="F3F3F3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3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Analysis of an Ordered</a:t>
            </a:r>
            <a:r>
              <a:rPr lang="en"/>
              <a:t>LinkedListSet</a:t>
            </a:r>
            <a:r>
              <a:rPr lang="en"/>
              <a:t>&lt;Character&gt;</a:t>
            </a:r>
            <a:endParaRPr/>
          </a:p>
        </p:txBody>
      </p:sp>
      <p:sp>
        <p:nvSpPr>
          <p:cNvPr id="375" name="Google Shape;375;p39"/>
          <p:cNvSpPr txBox="1"/>
          <p:nvPr>
            <p:ph idx="1" type="body"/>
          </p:nvPr>
        </p:nvSpPr>
        <p:spPr>
          <a:xfrm>
            <a:off x="243000" y="556500"/>
            <a:ext cx="8443800" cy="10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 an earlier lecture, we implemented a set based on </a:t>
            </a:r>
            <a:r>
              <a:rPr lang="en" u="sng">
                <a:solidFill>
                  <a:schemeClr val="hlink"/>
                </a:solidFill>
                <a:hlinkClick r:id="rId3"/>
              </a:rPr>
              <a:t>unordered arrays</a:t>
            </a:r>
            <a:r>
              <a:rPr lang="en"/>
              <a:t>. For the </a:t>
            </a:r>
            <a:r>
              <a:rPr b="1" i="1" lang="en"/>
              <a:t>order linked list</a:t>
            </a:r>
            <a:r>
              <a:rPr lang="en"/>
              <a:t> set implementation below, name an operation that takes worst case linear time, i.e. Θ(N).</a:t>
            </a:r>
            <a:endParaRPr/>
          </a:p>
        </p:txBody>
      </p:sp>
      <p:cxnSp>
        <p:nvCxnSpPr>
          <p:cNvPr id="376" name="Google Shape;376;p39"/>
          <p:cNvCxnSpPr/>
          <p:nvPr/>
        </p:nvCxnSpPr>
        <p:spPr>
          <a:xfrm>
            <a:off x="2062614" y="3065364"/>
            <a:ext cx="0" cy="525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7" name="Google Shape;377;p39"/>
          <p:cNvSpPr txBox="1"/>
          <p:nvPr/>
        </p:nvSpPr>
        <p:spPr>
          <a:xfrm>
            <a:off x="1513164" y="2607331"/>
            <a:ext cx="1098900" cy="2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size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78" name="Google Shape;378;p39"/>
          <p:cNvCxnSpPr/>
          <p:nvPr/>
        </p:nvCxnSpPr>
        <p:spPr>
          <a:xfrm>
            <a:off x="3609658" y="3061943"/>
            <a:ext cx="0" cy="525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9" name="Google Shape;379;p39"/>
          <p:cNvSpPr txBox="1"/>
          <p:nvPr/>
        </p:nvSpPr>
        <p:spPr>
          <a:xfrm>
            <a:off x="2769680" y="2607325"/>
            <a:ext cx="1722300" cy="2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contains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80" name="Google Shape;380;p39"/>
          <p:cNvCxnSpPr/>
          <p:nvPr/>
        </p:nvCxnSpPr>
        <p:spPr>
          <a:xfrm>
            <a:off x="5156702" y="3046687"/>
            <a:ext cx="0" cy="525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1" name="Google Shape;381;p39"/>
          <p:cNvSpPr txBox="1"/>
          <p:nvPr/>
        </p:nvSpPr>
        <p:spPr>
          <a:xfrm>
            <a:off x="4607252" y="2607331"/>
            <a:ext cx="1098900" cy="2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add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82" name="Google Shape;382;p39"/>
          <p:cNvCxnSpPr/>
          <p:nvPr/>
        </p:nvCxnSpPr>
        <p:spPr>
          <a:xfrm>
            <a:off x="6703746" y="3057736"/>
            <a:ext cx="0" cy="525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3" name="Google Shape;383;p39"/>
          <p:cNvSpPr txBox="1"/>
          <p:nvPr/>
        </p:nvSpPr>
        <p:spPr>
          <a:xfrm>
            <a:off x="6060425" y="2607325"/>
            <a:ext cx="1192800" cy="2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iterator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grpSp>
        <p:nvGrpSpPr>
          <p:cNvPr id="384" name="Google Shape;384;p39"/>
          <p:cNvGrpSpPr/>
          <p:nvPr/>
        </p:nvGrpSpPr>
        <p:grpSpPr>
          <a:xfrm>
            <a:off x="299128" y="2030000"/>
            <a:ext cx="8345672" cy="813160"/>
            <a:chOff x="299128" y="2030000"/>
            <a:chExt cx="8345672" cy="813160"/>
          </a:xfrm>
        </p:grpSpPr>
        <p:grpSp>
          <p:nvGrpSpPr>
            <p:cNvPr id="385" name="Google Shape;385;p39"/>
            <p:cNvGrpSpPr/>
            <p:nvPr/>
          </p:nvGrpSpPr>
          <p:grpSpPr>
            <a:xfrm>
              <a:off x="554125" y="2030000"/>
              <a:ext cx="7331350" cy="495300"/>
              <a:chOff x="554125" y="2030000"/>
              <a:chExt cx="7331350" cy="495300"/>
            </a:xfrm>
          </p:grpSpPr>
          <p:sp>
            <p:nvSpPr>
              <p:cNvPr id="386" name="Google Shape;386;p39"/>
              <p:cNvSpPr/>
              <p:nvPr/>
            </p:nvSpPr>
            <p:spPr>
              <a:xfrm>
                <a:off x="1106125" y="2030000"/>
                <a:ext cx="495300" cy="495300"/>
              </a:xfrm>
              <a:prstGeom prst="ellipse">
                <a:avLst/>
              </a:prstGeom>
              <a:solidFill>
                <a:srgbClr val="B1DD8B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200">
                    <a:latin typeface="Consolas"/>
                    <a:ea typeface="Consolas"/>
                    <a:cs typeface="Consolas"/>
                    <a:sym typeface="Consolas"/>
                  </a:rPr>
                  <a:t>A</a:t>
                </a:r>
                <a:endParaRPr sz="22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387" name="Google Shape;387;p39"/>
              <p:cNvSpPr/>
              <p:nvPr/>
            </p:nvSpPr>
            <p:spPr>
              <a:xfrm>
                <a:off x="3200808" y="2030000"/>
                <a:ext cx="495300" cy="495300"/>
              </a:xfrm>
              <a:prstGeom prst="ellipse">
                <a:avLst/>
              </a:prstGeom>
              <a:solidFill>
                <a:srgbClr val="B1DD8B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200">
                    <a:latin typeface="Consolas"/>
                    <a:ea typeface="Consolas"/>
                    <a:cs typeface="Consolas"/>
                    <a:sym typeface="Consolas"/>
                  </a:rPr>
                  <a:t>C</a:t>
                </a:r>
                <a:endParaRPr sz="22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388" name="Google Shape;388;p39"/>
              <p:cNvSpPr/>
              <p:nvPr/>
            </p:nvSpPr>
            <p:spPr>
              <a:xfrm>
                <a:off x="2153467" y="2030000"/>
                <a:ext cx="495300" cy="495300"/>
              </a:xfrm>
              <a:prstGeom prst="ellipse">
                <a:avLst/>
              </a:prstGeom>
              <a:solidFill>
                <a:srgbClr val="B1DD8B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200">
                    <a:latin typeface="Consolas"/>
                    <a:ea typeface="Consolas"/>
                    <a:cs typeface="Consolas"/>
                    <a:sym typeface="Consolas"/>
                  </a:rPr>
                  <a:t>B</a:t>
                </a:r>
                <a:endParaRPr sz="22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389" name="Google Shape;389;p39"/>
              <p:cNvSpPr/>
              <p:nvPr/>
            </p:nvSpPr>
            <p:spPr>
              <a:xfrm>
                <a:off x="4248150" y="2030000"/>
                <a:ext cx="495300" cy="495300"/>
              </a:xfrm>
              <a:prstGeom prst="ellipse">
                <a:avLst/>
              </a:prstGeom>
              <a:solidFill>
                <a:srgbClr val="B1DD8B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200">
                    <a:latin typeface="Consolas"/>
                    <a:ea typeface="Consolas"/>
                    <a:cs typeface="Consolas"/>
                    <a:sym typeface="Consolas"/>
                  </a:rPr>
                  <a:t>D</a:t>
                </a:r>
                <a:endParaRPr sz="22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390" name="Google Shape;390;p39"/>
              <p:cNvSpPr/>
              <p:nvPr/>
            </p:nvSpPr>
            <p:spPr>
              <a:xfrm>
                <a:off x="5295492" y="2030000"/>
                <a:ext cx="495300" cy="495300"/>
              </a:xfrm>
              <a:prstGeom prst="ellipse">
                <a:avLst/>
              </a:prstGeom>
              <a:solidFill>
                <a:srgbClr val="B1DD8B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200">
                    <a:latin typeface="Consolas"/>
                    <a:ea typeface="Consolas"/>
                    <a:cs typeface="Consolas"/>
                    <a:sym typeface="Consolas"/>
                  </a:rPr>
                  <a:t>E</a:t>
                </a:r>
                <a:endParaRPr sz="22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391" name="Google Shape;391;p39"/>
              <p:cNvSpPr/>
              <p:nvPr/>
            </p:nvSpPr>
            <p:spPr>
              <a:xfrm>
                <a:off x="6342833" y="2030000"/>
                <a:ext cx="495300" cy="495300"/>
              </a:xfrm>
              <a:prstGeom prst="ellipse">
                <a:avLst/>
              </a:prstGeom>
              <a:solidFill>
                <a:srgbClr val="B1DD8B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200">
                    <a:latin typeface="Consolas"/>
                    <a:ea typeface="Consolas"/>
                    <a:cs typeface="Consolas"/>
                    <a:sym typeface="Consolas"/>
                  </a:rPr>
                  <a:t>F</a:t>
                </a:r>
                <a:endParaRPr sz="22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392" name="Google Shape;392;p39"/>
              <p:cNvSpPr/>
              <p:nvPr/>
            </p:nvSpPr>
            <p:spPr>
              <a:xfrm>
                <a:off x="7390175" y="2030000"/>
                <a:ext cx="495300" cy="495300"/>
              </a:xfrm>
              <a:prstGeom prst="ellipse">
                <a:avLst/>
              </a:prstGeom>
              <a:solidFill>
                <a:srgbClr val="B1DD8B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200">
                    <a:latin typeface="Consolas"/>
                    <a:ea typeface="Consolas"/>
                    <a:cs typeface="Consolas"/>
                    <a:sym typeface="Consolas"/>
                  </a:rPr>
                  <a:t>G</a:t>
                </a:r>
                <a:endParaRPr sz="22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cxnSp>
            <p:nvCxnSpPr>
              <p:cNvPr id="393" name="Google Shape;393;p39"/>
              <p:cNvCxnSpPr>
                <a:stCxn id="386" idx="6"/>
                <a:endCxn id="388" idx="2"/>
              </p:cNvCxnSpPr>
              <p:nvPr/>
            </p:nvCxnSpPr>
            <p:spPr>
              <a:xfrm>
                <a:off x="1601425" y="2277650"/>
                <a:ext cx="552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394" name="Google Shape;394;p39"/>
              <p:cNvCxnSpPr>
                <a:stCxn id="388" idx="6"/>
                <a:endCxn id="387" idx="2"/>
              </p:cNvCxnSpPr>
              <p:nvPr/>
            </p:nvCxnSpPr>
            <p:spPr>
              <a:xfrm>
                <a:off x="2648767" y="2277650"/>
                <a:ext cx="552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395" name="Google Shape;395;p39"/>
              <p:cNvCxnSpPr>
                <a:stCxn id="387" idx="6"/>
                <a:endCxn id="389" idx="2"/>
              </p:cNvCxnSpPr>
              <p:nvPr/>
            </p:nvCxnSpPr>
            <p:spPr>
              <a:xfrm>
                <a:off x="3696108" y="2277650"/>
                <a:ext cx="552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396" name="Google Shape;396;p39"/>
              <p:cNvCxnSpPr>
                <a:stCxn id="389" idx="6"/>
                <a:endCxn id="390" idx="2"/>
              </p:cNvCxnSpPr>
              <p:nvPr/>
            </p:nvCxnSpPr>
            <p:spPr>
              <a:xfrm>
                <a:off x="4743450" y="2277650"/>
                <a:ext cx="552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397" name="Google Shape;397;p39"/>
              <p:cNvCxnSpPr>
                <a:stCxn id="390" idx="6"/>
                <a:endCxn id="391" idx="2"/>
              </p:cNvCxnSpPr>
              <p:nvPr/>
            </p:nvCxnSpPr>
            <p:spPr>
              <a:xfrm>
                <a:off x="5790792" y="2277650"/>
                <a:ext cx="552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398" name="Google Shape;398;p39"/>
              <p:cNvCxnSpPr>
                <a:stCxn id="391" idx="6"/>
                <a:endCxn id="392" idx="2"/>
              </p:cNvCxnSpPr>
              <p:nvPr/>
            </p:nvCxnSpPr>
            <p:spPr>
              <a:xfrm>
                <a:off x="6838133" y="2277650"/>
                <a:ext cx="552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399" name="Google Shape;399;p39"/>
              <p:cNvCxnSpPr/>
              <p:nvPr/>
            </p:nvCxnSpPr>
            <p:spPr>
              <a:xfrm>
                <a:off x="554125" y="2277650"/>
                <a:ext cx="552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</p:grpSp>
        <p:sp>
          <p:nvSpPr>
            <p:cNvPr id="400" name="Google Shape;400;p39"/>
            <p:cNvSpPr/>
            <p:nvPr/>
          </p:nvSpPr>
          <p:spPr>
            <a:xfrm>
              <a:off x="389245" y="2071296"/>
              <a:ext cx="347400" cy="403200"/>
            </a:xfrm>
            <a:prstGeom prst="rect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39"/>
            <p:cNvSpPr txBox="1"/>
            <p:nvPr/>
          </p:nvSpPr>
          <p:spPr>
            <a:xfrm>
              <a:off x="299128" y="2426050"/>
              <a:ext cx="625500" cy="10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sent</a:t>
              </a:r>
              <a:endParaRPr/>
            </a:p>
          </p:txBody>
        </p:sp>
        <p:sp>
          <p:nvSpPr>
            <p:cNvPr id="402" name="Google Shape;402;p39"/>
            <p:cNvSpPr/>
            <p:nvPr/>
          </p:nvSpPr>
          <p:spPr>
            <a:xfrm>
              <a:off x="8187395" y="2101046"/>
              <a:ext cx="347400" cy="403200"/>
            </a:xfrm>
            <a:prstGeom prst="rect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7</a:t>
              </a:r>
              <a:endParaRPr/>
            </a:p>
          </p:txBody>
        </p:sp>
        <p:sp>
          <p:nvSpPr>
            <p:cNvPr id="403" name="Google Shape;403;p39"/>
            <p:cNvSpPr txBox="1"/>
            <p:nvPr/>
          </p:nvSpPr>
          <p:spPr>
            <a:xfrm>
              <a:off x="8104500" y="2439960"/>
              <a:ext cx="540300" cy="40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size</a:t>
              </a: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Analysis of an OrderedLinkedListSet&lt;Character&gt;</a:t>
            </a:r>
            <a:endParaRPr/>
          </a:p>
        </p:txBody>
      </p:sp>
      <p:sp>
        <p:nvSpPr>
          <p:cNvPr id="409" name="Google Shape;409;p40"/>
          <p:cNvSpPr txBox="1"/>
          <p:nvPr>
            <p:ph idx="1" type="body"/>
          </p:nvPr>
        </p:nvSpPr>
        <p:spPr>
          <a:xfrm>
            <a:off x="243000" y="556500"/>
            <a:ext cx="8443800" cy="10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 an earlier lecture, we implemented a set based on </a:t>
            </a:r>
            <a:r>
              <a:rPr lang="en" u="sng">
                <a:solidFill>
                  <a:schemeClr val="hlink"/>
                </a:solidFill>
                <a:hlinkClick r:id="rId3"/>
              </a:rPr>
              <a:t>unordered arrays</a:t>
            </a:r>
            <a:r>
              <a:rPr lang="en"/>
              <a:t>. For the </a:t>
            </a:r>
            <a:r>
              <a:rPr b="1" i="1" lang="en"/>
              <a:t>order linked list</a:t>
            </a:r>
            <a:r>
              <a:rPr lang="en"/>
              <a:t> set implementation below, name an operation that takes worst case linear time, i.e. Θ(N).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40"/>
          <p:cNvSpPr/>
          <p:nvPr/>
        </p:nvSpPr>
        <p:spPr>
          <a:xfrm>
            <a:off x="318475" y="1751650"/>
            <a:ext cx="8368200" cy="1303500"/>
          </a:xfrm>
          <a:prstGeom prst="rect">
            <a:avLst/>
          </a:prstGeom>
          <a:solidFill>
            <a:srgbClr val="F3F3F3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1" name="Google Shape;411;p40"/>
          <p:cNvCxnSpPr/>
          <p:nvPr/>
        </p:nvCxnSpPr>
        <p:spPr>
          <a:xfrm>
            <a:off x="2062614" y="3065364"/>
            <a:ext cx="0" cy="525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2" name="Google Shape;412;p40"/>
          <p:cNvSpPr txBox="1"/>
          <p:nvPr/>
        </p:nvSpPr>
        <p:spPr>
          <a:xfrm>
            <a:off x="1513164" y="2607331"/>
            <a:ext cx="1098900" cy="2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size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413" name="Google Shape;413;p40"/>
          <p:cNvCxnSpPr/>
          <p:nvPr/>
        </p:nvCxnSpPr>
        <p:spPr>
          <a:xfrm>
            <a:off x="3609658" y="3061943"/>
            <a:ext cx="0" cy="525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4" name="Google Shape;414;p40"/>
          <p:cNvSpPr txBox="1"/>
          <p:nvPr/>
        </p:nvSpPr>
        <p:spPr>
          <a:xfrm>
            <a:off x="2769680" y="2607325"/>
            <a:ext cx="1722300" cy="2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contains</a:t>
            </a:r>
            <a:endParaRPr b="1" sz="1800"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415" name="Google Shape;415;p40"/>
          <p:cNvCxnSpPr/>
          <p:nvPr/>
        </p:nvCxnSpPr>
        <p:spPr>
          <a:xfrm>
            <a:off x="5156702" y="3046687"/>
            <a:ext cx="0" cy="525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6" name="Google Shape;416;p40"/>
          <p:cNvSpPr txBox="1"/>
          <p:nvPr/>
        </p:nvSpPr>
        <p:spPr>
          <a:xfrm>
            <a:off x="4607252" y="2607331"/>
            <a:ext cx="1098900" cy="2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add</a:t>
            </a:r>
            <a:endParaRPr b="1" sz="1800"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417" name="Google Shape;417;p40"/>
          <p:cNvCxnSpPr/>
          <p:nvPr/>
        </p:nvCxnSpPr>
        <p:spPr>
          <a:xfrm>
            <a:off x="6703746" y="3057736"/>
            <a:ext cx="0" cy="525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8" name="Google Shape;418;p40"/>
          <p:cNvSpPr txBox="1"/>
          <p:nvPr/>
        </p:nvSpPr>
        <p:spPr>
          <a:xfrm>
            <a:off x="6060425" y="2607325"/>
            <a:ext cx="1192800" cy="2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iterator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grpSp>
        <p:nvGrpSpPr>
          <p:cNvPr id="419" name="Google Shape;419;p40"/>
          <p:cNvGrpSpPr/>
          <p:nvPr/>
        </p:nvGrpSpPr>
        <p:grpSpPr>
          <a:xfrm>
            <a:off x="299128" y="2030000"/>
            <a:ext cx="8345672" cy="813160"/>
            <a:chOff x="299128" y="2030000"/>
            <a:chExt cx="8345672" cy="813160"/>
          </a:xfrm>
        </p:grpSpPr>
        <p:grpSp>
          <p:nvGrpSpPr>
            <p:cNvPr id="420" name="Google Shape;420;p40"/>
            <p:cNvGrpSpPr/>
            <p:nvPr/>
          </p:nvGrpSpPr>
          <p:grpSpPr>
            <a:xfrm>
              <a:off x="554125" y="2030000"/>
              <a:ext cx="7331350" cy="495300"/>
              <a:chOff x="554125" y="2030000"/>
              <a:chExt cx="7331350" cy="495300"/>
            </a:xfrm>
          </p:grpSpPr>
          <p:sp>
            <p:nvSpPr>
              <p:cNvPr id="421" name="Google Shape;421;p40"/>
              <p:cNvSpPr/>
              <p:nvPr/>
            </p:nvSpPr>
            <p:spPr>
              <a:xfrm>
                <a:off x="1106125" y="2030000"/>
                <a:ext cx="495300" cy="495300"/>
              </a:xfrm>
              <a:prstGeom prst="ellipse">
                <a:avLst/>
              </a:prstGeom>
              <a:solidFill>
                <a:srgbClr val="B1DD8B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200">
                    <a:latin typeface="Consolas"/>
                    <a:ea typeface="Consolas"/>
                    <a:cs typeface="Consolas"/>
                    <a:sym typeface="Consolas"/>
                  </a:rPr>
                  <a:t>A</a:t>
                </a:r>
                <a:endParaRPr sz="22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422" name="Google Shape;422;p40"/>
              <p:cNvSpPr/>
              <p:nvPr/>
            </p:nvSpPr>
            <p:spPr>
              <a:xfrm>
                <a:off x="3200808" y="2030000"/>
                <a:ext cx="495300" cy="495300"/>
              </a:xfrm>
              <a:prstGeom prst="ellipse">
                <a:avLst/>
              </a:prstGeom>
              <a:solidFill>
                <a:srgbClr val="B1DD8B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200">
                    <a:latin typeface="Consolas"/>
                    <a:ea typeface="Consolas"/>
                    <a:cs typeface="Consolas"/>
                    <a:sym typeface="Consolas"/>
                  </a:rPr>
                  <a:t>C</a:t>
                </a:r>
                <a:endParaRPr sz="22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423" name="Google Shape;423;p40"/>
              <p:cNvSpPr/>
              <p:nvPr/>
            </p:nvSpPr>
            <p:spPr>
              <a:xfrm>
                <a:off x="2153467" y="2030000"/>
                <a:ext cx="495300" cy="495300"/>
              </a:xfrm>
              <a:prstGeom prst="ellipse">
                <a:avLst/>
              </a:prstGeom>
              <a:solidFill>
                <a:srgbClr val="B1DD8B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200">
                    <a:latin typeface="Consolas"/>
                    <a:ea typeface="Consolas"/>
                    <a:cs typeface="Consolas"/>
                    <a:sym typeface="Consolas"/>
                  </a:rPr>
                  <a:t>B</a:t>
                </a:r>
                <a:endParaRPr sz="22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424" name="Google Shape;424;p40"/>
              <p:cNvSpPr/>
              <p:nvPr/>
            </p:nvSpPr>
            <p:spPr>
              <a:xfrm>
                <a:off x="4248150" y="2030000"/>
                <a:ext cx="495300" cy="495300"/>
              </a:xfrm>
              <a:prstGeom prst="ellipse">
                <a:avLst/>
              </a:prstGeom>
              <a:solidFill>
                <a:srgbClr val="B1DD8B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200">
                    <a:latin typeface="Consolas"/>
                    <a:ea typeface="Consolas"/>
                    <a:cs typeface="Consolas"/>
                    <a:sym typeface="Consolas"/>
                  </a:rPr>
                  <a:t>D</a:t>
                </a:r>
                <a:endParaRPr sz="22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425" name="Google Shape;425;p40"/>
              <p:cNvSpPr/>
              <p:nvPr/>
            </p:nvSpPr>
            <p:spPr>
              <a:xfrm>
                <a:off x="5295492" y="2030000"/>
                <a:ext cx="495300" cy="495300"/>
              </a:xfrm>
              <a:prstGeom prst="ellipse">
                <a:avLst/>
              </a:prstGeom>
              <a:solidFill>
                <a:srgbClr val="B1DD8B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200">
                    <a:latin typeface="Consolas"/>
                    <a:ea typeface="Consolas"/>
                    <a:cs typeface="Consolas"/>
                    <a:sym typeface="Consolas"/>
                  </a:rPr>
                  <a:t>E</a:t>
                </a:r>
                <a:endParaRPr sz="22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426" name="Google Shape;426;p40"/>
              <p:cNvSpPr/>
              <p:nvPr/>
            </p:nvSpPr>
            <p:spPr>
              <a:xfrm>
                <a:off x="6342833" y="2030000"/>
                <a:ext cx="495300" cy="495300"/>
              </a:xfrm>
              <a:prstGeom prst="ellipse">
                <a:avLst/>
              </a:prstGeom>
              <a:solidFill>
                <a:srgbClr val="B1DD8B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200">
                    <a:latin typeface="Consolas"/>
                    <a:ea typeface="Consolas"/>
                    <a:cs typeface="Consolas"/>
                    <a:sym typeface="Consolas"/>
                  </a:rPr>
                  <a:t>F</a:t>
                </a:r>
                <a:endParaRPr sz="22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sp>
            <p:nvSpPr>
              <p:cNvPr id="427" name="Google Shape;427;p40"/>
              <p:cNvSpPr/>
              <p:nvPr/>
            </p:nvSpPr>
            <p:spPr>
              <a:xfrm>
                <a:off x="7390175" y="2030000"/>
                <a:ext cx="495300" cy="495300"/>
              </a:xfrm>
              <a:prstGeom prst="ellipse">
                <a:avLst/>
              </a:prstGeom>
              <a:solidFill>
                <a:srgbClr val="B1DD8B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200">
                    <a:latin typeface="Consolas"/>
                    <a:ea typeface="Consolas"/>
                    <a:cs typeface="Consolas"/>
                    <a:sym typeface="Consolas"/>
                  </a:rPr>
                  <a:t>G</a:t>
                </a:r>
                <a:endParaRPr sz="2200"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  <p:cxnSp>
            <p:nvCxnSpPr>
              <p:cNvPr id="428" name="Google Shape;428;p40"/>
              <p:cNvCxnSpPr>
                <a:stCxn id="421" idx="6"/>
                <a:endCxn id="423" idx="2"/>
              </p:cNvCxnSpPr>
              <p:nvPr/>
            </p:nvCxnSpPr>
            <p:spPr>
              <a:xfrm>
                <a:off x="1601425" y="2277650"/>
                <a:ext cx="552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429" name="Google Shape;429;p40"/>
              <p:cNvCxnSpPr>
                <a:stCxn id="423" idx="6"/>
                <a:endCxn id="422" idx="2"/>
              </p:cNvCxnSpPr>
              <p:nvPr/>
            </p:nvCxnSpPr>
            <p:spPr>
              <a:xfrm>
                <a:off x="2648767" y="2277650"/>
                <a:ext cx="552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430" name="Google Shape;430;p40"/>
              <p:cNvCxnSpPr>
                <a:stCxn id="422" idx="6"/>
                <a:endCxn id="424" idx="2"/>
              </p:cNvCxnSpPr>
              <p:nvPr/>
            </p:nvCxnSpPr>
            <p:spPr>
              <a:xfrm>
                <a:off x="3696108" y="2277650"/>
                <a:ext cx="552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431" name="Google Shape;431;p40"/>
              <p:cNvCxnSpPr>
                <a:stCxn id="424" idx="6"/>
                <a:endCxn id="425" idx="2"/>
              </p:cNvCxnSpPr>
              <p:nvPr/>
            </p:nvCxnSpPr>
            <p:spPr>
              <a:xfrm>
                <a:off x="4743450" y="2277650"/>
                <a:ext cx="552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432" name="Google Shape;432;p40"/>
              <p:cNvCxnSpPr>
                <a:stCxn id="425" idx="6"/>
                <a:endCxn id="426" idx="2"/>
              </p:cNvCxnSpPr>
              <p:nvPr/>
            </p:nvCxnSpPr>
            <p:spPr>
              <a:xfrm>
                <a:off x="5790792" y="2277650"/>
                <a:ext cx="552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433" name="Google Shape;433;p40"/>
              <p:cNvCxnSpPr>
                <a:stCxn id="426" idx="6"/>
                <a:endCxn id="427" idx="2"/>
              </p:cNvCxnSpPr>
              <p:nvPr/>
            </p:nvCxnSpPr>
            <p:spPr>
              <a:xfrm>
                <a:off x="6838133" y="2277650"/>
                <a:ext cx="552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434" name="Google Shape;434;p40"/>
              <p:cNvCxnSpPr/>
              <p:nvPr/>
            </p:nvCxnSpPr>
            <p:spPr>
              <a:xfrm>
                <a:off x="554125" y="2277650"/>
                <a:ext cx="552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</p:grpSp>
        <p:sp>
          <p:nvSpPr>
            <p:cNvPr id="435" name="Google Shape;435;p40"/>
            <p:cNvSpPr/>
            <p:nvPr/>
          </p:nvSpPr>
          <p:spPr>
            <a:xfrm>
              <a:off x="389245" y="2071296"/>
              <a:ext cx="347400" cy="403200"/>
            </a:xfrm>
            <a:prstGeom prst="rect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40"/>
            <p:cNvSpPr txBox="1"/>
            <p:nvPr/>
          </p:nvSpPr>
          <p:spPr>
            <a:xfrm>
              <a:off x="299128" y="2426050"/>
              <a:ext cx="625500" cy="10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sent</a:t>
              </a:r>
              <a:endParaRPr/>
            </a:p>
          </p:txBody>
        </p:sp>
        <p:sp>
          <p:nvSpPr>
            <p:cNvPr id="437" name="Google Shape;437;p40"/>
            <p:cNvSpPr/>
            <p:nvPr/>
          </p:nvSpPr>
          <p:spPr>
            <a:xfrm>
              <a:off x="8187395" y="2101046"/>
              <a:ext cx="347400" cy="403200"/>
            </a:xfrm>
            <a:prstGeom prst="rect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7</a:t>
              </a:r>
              <a:endParaRPr/>
            </a:p>
          </p:txBody>
        </p:sp>
        <p:sp>
          <p:nvSpPr>
            <p:cNvPr id="438" name="Google Shape;438;p40"/>
            <p:cNvSpPr txBox="1"/>
            <p:nvPr/>
          </p:nvSpPr>
          <p:spPr>
            <a:xfrm>
              <a:off x="8104500" y="2439960"/>
              <a:ext cx="540300" cy="40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size</a:t>
              </a: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4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Optimization: Extra Links</a:t>
            </a:r>
            <a:endParaRPr/>
          </a:p>
        </p:txBody>
      </p:sp>
      <p:sp>
        <p:nvSpPr>
          <p:cNvPr id="444" name="Google Shape;444;p41"/>
          <p:cNvSpPr txBox="1"/>
          <p:nvPr>
            <p:ph idx="1" type="body"/>
          </p:nvPr>
        </p:nvSpPr>
        <p:spPr>
          <a:xfrm>
            <a:off x="243000" y="556500"/>
            <a:ext cx="8443800" cy="77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Fundamental Problem: Slow search, even though it’s in order.</a:t>
            </a:r>
            <a:endParaRPr/>
          </a:p>
        </p:txBody>
      </p:sp>
      <p:sp>
        <p:nvSpPr>
          <p:cNvPr id="445" name="Google Shape;445;p41"/>
          <p:cNvSpPr/>
          <p:nvPr/>
        </p:nvSpPr>
        <p:spPr>
          <a:xfrm>
            <a:off x="1106125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46" name="Google Shape;446;p41"/>
          <p:cNvSpPr/>
          <p:nvPr/>
        </p:nvSpPr>
        <p:spPr>
          <a:xfrm>
            <a:off x="3200808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47" name="Google Shape;447;p41"/>
          <p:cNvSpPr/>
          <p:nvPr/>
        </p:nvSpPr>
        <p:spPr>
          <a:xfrm>
            <a:off x="2153467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48" name="Google Shape;448;p41"/>
          <p:cNvSpPr/>
          <p:nvPr/>
        </p:nvSpPr>
        <p:spPr>
          <a:xfrm>
            <a:off x="4248150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49" name="Google Shape;449;p41"/>
          <p:cNvSpPr/>
          <p:nvPr/>
        </p:nvSpPr>
        <p:spPr>
          <a:xfrm>
            <a:off x="5295492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50" name="Google Shape;450;p41"/>
          <p:cNvSpPr/>
          <p:nvPr/>
        </p:nvSpPr>
        <p:spPr>
          <a:xfrm>
            <a:off x="6342833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51" name="Google Shape;451;p41"/>
          <p:cNvSpPr/>
          <p:nvPr/>
        </p:nvSpPr>
        <p:spPr>
          <a:xfrm>
            <a:off x="7390175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452" name="Google Shape;452;p41"/>
          <p:cNvCxnSpPr>
            <a:stCxn id="445" idx="6"/>
            <a:endCxn id="447" idx="2"/>
          </p:cNvCxnSpPr>
          <p:nvPr/>
        </p:nvCxnSpPr>
        <p:spPr>
          <a:xfrm>
            <a:off x="1601425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53" name="Google Shape;453;p41"/>
          <p:cNvCxnSpPr>
            <a:stCxn id="447" idx="6"/>
            <a:endCxn id="446" idx="2"/>
          </p:cNvCxnSpPr>
          <p:nvPr/>
        </p:nvCxnSpPr>
        <p:spPr>
          <a:xfrm>
            <a:off x="2648767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54" name="Google Shape;454;p41"/>
          <p:cNvCxnSpPr>
            <a:stCxn id="446" idx="6"/>
            <a:endCxn id="448" idx="2"/>
          </p:cNvCxnSpPr>
          <p:nvPr/>
        </p:nvCxnSpPr>
        <p:spPr>
          <a:xfrm>
            <a:off x="3696108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55" name="Google Shape;455;p41"/>
          <p:cNvCxnSpPr>
            <a:stCxn id="448" idx="6"/>
            <a:endCxn id="449" idx="2"/>
          </p:cNvCxnSpPr>
          <p:nvPr/>
        </p:nvCxnSpPr>
        <p:spPr>
          <a:xfrm>
            <a:off x="4743450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56" name="Google Shape;456;p41"/>
          <p:cNvCxnSpPr>
            <a:stCxn id="449" idx="6"/>
            <a:endCxn id="450" idx="2"/>
          </p:cNvCxnSpPr>
          <p:nvPr/>
        </p:nvCxnSpPr>
        <p:spPr>
          <a:xfrm>
            <a:off x="5790792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57" name="Google Shape;457;p41"/>
          <p:cNvCxnSpPr>
            <a:stCxn id="450" idx="6"/>
            <a:endCxn id="451" idx="2"/>
          </p:cNvCxnSpPr>
          <p:nvPr/>
        </p:nvCxnSpPr>
        <p:spPr>
          <a:xfrm>
            <a:off x="6838133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58" name="Google Shape;458;p41"/>
          <p:cNvCxnSpPr>
            <a:stCxn id="445" idx="4"/>
            <a:endCxn id="448" idx="4"/>
          </p:cNvCxnSpPr>
          <p:nvPr/>
        </p:nvCxnSpPr>
        <p:spPr>
          <a:xfrm flipH="1" rot="-5400000">
            <a:off x="2924425" y="954650"/>
            <a:ext cx="600" cy="3141900"/>
          </a:xfrm>
          <a:prstGeom prst="curvedConnector3">
            <a:avLst>
              <a:gd fmla="val 39687500" name="adj1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59" name="Google Shape;459;p41"/>
          <p:cNvCxnSpPr>
            <a:stCxn id="447" idx="4"/>
            <a:endCxn id="451" idx="4"/>
          </p:cNvCxnSpPr>
          <p:nvPr/>
        </p:nvCxnSpPr>
        <p:spPr>
          <a:xfrm flipH="1" rot="-5400000">
            <a:off x="5019217" y="-92800"/>
            <a:ext cx="600" cy="5236800"/>
          </a:xfrm>
          <a:prstGeom prst="curvedConnector3">
            <a:avLst>
              <a:gd fmla="val 39687500" name="adj1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60" name="Google Shape;460;p41"/>
          <p:cNvCxnSpPr/>
          <p:nvPr/>
        </p:nvCxnSpPr>
        <p:spPr>
          <a:xfrm>
            <a:off x="554125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61" name="Google Shape;461;p41"/>
          <p:cNvSpPr txBox="1"/>
          <p:nvPr/>
        </p:nvSpPr>
        <p:spPr>
          <a:xfrm>
            <a:off x="211975" y="728749"/>
            <a:ext cx="8686800" cy="11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 (random) express lanes. </a:t>
            </a:r>
            <a:r>
              <a:rPr lang="en" sz="2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Skip List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(won’t discuss in 61B)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4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Optimization: Change the Entry Point</a:t>
            </a:r>
            <a:endParaRPr/>
          </a:p>
        </p:txBody>
      </p:sp>
      <p:sp>
        <p:nvSpPr>
          <p:cNvPr id="467" name="Google Shape;467;p42"/>
          <p:cNvSpPr txBox="1"/>
          <p:nvPr>
            <p:ph idx="1" type="body"/>
          </p:nvPr>
        </p:nvSpPr>
        <p:spPr>
          <a:xfrm>
            <a:off x="243000" y="556500"/>
            <a:ext cx="8443800" cy="77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Fundamental Problem: Slow search, even though it’s in order.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Move pointer to middle.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42"/>
          <p:cNvSpPr/>
          <p:nvPr/>
        </p:nvSpPr>
        <p:spPr>
          <a:xfrm>
            <a:off x="1133875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69" name="Google Shape;469;p42"/>
          <p:cNvSpPr/>
          <p:nvPr/>
        </p:nvSpPr>
        <p:spPr>
          <a:xfrm>
            <a:off x="3200808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70" name="Google Shape;470;p42"/>
          <p:cNvSpPr/>
          <p:nvPr/>
        </p:nvSpPr>
        <p:spPr>
          <a:xfrm>
            <a:off x="2181217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71" name="Google Shape;471;p42"/>
          <p:cNvSpPr/>
          <p:nvPr/>
        </p:nvSpPr>
        <p:spPr>
          <a:xfrm>
            <a:off x="4248150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72" name="Google Shape;472;p42"/>
          <p:cNvSpPr/>
          <p:nvPr/>
        </p:nvSpPr>
        <p:spPr>
          <a:xfrm>
            <a:off x="5295492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73" name="Google Shape;473;p42"/>
          <p:cNvSpPr/>
          <p:nvPr/>
        </p:nvSpPr>
        <p:spPr>
          <a:xfrm>
            <a:off x="6342833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74" name="Google Shape;474;p42"/>
          <p:cNvSpPr/>
          <p:nvPr/>
        </p:nvSpPr>
        <p:spPr>
          <a:xfrm>
            <a:off x="7390175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475" name="Google Shape;475;p42"/>
          <p:cNvCxnSpPr>
            <a:stCxn id="468" idx="6"/>
            <a:endCxn id="470" idx="2"/>
          </p:cNvCxnSpPr>
          <p:nvPr/>
        </p:nvCxnSpPr>
        <p:spPr>
          <a:xfrm>
            <a:off x="1629175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76" name="Google Shape;476;p42"/>
          <p:cNvCxnSpPr>
            <a:stCxn id="470" idx="6"/>
            <a:endCxn id="469" idx="2"/>
          </p:cNvCxnSpPr>
          <p:nvPr/>
        </p:nvCxnSpPr>
        <p:spPr>
          <a:xfrm>
            <a:off x="2676517" y="2277650"/>
            <a:ext cx="5244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77" name="Google Shape;477;p42"/>
          <p:cNvCxnSpPr>
            <a:stCxn id="469" idx="6"/>
            <a:endCxn id="471" idx="2"/>
          </p:cNvCxnSpPr>
          <p:nvPr/>
        </p:nvCxnSpPr>
        <p:spPr>
          <a:xfrm>
            <a:off x="3696108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78" name="Google Shape;478;p42"/>
          <p:cNvCxnSpPr>
            <a:stCxn id="471" idx="6"/>
            <a:endCxn id="472" idx="2"/>
          </p:cNvCxnSpPr>
          <p:nvPr/>
        </p:nvCxnSpPr>
        <p:spPr>
          <a:xfrm>
            <a:off x="4743450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79" name="Google Shape;479;p42"/>
          <p:cNvCxnSpPr>
            <a:stCxn id="472" idx="6"/>
            <a:endCxn id="473" idx="2"/>
          </p:cNvCxnSpPr>
          <p:nvPr/>
        </p:nvCxnSpPr>
        <p:spPr>
          <a:xfrm>
            <a:off x="5790792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0" name="Google Shape;480;p42"/>
          <p:cNvCxnSpPr>
            <a:stCxn id="473" idx="6"/>
            <a:endCxn id="474" idx="2"/>
          </p:cNvCxnSpPr>
          <p:nvPr/>
        </p:nvCxnSpPr>
        <p:spPr>
          <a:xfrm>
            <a:off x="6838133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1" name="Google Shape;481;p42"/>
          <p:cNvCxnSpPr/>
          <p:nvPr/>
        </p:nvCxnSpPr>
        <p:spPr>
          <a:xfrm>
            <a:off x="4507850" y="1596050"/>
            <a:ext cx="0" cy="432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4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Optimization: Change the Entry Point, Flip Links</a:t>
            </a:r>
            <a:endParaRPr/>
          </a:p>
        </p:txBody>
      </p:sp>
      <p:sp>
        <p:nvSpPr>
          <p:cNvPr id="487" name="Google Shape;487;p43"/>
          <p:cNvSpPr txBox="1"/>
          <p:nvPr>
            <p:ph idx="1" type="body"/>
          </p:nvPr>
        </p:nvSpPr>
        <p:spPr>
          <a:xfrm>
            <a:off x="243000" y="556500"/>
            <a:ext cx="8443800" cy="77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Fundamental Problem: Slow search, even though it’s in order.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Move pointer to middle and flip left links. Halved search time!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43"/>
          <p:cNvSpPr/>
          <p:nvPr/>
        </p:nvSpPr>
        <p:spPr>
          <a:xfrm>
            <a:off x="1106125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89" name="Google Shape;489;p43"/>
          <p:cNvSpPr/>
          <p:nvPr/>
        </p:nvSpPr>
        <p:spPr>
          <a:xfrm>
            <a:off x="3200808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90" name="Google Shape;490;p43"/>
          <p:cNvSpPr/>
          <p:nvPr/>
        </p:nvSpPr>
        <p:spPr>
          <a:xfrm>
            <a:off x="2153467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91" name="Google Shape;491;p43"/>
          <p:cNvSpPr/>
          <p:nvPr/>
        </p:nvSpPr>
        <p:spPr>
          <a:xfrm>
            <a:off x="4248150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92" name="Google Shape;492;p43"/>
          <p:cNvSpPr/>
          <p:nvPr/>
        </p:nvSpPr>
        <p:spPr>
          <a:xfrm>
            <a:off x="5295492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93" name="Google Shape;493;p43"/>
          <p:cNvSpPr/>
          <p:nvPr/>
        </p:nvSpPr>
        <p:spPr>
          <a:xfrm>
            <a:off x="6342833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94" name="Google Shape;494;p43"/>
          <p:cNvSpPr/>
          <p:nvPr/>
        </p:nvSpPr>
        <p:spPr>
          <a:xfrm>
            <a:off x="7390175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495" name="Google Shape;495;p43"/>
          <p:cNvCxnSpPr>
            <a:stCxn id="488" idx="6"/>
            <a:endCxn id="490" idx="2"/>
          </p:cNvCxnSpPr>
          <p:nvPr/>
        </p:nvCxnSpPr>
        <p:spPr>
          <a:xfrm>
            <a:off x="1601425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496" name="Google Shape;496;p43"/>
          <p:cNvCxnSpPr>
            <a:stCxn id="490" idx="6"/>
            <a:endCxn id="489" idx="2"/>
          </p:cNvCxnSpPr>
          <p:nvPr/>
        </p:nvCxnSpPr>
        <p:spPr>
          <a:xfrm>
            <a:off x="2648767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497" name="Google Shape;497;p43"/>
          <p:cNvCxnSpPr>
            <a:stCxn id="489" idx="6"/>
            <a:endCxn id="491" idx="2"/>
          </p:cNvCxnSpPr>
          <p:nvPr/>
        </p:nvCxnSpPr>
        <p:spPr>
          <a:xfrm>
            <a:off x="3696108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498" name="Google Shape;498;p43"/>
          <p:cNvCxnSpPr>
            <a:stCxn id="491" idx="6"/>
            <a:endCxn id="492" idx="2"/>
          </p:cNvCxnSpPr>
          <p:nvPr/>
        </p:nvCxnSpPr>
        <p:spPr>
          <a:xfrm>
            <a:off x="4743450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99" name="Google Shape;499;p43"/>
          <p:cNvCxnSpPr>
            <a:stCxn id="492" idx="6"/>
            <a:endCxn id="493" idx="2"/>
          </p:cNvCxnSpPr>
          <p:nvPr/>
        </p:nvCxnSpPr>
        <p:spPr>
          <a:xfrm>
            <a:off x="5790792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00" name="Google Shape;500;p43"/>
          <p:cNvCxnSpPr>
            <a:stCxn id="493" idx="6"/>
            <a:endCxn id="494" idx="2"/>
          </p:cNvCxnSpPr>
          <p:nvPr/>
        </p:nvCxnSpPr>
        <p:spPr>
          <a:xfrm>
            <a:off x="6838133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01" name="Google Shape;501;p43"/>
          <p:cNvCxnSpPr/>
          <p:nvPr/>
        </p:nvCxnSpPr>
        <p:spPr>
          <a:xfrm>
            <a:off x="4507850" y="1596050"/>
            <a:ext cx="0" cy="432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4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Optimization: Change the Entry Point, Flip Links</a:t>
            </a:r>
            <a:endParaRPr/>
          </a:p>
        </p:txBody>
      </p:sp>
      <p:sp>
        <p:nvSpPr>
          <p:cNvPr id="507" name="Google Shape;507;p44"/>
          <p:cNvSpPr txBox="1"/>
          <p:nvPr>
            <p:ph idx="1" type="body"/>
          </p:nvPr>
        </p:nvSpPr>
        <p:spPr>
          <a:xfrm>
            <a:off x="243000" y="556500"/>
            <a:ext cx="8443800" cy="77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Fundamental Problem: Slow search, even though it’s in order.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do we do even better?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Dream big!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44"/>
          <p:cNvSpPr/>
          <p:nvPr/>
        </p:nvSpPr>
        <p:spPr>
          <a:xfrm>
            <a:off x="1106125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09" name="Google Shape;509;p44"/>
          <p:cNvSpPr/>
          <p:nvPr/>
        </p:nvSpPr>
        <p:spPr>
          <a:xfrm>
            <a:off x="3200808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10" name="Google Shape;510;p44"/>
          <p:cNvSpPr/>
          <p:nvPr/>
        </p:nvSpPr>
        <p:spPr>
          <a:xfrm>
            <a:off x="2153467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11" name="Google Shape;511;p44"/>
          <p:cNvSpPr/>
          <p:nvPr/>
        </p:nvSpPr>
        <p:spPr>
          <a:xfrm>
            <a:off x="4248150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12" name="Google Shape;512;p44"/>
          <p:cNvSpPr/>
          <p:nvPr/>
        </p:nvSpPr>
        <p:spPr>
          <a:xfrm>
            <a:off x="5295492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13" name="Google Shape;513;p44"/>
          <p:cNvSpPr/>
          <p:nvPr/>
        </p:nvSpPr>
        <p:spPr>
          <a:xfrm>
            <a:off x="6342833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14" name="Google Shape;514;p44"/>
          <p:cNvSpPr/>
          <p:nvPr/>
        </p:nvSpPr>
        <p:spPr>
          <a:xfrm>
            <a:off x="7390175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515" name="Google Shape;515;p44"/>
          <p:cNvCxnSpPr>
            <a:stCxn id="508" idx="6"/>
            <a:endCxn id="510" idx="2"/>
          </p:cNvCxnSpPr>
          <p:nvPr/>
        </p:nvCxnSpPr>
        <p:spPr>
          <a:xfrm>
            <a:off x="1601425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16" name="Google Shape;516;p44"/>
          <p:cNvCxnSpPr>
            <a:stCxn id="510" idx="6"/>
            <a:endCxn id="509" idx="2"/>
          </p:cNvCxnSpPr>
          <p:nvPr/>
        </p:nvCxnSpPr>
        <p:spPr>
          <a:xfrm>
            <a:off x="2648767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17" name="Google Shape;517;p44"/>
          <p:cNvCxnSpPr>
            <a:stCxn id="509" idx="6"/>
            <a:endCxn id="511" idx="2"/>
          </p:cNvCxnSpPr>
          <p:nvPr/>
        </p:nvCxnSpPr>
        <p:spPr>
          <a:xfrm>
            <a:off x="3696108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18" name="Google Shape;518;p44"/>
          <p:cNvCxnSpPr>
            <a:stCxn id="511" idx="6"/>
            <a:endCxn id="512" idx="2"/>
          </p:cNvCxnSpPr>
          <p:nvPr/>
        </p:nvCxnSpPr>
        <p:spPr>
          <a:xfrm>
            <a:off x="4743450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19" name="Google Shape;519;p44"/>
          <p:cNvCxnSpPr>
            <a:stCxn id="512" idx="6"/>
            <a:endCxn id="513" idx="2"/>
          </p:cNvCxnSpPr>
          <p:nvPr/>
        </p:nvCxnSpPr>
        <p:spPr>
          <a:xfrm>
            <a:off x="5790792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20" name="Google Shape;520;p44"/>
          <p:cNvCxnSpPr>
            <a:stCxn id="513" idx="6"/>
            <a:endCxn id="514" idx="2"/>
          </p:cNvCxnSpPr>
          <p:nvPr/>
        </p:nvCxnSpPr>
        <p:spPr>
          <a:xfrm>
            <a:off x="6838133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21" name="Google Shape;521;p44"/>
          <p:cNvCxnSpPr/>
          <p:nvPr/>
        </p:nvCxnSpPr>
        <p:spPr>
          <a:xfrm>
            <a:off x="4507850" y="1596050"/>
            <a:ext cx="0" cy="432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4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Optimization: Change Entry Point, Flip Links, Allow Big Jumps</a:t>
            </a:r>
            <a:endParaRPr/>
          </a:p>
        </p:txBody>
      </p:sp>
      <p:sp>
        <p:nvSpPr>
          <p:cNvPr id="527" name="Google Shape;527;p45"/>
          <p:cNvSpPr txBox="1"/>
          <p:nvPr>
            <p:ph idx="1" type="body"/>
          </p:nvPr>
        </p:nvSpPr>
        <p:spPr>
          <a:xfrm>
            <a:off x="243000" y="556500"/>
            <a:ext cx="8443800" cy="77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Fundamental Problem: Slow search, even though it’s in order.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do we do better?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45"/>
          <p:cNvSpPr/>
          <p:nvPr/>
        </p:nvSpPr>
        <p:spPr>
          <a:xfrm>
            <a:off x="1106125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29" name="Google Shape;529;p45"/>
          <p:cNvSpPr/>
          <p:nvPr/>
        </p:nvSpPr>
        <p:spPr>
          <a:xfrm>
            <a:off x="3200808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C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30" name="Google Shape;530;p45"/>
          <p:cNvSpPr/>
          <p:nvPr/>
        </p:nvSpPr>
        <p:spPr>
          <a:xfrm>
            <a:off x="2153467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B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31" name="Google Shape;531;p45"/>
          <p:cNvSpPr/>
          <p:nvPr/>
        </p:nvSpPr>
        <p:spPr>
          <a:xfrm>
            <a:off x="4248150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D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32" name="Google Shape;532;p45"/>
          <p:cNvSpPr/>
          <p:nvPr/>
        </p:nvSpPr>
        <p:spPr>
          <a:xfrm>
            <a:off x="5295492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E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33" name="Google Shape;533;p45"/>
          <p:cNvSpPr/>
          <p:nvPr/>
        </p:nvSpPr>
        <p:spPr>
          <a:xfrm>
            <a:off x="6342833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F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34" name="Google Shape;534;p45"/>
          <p:cNvSpPr/>
          <p:nvPr/>
        </p:nvSpPr>
        <p:spPr>
          <a:xfrm>
            <a:off x="7390175" y="2030000"/>
            <a:ext cx="495300" cy="495300"/>
          </a:xfrm>
          <a:prstGeom prst="ellipse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nsolas"/>
                <a:ea typeface="Consolas"/>
                <a:cs typeface="Consolas"/>
                <a:sym typeface="Consolas"/>
              </a:rPr>
              <a:t>G</a:t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535" name="Google Shape;535;p45"/>
          <p:cNvCxnSpPr>
            <a:stCxn id="528" idx="6"/>
            <a:endCxn id="530" idx="2"/>
          </p:cNvCxnSpPr>
          <p:nvPr/>
        </p:nvCxnSpPr>
        <p:spPr>
          <a:xfrm>
            <a:off x="1601425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36" name="Google Shape;536;p45"/>
          <p:cNvCxnSpPr>
            <a:stCxn id="530" idx="6"/>
            <a:endCxn id="529" idx="2"/>
          </p:cNvCxnSpPr>
          <p:nvPr/>
        </p:nvCxnSpPr>
        <p:spPr>
          <a:xfrm>
            <a:off x="2648767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7" name="Google Shape;537;p45"/>
          <p:cNvCxnSpPr>
            <a:stCxn id="532" idx="6"/>
            <a:endCxn id="533" idx="2"/>
          </p:cNvCxnSpPr>
          <p:nvPr/>
        </p:nvCxnSpPr>
        <p:spPr>
          <a:xfrm>
            <a:off x="5790792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38" name="Google Shape;538;p45"/>
          <p:cNvCxnSpPr>
            <a:stCxn id="533" idx="6"/>
            <a:endCxn id="534" idx="2"/>
          </p:cNvCxnSpPr>
          <p:nvPr/>
        </p:nvCxnSpPr>
        <p:spPr>
          <a:xfrm>
            <a:off x="6838133" y="2277650"/>
            <a:ext cx="5520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9" name="Google Shape;539;p45"/>
          <p:cNvCxnSpPr/>
          <p:nvPr/>
        </p:nvCxnSpPr>
        <p:spPr>
          <a:xfrm>
            <a:off x="4507850" y="1596050"/>
            <a:ext cx="0" cy="432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0" name="Google Shape;540;p45"/>
          <p:cNvCxnSpPr>
            <a:stCxn id="531" idx="1"/>
            <a:endCxn id="530" idx="0"/>
          </p:cNvCxnSpPr>
          <p:nvPr/>
        </p:nvCxnSpPr>
        <p:spPr>
          <a:xfrm flipH="1" rot="5400000">
            <a:off x="3324535" y="1106385"/>
            <a:ext cx="72600" cy="1919700"/>
          </a:xfrm>
          <a:prstGeom prst="curvedConnector3">
            <a:avLst>
              <a:gd fmla="val 427906" name="adj1"/>
            </a:avLst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1" name="Google Shape;541;p45"/>
          <p:cNvCxnSpPr>
            <a:stCxn id="531" idx="7"/>
            <a:endCxn id="533" idx="0"/>
          </p:cNvCxnSpPr>
          <p:nvPr/>
        </p:nvCxnSpPr>
        <p:spPr>
          <a:xfrm rot="-5400000">
            <a:off x="5594465" y="1106385"/>
            <a:ext cx="72600" cy="1919700"/>
          </a:xfrm>
          <a:prstGeom prst="curvedConnector3">
            <a:avLst>
              <a:gd fmla="val 427906" name="adj1"/>
            </a:avLst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542" name="Google Shape;542;p45"/>
          <p:cNvGrpSpPr/>
          <p:nvPr/>
        </p:nvGrpSpPr>
        <p:grpSpPr>
          <a:xfrm>
            <a:off x="2553925" y="2900025"/>
            <a:ext cx="3959950" cy="1994400"/>
            <a:chOff x="2553925" y="2900025"/>
            <a:chExt cx="3959950" cy="1994400"/>
          </a:xfrm>
        </p:grpSpPr>
        <p:sp>
          <p:nvSpPr>
            <p:cNvPr id="543" name="Google Shape;543;p45"/>
            <p:cNvSpPr/>
            <p:nvPr/>
          </p:nvSpPr>
          <p:spPr>
            <a:xfrm>
              <a:off x="2553925" y="4399125"/>
              <a:ext cx="495300" cy="495300"/>
            </a:xfrm>
            <a:prstGeom prst="ellipse">
              <a:avLst/>
            </a:prstGeom>
            <a:solidFill>
              <a:srgbClr val="B1DD8B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latin typeface="Consolas"/>
                  <a:ea typeface="Consolas"/>
                  <a:cs typeface="Consolas"/>
                  <a:sym typeface="Consolas"/>
                </a:rPr>
                <a:t>A</a:t>
              </a:r>
              <a:endParaRPr sz="22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44" name="Google Shape;544;p45"/>
            <p:cNvSpPr/>
            <p:nvPr/>
          </p:nvSpPr>
          <p:spPr>
            <a:xfrm>
              <a:off x="3886608" y="4399125"/>
              <a:ext cx="495300" cy="495300"/>
            </a:xfrm>
            <a:prstGeom prst="ellipse">
              <a:avLst/>
            </a:prstGeom>
            <a:solidFill>
              <a:srgbClr val="B1DD8B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latin typeface="Consolas"/>
                  <a:ea typeface="Consolas"/>
                  <a:cs typeface="Consolas"/>
                  <a:sym typeface="Consolas"/>
                </a:rPr>
                <a:t>C</a:t>
              </a:r>
              <a:endParaRPr sz="22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45" name="Google Shape;545;p45"/>
            <p:cNvSpPr/>
            <p:nvPr/>
          </p:nvSpPr>
          <p:spPr>
            <a:xfrm>
              <a:off x="3220267" y="3713325"/>
              <a:ext cx="495300" cy="495300"/>
            </a:xfrm>
            <a:prstGeom prst="ellipse">
              <a:avLst/>
            </a:prstGeom>
            <a:solidFill>
              <a:srgbClr val="B1DD8B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latin typeface="Consolas"/>
                  <a:ea typeface="Consolas"/>
                  <a:cs typeface="Consolas"/>
                  <a:sym typeface="Consolas"/>
                </a:rPr>
                <a:t>B</a:t>
              </a:r>
              <a:endParaRPr sz="22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46" name="Google Shape;546;p45"/>
            <p:cNvSpPr/>
            <p:nvPr/>
          </p:nvSpPr>
          <p:spPr>
            <a:xfrm>
              <a:off x="4248150" y="3332325"/>
              <a:ext cx="495300" cy="495300"/>
            </a:xfrm>
            <a:prstGeom prst="ellipse">
              <a:avLst/>
            </a:prstGeom>
            <a:solidFill>
              <a:srgbClr val="B1DD8B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latin typeface="Consolas"/>
                  <a:ea typeface="Consolas"/>
                  <a:cs typeface="Consolas"/>
                  <a:sym typeface="Consolas"/>
                </a:rPr>
                <a:t>D</a:t>
              </a:r>
              <a:endParaRPr sz="22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47" name="Google Shape;547;p45"/>
            <p:cNvSpPr/>
            <p:nvPr/>
          </p:nvSpPr>
          <p:spPr>
            <a:xfrm>
              <a:off x="4685892" y="4399125"/>
              <a:ext cx="495300" cy="495300"/>
            </a:xfrm>
            <a:prstGeom prst="ellipse">
              <a:avLst/>
            </a:prstGeom>
            <a:solidFill>
              <a:srgbClr val="B1DD8B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latin typeface="Consolas"/>
                  <a:ea typeface="Consolas"/>
                  <a:cs typeface="Consolas"/>
                  <a:sym typeface="Consolas"/>
                </a:rPr>
                <a:t>E</a:t>
              </a:r>
              <a:endParaRPr sz="22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48" name="Google Shape;548;p45"/>
            <p:cNvSpPr/>
            <p:nvPr/>
          </p:nvSpPr>
          <p:spPr>
            <a:xfrm>
              <a:off x="5352233" y="3789525"/>
              <a:ext cx="495300" cy="495300"/>
            </a:xfrm>
            <a:prstGeom prst="ellipse">
              <a:avLst/>
            </a:prstGeom>
            <a:solidFill>
              <a:srgbClr val="B1DD8B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latin typeface="Consolas"/>
                  <a:ea typeface="Consolas"/>
                  <a:cs typeface="Consolas"/>
                  <a:sym typeface="Consolas"/>
                </a:rPr>
                <a:t>F</a:t>
              </a:r>
              <a:endParaRPr sz="22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49" name="Google Shape;549;p45"/>
            <p:cNvSpPr/>
            <p:nvPr/>
          </p:nvSpPr>
          <p:spPr>
            <a:xfrm>
              <a:off x="6018575" y="4399125"/>
              <a:ext cx="495300" cy="495300"/>
            </a:xfrm>
            <a:prstGeom prst="ellipse">
              <a:avLst/>
            </a:prstGeom>
            <a:solidFill>
              <a:srgbClr val="B1DD8B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latin typeface="Consolas"/>
                  <a:ea typeface="Consolas"/>
                  <a:cs typeface="Consolas"/>
                  <a:sym typeface="Consolas"/>
                </a:rPr>
                <a:t>G</a:t>
              </a:r>
              <a:endParaRPr sz="22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550" name="Google Shape;550;p45"/>
            <p:cNvCxnSpPr>
              <a:stCxn id="543" idx="7"/>
              <a:endCxn id="545" idx="3"/>
            </p:cNvCxnSpPr>
            <p:nvPr/>
          </p:nvCxnSpPr>
          <p:spPr>
            <a:xfrm flipH="1" rot="10800000">
              <a:off x="2976690" y="4135960"/>
              <a:ext cx="316200" cy="3357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cxnSp>
          <p:nvCxnSpPr>
            <p:cNvPr id="551" name="Google Shape;551;p45"/>
            <p:cNvCxnSpPr>
              <a:stCxn id="545" idx="5"/>
              <a:endCxn id="544" idx="1"/>
            </p:cNvCxnSpPr>
            <p:nvPr/>
          </p:nvCxnSpPr>
          <p:spPr>
            <a:xfrm>
              <a:off x="3643032" y="4136090"/>
              <a:ext cx="316200" cy="3357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552" name="Google Shape;552;p45"/>
            <p:cNvCxnSpPr>
              <a:stCxn id="547" idx="7"/>
              <a:endCxn id="548" idx="3"/>
            </p:cNvCxnSpPr>
            <p:nvPr/>
          </p:nvCxnSpPr>
          <p:spPr>
            <a:xfrm flipH="1" rot="10800000">
              <a:off x="5108657" y="4212160"/>
              <a:ext cx="316200" cy="259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cxnSp>
          <p:nvCxnSpPr>
            <p:cNvPr id="553" name="Google Shape;553;p45"/>
            <p:cNvCxnSpPr>
              <a:stCxn id="548" idx="5"/>
              <a:endCxn id="549" idx="1"/>
            </p:cNvCxnSpPr>
            <p:nvPr/>
          </p:nvCxnSpPr>
          <p:spPr>
            <a:xfrm>
              <a:off x="5774998" y="4212290"/>
              <a:ext cx="316200" cy="259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554" name="Google Shape;554;p45"/>
            <p:cNvCxnSpPr/>
            <p:nvPr/>
          </p:nvCxnSpPr>
          <p:spPr>
            <a:xfrm>
              <a:off x="4495800" y="2900025"/>
              <a:ext cx="0" cy="432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555" name="Google Shape;555;p45"/>
            <p:cNvCxnSpPr>
              <a:stCxn id="546" idx="2"/>
              <a:endCxn id="545" idx="7"/>
            </p:cNvCxnSpPr>
            <p:nvPr/>
          </p:nvCxnSpPr>
          <p:spPr>
            <a:xfrm flipH="1">
              <a:off x="3643050" y="3579975"/>
              <a:ext cx="605100" cy="2058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556" name="Google Shape;556;p45"/>
            <p:cNvCxnSpPr>
              <a:stCxn id="546" idx="6"/>
              <a:endCxn id="548" idx="1"/>
            </p:cNvCxnSpPr>
            <p:nvPr/>
          </p:nvCxnSpPr>
          <p:spPr>
            <a:xfrm>
              <a:off x="4743450" y="3579975"/>
              <a:ext cx="681300" cy="2820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46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Abstract Data Types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Binary Search Trees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Derivation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Definition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contains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Insert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Hibbard deletion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Sets and Maps (are the same thing)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BST Implementation Tips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562" name="Google Shape;562;p46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Binary Search Trees: Definition</a:t>
            </a:r>
            <a:endParaRPr/>
          </a:p>
        </p:txBody>
      </p:sp>
      <p:sp>
        <p:nvSpPr>
          <p:cNvPr id="563" name="Google Shape;563;p46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16,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4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Tree</a:t>
            </a:r>
            <a:endParaRPr/>
          </a:p>
        </p:txBody>
      </p:sp>
      <p:sp>
        <p:nvSpPr>
          <p:cNvPr id="569" name="Google Shape;569;p47"/>
          <p:cNvSpPr/>
          <p:nvPr/>
        </p:nvSpPr>
        <p:spPr>
          <a:xfrm>
            <a:off x="362638" y="2944275"/>
            <a:ext cx="435300" cy="435300"/>
          </a:xfrm>
          <a:prstGeom prst="ellipse">
            <a:avLst/>
          </a:prstGeom>
          <a:solidFill>
            <a:srgbClr val="93C47D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70" name="Google Shape;570;p4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tree consists of: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set of nodes.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set of edges that connect those nodes.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Constraint: There is exactly one path between any two nodes.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Green structures below are trees. Pink ones are not.</a:t>
            </a:r>
            <a:endParaRPr/>
          </a:p>
        </p:txBody>
      </p:sp>
      <p:grpSp>
        <p:nvGrpSpPr>
          <p:cNvPr id="571" name="Google Shape;571;p47"/>
          <p:cNvGrpSpPr/>
          <p:nvPr/>
        </p:nvGrpSpPr>
        <p:grpSpPr>
          <a:xfrm>
            <a:off x="4696588" y="2940275"/>
            <a:ext cx="1430074" cy="1721325"/>
            <a:chOff x="4696588" y="2940275"/>
            <a:chExt cx="1430074" cy="1721325"/>
          </a:xfrm>
        </p:grpSpPr>
        <p:sp>
          <p:nvSpPr>
            <p:cNvPr id="572" name="Google Shape;572;p47"/>
            <p:cNvSpPr/>
            <p:nvPr/>
          </p:nvSpPr>
          <p:spPr>
            <a:xfrm>
              <a:off x="5212963" y="2940275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573" name="Google Shape;573;p47"/>
            <p:cNvCxnSpPr>
              <a:stCxn id="574" idx="1"/>
              <a:endCxn id="575" idx="5"/>
            </p:cNvCxnSpPr>
            <p:nvPr/>
          </p:nvCxnSpPr>
          <p:spPr>
            <a:xfrm rot="10800000">
              <a:off x="5068211" y="3961848"/>
              <a:ext cx="170400" cy="3282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6" name="Google Shape;576;p47"/>
            <p:cNvCxnSpPr>
              <a:stCxn id="575" idx="7"/>
              <a:endCxn id="572" idx="3"/>
            </p:cNvCxnSpPr>
            <p:nvPr/>
          </p:nvCxnSpPr>
          <p:spPr>
            <a:xfrm flipH="1" rot="10800000">
              <a:off x="5068140" y="3311973"/>
              <a:ext cx="208500" cy="3420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7" name="Google Shape;577;p47"/>
            <p:cNvCxnSpPr>
              <a:stCxn id="578" idx="1"/>
              <a:endCxn id="572" idx="5"/>
            </p:cNvCxnSpPr>
            <p:nvPr/>
          </p:nvCxnSpPr>
          <p:spPr>
            <a:xfrm rot="10800000">
              <a:off x="5584411" y="3311973"/>
              <a:ext cx="170700" cy="3420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74" name="Google Shape;574;p47"/>
            <p:cNvSpPr/>
            <p:nvPr/>
          </p:nvSpPr>
          <p:spPr>
            <a:xfrm>
              <a:off x="5174863" y="4226300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579" name="Google Shape;579;p47"/>
            <p:cNvCxnSpPr>
              <a:stCxn id="578" idx="3"/>
              <a:endCxn id="574" idx="7"/>
            </p:cNvCxnSpPr>
            <p:nvPr/>
          </p:nvCxnSpPr>
          <p:spPr>
            <a:xfrm flipH="1">
              <a:off x="5546311" y="3961777"/>
              <a:ext cx="208800" cy="3282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78" name="Google Shape;578;p47"/>
            <p:cNvSpPr/>
            <p:nvPr/>
          </p:nvSpPr>
          <p:spPr>
            <a:xfrm>
              <a:off x="5691363" y="3590225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75" name="Google Shape;575;p47"/>
            <p:cNvSpPr/>
            <p:nvPr/>
          </p:nvSpPr>
          <p:spPr>
            <a:xfrm>
              <a:off x="4696588" y="3590225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grpSp>
        <p:nvGrpSpPr>
          <p:cNvPr id="580" name="Google Shape;580;p47"/>
          <p:cNvGrpSpPr/>
          <p:nvPr/>
        </p:nvGrpSpPr>
        <p:grpSpPr>
          <a:xfrm>
            <a:off x="6805488" y="2870887"/>
            <a:ext cx="1865374" cy="1790700"/>
            <a:chOff x="6805488" y="2870887"/>
            <a:chExt cx="1865374" cy="1790700"/>
          </a:xfrm>
        </p:grpSpPr>
        <p:sp>
          <p:nvSpPr>
            <p:cNvPr id="581" name="Google Shape;581;p47"/>
            <p:cNvSpPr/>
            <p:nvPr/>
          </p:nvSpPr>
          <p:spPr>
            <a:xfrm>
              <a:off x="7757163" y="2871013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582" name="Google Shape;582;p47"/>
            <p:cNvCxnSpPr>
              <a:stCxn id="583" idx="0"/>
              <a:endCxn id="584" idx="3"/>
            </p:cNvCxnSpPr>
            <p:nvPr/>
          </p:nvCxnSpPr>
          <p:spPr>
            <a:xfrm flipH="1" rot="10800000">
              <a:off x="7023138" y="3892388"/>
              <a:ext cx="281400" cy="333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5" name="Google Shape;585;p47"/>
            <p:cNvCxnSpPr>
              <a:stCxn id="584" idx="7"/>
              <a:endCxn id="581" idx="3"/>
            </p:cNvCxnSpPr>
            <p:nvPr/>
          </p:nvCxnSpPr>
          <p:spPr>
            <a:xfrm flipH="1" rot="10800000">
              <a:off x="7612340" y="3242711"/>
              <a:ext cx="208500" cy="3420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6" name="Google Shape;586;p47"/>
            <p:cNvCxnSpPr>
              <a:stCxn id="587" idx="1"/>
              <a:endCxn id="581" idx="5"/>
            </p:cNvCxnSpPr>
            <p:nvPr/>
          </p:nvCxnSpPr>
          <p:spPr>
            <a:xfrm rot="10800000">
              <a:off x="8128611" y="3242711"/>
              <a:ext cx="170700" cy="3420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87" name="Google Shape;587;p47"/>
            <p:cNvSpPr/>
            <p:nvPr/>
          </p:nvSpPr>
          <p:spPr>
            <a:xfrm>
              <a:off x="8235563" y="3520963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84" name="Google Shape;584;p47"/>
            <p:cNvSpPr/>
            <p:nvPr/>
          </p:nvSpPr>
          <p:spPr>
            <a:xfrm>
              <a:off x="7240788" y="3520963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83" name="Google Shape;583;p47"/>
            <p:cNvSpPr/>
            <p:nvPr/>
          </p:nvSpPr>
          <p:spPr>
            <a:xfrm>
              <a:off x="6805488" y="4226288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588" name="Google Shape;588;p47"/>
            <p:cNvCxnSpPr>
              <a:stCxn id="583" idx="4"/>
              <a:endCxn id="581" idx="0"/>
            </p:cNvCxnSpPr>
            <p:nvPr/>
          </p:nvCxnSpPr>
          <p:spPr>
            <a:xfrm rot="-5400000">
              <a:off x="6603588" y="3290437"/>
              <a:ext cx="1790700" cy="951600"/>
            </a:xfrm>
            <a:prstGeom prst="curvedConnector5">
              <a:avLst>
                <a:gd fmla="val -13298" name="adj1"/>
                <a:gd fmla="val -53170" name="adj2"/>
                <a:gd fmla="val 113291" name="adj3"/>
              </a:avLst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589" name="Google Shape;589;p47"/>
          <p:cNvGrpSpPr/>
          <p:nvPr/>
        </p:nvGrpSpPr>
        <p:grpSpPr>
          <a:xfrm>
            <a:off x="1318250" y="2924125"/>
            <a:ext cx="984900" cy="1767500"/>
            <a:chOff x="1318250" y="2924125"/>
            <a:chExt cx="984900" cy="1767500"/>
          </a:xfrm>
        </p:grpSpPr>
        <p:sp>
          <p:nvSpPr>
            <p:cNvPr id="590" name="Google Shape;590;p47"/>
            <p:cNvSpPr/>
            <p:nvPr/>
          </p:nvSpPr>
          <p:spPr>
            <a:xfrm>
              <a:off x="1318250" y="3544050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591" name="Google Shape;591;p47"/>
            <p:cNvCxnSpPr>
              <a:stCxn id="592" idx="0"/>
              <a:endCxn id="590" idx="5"/>
            </p:cNvCxnSpPr>
            <p:nvPr/>
          </p:nvCxnSpPr>
          <p:spPr>
            <a:xfrm rot="10800000">
              <a:off x="1689750" y="3915525"/>
              <a:ext cx="132000" cy="3408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3" name="Google Shape;593;p47"/>
            <p:cNvCxnSpPr>
              <a:stCxn id="590" idx="0"/>
              <a:endCxn id="594" idx="3"/>
            </p:cNvCxnSpPr>
            <p:nvPr/>
          </p:nvCxnSpPr>
          <p:spPr>
            <a:xfrm flipH="1" rot="10800000">
              <a:off x="1535900" y="3295650"/>
              <a:ext cx="395700" cy="248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92" name="Google Shape;592;p47"/>
            <p:cNvSpPr/>
            <p:nvPr/>
          </p:nvSpPr>
          <p:spPr>
            <a:xfrm>
              <a:off x="1604100" y="4256325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94" name="Google Shape;594;p47"/>
            <p:cNvSpPr/>
            <p:nvPr/>
          </p:nvSpPr>
          <p:spPr>
            <a:xfrm>
              <a:off x="1867850" y="2924125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grpSp>
        <p:nvGrpSpPr>
          <p:cNvPr id="595" name="Google Shape;595;p47"/>
          <p:cNvGrpSpPr/>
          <p:nvPr/>
        </p:nvGrpSpPr>
        <p:grpSpPr>
          <a:xfrm>
            <a:off x="2507425" y="3046500"/>
            <a:ext cx="1943375" cy="1767500"/>
            <a:chOff x="2507425" y="3046500"/>
            <a:chExt cx="1943375" cy="1767500"/>
          </a:xfrm>
        </p:grpSpPr>
        <p:sp>
          <p:nvSpPr>
            <p:cNvPr id="596" name="Google Shape;596;p47"/>
            <p:cNvSpPr/>
            <p:nvPr/>
          </p:nvSpPr>
          <p:spPr>
            <a:xfrm>
              <a:off x="3037600" y="3666425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597" name="Google Shape;597;p47"/>
            <p:cNvCxnSpPr>
              <a:stCxn id="598" idx="0"/>
              <a:endCxn id="596" idx="5"/>
            </p:cNvCxnSpPr>
            <p:nvPr/>
          </p:nvCxnSpPr>
          <p:spPr>
            <a:xfrm rot="10800000">
              <a:off x="3409100" y="4037900"/>
              <a:ext cx="360600" cy="3408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9" name="Google Shape;599;p47"/>
            <p:cNvCxnSpPr>
              <a:stCxn id="596" idx="0"/>
              <a:endCxn id="600" idx="3"/>
            </p:cNvCxnSpPr>
            <p:nvPr/>
          </p:nvCxnSpPr>
          <p:spPr>
            <a:xfrm flipH="1" rot="10800000">
              <a:off x="3255250" y="3418025"/>
              <a:ext cx="395700" cy="248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98" name="Google Shape;598;p47"/>
            <p:cNvSpPr/>
            <p:nvPr/>
          </p:nvSpPr>
          <p:spPr>
            <a:xfrm>
              <a:off x="3552050" y="4378700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600" name="Google Shape;600;p47"/>
            <p:cNvSpPr/>
            <p:nvPr/>
          </p:nvSpPr>
          <p:spPr>
            <a:xfrm>
              <a:off x="3587200" y="3046500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601" name="Google Shape;601;p47"/>
            <p:cNvSpPr/>
            <p:nvPr/>
          </p:nvSpPr>
          <p:spPr>
            <a:xfrm>
              <a:off x="2507425" y="4378700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602" name="Google Shape;602;p47"/>
            <p:cNvSpPr/>
            <p:nvPr/>
          </p:nvSpPr>
          <p:spPr>
            <a:xfrm>
              <a:off x="3029738" y="4378700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603" name="Google Shape;603;p47"/>
            <p:cNvCxnSpPr>
              <a:stCxn id="596" idx="3"/>
              <a:endCxn id="601" idx="0"/>
            </p:cNvCxnSpPr>
            <p:nvPr/>
          </p:nvCxnSpPr>
          <p:spPr>
            <a:xfrm flipH="1">
              <a:off x="2725148" y="4037977"/>
              <a:ext cx="376200" cy="3408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4" name="Google Shape;604;p47"/>
            <p:cNvCxnSpPr>
              <a:stCxn id="596" idx="4"/>
              <a:endCxn id="602" idx="0"/>
            </p:cNvCxnSpPr>
            <p:nvPr/>
          </p:nvCxnSpPr>
          <p:spPr>
            <a:xfrm flipH="1">
              <a:off x="3247450" y="4101725"/>
              <a:ext cx="7800" cy="276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05" name="Google Shape;605;p47"/>
            <p:cNvSpPr/>
            <p:nvPr/>
          </p:nvSpPr>
          <p:spPr>
            <a:xfrm>
              <a:off x="4015500" y="3666425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606" name="Google Shape;606;p47"/>
            <p:cNvCxnSpPr>
              <a:stCxn id="605" idx="0"/>
              <a:endCxn id="600" idx="5"/>
            </p:cNvCxnSpPr>
            <p:nvPr/>
          </p:nvCxnSpPr>
          <p:spPr>
            <a:xfrm rot="10800000">
              <a:off x="3958650" y="3418025"/>
              <a:ext cx="274500" cy="248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4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Rooted Trees and Rooted Binary Trees</a:t>
            </a:r>
            <a:endParaRPr/>
          </a:p>
        </p:txBody>
      </p:sp>
      <p:sp>
        <p:nvSpPr>
          <p:cNvPr id="612" name="Google Shape;612;p48"/>
          <p:cNvSpPr/>
          <p:nvPr/>
        </p:nvSpPr>
        <p:spPr>
          <a:xfrm>
            <a:off x="1055013" y="2936050"/>
            <a:ext cx="435300" cy="435300"/>
          </a:xfrm>
          <a:prstGeom prst="ellipse">
            <a:avLst/>
          </a:prstGeom>
          <a:solidFill>
            <a:srgbClr val="93C47D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A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13" name="Google Shape;613;p48"/>
          <p:cNvSpPr txBox="1"/>
          <p:nvPr>
            <p:ph idx="1" type="body"/>
          </p:nvPr>
        </p:nvSpPr>
        <p:spPr>
          <a:xfrm>
            <a:off x="107050" y="402200"/>
            <a:ext cx="8520600" cy="22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 a rooted tree, we call one node the root.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Every node N except the root has exactly one parent, defined as the first node on the path from N to the root.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Unlike </a:t>
            </a:r>
            <a:r>
              <a:rPr lang="en" u="sng">
                <a:solidFill>
                  <a:schemeClr val="hlink"/>
                </a:solidFill>
                <a:hlinkClick r:id="rId3"/>
              </a:rPr>
              <a:t>(most) real trees</a:t>
            </a:r>
            <a:r>
              <a:rPr lang="en"/>
              <a:t>, the root is usually depicted at the top of the tree.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node with no child is called a leaf.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 a rooted binary tree, every node has either 0, 1, or 2 children (subtrees).</a:t>
            </a:r>
            <a:endParaRPr/>
          </a:p>
        </p:txBody>
      </p:sp>
      <p:grpSp>
        <p:nvGrpSpPr>
          <p:cNvPr id="614" name="Google Shape;614;p48"/>
          <p:cNvGrpSpPr/>
          <p:nvPr/>
        </p:nvGrpSpPr>
        <p:grpSpPr>
          <a:xfrm>
            <a:off x="3717650" y="2936050"/>
            <a:ext cx="984900" cy="1767500"/>
            <a:chOff x="1318250" y="2924125"/>
            <a:chExt cx="984900" cy="1767500"/>
          </a:xfrm>
        </p:grpSpPr>
        <p:sp>
          <p:nvSpPr>
            <p:cNvPr id="615" name="Google Shape;615;p48"/>
            <p:cNvSpPr/>
            <p:nvPr/>
          </p:nvSpPr>
          <p:spPr>
            <a:xfrm>
              <a:off x="1318250" y="3544050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B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616" name="Google Shape;616;p48"/>
            <p:cNvCxnSpPr>
              <a:stCxn id="617" idx="0"/>
              <a:endCxn id="615" idx="5"/>
            </p:cNvCxnSpPr>
            <p:nvPr/>
          </p:nvCxnSpPr>
          <p:spPr>
            <a:xfrm rot="10800000">
              <a:off x="1689750" y="3915525"/>
              <a:ext cx="132000" cy="3408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8" name="Google Shape;618;p48"/>
            <p:cNvCxnSpPr>
              <a:stCxn id="615" idx="0"/>
              <a:endCxn id="619" idx="3"/>
            </p:cNvCxnSpPr>
            <p:nvPr/>
          </p:nvCxnSpPr>
          <p:spPr>
            <a:xfrm flipH="1" rot="10800000">
              <a:off x="1535900" y="3295650"/>
              <a:ext cx="395700" cy="248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17" name="Google Shape;617;p48"/>
            <p:cNvSpPr/>
            <p:nvPr/>
          </p:nvSpPr>
          <p:spPr>
            <a:xfrm>
              <a:off x="1604100" y="4256325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C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619" name="Google Shape;619;p48"/>
            <p:cNvSpPr/>
            <p:nvPr/>
          </p:nvSpPr>
          <p:spPr>
            <a:xfrm>
              <a:off x="1867850" y="2924125"/>
              <a:ext cx="435300" cy="435300"/>
            </a:xfrm>
            <a:prstGeom prst="ellipse">
              <a:avLst/>
            </a:prstGeom>
            <a:solidFill>
              <a:srgbClr val="93C47D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A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grpSp>
        <p:nvGrpSpPr>
          <p:cNvPr id="620" name="Google Shape;620;p48"/>
          <p:cNvGrpSpPr/>
          <p:nvPr/>
        </p:nvGrpSpPr>
        <p:grpSpPr>
          <a:xfrm>
            <a:off x="5592625" y="3058425"/>
            <a:ext cx="1943375" cy="1767500"/>
            <a:chOff x="2507425" y="3046500"/>
            <a:chExt cx="1943375" cy="1767500"/>
          </a:xfrm>
        </p:grpSpPr>
        <p:sp>
          <p:nvSpPr>
            <p:cNvPr id="621" name="Google Shape;621;p48"/>
            <p:cNvSpPr/>
            <p:nvPr/>
          </p:nvSpPr>
          <p:spPr>
            <a:xfrm>
              <a:off x="3037600" y="3666425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B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622" name="Google Shape;622;p48"/>
            <p:cNvCxnSpPr>
              <a:stCxn id="623" idx="0"/>
              <a:endCxn id="621" idx="5"/>
            </p:cNvCxnSpPr>
            <p:nvPr/>
          </p:nvCxnSpPr>
          <p:spPr>
            <a:xfrm rot="10800000">
              <a:off x="3409100" y="4037900"/>
              <a:ext cx="360600" cy="3408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4" name="Google Shape;624;p48"/>
            <p:cNvCxnSpPr>
              <a:stCxn id="621" idx="0"/>
              <a:endCxn id="625" idx="3"/>
            </p:cNvCxnSpPr>
            <p:nvPr/>
          </p:nvCxnSpPr>
          <p:spPr>
            <a:xfrm flipH="1" rot="10800000">
              <a:off x="3255250" y="3418025"/>
              <a:ext cx="395700" cy="248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23" name="Google Shape;623;p48"/>
            <p:cNvSpPr/>
            <p:nvPr/>
          </p:nvSpPr>
          <p:spPr>
            <a:xfrm>
              <a:off x="3552050" y="4378700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C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625" name="Google Shape;625;p48"/>
            <p:cNvSpPr/>
            <p:nvPr/>
          </p:nvSpPr>
          <p:spPr>
            <a:xfrm>
              <a:off x="3587200" y="3046500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A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626" name="Google Shape;626;p48"/>
            <p:cNvSpPr/>
            <p:nvPr/>
          </p:nvSpPr>
          <p:spPr>
            <a:xfrm>
              <a:off x="2507425" y="4378700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C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627" name="Google Shape;627;p48"/>
            <p:cNvSpPr/>
            <p:nvPr/>
          </p:nvSpPr>
          <p:spPr>
            <a:xfrm>
              <a:off x="3029738" y="4378700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C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628" name="Google Shape;628;p48"/>
            <p:cNvCxnSpPr>
              <a:stCxn id="621" idx="3"/>
              <a:endCxn id="626" idx="0"/>
            </p:cNvCxnSpPr>
            <p:nvPr/>
          </p:nvCxnSpPr>
          <p:spPr>
            <a:xfrm flipH="1">
              <a:off x="2725148" y="4037977"/>
              <a:ext cx="376200" cy="3408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9" name="Google Shape;629;p48"/>
            <p:cNvCxnSpPr>
              <a:stCxn id="621" idx="4"/>
              <a:endCxn id="627" idx="0"/>
            </p:cNvCxnSpPr>
            <p:nvPr/>
          </p:nvCxnSpPr>
          <p:spPr>
            <a:xfrm flipH="1">
              <a:off x="3247450" y="4101725"/>
              <a:ext cx="7800" cy="2769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30" name="Google Shape;630;p48"/>
            <p:cNvSpPr/>
            <p:nvPr/>
          </p:nvSpPr>
          <p:spPr>
            <a:xfrm>
              <a:off x="4015500" y="3666425"/>
              <a:ext cx="435300" cy="435300"/>
            </a:xfrm>
            <a:prstGeom prst="ellipse">
              <a:avLst/>
            </a:prstGeom>
            <a:solidFill>
              <a:srgbClr val="EA9999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onsolas"/>
                  <a:ea typeface="Consolas"/>
                  <a:cs typeface="Consolas"/>
                  <a:sym typeface="Consolas"/>
                </a:rPr>
                <a:t>B</a:t>
              </a:r>
              <a:endParaRPr sz="18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631" name="Google Shape;631;p48"/>
            <p:cNvCxnSpPr>
              <a:stCxn id="630" idx="0"/>
              <a:endCxn id="625" idx="5"/>
            </p:cNvCxnSpPr>
            <p:nvPr/>
          </p:nvCxnSpPr>
          <p:spPr>
            <a:xfrm rot="10800000">
              <a:off x="3958650" y="3418025"/>
              <a:ext cx="274500" cy="2484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32" name="Google Shape;632;p48"/>
          <p:cNvSpPr txBox="1"/>
          <p:nvPr/>
        </p:nvSpPr>
        <p:spPr>
          <a:xfrm>
            <a:off x="238750" y="3473775"/>
            <a:ext cx="3688500" cy="15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For each of these: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 is the root.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B is a child of A.     (and C of B)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 is a parent of B.    (and B of C)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Google Shape;633;p48"/>
          <p:cNvSpPr txBox="1"/>
          <p:nvPr/>
        </p:nvSpPr>
        <p:spPr>
          <a:xfrm>
            <a:off x="7247700" y="4390625"/>
            <a:ext cx="1563900" cy="4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Not binary!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4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Binary Search Trees</a:t>
            </a:r>
            <a:endParaRPr/>
          </a:p>
        </p:txBody>
      </p:sp>
      <p:sp>
        <p:nvSpPr>
          <p:cNvPr id="639" name="Google Shape;639;p4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binary search tree is a rooted binary tree with the BST property.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BST Property.</a:t>
            </a:r>
            <a:r>
              <a:rPr lang="en"/>
              <a:t> For every node X in the tree: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Every key in the </a:t>
            </a:r>
            <a:r>
              <a:rPr b="1" lang="en"/>
              <a:t>left</a:t>
            </a:r>
            <a:r>
              <a:rPr lang="en"/>
              <a:t> subtree is </a:t>
            </a:r>
            <a:r>
              <a:rPr b="1" lang="en"/>
              <a:t>less</a:t>
            </a:r>
            <a:r>
              <a:rPr lang="en"/>
              <a:t> than X’s key.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Every key in the </a:t>
            </a:r>
            <a:r>
              <a:rPr b="1" lang="en"/>
              <a:t>right</a:t>
            </a:r>
            <a:r>
              <a:rPr lang="en"/>
              <a:t> subtree is </a:t>
            </a:r>
            <a:r>
              <a:rPr b="1" lang="en"/>
              <a:t>greater</a:t>
            </a:r>
            <a:r>
              <a:rPr lang="en"/>
              <a:t> than X’s key.</a:t>
            </a:r>
            <a:br>
              <a:rPr lang="en"/>
            </a:br>
            <a:endParaRPr/>
          </a:p>
        </p:txBody>
      </p:sp>
      <p:cxnSp>
        <p:nvCxnSpPr>
          <p:cNvPr id="640" name="Google Shape;640;p49"/>
          <p:cNvCxnSpPr>
            <a:stCxn id="641" idx="0"/>
          </p:cNvCxnSpPr>
          <p:nvPr/>
        </p:nvCxnSpPr>
        <p:spPr>
          <a:xfrm flipH="1" rot="10800000">
            <a:off x="724950" y="3939499"/>
            <a:ext cx="3684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642" name="Google Shape;642;p49"/>
          <p:cNvCxnSpPr>
            <a:endCxn id="643" idx="0"/>
          </p:cNvCxnSpPr>
          <p:nvPr/>
        </p:nvCxnSpPr>
        <p:spPr>
          <a:xfrm>
            <a:off x="1375754" y="3990499"/>
            <a:ext cx="284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4" name="Google Shape;644;p49"/>
          <p:cNvCxnSpPr>
            <a:stCxn id="645" idx="0"/>
          </p:cNvCxnSpPr>
          <p:nvPr/>
        </p:nvCxnSpPr>
        <p:spPr>
          <a:xfrm flipH="1" rot="10800000">
            <a:off x="2869950" y="3998899"/>
            <a:ext cx="339000" cy="276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646" name="Google Shape;646;p49"/>
          <p:cNvCxnSpPr>
            <a:endCxn id="647" idx="0"/>
          </p:cNvCxnSpPr>
          <p:nvPr/>
        </p:nvCxnSpPr>
        <p:spPr>
          <a:xfrm>
            <a:off x="3558907" y="3999199"/>
            <a:ext cx="275100" cy="276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8" name="Google Shape;648;p49"/>
          <p:cNvCxnSpPr>
            <a:stCxn id="649" idx="1"/>
            <a:endCxn id="650" idx="0"/>
          </p:cNvCxnSpPr>
          <p:nvPr/>
        </p:nvCxnSpPr>
        <p:spPr>
          <a:xfrm flipH="1">
            <a:off x="1192790" y="3252849"/>
            <a:ext cx="7110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51" name="Google Shape;651;p49"/>
          <p:cNvCxnSpPr>
            <a:stCxn id="649" idx="3"/>
            <a:endCxn id="652" idx="0"/>
          </p:cNvCxnSpPr>
          <p:nvPr/>
        </p:nvCxnSpPr>
        <p:spPr>
          <a:xfrm>
            <a:off x="2640890" y="3252849"/>
            <a:ext cx="7110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49" name="Google Shape;649;p49"/>
          <p:cNvSpPr/>
          <p:nvPr/>
        </p:nvSpPr>
        <p:spPr>
          <a:xfrm>
            <a:off x="1903790" y="3005199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dog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0" name="Google Shape;650;p49"/>
          <p:cNvSpPr/>
          <p:nvPr/>
        </p:nvSpPr>
        <p:spPr>
          <a:xfrm>
            <a:off x="824152" y="3576699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bag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2" name="Google Shape;652;p49"/>
          <p:cNvSpPr/>
          <p:nvPr/>
        </p:nvSpPr>
        <p:spPr>
          <a:xfrm>
            <a:off x="2983429" y="3576699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flat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49"/>
          <p:cNvSpPr/>
          <p:nvPr/>
        </p:nvSpPr>
        <p:spPr>
          <a:xfrm>
            <a:off x="356400" y="4275199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alf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p49"/>
          <p:cNvSpPr/>
          <p:nvPr/>
        </p:nvSpPr>
        <p:spPr>
          <a:xfrm>
            <a:off x="1291904" y="4275199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cat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49"/>
          <p:cNvSpPr/>
          <p:nvPr/>
        </p:nvSpPr>
        <p:spPr>
          <a:xfrm>
            <a:off x="2501400" y="4275199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elf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49"/>
          <p:cNvSpPr/>
          <p:nvPr/>
        </p:nvSpPr>
        <p:spPr>
          <a:xfrm>
            <a:off x="3465457" y="4275199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glut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3" name="Google Shape;653;p49"/>
          <p:cNvGrpSpPr/>
          <p:nvPr/>
        </p:nvGrpSpPr>
        <p:grpSpPr>
          <a:xfrm>
            <a:off x="4967175" y="3005187"/>
            <a:ext cx="3846157" cy="1765300"/>
            <a:chOff x="5220400" y="1136488"/>
            <a:chExt cx="3846157" cy="1765300"/>
          </a:xfrm>
        </p:grpSpPr>
        <p:cxnSp>
          <p:nvCxnSpPr>
            <p:cNvPr id="654" name="Google Shape;654;p49"/>
            <p:cNvCxnSpPr>
              <a:stCxn id="655" idx="0"/>
            </p:cNvCxnSpPr>
            <p:nvPr/>
          </p:nvCxnSpPr>
          <p:spPr>
            <a:xfrm flipH="1" rot="10800000">
              <a:off x="5588950" y="2070788"/>
              <a:ext cx="368400" cy="3357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cxnSp>
          <p:nvCxnSpPr>
            <p:cNvPr id="656" name="Google Shape;656;p49"/>
            <p:cNvCxnSpPr>
              <a:endCxn id="657" idx="0"/>
            </p:cNvCxnSpPr>
            <p:nvPr/>
          </p:nvCxnSpPr>
          <p:spPr>
            <a:xfrm>
              <a:off x="6239754" y="2121788"/>
              <a:ext cx="284700" cy="2847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658" name="Google Shape;658;p49"/>
            <p:cNvCxnSpPr>
              <a:stCxn id="659" idx="0"/>
            </p:cNvCxnSpPr>
            <p:nvPr/>
          </p:nvCxnSpPr>
          <p:spPr>
            <a:xfrm flipH="1" rot="10800000">
              <a:off x="7733950" y="2130188"/>
              <a:ext cx="339000" cy="276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cxnSp>
          <p:nvCxnSpPr>
            <p:cNvPr id="660" name="Google Shape;660;p49"/>
            <p:cNvCxnSpPr>
              <a:endCxn id="661" idx="0"/>
            </p:cNvCxnSpPr>
            <p:nvPr/>
          </p:nvCxnSpPr>
          <p:spPr>
            <a:xfrm>
              <a:off x="8422907" y="2130488"/>
              <a:ext cx="275100" cy="2760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662" name="Google Shape;662;p49"/>
            <p:cNvCxnSpPr>
              <a:stCxn id="663" idx="1"/>
              <a:endCxn id="664" idx="0"/>
            </p:cNvCxnSpPr>
            <p:nvPr/>
          </p:nvCxnSpPr>
          <p:spPr>
            <a:xfrm flipH="1">
              <a:off x="6056790" y="1384138"/>
              <a:ext cx="711000" cy="3240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665" name="Google Shape;665;p49"/>
            <p:cNvCxnSpPr>
              <a:stCxn id="663" idx="3"/>
              <a:endCxn id="666" idx="0"/>
            </p:cNvCxnSpPr>
            <p:nvPr/>
          </p:nvCxnSpPr>
          <p:spPr>
            <a:xfrm>
              <a:off x="7504890" y="1384138"/>
              <a:ext cx="711000" cy="3240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663" name="Google Shape;663;p49"/>
            <p:cNvSpPr/>
            <p:nvPr/>
          </p:nvSpPr>
          <p:spPr>
            <a:xfrm>
              <a:off x="6767790" y="1136488"/>
              <a:ext cx="737100" cy="495300"/>
            </a:xfrm>
            <a:prstGeom prst="rect">
              <a:avLst/>
            </a:prstGeom>
            <a:solidFill>
              <a:srgbClr val="EACDCD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debt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4" name="Google Shape;664;p49"/>
            <p:cNvSpPr/>
            <p:nvPr/>
          </p:nvSpPr>
          <p:spPr>
            <a:xfrm>
              <a:off x="5688152" y="1707988"/>
              <a:ext cx="737100" cy="495300"/>
            </a:xfrm>
            <a:prstGeom prst="rect">
              <a:avLst/>
            </a:prstGeom>
            <a:solidFill>
              <a:srgbClr val="EACDCD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bus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6" name="Google Shape;666;p49"/>
            <p:cNvSpPr/>
            <p:nvPr/>
          </p:nvSpPr>
          <p:spPr>
            <a:xfrm>
              <a:off x="7847429" y="1707988"/>
              <a:ext cx="737100" cy="495300"/>
            </a:xfrm>
            <a:prstGeom prst="rect">
              <a:avLst/>
            </a:prstGeom>
            <a:solidFill>
              <a:srgbClr val="EA9999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ears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5" name="Google Shape;655;p49"/>
            <p:cNvSpPr/>
            <p:nvPr/>
          </p:nvSpPr>
          <p:spPr>
            <a:xfrm>
              <a:off x="5220400" y="2406488"/>
              <a:ext cx="737100" cy="495300"/>
            </a:xfrm>
            <a:prstGeom prst="rect">
              <a:avLst/>
            </a:prstGeom>
            <a:solidFill>
              <a:srgbClr val="EACDCD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axe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7" name="Google Shape;657;p49"/>
            <p:cNvSpPr/>
            <p:nvPr/>
          </p:nvSpPr>
          <p:spPr>
            <a:xfrm>
              <a:off x="6155904" y="2406488"/>
              <a:ext cx="737100" cy="495300"/>
            </a:xfrm>
            <a:prstGeom prst="rect">
              <a:avLst/>
            </a:prstGeom>
            <a:solidFill>
              <a:srgbClr val="EACDCD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cow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9" name="Google Shape;659;p49"/>
            <p:cNvSpPr/>
            <p:nvPr/>
          </p:nvSpPr>
          <p:spPr>
            <a:xfrm>
              <a:off x="7365400" y="2406488"/>
              <a:ext cx="737100" cy="495300"/>
            </a:xfrm>
            <a:prstGeom prst="rect">
              <a:avLst/>
            </a:prstGeom>
            <a:solidFill>
              <a:srgbClr val="EA9999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fish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1" name="Google Shape;661;p49"/>
            <p:cNvSpPr/>
            <p:nvPr/>
          </p:nvSpPr>
          <p:spPr>
            <a:xfrm>
              <a:off x="8329457" y="2406488"/>
              <a:ext cx="737100" cy="495300"/>
            </a:xfrm>
            <a:prstGeom prst="rect">
              <a:avLst/>
            </a:prstGeom>
            <a:solidFill>
              <a:srgbClr val="EACDCD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gut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67" name="Google Shape;667;p49"/>
          <p:cNvSpPr txBox="1"/>
          <p:nvPr/>
        </p:nvSpPr>
        <p:spPr>
          <a:xfrm>
            <a:off x="5140925" y="4731823"/>
            <a:ext cx="35163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Binary Tree, but not a Binary Search Tree</a:t>
            </a:r>
            <a:endParaRPr/>
          </a:p>
        </p:txBody>
      </p:sp>
      <p:sp>
        <p:nvSpPr>
          <p:cNvPr id="668" name="Google Shape;668;p49"/>
          <p:cNvSpPr txBox="1"/>
          <p:nvPr/>
        </p:nvSpPr>
        <p:spPr>
          <a:xfrm>
            <a:off x="1561250" y="4735599"/>
            <a:ext cx="17277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Binary Search Tree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5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Binary Search Trees</a:t>
            </a:r>
            <a:endParaRPr/>
          </a:p>
        </p:txBody>
      </p:sp>
      <p:sp>
        <p:nvSpPr>
          <p:cNvPr id="674" name="Google Shape;674;p5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Ordering must be complete, transitive, and antisymmetric. Given keys p and q: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Exactly one of p ≺ q and q ≺ p are true.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 ≺ q and q ≺ r imply p ≺ r.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One consequence of these rules: No duplicate keys allowed!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Keeps things simple. Most real world implementations follow this rule.</a:t>
            </a:r>
            <a:endParaRPr/>
          </a:p>
        </p:txBody>
      </p:sp>
      <p:cxnSp>
        <p:nvCxnSpPr>
          <p:cNvPr id="675" name="Google Shape;675;p50"/>
          <p:cNvCxnSpPr>
            <a:stCxn id="676" idx="0"/>
          </p:cNvCxnSpPr>
          <p:nvPr/>
        </p:nvCxnSpPr>
        <p:spPr>
          <a:xfrm flipH="1" rot="10800000">
            <a:off x="724950" y="3939499"/>
            <a:ext cx="3684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677" name="Google Shape;677;p50"/>
          <p:cNvCxnSpPr>
            <a:endCxn id="678" idx="0"/>
          </p:cNvCxnSpPr>
          <p:nvPr/>
        </p:nvCxnSpPr>
        <p:spPr>
          <a:xfrm>
            <a:off x="1375754" y="3990499"/>
            <a:ext cx="284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79" name="Google Shape;679;p50"/>
          <p:cNvCxnSpPr>
            <a:stCxn id="680" idx="0"/>
          </p:cNvCxnSpPr>
          <p:nvPr/>
        </p:nvCxnSpPr>
        <p:spPr>
          <a:xfrm flipH="1" rot="10800000">
            <a:off x="2869950" y="3998899"/>
            <a:ext cx="339000" cy="276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681" name="Google Shape;681;p50"/>
          <p:cNvCxnSpPr>
            <a:endCxn id="682" idx="0"/>
          </p:cNvCxnSpPr>
          <p:nvPr/>
        </p:nvCxnSpPr>
        <p:spPr>
          <a:xfrm>
            <a:off x="3558907" y="3999199"/>
            <a:ext cx="275100" cy="276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83" name="Google Shape;683;p50"/>
          <p:cNvCxnSpPr>
            <a:stCxn id="684" idx="1"/>
            <a:endCxn id="685" idx="0"/>
          </p:cNvCxnSpPr>
          <p:nvPr/>
        </p:nvCxnSpPr>
        <p:spPr>
          <a:xfrm flipH="1">
            <a:off x="1192790" y="3252849"/>
            <a:ext cx="7110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86" name="Google Shape;686;p50"/>
          <p:cNvCxnSpPr>
            <a:stCxn id="684" idx="3"/>
            <a:endCxn id="687" idx="0"/>
          </p:cNvCxnSpPr>
          <p:nvPr/>
        </p:nvCxnSpPr>
        <p:spPr>
          <a:xfrm>
            <a:off x="2640890" y="3252849"/>
            <a:ext cx="7110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84" name="Google Shape;684;p50"/>
          <p:cNvSpPr/>
          <p:nvPr/>
        </p:nvSpPr>
        <p:spPr>
          <a:xfrm>
            <a:off x="1903790" y="3005199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dog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p50"/>
          <p:cNvSpPr/>
          <p:nvPr/>
        </p:nvSpPr>
        <p:spPr>
          <a:xfrm>
            <a:off x="824152" y="3576699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bag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50"/>
          <p:cNvSpPr/>
          <p:nvPr/>
        </p:nvSpPr>
        <p:spPr>
          <a:xfrm>
            <a:off x="2983429" y="3576699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flat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6" name="Google Shape;676;p50"/>
          <p:cNvSpPr/>
          <p:nvPr/>
        </p:nvSpPr>
        <p:spPr>
          <a:xfrm>
            <a:off x="356400" y="4275199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alf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8" name="Google Shape;678;p50"/>
          <p:cNvSpPr/>
          <p:nvPr/>
        </p:nvSpPr>
        <p:spPr>
          <a:xfrm>
            <a:off x="1291904" y="4275199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cat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0" name="Google Shape;680;p50"/>
          <p:cNvSpPr/>
          <p:nvPr/>
        </p:nvSpPr>
        <p:spPr>
          <a:xfrm>
            <a:off x="2501400" y="4275199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elf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50"/>
          <p:cNvSpPr/>
          <p:nvPr/>
        </p:nvSpPr>
        <p:spPr>
          <a:xfrm>
            <a:off x="3465457" y="4275199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glut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88" name="Google Shape;688;p50"/>
          <p:cNvGrpSpPr/>
          <p:nvPr/>
        </p:nvGrpSpPr>
        <p:grpSpPr>
          <a:xfrm>
            <a:off x="4967175" y="3005187"/>
            <a:ext cx="3846157" cy="1765300"/>
            <a:chOff x="5220400" y="1136488"/>
            <a:chExt cx="3846157" cy="1765300"/>
          </a:xfrm>
        </p:grpSpPr>
        <p:cxnSp>
          <p:nvCxnSpPr>
            <p:cNvPr id="689" name="Google Shape;689;p50"/>
            <p:cNvCxnSpPr>
              <a:stCxn id="690" idx="0"/>
            </p:cNvCxnSpPr>
            <p:nvPr/>
          </p:nvCxnSpPr>
          <p:spPr>
            <a:xfrm flipH="1" rot="10800000">
              <a:off x="5588950" y="2070788"/>
              <a:ext cx="368400" cy="3357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cxnSp>
          <p:nvCxnSpPr>
            <p:cNvPr id="691" name="Google Shape;691;p50"/>
            <p:cNvCxnSpPr>
              <a:endCxn id="692" idx="0"/>
            </p:cNvCxnSpPr>
            <p:nvPr/>
          </p:nvCxnSpPr>
          <p:spPr>
            <a:xfrm>
              <a:off x="6239754" y="2121788"/>
              <a:ext cx="284700" cy="2847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693" name="Google Shape;693;p50"/>
            <p:cNvCxnSpPr>
              <a:stCxn id="694" idx="0"/>
            </p:cNvCxnSpPr>
            <p:nvPr/>
          </p:nvCxnSpPr>
          <p:spPr>
            <a:xfrm flipH="1" rot="10800000">
              <a:off x="7733950" y="2130188"/>
              <a:ext cx="339000" cy="276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cxnSp>
          <p:nvCxnSpPr>
            <p:cNvPr id="695" name="Google Shape;695;p50"/>
            <p:cNvCxnSpPr>
              <a:endCxn id="696" idx="0"/>
            </p:cNvCxnSpPr>
            <p:nvPr/>
          </p:nvCxnSpPr>
          <p:spPr>
            <a:xfrm>
              <a:off x="8422907" y="2130488"/>
              <a:ext cx="275100" cy="2760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697" name="Google Shape;697;p50"/>
            <p:cNvCxnSpPr>
              <a:stCxn id="698" idx="1"/>
              <a:endCxn id="699" idx="0"/>
            </p:cNvCxnSpPr>
            <p:nvPr/>
          </p:nvCxnSpPr>
          <p:spPr>
            <a:xfrm flipH="1">
              <a:off x="6056790" y="1384138"/>
              <a:ext cx="711000" cy="3240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700" name="Google Shape;700;p50"/>
            <p:cNvCxnSpPr>
              <a:stCxn id="698" idx="3"/>
              <a:endCxn id="701" idx="0"/>
            </p:cNvCxnSpPr>
            <p:nvPr/>
          </p:nvCxnSpPr>
          <p:spPr>
            <a:xfrm>
              <a:off x="7504890" y="1384138"/>
              <a:ext cx="711000" cy="3240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698" name="Google Shape;698;p50"/>
            <p:cNvSpPr/>
            <p:nvPr/>
          </p:nvSpPr>
          <p:spPr>
            <a:xfrm>
              <a:off x="6767790" y="1136488"/>
              <a:ext cx="737100" cy="495300"/>
            </a:xfrm>
            <a:prstGeom prst="rect">
              <a:avLst/>
            </a:prstGeom>
            <a:solidFill>
              <a:srgbClr val="EACDCD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debt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9" name="Google Shape;699;p50"/>
            <p:cNvSpPr/>
            <p:nvPr/>
          </p:nvSpPr>
          <p:spPr>
            <a:xfrm>
              <a:off x="5688152" y="1707988"/>
              <a:ext cx="737100" cy="495300"/>
            </a:xfrm>
            <a:prstGeom prst="rect">
              <a:avLst/>
            </a:prstGeom>
            <a:solidFill>
              <a:srgbClr val="EACDCD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bus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1" name="Google Shape;701;p50"/>
            <p:cNvSpPr/>
            <p:nvPr/>
          </p:nvSpPr>
          <p:spPr>
            <a:xfrm>
              <a:off x="7847429" y="1707988"/>
              <a:ext cx="737100" cy="495300"/>
            </a:xfrm>
            <a:prstGeom prst="rect">
              <a:avLst/>
            </a:prstGeom>
            <a:solidFill>
              <a:srgbClr val="EA9999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ears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0" name="Google Shape;690;p50"/>
            <p:cNvSpPr/>
            <p:nvPr/>
          </p:nvSpPr>
          <p:spPr>
            <a:xfrm>
              <a:off x="5220400" y="2406488"/>
              <a:ext cx="737100" cy="495300"/>
            </a:xfrm>
            <a:prstGeom prst="rect">
              <a:avLst/>
            </a:prstGeom>
            <a:solidFill>
              <a:srgbClr val="EACDCD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axe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2" name="Google Shape;692;p50"/>
            <p:cNvSpPr/>
            <p:nvPr/>
          </p:nvSpPr>
          <p:spPr>
            <a:xfrm>
              <a:off x="6155904" y="2406488"/>
              <a:ext cx="737100" cy="495300"/>
            </a:xfrm>
            <a:prstGeom prst="rect">
              <a:avLst/>
            </a:prstGeom>
            <a:solidFill>
              <a:srgbClr val="EACDCD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cow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4" name="Google Shape;694;p50"/>
            <p:cNvSpPr/>
            <p:nvPr/>
          </p:nvSpPr>
          <p:spPr>
            <a:xfrm>
              <a:off x="7365400" y="2406488"/>
              <a:ext cx="737100" cy="495300"/>
            </a:xfrm>
            <a:prstGeom prst="rect">
              <a:avLst/>
            </a:prstGeom>
            <a:solidFill>
              <a:srgbClr val="EA9999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fish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6" name="Google Shape;696;p50"/>
            <p:cNvSpPr/>
            <p:nvPr/>
          </p:nvSpPr>
          <p:spPr>
            <a:xfrm>
              <a:off x="8329457" y="2406488"/>
              <a:ext cx="737100" cy="495300"/>
            </a:xfrm>
            <a:prstGeom prst="rect">
              <a:avLst/>
            </a:prstGeom>
            <a:solidFill>
              <a:srgbClr val="EACDCD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gut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02" name="Google Shape;702;p50"/>
          <p:cNvSpPr txBox="1"/>
          <p:nvPr/>
        </p:nvSpPr>
        <p:spPr>
          <a:xfrm>
            <a:off x="5140925" y="4731823"/>
            <a:ext cx="35163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Binary Tree, but not a Binary Search Tree</a:t>
            </a:r>
            <a:endParaRPr/>
          </a:p>
        </p:txBody>
      </p:sp>
      <p:sp>
        <p:nvSpPr>
          <p:cNvPr id="703" name="Google Shape;703;p50"/>
          <p:cNvSpPr txBox="1"/>
          <p:nvPr/>
        </p:nvSpPr>
        <p:spPr>
          <a:xfrm>
            <a:off x="1561250" y="4735599"/>
            <a:ext cx="17277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Binary Search Tree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51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Abstract Data Types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Binary Search Trees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Derivation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Definition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contains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Insert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Hibbard deletion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Sets and Maps (are the same thing)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BST Implementation Tips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709" name="Google Shape;709;p51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contains</a:t>
            </a:r>
            <a:endParaRPr/>
          </a:p>
        </p:txBody>
      </p:sp>
      <p:sp>
        <p:nvSpPr>
          <p:cNvPr id="710" name="Google Shape;710;p51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16,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5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Finding a searchKey in a BST (come back to this for the BST lab)</a:t>
            </a:r>
            <a:endParaRPr/>
          </a:p>
        </p:txBody>
      </p:sp>
      <p:sp>
        <p:nvSpPr>
          <p:cNvPr id="716" name="Google Shape;716;p5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If searchKey equals T.key, return.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searchKey </a:t>
            </a:r>
            <a:r>
              <a:rPr lang="en" sz="2200"/>
              <a:t>≺</a:t>
            </a:r>
            <a:r>
              <a:rPr lang="en"/>
              <a:t> T.key, search T.left.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searchKey ≻ T.key, search T.right. </a:t>
            </a:r>
            <a:endParaRPr/>
          </a:p>
        </p:txBody>
      </p:sp>
      <p:cxnSp>
        <p:nvCxnSpPr>
          <p:cNvPr id="717" name="Google Shape;717;p52"/>
          <p:cNvCxnSpPr>
            <a:stCxn id="718" idx="0"/>
          </p:cNvCxnSpPr>
          <p:nvPr/>
        </p:nvCxnSpPr>
        <p:spPr>
          <a:xfrm flipH="1" rot="10800000">
            <a:off x="5288225" y="1644774"/>
            <a:ext cx="3684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719" name="Google Shape;719;p52"/>
          <p:cNvCxnSpPr>
            <a:endCxn id="720" idx="0"/>
          </p:cNvCxnSpPr>
          <p:nvPr/>
        </p:nvCxnSpPr>
        <p:spPr>
          <a:xfrm>
            <a:off x="5939029" y="1695774"/>
            <a:ext cx="284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21" name="Google Shape;721;p52"/>
          <p:cNvCxnSpPr>
            <a:stCxn id="722" idx="0"/>
          </p:cNvCxnSpPr>
          <p:nvPr/>
        </p:nvCxnSpPr>
        <p:spPr>
          <a:xfrm flipH="1" rot="10800000">
            <a:off x="7433225" y="1704174"/>
            <a:ext cx="339000" cy="276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723" name="Google Shape;723;p52"/>
          <p:cNvCxnSpPr>
            <a:endCxn id="724" idx="0"/>
          </p:cNvCxnSpPr>
          <p:nvPr/>
        </p:nvCxnSpPr>
        <p:spPr>
          <a:xfrm>
            <a:off x="8122182" y="1704474"/>
            <a:ext cx="275100" cy="276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25" name="Google Shape;725;p52"/>
          <p:cNvCxnSpPr>
            <a:stCxn id="726" idx="1"/>
            <a:endCxn id="727" idx="0"/>
          </p:cNvCxnSpPr>
          <p:nvPr/>
        </p:nvCxnSpPr>
        <p:spPr>
          <a:xfrm flipH="1">
            <a:off x="5756065" y="958124"/>
            <a:ext cx="7110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28" name="Google Shape;728;p52"/>
          <p:cNvCxnSpPr>
            <a:stCxn id="726" idx="3"/>
            <a:endCxn id="729" idx="0"/>
          </p:cNvCxnSpPr>
          <p:nvPr/>
        </p:nvCxnSpPr>
        <p:spPr>
          <a:xfrm>
            <a:off x="7204165" y="958124"/>
            <a:ext cx="7110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26" name="Google Shape;726;p52"/>
          <p:cNvSpPr/>
          <p:nvPr/>
        </p:nvSpPr>
        <p:spPr>
          <a:xfrm>
            <a:off x="6467065" y="71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dog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7" name="Google Shape;727;p52"/>
          <p:cNvSpPr/>
          <p:nvPr/>
        </p:nvSpPr>
        <p:spPr>
          <a:xfrm>
            <a:off x="5387427" y="12819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bag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9" name="Google Shape;729;p52"/>
          <p:cNvSpPr/>
          <p:nvPr/>
        </p:nvSpPr>
        <p:spPr>
          <a:xfrm>
            <a:off x="7546704" y="12819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flat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52"/>
          <p:cNvSpPr/>
          <p:nvPr/>
        </p:nvSpPr>
        <p:spPr>
          <a:xfrm>
            <a:off x="4919675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alf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p52"/>
          <p:cNvSpPr/>
          <p:nvPr/>
        </p:nvSpPr>
        <p:spPr>
          <a:xfrm>
            <a:off x="5855179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cat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2" name="Google Shape;722;p52"/>
          <p:cNvSpPr/>
          <p:nvPr/>
        </p:nvSpPr>
        <p:spPr>
          <a:xfrm>
            <a:off x="7064675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elf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4" name="Google Shape;724;p52"/>
          <p:cNvSpPr/>
          <p:nvPr/>
        </p:nvSpPr>
        <p:spPr>
          <a:xfrm>
            <a:off x="8028732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glut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5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Finding a searchKey in a BST</a:t>
            </a:r>
            <a:endParaRPr/>
          </a:p>
        </p:txBody>
      </p:sp>
      <p:sp>
        <p:nvSpPr>
          <p:cNvPr id="735" name="Google Shape;735;p5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If searchKey equals T.key, return.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searchKey </a:t>
            </a:r>
            <a:r>
              <a:rPr lang="en" sz="2200"/>
              <a:t>≺</a:t>
            </a:r>
            <a:r>
              <a:rPr lang="en"/>
              <a:t> T.key, search T.left.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searchKey ≻ T.key, search T.right. </a:t>
            </a:r>
            <a:endParaRPr/>
          </a:p>
        </p:txBody>
      </p:sp>
      <p:sp>
        <p:nvSpPr>
          <p:cNvPr id="736" name="Google Shape;736;p53"/>
          <p:cNvSpPr txBox="1"/>
          <p:nvPr/>
        </p:nvSpPr>
        <p:spPr>
          <a:xfrm>
            <a:off x="243000" y="1924100"/>
            <a:ext cx="4661700" cy="306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static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BST find(BST T, Key sk) {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(T == null)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null;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(sk.equals(T.key))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T;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else if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(sk ≺ T.key)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find(T.left, sk);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else</a:t>
            </a:r>
            <a:endParaRPr b="1" sz="1900">
              <a:solidFill>
                <a:srgbClr val="9C20EE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find(T.right, sk);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FEFEF"/>
              </a:highlight>
            </a:endParaRPr>
          </a:p>
        </p:txBody>
      </p:sp>
      <p:cxnSp>
        <p:nvCxnSpPr>
          <p:cNvPr id="737" name="Google Shape;737;p53"/>
          <p:cNvCxnSpPr>
            <a:stCxn id="738" idx="0"/>
          </p:cNvCxnSpPr>
          <p:nvPr/>
        </p:nvCxnSpPr>
        <p:spPr>
          <a:xfrm flipH="1" rot="10800000">
            <a:off x="5288225" y="1644774"/>
            <a:ext cx="3684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739" name="Google Shape;739;p53"/>
          <p:cNvCxnSpPr>
            <a:endCxn id="740" idx="0"/>
          </p:cNvCxnSpPr>
          <p:nvPr/>
        </p:nvCxnSpPr>
        <p:spPr>
          <a:xfrm>
            <a:off x="5939029" y="1695774"/>
            <a:ext cx="284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41" name="Google Shape;741;p53"/>
          <p:cNvCxnSpPr>
            <a:stCxn id="742" idx="0"/>
          </p:cNvCxnSpPr>
          <p:nvPr/>
        </p:nvCxnSpPr>
        <p:spPr>
          <a:xfrm flipH="1" rot="10800000">
            <a:off x="7433225" y="1704174"/>
            <a:ext cx="339000" cy="276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743" name="Google Shape;743;p53"/>
          <p:cNvCxnSpPr>
            <a:endCxn id="744" idx="0"/>
          </p:cNvCxnSpPr>
          <p:nvPr/>
        </p:nvCxnSpPr>
        <p:spPr>
          <a:xfrm>
            <a:off x="8122182" y="1704474"/>
            <a:ext cx="275100" cy="276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45" name="Google Shape;745;p53"/>
          <p:cNvCxnSpPr>
            <a:stCxn id="746" idx="1"/>
            <a:endCxn id="747" idx="0"/>
          </p:cNvCxnSpPr>
          <p:nvPr/>
        </p:nvCxnSpPr>
        <p:spPr>
          <a:xfrm flipH="1">
            <a:off x="5756065" y="958124"/>
            <a:ext cx="7110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48" name="Google Shape;748;p53"/>
          <p:cNvCxnSpPr>
            <a:stCxn id="746" idx="3"/>
            <a:endCxn id="749" idx="0"/>
          </p:cNvCxnSpPr>
          <p:nvPr/>
        </p:nvCxnSpPr>
        <p:spPr>
          <a:xfrm>
            <a:off x="7204165" y="958124"/>
            <a:ext cx="7110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46" name="Google Shape;746;p53"/>
          <p:cNvSpPr/>
          <p:nvPr/>
        </p:nvSpPr>
        <p:spPr>
          <a:xfrm>
            <a:off x="6467065" y="71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dog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p53"/>
          <p:cNvSpPr/>
          <p:nvPr/>
        </p:nvSpPr>
        <p:spPr>
          <a:xfrm>
            <a:off x="5387427" y="12819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bag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9" name="Google Shape;749;p53"/>
          <p:cNvSpPr/>
          <p:nvPr/>
        </p:nvSpPr>
        <p:spPr>
          <a:xfrm>
            <a:off x="7546704" y="12819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flat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8" name="Google Shape;738;p53"/>
          <p:cNvSpPr/>
          <p:nvPr/>
        </p:nvSpPr>
        <p:spPr>
          <a:xfrm>
            <a:off x="4919675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alf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0" name="Google Shape;740;p53"/>
          <p:cNvSpPr/>
          <p:nvPr/>
        </p:nvSpPr>
        <p:spPr>
          <a:xfrm>
            <a:off x="5855179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cat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2" name="Google Shape;742;p53"/>
          <p:cNvSpPr/>
          <p:nvPr/>
        </p:nvSpPr>
        <p:spPr>
          <a:xfrm>
            <a:off x="7064675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elf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p53"/>
          <p:cNvSpPr/>
          <p:nvPr/>
        </p:nvSpPr>
        <p:spPr>
          <a:xfrm>
            <a:off x="8028732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glut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5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BST Search: </a:t>
            </a:r>
            <a:r>
              <a:rPr lang="en"/>
              <a:t>http://yellkey.com</a:t>
            </a:r>
            <a:r>
              <a:rPr lang="en">
                <a:solidFill>
                  <a:srgbClr val="208920"/>
                </a:solidFill>
              </a:rPr>
              <a:t>/leave</a:t>
            </a:r>
            <a:endParaRPr>
              <a:solidFill>
                <a:srgbClr val="208920"/>
              </a:solidFill>
            </a:endParaRPr>
          </a:p>
        </p:txBody>
      </p:sp>
      <p:grpSp>
        <p:nvGrpSpPr>
          <p:cNvPr id="755" name="Google Shape;755;p54"/>
          <p:cNvGrpSpPr/>
          <p:nvPr/>
        </p:nvGrpSpPr>
        <p:grpSpPr>
          <a:xfrm>
            <a:off x="1596015" y="1580690"/>
            <a:ext cx="6093754" cy="3173543"/>
            <a:chOff x="4866600" y="3068225"/>
            <a:chExt cx="3449425" cy="1525742"/>
          </a:xfrm>
        </p:grpSpPr>
        <p:grpSp>
          <p:nvGrpSpPr>
            <p:cNvPr id="756" name="Google Shape;756;p54"/>
            <p:cNvGrpSpPr/>
            <p:nvPr/>
          </p:nvGrpSpPr>
          <p:grpSpPr>
            <a:xfrm>
              <a:off x="4866600" y="3547125"/>
              <a:ext cx="1762689" cy="1040218"/>
              <a:chOff x="5860100" y="3678825"/>
              <a:chExt cx="1762689" cy="1040218"/>
            </a:xfrm>
          </p:grpSpPr>
          <p:sp>
            <p:nvSpPr>
              <p:cNvPr id="757" name="Google Shape;757;p54"/>
              <p:cNvSpPr/>
              <p:nvPr/>
            </p:nvSpPr>
            <p:spPr>
              <a:xfrm>
                <a:off x="6582425" y="3678825"/>
                <a:ext cx="333900" cy="2643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8" name="Google Shape;758;p54"/>
              <p:cNvSpPr/>
              <p:nvPr/>
            </p:nvSpPr>
            <p:spPr>
              <a:xfrm>
                <a:off x="6125225" y="4059825"/>
                <a:ext cx="333900" cy="2643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9" name="Google Shape;759;p54"/>
              <p:cNvSpPr/>
              <p:nvPr/>
            </p:nvSpPr>
            <p:spPr>
              <a:xfrm>
                <a:off x="7039625" y="4059825"/>
                <a:ext cx="333900" cy="2643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0" name="Google Shape;760;p54"/>
              <p:cNvSpPr/>
              <p:nvPr/>
            </p:nvSpPr>
            <p:spPr>
              <a:xfrm>
                <a:off x="5860100" y="4448825"/>
                <a:ext cx="333900" cy="2643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1" name="Google Shape;761;p54"/>
              <p:cNvSpPr/>
              <p:nvPr/>
            </p:nvSpPr>
            <p:spPr>
              <a:xfrm>
                <a:off x="6338643" y="4454743"/>
                <a:ext cx="333900" cy="2643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2" name="Google Shape;762;p54"/>
              <p:cNvSpPr/>
              <p:nvPr/>
            </p:nvSpPr>
            <p:spPr>
              <a:xfrm>
                <a:off x="6781925" y="4454743"/>
                <a:ext cx="333900" cy="2643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3" name="Google Shape;763;p54"/>
              <p:cNvSpPr/>
              <p:nvPr/>
            </p:nvSpPr>
            <p:spPr>
              <a:xfrm>
                <a:off x="7288889" y="4454743"/>
                <a:ext cx="333900" cy="2643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764" name="Google Shape;764;p54"/>
              <p:cNvCxnSpPr>
                <a:stCxn id="758" idx="0"/>
                <a:endCxn id="757" idx="2"/>
              </p:cNvCxnSpPr>
              <p:nvPr/>
            </p:nvCxnSpPr>
            <p:spPr>
              <a:xfrm flipH="1" rot="10800000">
                <a:off x="6292175" y="3943125"/>
                <a:ext cx="457200" cy="1167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5" name="Google Shape;765;p54"/>
              <p:cNvCxnSpPr>
                <a:stCxn id="759" idx="0"/>
                <a:endCxn id="757" idx="2"/>
              </p:cNvCxnSpPr>
              <p:nvPr/>
            </p:nvCxnSpPr>
            <p:spPr>
              <a:xfrm rot="10800000">
                <a:off x="6749375" y="3943125"/>
                <a:ext cx="457200" cy="1167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6" name="Google Shape;766;p54"/>
              <p:cNvCxnSpPr>
                <a:stCxn id="760" idx="0"/>
                <a:endCxn id="758" idx="2"/>
              </p:cNvCxnSpPr>
              <p:nvPr/>
            </p:nvCxnSpPr>
            <p:spPr>
              <a:xfrm flipH="1" rot="10800000">
                <a:off x="6027050" y="4324025"/>
                <a:ext cx="265200" cy="1248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7" name="Google Shape;767;p54"/>
              <p:cNvCxnSpPr>
                <a:stCxn id="758" idx="2"/>
                <a:endCxn id="761" idx="0"/>
              </p:cNvCxnSpPr>
              <p:nvPr/>
            </p:nvCxnSpPr>
            <p:spPr>
              <a:xfrm>
                <a:off x="6292175" y="4324125"/>
                <a:ext cx="213300" cy="1305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8" name="Google Shape;768;p54"/>
              <p:cNvCxnSpPr>
                <a:stCxn id="759" idx="2"/>
                <a:endCxn id="762" idx="0"/>
              </p:cNvCxnSpPr>
              <p:nvPr/>
            </p:nvCxnSpPr>
            <p:spPr>
              <a:xfrm flipH="1">
                <a:off x="6948875" y="4324125"/>
                <a:ext cx="257700" cy="1305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9" name="Google Shape;769;p54"/>
              <p:cNvCxnSpPr>
                <a:stCxn id="759" idx="2"/>
                <a:endCxn id="763" idx="0"/>
              </p:cNvCxnSpPr>
              <p:nvPr/>
            </p:nvCxnSpPr>
            <p:spPr>
              <a:xfrm>
                <a:off x="7206575" y="4324125"/>
                <a:ext cx="249300" cy="1305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770" name="Google Shape;770;p54"/>
            <p:cNvSpPr/>
            <p:nvPr/>
          </p:nvSpPr>
          <p:spPr>
            <a:xfrm>
              <a:off x="6548550" y="3068225"/>
              <a:ext cx="333900" cy="2643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771" name="Google Shape;771;p54"/>
            <p:cNvCxnSpPr>
              <a:stCxn id="770" idx="2"/>
              <a:endCxn id="757" idx="0"/>
            </p:cNvCxnSpPr>
            <p:nvPr/>
          </p:nvCxnSpPr>
          <p:spPr>
            <a:xfrm flipH="1">
              <a:off x="5755800" y="3332525"/>
              <a:ext cx="959700" cy="214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2" name="Google Shape;772;p54"/>
            <p:cNvCxnSpPr>
              <a:stCxn id="770" idx="2"/>
              <a:endCxn id="773" idx="0"/>
            </p:cNvCxnSpPr>
            <p:nvPr/>
          </p:nvCxnSpPr>
          <p:spPr>
            <a:xfrm>
              <a:off x="6715500" y="3332525"/>
              <a:ext cx="976500" cy="2211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774" name="Google Shape;774;p54"/>
            <p:cNvGrpSpPr/>
            <p:nvPr/>
          </p:nvGrpSpPr>
          <p:grpSpPr>
            <a:xfrm>
              <a:off x="6802600" y="3553749"/>
              <a:ext cx="1513425" cy="1040218"/>
              <a:chOff x="5860100" y="3678825"/>
              <a:chExt cx="1513425" cy="1040218"/>
            </a:xfrm>
          </p:grpSpPr>
          <p:sp>
            <p:nvSpPr>
              <p:cNvPr id="773" name="Google Shape;773;p54"/>
              <p:cNvSpPr/>
              <p:nvPr/>
            </p:nvSpPr>
            <p:spPr>
              <a:xfrm>
                <a:off x="6582425" y="3678825"/>
                <a:ext cx="333900" cy="2643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5" name="Google Shape;775;p54"/>
              <p:cNvSpPr/>
              <p:nvPr/>
            </p:nvSpPr>
            <p:spPr>
              <a:xfrm>
                <a:off x="7039625" y="4059825"/>
                <a:ext cx="333900" cy="2643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6" name="Google Shape;776;p54"/>
              <p:cNvSpPr/>
              <p:nvPr/>
            </p:nvSpPr>
            <p:spPr>
              <a:xfrm>
                <a:off x="5860100" y="4448825"/>
                <a:ext cx="333900" cy="2643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7" name="Google Shape;777;p54"/>
              <p:cNvSpPr/>
              <p:nvPr/>
            </p:nvSpPr>
            <p:spPr>
              <a:xfrm>
                <a:off x="6338643" y="4454743"/>
                <a:ext cx="333900" cy="2643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8" name="Google Shape;778;p54"/>
              <p:cNvSpPr/>
              <p:nvPr/>
            </p:nvSpPr>
            <p:spPr>
              <a:xfrm>
                <a:off x="6781925" y="4454743"/>
                <a:ext cx="333900" cy="2643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779" name="Google Shape;779;p54"/>
              <p:cNvCxnSpPr>
                <a:stCxn id="780" idx="0"/>
                <a:endCxn id="773" idx="2"/>
              </p:cNvCxnSpPr>
              <p:nvPr/>
            </p:nvCxnSpPr>
            <p:spPr>
              <a:xfrm flipH="1" rot="10800000">
                <a:off x="6292175" y="3943125"/>
                <a:ext cx="457200" cy="1167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1" name="Google Shape;781;p54"/>
              <p:cNvCxnSpPr>
                <a:stCxn id="775" idx="0"/>
                <a:endCxn id="773" idx="2"/>
              </p:cNvCxnSpPr>
              <p:nvPr/>
            </p:nvCxnSpPr>
            <p:spPr>
              <a:xfrm rot="10800000">
                <a:off x="6749375" y="3943125"/>
                <a:ext cx="457200" cy="1167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2" name="Google Shape;782;p54"/>
              <p:cNvCxnSpPr>
                <a:stCxn id="776" idx="0"/>
                <a:endCxn id="780" idx="2"/>
              </p:cNvCxnSpPr>
              <p:nvPr/>
            </p:nvCxnSpPr>
            <p:spPr>
              <a:xfrm flipH="1" rot="10800000">
                <a:off x="6027050" y="4324025"/>
                <a:ext cx="265200" cy="1248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3" name="Google Shape;783;p54"/>
              <p:cNvCxnSpPr>
                <a:stCxn id="780" idx="2"/>
                <a:endCxn id="777" idx="0"/>
              </p:cNvCxnSpPr>
              <p:nvPr/>
            </p:nvCxnSpPr>
            <p:spPr>
              <a:xfrm>
                <a:off x="6292175" y="4324125"/>
                <a:ext cx="213300" cy="1305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4" name="Google Shape;784;p54"/>
              <p:cNvCxnSpPr>
                <a:stCxn id="775" idx="2"/>
                <a:endCxn id="778" idx="0"/>
              </p:cNvCxnSpPr>
              <p:nvPr/>
            </p:nvCxnSpPr>
            <p:spPr>
              <a:xfrm flipH="1">
                <a:off x="6948875" y="4324125"/>
                <a:ext cx="257700" cy="1305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780" name="Google Shape;780;p54"/>
              <p:cNvSpPr/>
              <p:nvPr/>
            </p:nvSpPr>
            <p:spPr>
              <a:xfrm>
                <a:off x="6125225" y="4059825"/>
                <a:ext cx="333900" cy="2643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785" name="Google Shape;785;p5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is the runtime to complete a search on a “bushy” BST in the worst case, where N is the number of nodes.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Θ(log N)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Θ(N)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Θ(N log N)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Θ(N</a:t>
            </a:r>
            <a:r>
              <a:rPr baseline="30000" lang="en"/>
              <a:t>2</a:t>
            </a:r>
            <a:r>
              <a:rPr lang="en"/>
              <a:t>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Θ(2</a:t>
            </a:r>
            <a:r>
              <a:rPr baseline="30000" lang="en"/>
              <a:t>N</a:t>
            </a:r>
            <a:r>
              <a:rPr lang="en"/>
              <a:t>)</a:t>
            </a:r>
            <a:endParaRPr/>
          </a:p>
        </p:txBody>
      </p:sp>
      <p:grpSp>
        <p:nvGrpSpPr>
          <p:cNvPr id="786" name="Google Shape;786;p54"/>
          <p:cNvGrpSpPr/>
          <p:nvPr/>
        </p:nvGrpSpPr>
        <p:grpSpPr>
          <a:xfrm>
            <a:off x="7394583" y="3932425"/>
            <a:ext cx="768206" cy="821808"/>
            <a:chOff x="6237693" y="4323943"/>
            <a:chExt cx="434850" cy="395100"/>
          </a:xfrm>
        </p:grpSpPr>
        <p:cxnSp>
          <p:nvCxnSpPr>
            <p:cNvPr id="787" name="Google Shape;787;p54"/>
            <p:cNvCxnSpPr>
              <a:stCxn id="788" idx="2"/>
              <a:endCxn id="789" idx="0"/>
            </p:cNvCxnSpPr>
            <p:nvPr/>
          </p:nvCxnSpPr>
          <p:spPr>
            <a:xfrm>
              <a:off x="6237693" y="4323943"/>
              <a:ext cx="267900" cy="1308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89" name="Google Shape;789;p54"/>
            <p:cNvSpPr/>
            <p:nvPr/>
          </p:nvSpPr>
          <p:spPr>
            <a:xfrm>
              <a:off x="6338643" y="4454743"/>
              <a:ext cx="333900" cy="2643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790" name="Google Shape;790;p54"/>
          <p:cNvCxnSpPr/>
          <p:nvPr/>
        </p:nvCxnSpPr>
        <p:spPr>
          <a:xfrm rot="10800000">
            <a:off x="5826375" y="1118600"/>
            <a:ext cx="273000" cy="1935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91" name="Google Shape;791;p54"/>
          <p:cNvSpPr txBox="1"/>
          <p:nvPr/>
        </p:nvSpPr>
        <p:spPr>
          <a:xfrm>
            <a:off x="6065243" y="1258622"/>
            <a:ext cx="29586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“bushiness” is an intuitive concept that we haven’t defined.</a:t>
            </a:r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5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BST Search</a:t>
            </a:r>
            <a:endParaRPr/>
          </a:p>
        </p:txBody>
      </p:sp>
      <p:grpSp>
        <p:nvGrpSpPr>
          <p:cNvPr id="797" name="Google Shape;797;p55"/>
          <p:cNvGrpSpPr/>
          <p:nvPr/>
        </p:nvGrpSpPr>
        <p:grpSpPr>
          <a:xfrm>
            <a:off x="1596015" y="1580690"/>
            <a:ext cx="6093754" cy="3173543"/>
            <a:chOff x="4866600" y="3068225"/>
            <a:chExt cx="3449425" cy="1525742"/>
          </a:xfrm>
        </p:grpSpPr>
        <p:grpSp>
          <p:nvGrpSpPr>
            <p:cNvPr id="798" name="Google Shape;798;p55"/>
            <p:cNvGrpSpPr/>
            <p:nvPr/>
          </p:nvGrpSpPr>
          <p:grpSpPr>
            <a:xfrm>
              <a:off x="4866600" y="3547125"/>
              <a:ext cx="1762689" cy="1040218"/>
              <a:chOff x="5860100" y="3678825"/>
              <a:chExt cx="1762689" cy="1040218"/>
            </a:xfrm>
          </p:grpSpPr>
          <p:sp>
            <p:nvSpPr>
              <p:cNvPr id="799" name="Google Shape;799;p55"/>
              <p:cNvSpPr/>
              <p:nvPr/>
            </p:nvSpPr>
            <p:spPr>
              <a:xfrm>
                <a:off x="6582425" y="3678825"/>
                <a:ext cx="333900" cy="2643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0" name="Google Shape;800;p55"/>
              <p:cNvSpPr/>
              <p:nvPr/>
            </p:nvSpPr>
            <p:spPr>
              <a:xfrm>
                <a:off x="6125225" y="4059825"/>
                <a:ext cx="333900" cy="2643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1" name="Google Shape;801;p55"/>
              <p:cNvSpPr/>
              <p:nvPr/>
            </p:nvSpPr>
            <p:spPr>
              <a:xfrm>
                <a:off x="7039625" y="4059825"/>
                <a:ext cx="333900" cy="2643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2" name="Google Shape;802;p55"/>
              <p:cNvSpPr/>
              <p:nvPr/>
            </p:nvSpPr>
            <p:spPr>
              <a:xfrm>
                <a:off x="5860100" y="4448825"/>
                <a:ext cx="333900" cy="2643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3" name="Google Shape;803;p55"/>
              <p:cNvSpPr/>
              <p:nvPr/>
            </p:nvSpPr>
            <p:spPr>
              <a:xfrm>
                <a:off x="6338643" y="4454743"/>
                <a:ext cx="333900" cy="2643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4" name="Google Shape;804;p55"/>
              <p:cNvSpPr/>
              <p:nvPr/>
            </p:nvSpPr>
            <p:spPr>
              <a:xfrm>
                <a:off x="6781925" y="4454743"/>
                <a:ext cx="333900" cy="2643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5" name="Google Shape;805;p55"/>
              <p:cNvSpPr/>
              <p:nvPr/>
            </p:nvSpPr>
            <p:spPr>
              <a:xfrm>
                <a:off x="7288889" y="4454743"/>
                <a:ext cx="333900" cy="2643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806" name="Google Shape;806;p55"/>
              <p:cNvCxnSpPr>
                <a:stCxn id="800" idx="0"/>
                <a:endCxn id="799" idx="2"/>
              </p:cNvCxnSpPr>
              <p:nvPr/>
            </p:nvCxnSpPr>
            <p:spPr>
              <a:xfrm flipH="1" rot="10800000">
                <a:off x="6292175" y="3943125"/>
                <a:ext cx="457200" cy="1167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7" name="Google Shape;807;p55"/>
              <p:cNvCxnSpPr>
                <a:stCxn id="801" idx="0"/>
                <a:endCxn id="799" idx="2"/>
              </p:cNvCxnSpPr>
              <p:nvPr/>
            </p:nvCxnSpPr>
            <p:spPr>
              <a:xfrm rot="10800000">
                <a:off x="6749375" y="3943125"/>
                <a:ext cx="457200" cy="1167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8" name="Google Shape;808;p55"/>
              <p:cNvCxnSpPr>
                <a:stCxn id="802" idx="0"/>
                <a:endCxn id="800" idx="2"/>
              </p:cNvCxnSpPr>
              <p:nvPr/>
            </p:nvCxnSpPr>
            <p:spPr>
              <a:xfrm flipH="1" rot="10800000">
                <a:off x="6027050" y="4324025"/>
                <a:ext cx="265200" cy="1248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9" name="Google Shape;809;p55"/>
              <p:cNvCxnSpPr>
                <a:stCxn id="800" idx="2"/>
                <a:endCxn id="803" idx="0"/>
              </p:cNvCxnSpPr>
              <p:nvPr/>
            </p:nvCxnSpPr>
            <p:spPr>
              <a:xfrm>
                <a:off x="6292175" y="4324125"/>
                <a:ext cx="213300" cy="1305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10" name="Google Shape;810;p55"/>
              <p:cNvCxnSpPr>
                <a:stCxn id="801" idx="2"/>
                <a:endCxn id="804" idx="0"/>
              </p:cNvCxnSpPr>
              <p:nvPr/>
            </p:nvCxnSpPr>
            <p:spPr>
              <a:xfrm flipH="1">
                <a:off x="6948875" y="4324125"/>
                <a:ext cx="257700" cy="1305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11" name="Google Shape;811;p55"/>
              <p:cNvCxnSpPr>
                <a:stCxn id="801" idx="2"/>
                <a:endCxn id="805" idx="0"/>
              </p:cNvCxnSpPr>
              <p:nvPr/>
            </p:nvCxnSpPr>
            <p:spPr>
              <a:xfrm>
                <a:off x="7206575" y="4324125"/>
                <a:ext cx="249300" cy="1305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812" name="Google Shape;812;p55"/>
            <p:cNvSpPr/>
            <p:nvPr/>
          </p:nvSpPr>
          <p:spPr>
            <a:xfrm>
              <a:off x="6548550" y="3068225"/>
              <a:ext cx="333900" cy="2643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813" name="Google Shape;813;p55"/>
            <p:cNvCxnSpPr>
              <a:stCxn id="812" idx="2"/>
              <a:endCxn id="799" idx="0"/>
            </p:cNvCxnSpPr>
            <p:nvPr/>
          </p:nvCxnSpPr>
          <p:spPr>
            <a:xfrm flipH="1">
              <a:off x="5755800" y="3332525"/>
              <a:ext cx="959700" cy="214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4" name="Google Shape;814;p55"/>
            <p:cNvCxnSpPr>
              <a:stCxn id="812" idx="2"/>
              <a:endCxn id="815" idx="0"/>
            </p:cNvCxnSpPr>
            <p:nvPr/>
          </p:nvCxnSpPr>
          <p:spPr>
            <a:xfrm>
              <a:off x="6715500" y="3332525"/>
              <a:ext cx="976500" cy="2211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816" name="Google Shape;816;p55"/>
            <p:cNvGrpSpPr/>
            <p:nvPr/>
          </p:nvGrpSpPr>
          <p:grpSpPr>
            <a:xfrm>
              <a:off x="6802600" y="3553749"/>
              <a:ext cx="1513425" cy="1040218"/>
              <a:chOff x="5860100" y="3678825"/>
              <a:chExt cx="1513425" cy="1040218"/>
            </a:xfrm>
          </p:grpSpPr>
          <p:sp>
            <p:nvSpPr>
              <p:cNvPr id="815" name="Google Shape;815;p55"/>
              <p:cNvSpPr/>
              <p:nvPr/>
            </p:nvSpPr>
            <p:spPr>
              <a:xfrm>
                <a:off x="6582425" y="3678825"/>
                <a:ext cx="333900" cy="2643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7" name="Google Shape;817;p55"/>
              <p:cNvSpPr/>
              <p:nvPr/>
            </p:nvSpPr>
            <p:spPr>
              <a:xfrm>
                <a:off x="7039625" y="4059825"/>
                <a:ext cx="333900" cy="2643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8" name="Google Shape;818;p55"/>
              <p:cNvSpPr/>
              <p:nvPr/>
            </p:nvSpPr>
            <p:spPr>
              <a:xfrm>
                <a:off x="5860100" y="4448825"/>
                <a:ext cx="333900" cy="2643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9" name="Google Shape;819;p55"/>
              <p:cNvSpPr/>
              <p:nvPr/>
            </p:nvSpPr>
            <p:spPr>
              <a:xfrm>
                <a:off x="6338643" y="4454743"/>
                <a:ext cx="333900" cy="2643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0" name="Google Shape;820;p55"/>
              <p:cNvSpPr/>
              <p:nvPr/>
            </p:nvSpPr>
            <p:spPr>
              <a:xfrm>
                <a:off x="6781925" y="4454743"/>
                <a:ext cx="333900" cy="2643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821" name="Google Shape;821;p55"/>
              <p:cNvCxnSpPr>
                <a:stCxn id="822" idx="0"/>
                <a:endCxn id="815" idx="2"/>
              </p:cNvCxnSpPr>
              <p:nvPr/>
            </p:nvCxnSpPr>
            <p:spPr>
              <a:xfrm flipH="1" rot="10800000">
                <a:off x="6292175" y="3943125"/>
                <a:ext cx="457200" cy="1167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23" name="Google Shape;823;p55"/>
              <p:cNvCxnSpPr>
                <a:stCxn id="817" idx="0"/>
                <a:endCxn id="815" idx="2"/>
              </p:cNvCxnSpPr>
              <p:nvPr/>
            </p:nvCxnSpPr>
            <p:spPr>
              <a:xfrm rot="10800000">
                <a:off x="6749375" y="3943125"/>
                <a:ext cx="457200" cy="1167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24" name="Google Shape;824;p55"/>
              <p:cNvCxnSpPr>
                <a:stCxn id="818" idx="0"/>
                <a:endCxn id="822" idx="2"/>
              </p:cNvCxnSpPr>
              <p:nvPr/>
            </p:nvCxnSpPr>
            <p:spPr>
              <a:xfrm flipH="1" rot="10800000">
                <a:off x="6027050" y="4324025"/>
                <a:ext cx="265200" cy="1248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25" name="Google Shape;825;p55"/>
              <p:cNvCxnSpPr>
                <a:stCxn id="822" idx="2"/>
                <a:endCxn id="819" idx="0"/>
              </p:cNvCxnSpPr>
              <p:nvPr/>
            </p:nvCxnSpPr>
            <p:spPr>
              <a:xfrm>
                <a:off x="6292175" y="4324125"/>
                <a:ext cx="213300" cy="1305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26" name="Google Shape;826;p55"/>
              <p:cNvCxnSpPr>
                <a:stCxn id="817" idx="2"/>
                <a:endCxn id="820" idx="0"/>
              </p:cNvCxnSpPr>
              <p:nvPr/>
            </p:nvCxnSpPr>
            <p:spPr>
              <a:xfrm flipH="1">
                <a:off x="6948875" y="4324125"/>
                <a:ext cx="257700" cy="1305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822" name="Google Shape;822;p55"/>
              <p:cNvSpPr/>
              <p:nvPr/>
            </p:nvSpPr>
            <p:spPr>
              <a:xfrm>
                <a:off x="6125225" y="4059825"/>
                <a:ext cx="333900" cy="264300"/>
              </a:xfrm>
              <a:prstGeom prst="rect">
                <a:avLst/>
              </a:prstGeom>
              <a:solidFill>
                <a:srgbClr val="B6D7A8"/>
              </a:solidFill>
              <a:ln cap="flat" cmpd="sng" w="19050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27" name="Google Shape;827;p5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is the runtime to complete a search on a “bushy” BST in the worst case, where N is the number of nodes.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AutoNum type="alphaUcPeriod"/>
            </a:pPr>
            <a:r>
              <a:rPr b="1" lang="en"/>
              <a:t>Θ(log N)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br>
              <a:rPr b="1" lang="en"/>
            </a:br>
            <a:r>
              <a:rPr lang="en"/>
              <a:t>Height of the tree is ~log</a:t>
            </a:r>
            <a:r>
              <a:rPr baseline="-25000" lang="en"/>
              <a:t>2</a:t>
            </a:r>
            <a:r>
              <a:rPr lang="en"/>
              <a:t>(N)</a:t>
            </a:r>
            <a:endParaRPr/>
          </a:p>
        </p:txBody>
      </p:sp>
      <p:grpSp>
        <p:nvGrpSpPr>
          <p:cNvPr id="828" name="Google Shape;828;p55"/>
          <p:cNvGrpSpPr/>
          <p:nvPr/>
        </p:nvGrpSpPr>
        <p:grpSpPr>
          <a:xfrm>
            <a:off x="7394835" y="3932804"/>
            <a:ext cx="767954" cy="821429"/>
            <a:chOff x="6237836" y="4324125"/>
            <a:chExt cx="434707" cy="394918"/>
          </a:xfrm>
        </p:grpSpPr>
        <p:sp>
          <p:nvSpPr>
            <p:cNvPr id="829" name="Google Shape;829;p55"/>
            <p:cNvSpPr/>
            <p:nvPr/>
          </p:nvSpPr>
          <p:spPr>
            <a:xfrm>
              <a:off x="6338643" y="4454743"/>
              <a:ext cx="333900" cy="264300"/>
            </a:xfrm>
            <a:prstGeom prst="rect">
              <a:avLst/>
            </a:prstGeom>
            <a:solidFill>
              <a:srgbClr val="B6D7A8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830" name="Google Shape;830;p55"/>
            <p:cNvCxnSpPr>
              <a:stCxn id="817" idx="2"/>
              <a:endCxn id="829" idx="0"/>
            </p:cNvCxnSpPr>
            <p:nvPr/>
          </p:nvCxnSpPr>
          <p:spPr>
            <a:xfrm>
              <a:off x="6237836" y="4324125"/>
              <a:ext cx="267900" cy="1305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5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BSTs</a:t>
            </a:r>
            <a:endParaRPr/>
          </a:p>
        </p:txBody>
      </p:sp>
      <p:sp>
        <p:nvSpPr>
          <p:cNvPr id="836" name="Google Shape;836;p5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Bushy BSTs are extremely fast.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At 1 microsecond per operation, can find something from a tree of size 10</a:t>
            </a:r>
            <a:r>
              <a:rPr baseline="30000" lang="en"/>
              <a:t>300000</a:t>
            </a:r>
            <a:r>
              <a:rPr lang="en"/>
              <a:t> in one second.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Much (perhaps most?) computation is dedicated towards finding things in response to queries.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It’s a good thing that we can do such queries almost for free.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57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Abstract Data Types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Binary Search Trees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Derivation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Definition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contains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insert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Hibbard deletion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Sets and Maps (are the same thing)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BST Implementation Tips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842" name="Google Shape;842;p57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insert</a:t>
            </a:r>
            <a:endParaRPr/>
          </a:p>
        </p:txBody>
      </p:sp>
      <p:sp>
        <p:nvSpPr>
          <p:cNvPr id="843" name="Google Shape;843;p57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16,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5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Inserting a New Key into a BST</a:t>
            </a:r>
            <a:endParaRPr/>
          </a:p>
        </p:txBody>
      </p:sp>
      <p:sp>
        <p:nvSpPr>
          <p:cNvPr id="849" name="Google Shape;849;p5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Search for key.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found, do nothing.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not found: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Create new node.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Set appropriate link.</a:t>
            </a:r>
            <a:endParaRPr/>
          </a:p>
        </p:txBody>
      </p:sp>
      <p:sp>
        <p:nvSpPr>
          <p:cNvPr id="850" name="Google Shape;850;p58"/>
          <p:cNvSpPr txBox="1"/>
          <p:nvPr/>
        </p:nvSpPr>
        <p:spPr>
          <a:xfrm>
            <a:off x="3534975" y="654950"/>
            <a:ext cx="2166900" cy="3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Example: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nsolas"/>
                <a:ea typeface="Consolas"/>
                <a:cs typeface="Consolas"/>
                <a:sym typeface="Consolas"/>
              </a:rPr>
              <a:t>insert “eyes”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851" name="Google Shape;851;p58"/>
          <p:cNvCxnSpPr>
            <a:stCxn id="852" idx="0"/>
          </p:cNvCxnSpPr>
          <p:nvPr/>
        </p:nvCxnSpPr>
        <p:spPr>
          <a:xfrm flipH="1" rot="10800000">
            <a:off x="5288225" y="1644774"/>
            <a:ext cx="3684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853" name="Google Shape;853;p58"/>
          <p:cNvCxnSpPr>
            <a:endCxn id="854" idx="0"/>
          </p:cNvCxnSpPr>
          <p:nvPr/>
        </p:nvCxnSpPr>
        <p:spPr>
          <a:xfrm>
            <a:off x="5939029" y="1695774"/>
            <a:ext cx="284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55" name="Google Shape;855;p58"/>
          <p:cNvCxnSpPr>
            <a:stCxn id="856" idx="0"/>
          </p:cNvCxnSpPr>
          <p:nvPr/>
        </p:nvCxnSpPr>
        <p:spPr>
          <a:xfrm flipH="1" rot="10800000">
            <a:off x="7433225" y="1704174"/>
            <a:ext cx="339000" cy="276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857" name="Google Shape;857;p58"/>
          <p:cNvCxnSpPr>
            <a:endCxn id="858" idx="0"/>
          </p:cNvCxnSpPr>
          <p:nvPr/>
        </p:nvCxnSpPr>
        <p:spPr>
          <a:xfrm>
            <a:off x="8122182" y="1704474"/>
            <a:ext cx="275100" cy="276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59" name="Google Shape;859;p58"/>
          <p:cNvCxnSpPr>
            <a:stCxn id="860" idx="1"/>
            <a:endCxn id="861" idx="0"/>
          </p:cNvCxnSpPr>
          <p:nvPr/>
        </p:nvCxnSpPr>
        <p:spPr>
          <a:xfrm flipH="1">
            <a:off x="5756065" y="958124"/>
            <a:ext cx="7110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62" name="Google Shape;862;p58"/>
          <p:cNvCxnSpPr>
            <a:stCxn id="860" idx="3"/>
            <a:endCxn id="863" idx="0"/>
          </p:cNvCxnSpPr>
          <p:nvPr/>
        </p:nvCxnSpPr>
        <p:spPr>
          <a:xfrm>
            <a:off x="7204165" y="958124"/>
            <a:ext cx="7110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60" name="Google Shape;860;p58"/>
          <p:cNvSpPr/>
          <p:nvPr/>
        </p:nvSpPr>
        <p:spPr>
          <a:xfrm>
            <a:off x="6467065" y="71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dog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1" name="Google Shape;861;p58"/>
          <p:cNvSpPr/>
          <p:nvPr/>
        </p:nvSpPr>
        <p:spPr>
          <a:xfrm>
            <a:off x="5387427" y="12819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bag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3" name="Google Shape;863;p58"/>
          <p:cNvSpPr/>
          <p:nvPr/>
        </p:nvSpPr>
        <p:spPr>
          <a:xfrm>
            <a:off x="7546704" y="12819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flat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2" name="Google Shape;852;p58"/>
          <p:cNvSpPr/>
          <p:nvPr/>
        </p:nvSpPr>
        <p:spPr>
          <a:xfrm>
            <a:off x="4919675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alf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4" name="Google Shape;854;p58"/>
          <p:cNvSpPr/>
          <p:nvPr/>
        </p:nvSpPr>
        <p:spPr>
          <a:xfrm>
            <a:off x="5855179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cat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6" name="Google Shape;856;p58"/>
          <p:cNvSpPr/>
          <p:nvPr/>
        </p:nvSpPr>
        <p:spPr>
          <a:xfrm>
            <a:off x="7064675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elf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8" name="Google Shape;858;p58"/>
          <p:cNvSpPr/>
          <p:nvPr/>
        </p:nvSpPr>
        <p:spPr>
          <a:xfrm>
            <a:off x="8028732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glut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5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Inserting a New Key into a BST</a:t>
            </a:r>
            <a:endParaRPr/>
          </a:p>
        </p:txBody>
      </p:sp>
      <p:sp>
        <p:nvSpPr>
          <p:cNvPr id="869" name="Google Shape;869;p5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Search for key.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found, do nothing.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not found: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Create new node.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Set appropriate link.</a:t>
            </a:r>
            <a:endParaRPr/>
          </a:p>
        </p:txBody>
      </p:sp>
      <p:sp>
        <p:nvSpPr>
          <p:cNvPr id="870" name="Google Shape;870;p59"/>
          <p:cNvSpPr/>
          <p:nvPr/>
        </p:nvSpPr>
        <p:spPr>
          <a:xfrm>
            <a:off x="7506902" y="2770643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eyes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71" name="Google Shape;871;p59"/>
          <p:cNvCxnSpPr>
            <a:stCxn id="872" idx="2"/>
            <a:endCxn id="870" idx="0"/>
          </p:cNvCxnSpPr>
          <p:nvPr/>
        </p:nvCxnSpPr>
        <p:spPr>
          <a:xfrm>
            <a:off x="7433225" y="2475774"/>
            <a:ext cx="442200" cy="294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73" name="Google Shape;873;p59"/>
          <p:cNvSpPr txBox="1"/>
          <p:nvPr/>
        </p:nvSpPr>
        <p:spPr>
          <a:xfrm>
            <a:off x="5178232" y="3170821"/>
            <a:ext cx="3940500" cy="3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Arms </a:t>
            </a:r>
            <a:r>
              <a:rPr lang="en"/>
              <a:t>length recursion: </a:t>
            </a:r>
            <a:r>
              <a:rPr lang="en"/>
              <a:t>A common rookie bad habit to avoid:</a:t>
            </a:r>
            <a:endParaRPr/>
          </a:p>
        </p:txBody>
      </p:sp>
      <p:pic>
        <p:nvPicPr>
          <p:cNvPr id="874" name="Google Shape;874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800" y="2406975"/>
            <a:ext cx="4457700" cy="2657475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p59"/>
          <p:cNvSpPr txBox="1"/>
          <p:nvPr/>
        </p:nvSpPr>
        <p:spPr>
          <a:xfrm>
            <a:off x="166800" y="2367425"/>
            <a:ext cx="4917000" cy="27366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static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BST insert(BST T, Key ik) {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(T == null)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 new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BST(ik);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(ik ≺ T.key)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T.left = insert(T.left, ik);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else if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(ik ≻ T.key)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T.right = insert(T.right, ik);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T;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FEFEF"/>
              </a:highlight>
            </a:endParaRPr>
          </a:p>
        </p:txBody>
      </p:sp>
      <p:sp>
        <p:nvSpPr>
          <p:cNvPr id="876" name="Google Shape;876;p59"/>
          <p:cNvSpPr txBox="1"/>
          <p:nvPr/>
        </p:nvSpPr>
        <p:spPr>
          <a:xfrm>
            <a:off x="5214052" y="3742237"/>
            <a:ext cx="3821700" cy="13587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if (T.left == </a:t>
            </a: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T.left = </a:t>
            </a: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BST(ik);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else if (T.right == </a:t>
            </a: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T.right = </a:t>
            </a: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BST(ik);</a:t>
            </a:r>
            <a:endParaRPr>
              <a:highlight>
                <a:srgbClr val="EFEFEF"/>
              </a:highlight>
            </a:endParaRPr>
          </a:p>
        </p:txBody>
      </p:sp>
      <p:cxnSp>
        <p:nvCxnSpPr>
          <p:cNvPr id="877" name="Google Shape;877;p59"/>
          <p:cNvCxnSpPr>
            <a:stCxn id="878" idx="0"/>
          </p:cNvCxnSpPr>
          <p:nvPr/>
        </p:nvCxnSpPr>
        <p:spPr>
          <a:xfrm flipH="1" rot="10800000">
            <a:off x="5288225" y="1644774"/>
            <a:ext cx="3684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879" name="Google Shape;879;p59"/>
          <p:cNvCxnSpPr>
            <a:endCxn id="880" idx="0"/>
          </p:cNvCxnSpPr>
          <p:nvPr/>
        </p:nvCxnSpPr>
        <p:spPr>
          <a:xfrm>
            <a:off x="5939029" y="1695774"/>
            <a:ext cx="284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81" name="Google Shape;881;p59"/>
          <p:cNvCxnSpPr>
            <a:stCxn id="872" idx="0"/>
          </p:cNvCxnSpPr>
          <p:nvPr/>
        </p:nvCxnSpPr>
        <p:spPr>
          <a:xfrm flipH="1" rot="10800000">
            <a:off x="7433225" y="1704174"/>
            <a:ext cx="339000" cy="276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882" name="Google Shape;882;p59"/>
          <p:cNvCxnSpPr>
            <a:endCxn id="883" idx="0"/>
          </p:cNvCxnSpPr>
          <p:nvPr/>
        </p:nvCxnSpPr>
        <p:spPr>
          <a:xfrm>
            <a:off x="8122182" y="1704474"/>
            <a:ext cx="275100" cy="276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84" name="Google Shape;884;p59"/>
          <p:cNvCxnSpPr>
            <a:stCxn id="885" idx="1"/>
            <a:endCxn id="886" idx="0"/>
          </p:cNvCxnSpPr>
          <p:nvPr/>
        </p:nvCxnSpPr>
        <p:spPr>
          <a:xfrm flipH="1">
            <a:off x="5756065" y="958124"/>
            <a:ext cx="7110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87" name="Google Shape;887;p59"/>
          <p:cNvCxnSpPr>
            <a:stCxn id="885" idx="3"/>
            <a:endCxn id="888" idx="0"/>
          </p:cNvCxnSpPr>
          <p:nvPr/>
        </p:nvCxnSpPr>
        <p:spPr>
          <a:xfrm>
            <a:off x="7204165" y="958124"/>
            <a:ext cx="7110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85" name="Google Shape;885;p59"/>
          <p:cNvSpPr/>
          <p:nvPr/>
        </p:nvSpPr>
        <p:spPr>
          <a:xfrm>
            <a:off x="6467065" y="71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dog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59"/>
          <p:cNvSpPr/>
          <p:nvPr/>
        </p:nvSpPr>
        <p:spPr>
          <a:xfrm>
            <a:off x="5387427" y="12819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bag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8" name="Google Shape;888;p59"/>
          <p:cNvSpPr/>
          <p:nvPr/>
        </p:nvSpPr>
        <p:spPr>
          <a:xfrm>
            <a:off x="7546704" y="12819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flat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8" name="Google Shape;878;p59"/>
          <p:cNvSpPr/>
          <p:nvPr/>
        </p:nvSpPr>
        <p:spPr>
          <a:xfrm>
            <a:off x="4919675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alf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0" name="Google Shape;880;p59"/>
          <p:cNvSpPr/>
          <p:nvPr/>
        </p:nvSpPr>
        <p:spPr>
          <a:xfrm>
            <a:off x="5855179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cat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2" name="Google Shape;872;p59"/>
          <p:cNvSpPr/>
          <p:nvPr/>
        </p:nvSpPr>
        <p:spPr>
          <a:xfrm>
            <a:off x="7064675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elf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3" name="Google Shape;883;p59"/>
          <p:cNvSpPr/>
          <p:nvPr/>
        </p:nvSpPr>
        <p:spPr>
          <a:xfrm>
            <a:off x="8028732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glut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6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Avoid Arms-Length Recursion</a:t>
            </a:r>
            <a:endParaRPr/>
          </a:p>
        </p:txBody>
      </p:sp>
      <p:sp>
        <p:nvSpPr>
          <p:cNvPr id="894" name="Google Shape;894;p60"/>
          <p:cNvSpPr txBox="1"/>
          <p:nvPr/>
        </p:nvSpPr>
        <p:spPr>
          <a:xfrm>
            <a:off x="1114488" y="4464075"/>
            <a:ext cx="3276600" cy="52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Better, but still not the best base case. Avoid arms-length recursion!</a:t>
            </a:r>
            <a:endParaRPr/>
          </a:p>
        </p:txBody>
      </p:sp>
      <p:sp>
        <p:nvSpPr>
          <p:cNvPr id="895" name="Google Shape;895;p60"/>
          <p:cNvSpPr txBox="1"/>
          <p:nvPr/>
        </p:nvSpPr>
        <p:spPr>
          <a:xfrm>
            <a:off x="5208163" y="3699100"/>
            <a:ext cx="2580300" cy="6927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(T == null)</a:t>
            </a:r>
            <a:endParaRPr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b="1" lang="en" sz="16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 new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BST(ik);</a:t>
            </a:r>
            <a:endParaRPr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highlight>
                <a:srgbClr val="EFEFEF"/>
              </a:highlight>
            </a:endParaRPr>
          </a:p>
        </p:txBody>
      </p:sp>
      <p:sp>
        <p:nvSpPr>
          <p:cNvPr id="896" name="Google Shape;896;p60"/>
          <p:cNvSpPr txBox="1"/>
          <p:nvPr/>
        </p:nvSpPr>
        <p:spPr>
          <a:xfrm>
            <a:off x="1221588" y="3262264"/>
            <a:ext cx="3062400" cy="12018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if (T.left == </a:t>
            </a:r>
            <a:r>
              <a:rPr b="1" lang="en" sz="16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T.left = </a:t>
            </a:r>
            <a:r>
              <a:rPr b="1" lang="en" sz="16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BST(ik);</a:t>
            </a:r>
            <a:endParaRPr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else if (T.right == </a:t>
            </a:r>
            <a:r>
              <a:rPr b="1" lang="en" sz="16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T.right = </a:t>
            </a:r>
            <a:r>
              <a:rPr b="1" lang="en" sz="16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BST(ik);</a:t>
            </a:r>
            <a:endParaRPr sz="1100">
              <a:highlight>
                <a:srgbClr val="EFEFEF"/>
              </a:highlight>
            </a:endParaRPr>
          </a:p>
        </p:txBody>
      </p:sp>
      <p:sp>
        <p:nvSpPr>
          <p:cNvPr id="897" name="Google Shape;897;p60"/>
          <p:cNvSpPr txBox="1"/>
          <p:nvPr/>
        </p:nvSpPr>
        <p:spPr>
          <a:xfrm>
            <a:off x="4967113" y="4391800"/>
            <a:ext cx="30624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best base case.</a:t>
            </a:r>
            <a:endParaRPr/>
          </a:p>
        </p:txBody>
      </p:sp>
      <p:sp>
        <p:nvSpPr>
          <p:cNvPr id="898" name="Google Shape;898;p60"/>
          <p:cNvSpPr txBox="1"/>
          <p:nvPr/>
        </p:nvSpPr>
        <p:spPr>
          <a:xfrm>
            <a:off x="2694450" y="560293"/>
            <a:ext cx="3755100" cy="2058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if (T.left.left == </a:t>
            </a:r>
            <a:r>
              <a:rPr b="1" lang="en" sz="15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T.left.left = </a:t>
            </a:r>
            <a:r>
              <a:rPr b="1" lang="en" sz="15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BST(ik);</a:t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else 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if (T.left.right == </a:t>
            </a:r>
            <a:r>
              <a:rPr b="1" lang="en" sz="15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T.left.right = </a:t>
            </a:r>
            <a:r>
              <a:rPr b="1" lang="en" sz="15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BST(ik);</a:t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else if (T.right.left == </a:t>
            </a:r>
            <a:r>
              <a:rPr b="1" lang="en" sz="15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T.right.left = </a:t>
            </a:r>
            <a:r>
              <a:rPr b="1" lang="en" sz="15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BST(ik);</a:t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else if (T.right.right == </a:t>
            </a:r>
            <a:r>
              <a:rPr b="1" lang="en" sz="15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T.right.right = </a:t>
            </a:r>
            <a:r>
              <a:rPr b="1" lang="en" sz="15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" sz="15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BST(ik);</a:t>
            </a:r>
            <a:endParaRPr sz="15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99" name="Google Shape;899;p60"/>
          <p:cNvSpPr txBox="1"/>
          <p:nvPr/>
        </p:nvSpPr>
        <p:spPr>
          <a:xfrm>
            <a:off x="3015150" y="2619193"/>
            <a:ext cx="31137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base case is too complicated. The recursion can take us further.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61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Abstract Data Types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Binary Search Trees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Derivation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Definition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contains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Insert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•"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Hibbard deletion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Sets and Maps (are the same thing)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BST Implementation Tips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905" name="Google Shape;905;p61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Hibbard deletion</a:t>
            </a:r>
            <a:endParaRPr/>
          </a:p>
        </p:txBody>
      </p:sp>
      <p:sp>
        <p:nvSpPr>
          <p:cNvPr id="906" name="Google Shape;906;p61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16,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6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Deleting from a BST</a:t>
            </a:r>
            <a:endParaRPr/>
          </a:p>
        </p:txBody>
      </p:sp>
      <p:sp>
        <p:nvSpPr>
          <p:cNvPr id="912" name="Google Shape;912;p6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3 Cases: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Deletion key has no children.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Deletion key has one child.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Deletion key has two children.</a:t>
            </a:r>
            <a:endParaRPr/>
          </a:p>
        </p:txBody>
      </p:sp>
      <p:sp>
        <p:nvSpPr>
          <p:cNvPr id="913" name="Google Shape;913;p62"/>
          <p:cNvSpPr/>
          <p:nvPr/>
        </p:nvSpPr>
        <p:spPr>
          <a:xfrm>
            <a:off x="7506902" y="2770643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eyes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14" name="Google Shape;914;p62"/>
          <p:cNvCxnSpPr>
            <a:stCxn id="915" idx="2"/>
            <a:endCxn id="913" idx="0"/>
          </p:cNvCxnSpPr>
          <p:nvPr/>
        </p:nvCxnSpPr>
        <p:spPr>
          <a:xfrm>
            <a:off x="7433225" y="2475774"/>
            <a:ext cx="442200" cy="294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16" name="Google Shape;916;p62"/>
          <p:cNvCxnSpPr>
            <a:stCxn id="917" idx="0"/>
          </p:cNvCxnSpPr>
          <p:nvPr/>
        </p:nvCxnSpPr>
        <p:spPr>
          <a:xfrm flipH="1" rot="10800000">
            <a:off x="5288225" y="1644774"/>
            <a:ext cx="3684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918" name="Google Shape;918;p62"/>
          <p:cNvCxnSpPr>
            <a:endCxn id="919" idx="0"/>
          </p:cNvCxnSpPr>
          <p:nvPr/>
        </p:nvCxnSpPr>
        <p:spPr>
          <a:xfrm>
            <a:off x="5939029" y="1695774"/>
            <a:ext cx="284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0" name="Google Shape;920;p62"/>
          <p:cNvCxnSpPr>
            <a:stCxn id="915" idx="0"/>
          </p:cNvCxnSpPr>
          <p:nvPr/>
        </p:nvCxnSpPr>
        <p:spPr>
          <a:xfrm flipH="1" rot="10800000">
            <a:off x="7433225" y="1704174"/>
            <a:ext cx="339000" cy="276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921" name="Google Shape;921;p62"/>
          <p:cNvCxnSpPr>
            <a:endCxn id="922" idx="0"/>
          </p:cNvCxnSpPr>
          <p:nvPr/>
        </p:nvCxnSpPr>
        <p:spPr>
          <a:xfrm>
            <a:off x="8122182" y="1704474"/>
            <a:ext cx="275100" cy="276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3" name="Google Shape;923;p62"/>
          <p:cNvCxnSpPr>
            <a:stCxn id="924" idx="1"/>
            <a:endCxn id="925" idx="0"/>
          </p:cNvCxnSpPr>
          <p:nvPr/>
        </p:nvCxnSpPr>
        <p:spPr>
          <a:xfrm flipH="1">
            <a:off x="5756065" y="958124"/>
            <a:ext cx="7110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6" name="Google Shape;926;p62"/>
          <p:cNvCxnSpPr>
            <a:stCxn id="924" idx="3"/>
            <a:endCxn id="927" idx="0"/>
          </p:cNvCxnSpPr>
          <p:nvPr/>
        </p:nvCxnSpPr>
        <p:spPr>
          <a:xfrm>
            <a:off x="7204165" y="958124"/>
            <a:ext cx="7110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24" name="Google Shape;924;p62"/>
          <p:cNvSpPr/>
          <p:nvPr/>
        </p:nvSpPr>
        <p:spPr>
          <a:xfrm>
            <a:off x="6467065" y="71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dog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5" name="Google Shape;925;p62"/>
          <p:cNvSpPr/>
          <p:nvPr/>
        </p:nvSpPr>
        <p:spPr>
          <a:xfrm>
            <a:off x="5387427" y="12819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bag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7" name="Google Shape;927;p62"/>
          <p:cNvSpPr/>
          <p:nvPr/>
        </p:nvSpPr>
        <p:spPr>
          <a:xfrm>
            <a:off x="7546704" y="12819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flat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7" name="Google Shape;917;p62"/>
          <p:cNvSpPr/>
          <p:nvPr/>
        </p:nvSpPr>
        <p:spPr>
          <a:xfrm>
            <a:off x="4919675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alf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9" name="Google Shape;919;p62"/>
          <p:cNvSpPr/>
          <p:nvPr/>
        </p:nvSpPr>
        <p:spPr>
          <a:xfrm>
            <a:off x="5855179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cat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5" name="Google Shape;915;p62"/>
          <p:cNvSpPr/>
          <p:nvPr/>
        </p:nvSpPr>
        <p:spPr>
          <a:xfrm>
            <a:off x="7064675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elf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2" name="Google Shape;922;p62"/>
          <p:cNvSpPr/>
          <p:nvPr/>
        </p:nvSpPr>
        <p:spPr>
          <a:xfrm>
            <a:off x="8028732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glut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63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Case 1: Deleting from a BST: Key with no Children</a:t>
            </a:r>
            <a:endParaRPr/>
          </a:p>
        </p:txBody>
      </p:sp>
      <p:sp>
        <p:nvSpPr>
          <p:cNvPr id="933" name="Google Shape;933;p63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Deletion key has no children (“glut”):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Just sever the parent’s link.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happens to “glut” node?</a:t>
            </a:r>
            <a:endParaRPr/>
          </a:p>
        </p:txBody>
      </p:sp>
      <p:sp>
        <p:nvSpPr>
          <p:cNvPr id="934" name="Google Shape;934;p63"/>
          <p:cNvSpPr/>
          <p:nvPr/>
        </p:nvSpPr>
        <p:spPr>
          <a:xfrm>
            <a:off x="7506902" y="2770643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eyes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35" name="Google Shape;935;p63"/>
          <p:cNvCxnSpPr>
            <a:stCxn id="936" idx="2"/>
            <a:endCxn id="934" idx="0"/>
          </p:cNvCxnSpPr>
          <p:nvPr/>
        </p:nvCxnSpPr>
        <p:spPr>
          <a:xfrm>
            <a:off x="7433225" y="2475774"/>
            <a:ext cx="442200" cy="294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37" name="Google Shape;937;p63"/>
          <p:cNvCxnSpPr>
            <a:stCxn id="938" idx="0"/>
          </p:cNvCxnSpPr>
          <p:nvPr/>
        </p:nvCxnSpPr>
        <p:spPr>
          <a:xfrm flipH="1" rot="10800000">
            <a:off x="5288225" y="1644774"/>
            <a:ext cx="3684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939" name="Google Shape;939;p63"/>
          <p:cNvCxnSpPr>
            <a:endCxn id="940" idx="0"/>
          </p:cNvCxnSpPr>
          <p:nvPr/>
        </p:nvCxnSpPr>
        <p:spPr>
          <a:xfrm>
            <a:off x="5939029" y="1695774"/>
            <a:ext cx="284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41" name="Google Shape;941;p63"/>
          <p:cNvCxnSpPr>
            <a:stCxn id="936" idx="0"/>
          </p:cNvCxnSpPr>
          <p:nvPr/>
        </p:nvCxnSpPr>
        <p:spPr>
          <a:xfrm flipH="1" rot="10800000">
            <a:off x="7433225" y="1704174"/>
            <a:ext cx="339000" cy="276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942" name="Google Shape;942;p63"/>
          <p:cNvCxnSpPr>
            <a:endCxn id="943" idx="0"/>
          </p:cNvCxnSpPr>
          <p:nvPr/>
        </p:nvCxnSpPr>
        <p:spPr>
          <a:xfrm>
            <a:off x="8122182" y="1704474"/>
            <a:ext cx="275100" cy="276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44" name="Google Shape;944;p63"/>
          <p:cNvCxnSpPr>
            <a:stCxn id="945" idx="1"/>
            <a:endCxn id="946" idx="0"/>
          </p:cNvCxnSpPr>
          <p:nvPr/>
        </p:nvCxnSpPr>
        <p:spPr>
          <a:xfrm flipH="1">
            <a:off x="5756065" y="958124"/>
            <a:ext cx="7110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47" name="Google Shape;947;p63"/>
          <p:cNvCxnSpPr>
            <a:stCxn id="945" idx="3"/>
            <a:endCxn id="948" idx="0"/>
          </p:cNvCxnSpPr>
          <p:nvPr/>
        </p:nvCxnSpPr>
        <p:spPr>
          <a:xfrm>
            <a:off x="7204165" y="958124"/>
            <a:ext cx="7110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45" name="Google Shape;945;p63"/>
          <p:cNvSpPr/>
          <p:nvPr/>
        </p:nvSpPr>
        <p:spPr>
          <a:xfrm>
            <a:off x="6467065" y="71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dog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6" name="Google Shape;946;p63"/>
          <p:cNvSpPr/>
          <p:nvPr/>
        </p:nvSpPr>
        <p:spPr>
          <a:xfrm>
            <a:off x="5387427" y="12819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bag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8" name="Google Shape;948;p63"/>
          <p:cNvSpPr/>
          <p:nvPr/>
        </p:nvSpPr>
        <p:spPr>
          <a:xfrm>
            <a:off x="7546704" y="12819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flat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8" name="Google Shape;938;p63"/>
          <p:cNvSpPr/>
          <p:nvPr/>
        </p:nvSpPr>
        <p:spPr>
          <a:xfrm>
            <a:off x="4919675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alf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0" name="Google Shape;940;p63"/>
          <p:cNvSpPr/>
          <p:nvPr/>
        </p:nvSpPr>
        <p:spPr>
          <a:xfrm>
            <a:off x="5855179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cat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6" name="Google Shape;936;p63"/>
          <p:cNvSpPr/>
          <p:nvPr/>
        </p:nvSpPr>
        <p:spPr>
          <a:xfrm>
            <a:off x="7064675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elf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3" name="Google Shape;943;p63"/>
          <p:cNvSpPr/>
          <p:nvPr/>
        </p:nvSpPr>
        <p:spPr>
          <a:xfrm>
            <a:off x="8028732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glut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6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Case 1: Deleting from a BST: Key with no Children</a:t>
            </a:r>
            <a:endParaRPr/>
          </a:p>
        </p:txBody>
      </p:sp>
      <p:sp>
        <p:nvSpPr>
          <p:cNvPr id="954" name="Google Shape;954;p6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Deletion key has no children (“glut”):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Just sever the parent’s link.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happens to “glut” node?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Garbage collected.</a:t>
            </a:r>
            <a:endParaRPr/>
          </a:p>
        </p:txBody>
      </p:sp>
      <p:sp>
        <p:nvSpPr>
          <p:cNvPr id="955" name="Google Shape;955;p64"/>
          <p:cNvSpPr/>
          <p:nvPr/>
        </p:nvSpPr>
        <p:spPr>
          <a:xfrm>
            <a:off x="7506902" y="2770643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eyes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56" name="Google Shape;956;p64"/>
          <p:cNvCxnSpPr>
            <a:stCxn id="957" idx="2"/>
            <a:endCxn id="955" idx="0"/>
          </p:cNvCxnSpPr>
          <p:nvPr/>
        </p:nvCxnSpPr>
        <p:spPr>
          <a:xfrm>
            <a:off x="7433225" y="2475774"/>
            <a:ext cx="442200" cy="294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58" name="Google Shape;958;p64"/>
          <p:cNvCxnSpPr>
            <a:stCxn id="959" idx="0"/>
          </p:cNvCxnSpPr>
          <p:nvPr/>
        </p:nvCxnSpPr>
        <p:spPr>
          <a:xfrm flipH="1" rot="10800000">
            <a:off x="5288225" y="1644774"/>
            <a:ext cx="3684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960" name="Google Shape;960;p64"/>
          <p:cNvCxnSpPr>
            <a:endCxn id="961" idx="0"/>
          </p:cNvCxnSpPr>
          <p:nvPr/>
        </p:nvCxnSpPr>
        <p:spPr>
          <a:xfrm>
            <a:off x="5939029" y="1695774"/>
            <a:ext cx="284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62" name="Google Shape;962;p64"/>
          <p:cNvCxnSpPr>
            <a:stCxn id="957" idx="0"/>
          </p:cNvCxnSpPr>
          <p:nvPr/>
        </p:nvCxnSpPr>
        <p:spPr>
          <a:xfrm flipH="1" rot="10800000">
            <a:off x="7433225" y="1704174"/>
            <a:ext cx="339000" cy="276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963" name="Google Shape;963;p64"/>
          <p:cNvCxnSpPr>
            <a:stCxn id="964" idx="1"/>
            <a:endCxn id="965" idx="0"/>
          </p:cNvCxnSpPr>
          <p:nvPr/>
        </p:nvCxnSpPr>
        <p:spPr>
          <a:xfrm flipH="1">
            <a:off x="5756065" y="958124"/>
            <a:ext cx="7110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66" name="Google Shape;966;p64"/>
          <p:cNvCxnSpPr>
            <a:stCxn id="964" idx="3"/>
            <a:endCxn id="967" idx="0"/>
          </p:cNvCxnSpPr>
          <p:nvPr/>
        </p:nvCxnSpPr>
        <p:spPr>
          <a:xfrm>
            <a:off x="7204165" y="958124"/>
            <a:ext cx="7110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64" name="Google Shape;964;p64"/>
          <p:cNvSpPr/>
          <p:nvPr/>
        </p:nvSpPr>
        <p:spPr>
          <a:xfrm>
            <a:off x="6467065" y="71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dog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5" name="Google Shape;965;p64"/>
          <p:cNvSpPr/>
          <p:nvPr/>
        </p:nvSpPr>
        <p:spPr>
          <a:xfrm>
            <a:off x="5387427" y="12819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bag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7" name="Google Shape;967;p64"/>
          <p:cNvSpPr/>
          <p:nvPr/>
        </p:nvSpPr>
        <p:spPr>
          <a:xfrm>
            <a:off x="7546704" y="12819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flat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9" name="Google Shape;959;p64"/>
          <p:cNvSpPr/>
          <p:nvPr/>
        </p:nvSpPr>
        <p:spPr>
          <a:xfrm>
            <a:off x="4919675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alf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1" name="Google Shape;961;p64"/>
          <p:cNvSpPr/>
          <p:nvPr/>
        </p:nvSpPr>
        <p:spPr>
          <a:xfrm>
            <a:off x="5855179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cat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7" name="Google Shape;957;p64"/>
          <p:cNvSpPr/>
          <p:nvPr/>
        </p:nvSpPr>
        <p:spPr>
          <a:xfrm>
            <a:off x="7064675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elf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8" name="Google Shape;968;p64"/>
          <p:cNvSpPr/>
          <p:nvPr/>
        </p:nvSpPr>
        <p:spPr>
          <a:xfrm>
            <a:off x="8028732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glut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6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Case 2: Deleting from a BST: Key with one Child</a:t>
            </a:r>
            <a:endParaRPr/>
          </a:p>
        </p:txBody>
      </p:sp>
      <p:sp>
        <p:nvSpPr>
          <p:cNvPr id="974" name="Google Shape;974;p6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Example: delete(“flat”):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Goal: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Maintain BST property.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Flat’s child definitely larger than dog.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Safe to just move that child into flat’s spot.</a:t>
            </a:r>
            <a:endParaRPr/>
          </a:p>
          <a:p>
            <a:pPr indent="0" lvl="0" marL="2286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Thus: Move flat’s parent’s pointer to flat’s child.</a:t>
            </a:r>
            <a:endParaRPr/>
          </a:p>
        </p:txBody>
      </p:sp>
      <p:sp>
        <p:nvSpPr>
          <p:cNvPr id="975" name="Google Shape;975;p65"/>
          <p:cNvSpPr/>
          <p:nvPr/>
        </p:nvSpPr>
        <p:spPr>
          <a:xfrm>
            <a:off x="7506902" y="2770643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eyes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76" name="Google Shape;976;p65"/>
          <p:cNvCxnSpPr>
            <a:stCxn id="977" idx="2"/>
            <a:endCxn id="975" idx="0"/>
          </p:cNvCxnSpPr>
          <p:nvPr/>
        </p:nvCxnSpPr>
        <p:spPr>
          <a:xfrm>
            <a:off x="7433225" y="2475774"/>
            <a:ext cx="442200" cy="294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78" name="Google Shape;978;p65"/>
          <p:cNvCxnSpPr>
            <a:stCxn id="979" idx="0"/>
          </p:cNvCxnSpPr>
          <p:nvPr/>
        </p:nvCxnSpPr>
        <p:spPr>
          <a:xfrm flipH="1" rot="10800000">
            <a:off x="5288225" y="1644774"/>
            <a:ext cx="3684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980" name="Google Shape;980;p65"/>
          <p:cNvCxnSpPr>
            <a:endCxn id="981" idx="0"/>
          </p:cNvCxnSpPr>
          <p:nvPr/>
        </p:nvCxnSpPr>
        <p:spPr>
          <a:xfrm>
            <a:off x="5939029" y="1695774"/>
            <a:ext cx="284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82" name="Google Shape;982;p65"/>
          <p:cNvCxnSpPr>
            <a:stCxn id="977" idx="0"/>
          </p:cNvCxnSpPr>
          <p:nvPr/>
        </p:nvCxnSpPr>
        <p:spPr>
          <a:xfrm flipH="1" rot="10800000">
            <a:off x="7433225" y="1704174"/>
            <a:ext cx="339000" cy="276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983" name="Google Shape;983;p65"/>
          <p:cNvCxnSpPr>
            <a:stCxn id="984" idx="1"/>
            <a:endCxn id="985" idx="0"/>
          </p:cNvCxnSpPr>
          <p:nvPr/>
        </p:nvCxnSpPr>
        <p:spPr>
          <a:xfrm flipH="1">
            <a:off x="5756065" y="958124"/>
            <a:ext cx="7110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86" name="Google Shape;986;p65"/>
          <p:cNvCxnSpPr>
            <a:stCxn id="984" idx="3"/>
            <a:endCxn id="987" idx="0"/>
          </p:cNvCxnSpPr>
          <p:nvPr/>
        </p:nvCxnSpPr>
        <p:spPr>
          <a:xfrm>
            <a:off x="7204165" y="958124"/>
            <a:ext cx="7110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84" name="Google Shape;984;p65"/>
          <p:cNvSpPr/>
          <p:nvPr/>
        </p:nvSpPr>
        <p:spPr>
          <a:xfrm>
            <a:off x="6467065" y="71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dog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5" name="Google Shape;985;p65"/>
          <p:cNvSpPr/>
          <p:nvPr/>
        </p:nvSpPr>
        <p:spPr>
          <a:xfrm>
            <a:off x="5387427" y="12819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bag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7" name="Google Shape;987;p65"/>
          <p:cNvSpPr/>
          <p:nvPr/>
        </p:nvSpPr>
        <p:spPr>
          <a:xfrm>
            <a:off x="7546704" y="12819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flat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9" name="Google Shape;979;p65"/>
          <p:cNvSpPr/>
          <p:nvPr/>
        </p:nvSpPr>
        <p:spPr>
          <a:xfrm>
            <a:off x="4919675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alf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1" name="Google Shape;981;p65"/>
          <p:cNvSpPr/>
          <p:nvPr/>
        </p:nvSpPr>
        <p:spPr>
          <a:xfrm>
            <a:off x="5855179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cat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7" name="Google Shape;977;p65"/>
          <p:cNvSpPr/>
          <p:nvPr/>
        </p:nvSpPr>
        <p:spPr>
          <a:xfrm>
            <a:off x="7064675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elf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p6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Case 2: Deleting from a BST: Key with one Child</a:t>
            </a:r>
            <a:endParaRPr/>
          </a:p>
        </p:txBody>
      </p:sp>
      <p:sp>
        <p:nvSpPr>
          <p:cNvPr id="993" name="Google Shape;993;p6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Example: delete(“flat”):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Goal: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Maintain BST property.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Flat’s child definitely larger than dog.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Safe to just move that child into flat’s spot.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Thus: Move flat’s parent’s pointer to flat’s child.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Flat will be garbage collected (along with its instance variables). </a:t>
            </a:r>
            <a:endParaRPr/>
          </a:p>
        </p:txBody>
      </p:sp>
      <p:sp>
        <p:nvSpPr>
          <p:cNvPr id="994" name="Google Shape;994;p66"/>
          <p:cNvSpPr/>
          <p:nvPr/>
        </p:nvSpPr>
        <p:spPr>
          <a:xfrm>
            <a:off x="7506902" y="2770643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eyes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95" name="Google Shape;995;p66"/>
          <p:cNvCxnSpPr>
            <a:stCxn id="996" idx="2"/>
            <a:endCxn id="994" idx="0"/>
          </p:cNvCxnSpPr>
          <p:nvPr/>
        </p:nvCxnSpPr>
        <p:spPr>
          <a:xfrm>
            <a:off x="7433225" y="2475774"/>
            <a:ext cx="442200" cy="294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97" name="Google Shape;997;p66"/>
          <p:cNvCxnSpPr>
            <a:stCxn id="998" idx="0"/>
          </p:cNvCxnSpPr>
          <p:nvPr/>
        </p:nvCxnSpPr>
        <p:spPr>
          <a:xfrm flipH="1" rot="10800000">
            <a:off x="5288225" y="1644774"/>
            <a:ext cx="3684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999" name="Google Shape;999;p66"/>
          <p:cNvCxnSpPr>
            <a:endCxn id="1000" idx="0"/>
          </p:cNvCxnSpPr>
          <p:nvPr/>
        </p:nvCxnSpPr>
        <p:spPr>
          <a:xfrm>
            <a:off x="5939029" y="1695774"/>
            <a:ext cx="284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01" name="Google Shape;1001;p66"/>
          <p:cNvCxnSpPr>
            <a:stCxn id="1002" idx="1"/>
            <a:endCxn id="1003" idx="0"/>
          </p:cNvCxnSpPr>
          <p:nvPr/>
        </p:nvCxnSpPr>
        <p:spPr>
          <a:xfrm flipH="1">
            <a:off x="5756065" y="958124"/>
            <a:ext cx="7110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04" name="Google Shape;1004;p66"/>
          <p:cNvCxnSpPr>
            <a:stCxn id="1002" idx="3"/>
            <a:endCxn id="996" idx="0"/>
          </p:cNvCxnSpPr>
          <p:nvPr/>
        </p:nvCxnSpPr>
        <p:spPr>
          <a:xfrm>
            <a:off x="7204165" y="958124"/>
            <a:ext cx="229200" cy="10224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02" name="Google Shape;1002;p66"/>
          <p:cNvSpPr/>
          <p:nvPr/>
        </p:nvSpPr>
        <p:spPr>
          <a:xfrm>
            <a:off x="6467065" y="71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dog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3" name="Google Shape;1003;p66"/>
          <p:cNvSpPr/>
          <p:nvPr/>
        </p:nvSpPr>
        <p:spPr>
          <a:xfrm>
            <a:off x="5387427" y="12819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bag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05" name="Google Shape;1005;p66"/>
          <p:cNvGrpSpPr/>
          <p:nvPr/>
        </p:nvGrpSpPr>
        <p:grpSpPr>
          <a:xfrm>
            <a:off x="7433225" y="1281974"/>
            <a:ext cx="850579" cy="698500"/>
            <a:chOff x="7433225" y="1281974"/>
            <a:chExt cx="850579" cy="698500"/>
          </a:xfrm>
        </p:grpSpPr>
        <p:cxnSp>
          <p:nvCxnSpPr>
            <p:cNvPr id="1006" name="Google Shape;1006;p66"/>
            <p:cNvCxnSpPr>
              <a:stCxn id="996" idx="0"/>
            </p:cNvCxnSpPr>
            <p:nvPr/>
          </p:nvCxnSpPr>
          <p:spPr>
            <a:xfrm flipH="1" rot="10800000">
              <a:off x="7433225" y="1704174"/>
              <a:ext cx="339000" cy="2763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1007" name="Google Shape;1007;p66"/>
            <p:cNvSpPr/>
            <p:nvPr/>
          </p:nvSpPr>
          <p:spPr>
            <a:xfrm>
              <a:off x="7546704" y="1281974"/>
              <a:ext cx="737100" cy="495300"/>
            </a:xfrm>
            <a:prstGeom prst="rect">
              <a:avLst/>
            </a:prstGeom>
            <a:solidFill>
              <a:srgbClr val="B1DD8B"/>
            </a:solidFill>
            <a:ln cap="flat" cmpd="sng" w="19050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flat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8" name="Google Shape;998;p66"/>
          <p:cNvSpPr/>
          <p:nvPr/>
        </p:nvSpPr>
        <p:spPr>
          <a:xfrm>
            <a:off x="4919675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alf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0" name="Google Shape;1000;p66"/>
          <p:cNvSpPr/>
          <p:nvPr/>
        </p:nvSpPr>
        <p:spPr>
          <a:xfrm>
            <a:off x="5855179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cat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6" name="Google Shape;996;p66"/>
          <p:cNvSpPr/>
          <p:nvPr/>
        </p:nvSpPr>
        <p:spPr>
          <a:xfrm>
            <a:off x="7064675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elf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p6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 Challenge</a:t>
            </a:r>
            <a:endParaRPr/>
          </a:p>
        </p:txBody>
      </p:sp>
      <p:sp>
        <p:nvSpPr>
          <p:cNvPr id="1013" name="Google Shape;1013;p6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Delete k.</a:t>
            </a:r>
            <a:endParaRPr/>
          </a:p>
        </p:txBody>
      </p:sp>
      <p:sp>
        <p:nvSpPr>
          <p:cNvPr id="1014" name="Google Shape;1014;p67"/>
          <p:cNvSpPr/>
          <p:nvPr/>
        </p:nvSpPr>
        <p:spPr>
          <a:xfrm>
            <a:off x="2571749" y="2241093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e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5" name="Google Shape;1015;p67"/>
          <p:cNvSpPr/>
          <p:nvPr/>
        </p:nvSpPr>
        <p:spPr>
          <a:xfrm>
            <a:off x="1720763" y="2950248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b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6" name="Google Shape;1016;p67"/>
          <p:cNvSpPr/>
          <p:nvPr/>
        </p:nvSpPr>
        <p:spPr>
          <a:xfrm>
            <a:off x="3422736" y="2950248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g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7" name="Google Shape;1017;p67"/>
          <p:cNvSpPr/>
          <p:nvPr/>
        </p:nvSpPr>
        <p:spPr>
          <a:xfrm>
            <a:off x="1227286" y="3674294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a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8" name="Google Shape;1018;p67"/>
          <p:cNvSpPr/>
          <p:nvPr/>
        </p:nvSpPr>
        <p:spPr>
          <a:xfrm>
            <a:off x="2117998" y="3685309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d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9" name="Google Shape;1019;p67"/>
          <p:cNvSpPr/>
          <p:nvPr/>
        </p:nvSpPr>
        <p:spPr>
          <a:xfrm>
            <a:off x="2943079" y="3685309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f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20" name="Google Shape;1020;p67"/>
          <p:cNvCxnSpPr>
            <a:stCxn id="1015" idx="0"/>
            <a:endCxn id="1014" idx="2"/>
          </p:cNvCxnSpPr>
          <p:nvPr/>
        </p:nvCxnSpPr>
        <p:spPr>
          <a:xfrm flipH="1" rot="10800000">
            <a:off x="2031563" y="2733048"/>
            <a:ext cx="851100" cy="2172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1" name="Google Shape;1021;p67"/>
          <p:cNvCxnSpPr>
            <a:stCxn id="1016" idx="0"/>
            <a:endCxn id="1014" idx="2"/>
          </p:cNvCxnSpPr>
          <p:nvPr/>
        </p:nvCxnSpPr>
        <p:spPr>
          <a:xfrm rot="10800000">
            <a:off x="2882436" y="2733048"/>
            <a:ext cx="851100" cy="2172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2" name="Google Shape;1022;p67"/>
          <p:cNvCxnSpPr>
            <a:stCxn id="1017" idx="0"/>
            <a:endCxn id="1015" idx="2"/>
          </p:cNvCxnSpPr>
          <p:nvPr/>
        </p:nvCxnSpPr>
        <p:spPr>
          <a:xfrm flipH="1" rot="10800000">
            <a:off x="1538086" y="3442394"/>
            <a:ext cx="493500" cy="231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3" name="Google Shape;1023;p67"/>
          <p:cNvCxnSpPr>
            <a:stCxn id="1015" idx="2"/>
            <a:endCxn id="1018" idx="0"/>
          </p:cNvCxnSpPr>
          <p:nvPr/>
        </p:nvCxnSpPr>
        <p:spPr>
          <a:xfrm>
            <a:off x="2031563" y="3442248"/>
            <a:ext cx="397200" cy="243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4" name="Google Shape;1024;p67"/>
          <p:cNvCxnSpPr>
            <a:stCxn id="1016" idx="2"/>
            <a:endCxn id="1019" idx="0"/>
          </p:cNvCxnSpPr>
          <p:nvPr/>
        </p:nvCxnSpPr>
        <p:spPr>
          <a:xfrm flipH="1">
            <a:off x="3253836" y="3442248"/>
            <a:ext cx="479700" cy="243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5" name="Google Shape;1025;p67"/>
          <p:cNvSpPr/>
          <p:nvPr/>
        </p:nvSpPr>
        <p:spPr>
          <a:xfrm>
            <a:off x="6175065" y="2253329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v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6" name="Google Shape;1026;p67"/>
          <p:cNvSpPr/>
          <p:nvPr/>
        </p:nvSpPr>
        <p:spPr>
          <a:xfrm>
            <a:off x="5324088" y="2962475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p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7" name="Google Shape;1027;p67"/>
          <p:cNvSpPr/>
          <p:nvPr/>
        </p:nvSpPr>
        <p:spPr>
          <a:xfrm>
            <a:off x="7026043" y="2962475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y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8" name="Google Shape;1028;p67"/>
          <p:cNvSpPr/>
          <p:nvPr/>
        </p:nvSpPr>
        <p:spPr>
          <a:xfrm>
            <a:off x="4830615" y="3686511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m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9" name="Google Shape;1029;p67"/>
          <p:cNvSpPr/>
          <p:nvPr/>
        </p:nvSpPr>
        <p:spPr>
          <a:xfrm>
            <a:off x="5721318" y="3697526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r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0" name="Google Shape;1030;p67"/>
          <p:cNvSpPr/>
          <p:nvPr/>
        </p:nvSpPr>
        <p:spPr>
          <a:xfrm>
            <a:off x="6546391" y="3697526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x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1" name="Google Shape;1031;p67"/>
          <p:cNvSpPr/>
          <p:nvPr/>
        </p:nvSpPr>
        <p:spPr>
          <a:xfrm>
            <a:off x="7489993" y="3697526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z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32" name="Google Shape;1032;p67"/>
          <p:cNvCxnSpPr>
            <a:stCxn id="1026" idx="0"/>
            <a:endCxn id="1025" idx="2"/>
          </p:cNvCxnSpPr>
          <p:nvPr/>
        </p:nvCxnSpPr>
        <p:spPr>
          <a:xfrm flipH="1" rot="10800000">
            <a:off x="5634888" y="2745275"/>
            <a:ext cx="851100" cy="2172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3" name="Google Shape;1033;p67"/>
          <p:cNvCxnSpPr>
            <a:stCxn id="1027" idx="0"/>
            <a:endCxn id="1025" idx="2"/>
          </p:cNvCxnSpPr>
          <p:nvPr/>
        </p:nvCxnSpPr>
        <p:spPr>
          <a:xfrm rot="10800000">
            <a:off x="6485743" y="2745275"/>
            <a:ext cx="851100" cy="2172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4" name="Google Shape;1034;p67"/>
          <p:cNvCxnSpPr>
            <a:stCxn id="1028" idx="0"/>
            <a:endCxn id="1026" idx="2"/>
          </p:cNvCxnSpPr>
          <p:nvPr/>
        </p:nvCxnSpPr>
        <p:spPr>
          <a:xfrm flipH="1" rot="10800000">
            <a:off x="5141415" y="3454611"/>
            <a:ext cx="493500" cy="231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5" name="Google Shape;1035;p67"/>
          <p:cNvCxnSpPr>
            <a:stCxn id="1026" idx="2"/>
            <a:endCxn id="1029" idx="0"/>
          </p:cNvCxnSpPr>
          <p:nvPr/>
        </p:nvCxnSpPr>
        <p:spPr>
          <a:xfrm>
            <a:off x="5634888" y="3454475"/>
            <a:ext cx="397200" cy="243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6" name="Google Shape;1036;p67"/>
          <p:cNvCxnSpPr>
            <a:stCxn id="1027" idx="2"/>
            <a:endCxn id="1030" idx="0"/>
          </p:cNvCxnSpPr>
          <p:nvPr/>
        </p:nvCxnSpPr>
        <p:spPr>
          <a:xfrm flipH="1">
            <a:off x="6857143" y="3454475"/>
            <a:ext cx="479700" cy="243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7" name="Google Shape;1037;p67"/>
          <p:cNvCxnSpPr>
            <a:stCxn id="1027" idx="2"/>
            <a:endCxn id="1031" idx="0"/>
          </p:cNvCxnSpPr>
          <p:nvPr/>
        </p:nvCxnSpPr>
        <p:spPr>
          <a:xfrm>
            <a:off x="7336843" y="3454475"/>
            <a:ext cx="464100" cy="243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8" name="Google Shape;1038;p67"/>
          <p:cNvSpPr/>
          <p:nvPr/>
        </p:nvSpPr>
        <p:spPr>
          <a:xfrm>
            <a:off x="4357757" y="1349636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k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39" name="Google Shape;1039;p67"/>
          <p:cNvCxnSpPr>
            <a:stCxn id="1038" idx="2"/>
            <a:endCxn id="1014" idx="0"/>
          </p:cNvCxnSpPr>
          <p:nvPr/>
        </p:nvCxnSpPr>
        <p:spPr>
          <a:xfrm flipH="1">
            <a:off x="2882657" y="1841636"/>
            <a:ext cx="1785900" cy="39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0" name="Google Shape;1040;p67"/>
          <p:cNvCxnSpPr>
            <a:stCxn id="1038" idx="2"/>
            <a:endCxn id="1025" idx="0"/>
          </p:cNvCxnSpPr>
          <p:nvPr/>
        </p:nvCxnSpPr>
        <p:spPr>
          <a:xfrm>
            <a:off x="4668557" y="1841636"/>
            <a:ext cx="1817400" cy="411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68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Case 3: Deleting from a BST: Deletion with two Children (Hibbard)</a:t>
            </a:r>
            <a:endParaRPr/>
          </a:p>
        </p:txBody>
      </p:sp>
      <p:sp>
        <p:nvSpPr>
          <p:cNvPr id="1046" name="Google Shape;1046;p68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Example: delete(“dog”)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Goal: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Find a new root node.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Must be &gt; than everything in left subtree.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Must be &lt; than everything right subtree.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br>
              <a:rPr lang="en"/>
            </a:br>
            <a:r>
              <a:rPr lang="en"/>
              <a:t>Would bag work?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7" name="Google Shape;1047;p68"/>
          <p:cNvSpPr/>
          <p:nvPr/>
        </p:nvSpPr>
        <p:spPr>
          <a:xfrm>
            <a:off x="7506902" y="2770643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eyes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48" name="Google Shape;1048;p68"/>
          <p:cNvCxnSpPr>
            <a:stCxn id="1049" idx="2"/>
            <a:endCxn id="1047" idx="0"/>
          </p:cNvCxnSpPr>
          <p:nvPr/>
        </p:nvCxnSpPr>
        <p:spPr>
          <a:xfrm>
            <a:off x="7433225" y="2475774"/>
            <a:ext cx="442200" cy="294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50" name="Google Shape;1050;p68"/>
          <p:cNvCxnSpPr>
            <a:stCxn id="1051" idx="0"/>
          </p:cNvCxnSpPr>
          <p:nvPr/>
        </p:nvCxnSpPr>
        <p:spPr>
          <a:xfrm flipH="1" rot="10800000">
            <a:off x="5288225" y="1644774"/>
            <a:ext cx="3684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052" name="Google Shape;1052;p68"/>
          <p:cNvCxnSpPr>
            <a:endCxn id="1053" idx="0"/>
          </p:cNvCxnSpPr>
          <p:nvPr/>
        </p:nvCxnSpPr>
        <p:spPr>
          <a:xfrm>
            <a:off x="5939029" y="1695774"/>
            <a:ext cx="284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54" name="Google Shape;1054;p68"/>
          <p:cNvCxnSpPr>
            <a:stCxn id="1049" idx="0"/>
          </p:cNvCxnSpPr>
          <p:nvPr/>
        </p:nvCxnSpPr>
        <p:spPr>
          <a:xfrm flipH="1" rot="10800000">
            <a:off x="7433225" y="1704174"/>
            <a:ext cx="339000" cy="276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055" name="Google Shape;1055;p68"/>
          <p:cNvCxnSpPr>
            <a:endCxn id="1056" idx="0"/>
          </p:cNvCxnSpPr>
          <p:nvPr/>
        </p:nvCxnSpPr>
        <p:spPr>
          <a:xfrm>
            <a:off x="8122182" y="1704474"/>
            <a:ext cx="275100" cy="276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57" name="Google Shape;1057;p68"/>
          <p:cNvCxnSpPr>
            <a:stCxn id="1058" idx="1"/>
            <a:endCxn id="1059" idx="0"/>
          </p:cNvCxnSpPr>
          <p:nvPr/>
        </p:nvCxnSpPr>
        <p:spPr>
          <a:xfrm flipH="1">
            <a:off x="5756065" y="958124"/>
            <a:ext cx="7110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60" name="Google Shape;1060;p68"/>
          <p:cNvCxnSpPr>
            <a:stCxn id="1058" idx="3"/>
            <a:endCxn id="1061" idx="0"/>
          </p:cNvCxnSpPr>
          <p:nvPr/>
        </p:nvCxnSpPr>
        <p:spPr>
          <a:xfrm>
            <a:off x="7204165" y="958124"/>
            <a:ext cx="7110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58" name="Google Shape;1058;p68"/>
          <p:cNvSpPr/>
          <p:nvPr/>
        </p:nvSpPr>
        <p:spPr>
          <a:xfrm>
            <a:off x="6467065" y="71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dog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9" name="Google Shape;1059;p68"/>
          <p:cNvSpPr/>
          <p:nvPr/>
        </p:nvSpPr>
        <p:spPr>
          <a:xfrm>
            <a:off x="5387427" y="12819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bag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1" name="Google Shape;1061;p68"/>
          <p:cNvSpPr/>
          <p:nvPr/>
        </p:nvSpPr>
        <p:spPr>
          <a:xfrm>
            <a:off x="7546704" y="12819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flat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1" name="Google Shape;1051;p68"/>
          <p:cNvSpPr/>
          <p:nvPr/>
        </p:nvSpPr>
        <p:spPr>
          <a:xfrm>
            <a:off x="4919675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alf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3" name="Google Shape;1053;p68"/>
          <p:cNvSpPr/>
          <p:nvPr/>
        </p:nvSpPr>
        <p:spPr>
          <a:xfrm>
            <a:off x="5855179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cat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9" name="Google Shape;1049;p68"/>
          <p:cNvSpPr/>
          <p:nvPr/>
        </p:nvSpPr>
        <p:spPr>
          <a:xfrm>
            <a:off x="7064675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elf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6" name="Google Shape;1056;p68"/>
          <p:cNvSpPr/>
          <p:nvPr/>
        </p:nvSpPr>
        <p:spPr>
          <a:xfrm>
            <a:off x="8028732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glut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6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Example: delete(“dog”)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Goal: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Find a new root node.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Must be &gt; than everything in left subtree.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Must be &lt; than everything right subtree.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br>
              <a:rPr lang="en"/>
            </a:br>
            <a:r>
              <a:rPr lang="en"/>
              <a:t>Choose either predecessor (“cat”) or successor (“elf”).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Delete “cat” or “elf”, and stick new copy in the root position: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This deletion guaranteed to be either case 1 or 2. Why?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strategy is sometimes known as “Hibbard deletion”.</a:t>
            </a:r>
            <a:endParaRPr/>
          </a:p>
        </p:txBody>
      </p:sp>
      <p:sp>
        <p:nvSpPr>
          <p:cNvPr id="1067" name="Google Shape;1067;p6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Case 3: Deleting from a BST: Deletion with two Children (Hibbard)</a:t>
            </a:r>
            <a:endParaRPr/>
          </a:p>
        </p:txBody>
      </p:sp>
      <p:sp>
        <p:nvSpPr>
          <p:cNvPr id="1068" name="Google Shape;1068;p69"/>
          <p:cNvSpPr/>
          <p:nvPr/>
        </p:nvSpPr>
        <p:spPr>
          <a:xfrm>
            <a:off x="7506902" y="2770643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eyes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69" name="Google Shape;1069;p69"/>
          <p:cNvCxnSpPr>
            <a:stCxn id="1070" idx="2"/>
            <a:endCxn id="1068" idx="0"/>
          </p:cNvCxnSpPr>
          <p:nvPr/>
        </p:nvCxnSpPr>
        <p:spPr>
          <a:xfrm>
            <a:off x="7433225" y="2475774"/>
            <a:ext cx="442200" cy="294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71" name="Google Shape;1071;p69"/>
          <p:cNvCxnSpPr>
            <a:stCxn id="1072" idx="0"/>
          </p:cNvCxnSpPr>
          <p:nvPr/>
        </p:nvCxnSpPr>
        <p:spPr>
          <a:xfrm flipH="1" rot="10800000">
            <a:off x="5288225" y="1644774"/>
            <a:ext cx="3684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073" name="Google Shape;1073;p69"/>
          <p:cNvCxnSpPr>
            <a:endCxn id="1074" idx="0"/>
          </p:cNvCxnSpPr>
          <p:nvPr/>
        </p:nvCxnSpPr>
        <p:spPr>
          <a:xfrm>
            <a:off x="5939029" y="1695774"/>
            <a:ext cx="284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75" name="Google Shape;1075;p69"/>
          <p:cNvCxnSpPr>
            <a:stCxn id="1070" idx="0"/>
          </p:cNvCxnSpPr>
          <p:nvPr/>
        </p:nvCxnSpPr>
        <p:spPr>
          <a:xfrm flipH="1" rot="10800000">
            <a:off x="7433225" y="1704174"/>
            <a:ext cx="339000" cy="276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076" name="Google Shape;1076;p69"/>
          <p:cNvCxnSpPr>
            <a:endCxn id="1077" idx="0"/>
          </p:cNvCxnSpPr>
          <p:nvPr/>
        </p:nvCxnSpPr>
        <p:spPr>
          <a:xfrm>
            <a:off x="8122182" y="1704474"/>
            <a:ext cx="275100" cy="276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78" name="Google Shape;1078;p69"/>
          <p:cNvCxnSpPr>
            <a:stCxn id="1079" idx="1"/>
            <a:endCxn id="1080" idx="0"/>
          </p:cNvCxnSpPr>
          <p:nvPr/>
        </p:nvCxnSpPr>
        <p:spPr>
          <a:xfrm flipH="1">
            <a:off x="5756065" y="958124"/>
            <a:ext cx="7110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81" name="Google Shape;1081;p69"/>
          <p:cNvCxnSpPr>
            <a:stCxn id="1079" idx="3"/>
            <a:endCxn id="1082" idx="0"/>
          </p:cNvCxnSpPr>
          <p:nvPr/>
        </p:nvCxnSpPr>
        <p:spPr>
          <a:xfrm>
            <a:off x="7204165" y="958124"/>
            <a:ext cx="7110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79" name="Google Shape;1079;p69"/>
          <p:cNvSpPr/>
          <p:nvPr/>
        </p:nvSpPr>
        <p:spPr>
          <a:xfrm>
            <a:off x="6467065" y="71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dog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0" name="Google Shape;1080;p69"/>
          <p:cNvSpPr/>
          <p:nvPr/>
        </p:nvSpPr>
        <p:spPr>
          <a:xfrm>
            <a:off x="5387427" y="12819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bag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2" name="Google Shape;1082;p69"/>
          <p:cNvSpPr/>
          <p:nvPr/>
        </p:nvSpPr>
        <p:spPr>
          <a:xfrm>
            <a:off x="7546704" y="12819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flat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2" name="Google Shape;1072;p69"/>
          <p:cNvSpPr/>
          <p:nvPr/>
        </p:nvSpPr>
        <p:spPr>
          <a:xfrm>
            <a:off x="4919675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alf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4" name="Google Shape;1074;p69"/>
          <p:cNvSpPr/>
          <p:nvPr/>
        </p:nvSpPr>
        <p:spPr>
          <a:xfrm>
            <a:off x="5855179" y="1980474"/>
            <a:ext cx="737100" cy="4953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cat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0" name="Google Shape;1070;p69"/>
          <p:cNvSpPr/>
          <p:nvPr/>
        </p:nvSpPr>
        <p:spPr>
          <a:xfrm>
            <a:off x="7064675" y="1980474"/>
            <a:ext cx="737100" cy="4953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elf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7" name="Google Shape;1077;p69"/>
          <p:cNvSpPr/>
          <p:nvPr/>
        </p:nvSpPr>
        <p:spPr>
          <a:xfrm>
            <a:off x="8028732" y="1980474"/>
            <a:ext cx="7371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glut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70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 Challenge (Hopefully Now Easy)</a:t>
            </a:r>
            <a:endParaRPr/>
          </a:p>
        </p:txBody>
      </p:sp>
      <p:sp>
        <p:nvSpPr>
          <p:cNvPr id="1088" name="Google Shape;1088;p70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Delete k.</a:t>
            </a:r>
            <a:endParaRPr/>
          </a:p>
        </p:txBody>
      </p:sp>
      <p:sp>
        <p:nvSpPr>
          <p:cNvPr id="1089" name="Google Shape;1089;p70"/>
          <p:cNvSpPr/>
          <p:nvPr/>
        </p:nvSpPr>
        <p:spPr>
          <a:xfrm>
            <a:off x="2571749" y="2241093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e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0" name="Google Shape;1090;p70"/>
          <p:cNvSpPr/>
          <p:nvPr/>
        </p:nvSpPr>
        <p:spPr>
          <a:xfrm>
            <a:off x="1720763" y="2950248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b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1" name="Google Shape;1091;p70"/>
          <p:cNvSpPr/>
          <p:nvPr/>
        </p:nvSpPr>
        <p:spPr>
          <a:xfrm>
            <a:off x="3422736" y="2950248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g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2" name="Google Shape;1092;p70"/>
          <p:cNvSpPr/>
          <p:nvPr/>
        </p:nvSpPr>
        <p:spPr>
          <a:xfrm>
            <a:off x="1227286" y="3674294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a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3" name="Google Shape;1093;p70"/>
          <p:cNvSpPr/>
          <p:nvPr/>
        </p:nvSpPr>
        <p:spPr>
          <a:xfrm>
            <a:off x="2117998" y="3685309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d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4" name="Google Shape;1094;p70"/>
          <p:cNvSpPr/>
          <p:nvPr/>
        </p:nvSpPr>
        <p:spPr>
          <a:xfrm>
            <a:off x="2943079" y="3685309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f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95" name="Google Shape;1095;p70"/>
          <p:cNvCxnSpPr>
            <a:stCxn id="1090" idx="0"/>
            <a:endCxn id="1089" idx="2"/>
          </p:cNvCxnSpPr>
          <p:nvPr/>
        </p:nvCxnSpPr>
        <p:spPr>
          <a:xfrm flipH="1" rot="10800000">
            <a:off x="2031563" y="2733048"/>
            <a:ext cx="851100" cy="2172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6" name="Google Shape;1096;p70"/>
          <p:cNvCxnSpPr>
            <a:stCxn id="1091" idx="0"/>
            <a:endCxn id="1089" idx="2"/>
          </p:cNvCxnSpPr>
          <p:nvPr/>
        </p:nvCxnSpPr>
        <p:spPr>
          <a:xfrm rot="10800000">
            <a:off x="2882436" y="2733048"/>
            <a:ext cx="851100" cy="2172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7" name="Google Shape;1097;p70"/>
          <p:cNvCxnSpPr>
            <a:stCxn id="1092" idx="0"/>
            <a:endCxn id="1090" idx="2"/>
          </p:cNvCxnSpPr>
          <p:nvPr/>
        </p:nvCxnSpPr>
        <p:spPr>
          <a:xfrm flipH="1" rot="10800000">
            <a:off x="1538086" y="3442394"/>
            <a:ext cx="493500" cy="231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8" name="Google Shape;1098;p70"/>
          <p:cNvCxnSpPr>
            <a:stCxn id="1090" idx="2"/>
            <a:endCxn id="1093" idx="0"/>
          </p:cNvCxnSpPr>
          <p:nvPr/>
        </p:nvCxnSpPr>
        <p:spPr>
          <a:xfrm>
            <a:off x="2031563" y="3442248"/>
            <a:ext cx="397200" cy="243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9" name="Google Shape;1099;p70"/>
          <p:cNvCxnSpPr>
            <a:stCxn id="1091" idx="2"/>
            <a:endCxn id="1094" idx="0"/>
          </p:cNvCxnSpPr>
          <p:nvPr/>
        </p:nvCxnSpPr>
        <p:spPr>
          <a:xfrm flipH="1">
            <a:off x="3253836" y="3442248"/>
            <a:ext cx="479700" cy="243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0" name="Google Shape;1100;p70"/>
          <p:cNvSpPr/>
          <p:nvPr/>
        </p:nvSpPr>
        <p:spPr>
          <a:xfrm>
            <a:off x="6175065" y="2253329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v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1" name="Google Shape;1101;p70"/>
          <p:cNvSpPr/>
          <p:nvPr/>
        </p:nvSpPr>
        <p:spPr>
          <a:xfrm>
            <a:off x="5324088" y="2962475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p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2" name="Google Shape;1102;p70"/>
          <p:cNvSpPr/>
          <p:nvPr/>
        </p:nvSpPr>
        <p:spPr>
          <a:xfrm>
            <a:off x="7026043" y="2962475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y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3" name="Google Shape;1103;p70"/>
          <p:cNvSpPr/>
          <p:nvPr/>
        </p:nvSpPr>
        <p:spPr>
          <a:xfrm>
            <a:off x="4830615" y="3686511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m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4" name="Google Shape;1104;p70"/>
          <p:cNvSpPr/>
          <p:nvPr/>
        </p:nvSpPr>
        <p:spPr>
          <a:xfrm>
            <a:off x="5721318" y="3697526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r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5" name="Google Shape;1105;p70"/>
          <p:cNvSpPr/>
          <p:nvPr/>
        </p:nvSpPr>
        <p:spPr>
          <a:xfrm>
            <a:off x="6546391" y="3697526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x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6" name="Google Shape;1106;p70"/>
          <p:cNvSpPr/>
          <p:nvPr/>
        </p:nvSpPr>
        <p:spPr>
          <a:xfrm>
            <a:off x="7489993" y="3697526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z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07" name="Google Shape;1107;p70"/>
          <p:cNvCxnSpPr>
            <a:stCxn id="1101" idx="0"/>
            <a:endCxn id="1100" idx="2"/>
          </p:cNvCxnSpPr>
          <p:nvPr/>
        </p:nvCxnSpPr>
        <p:spPr>
          <a:xfrm flipH="1" rot="10800000">
            <a:off x="5634888" y="2745275"/>
            <a:ext cx="851100" cy="2172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8" name="Google Shape;1108;p70"/>
          <p:cNvCxnSpPr>
            <a:stCxn id="1102" idx="0"/>
            <a:endCxn id="1100" idx="2"/>
          </p:cNvCxnSpPr>
          <p:nvPr/>
        </p:nvCxnSpPr>
        <p:spPr>
          <a:xfrm rot="10800000">
            <a:off x="6485743" y="2745275"/>
            <a:ext cx="851100" cy="2172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9" name="Google Shape;1109;p70"/>
          <p:cNvCxnSpPr>
            <a:stCxn id="1103" idx="0"/>
            <a:endCxn id="1101" idx="2"/>
          </p:cNvCxnSpPr>
          <p:nvPr/>
        </p:nvCxnSpPr>
        <p:spPr>
          <a:xfrm flipH="1" rot="10800000">
            <a:off x="5141415" y="3454611"/>
            <a:ext cx="493500" cy="231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0" name="Google Shape;1110;p70"/>
          <p:cNvCxnSpPr>
            <a:stCxn id="1101" idx="2"/>
            <a:endCxn id="1104" idx="0"/>
          </p:cNvCxnSpPr>
          <p:nvPr/>
        </p:nvCxnSpPr>
        <p:spPr>
          <a:xfrm>
            <a:off x="5634888" y="3454475"/>
            <a:ext cx="397200" cy="243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1" name="Google Shape;1111;p70"/>
          <p:cNvCxnSpPr>
            <a:stCxn id="1102" idx="2"/>
            <a:endCxn id="1105" idx="0"/>
          </p:cNvCxnSpPr>
          <p:nvPr/>
        </p:nvCxnSpPr>
        <p:spPr>
          <a:xfrm flipH="1">
            <a:off x="6857143" y="3454475"/>
            <a:ext cx="479700" cy="243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2" name="Google Shape;1112;p70"/>
          <p:cNvCxnSpPr>
            <a:stCxn id="1102" idx="2"/>
            <a:endCxn id="1106" idx="0"/>
          </p:cNvCxnSpPr>
          <p:nvPr/>
        </p:nvCxnSpPr>
        <p:spPr>
          <a:xfrm>
            <a:off x="7336843" y="3454475"/>
            <a:ext cx="464100" cy="243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13" name="Google Shape;1113;p70"/>
          <p:cNvSpPr/>
          <p:nvPr/>
        </p:nvSpPr>
        <p:spPr>
          <a:xfrm>
            <a:off x="4357757" y="1349636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k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14" name="Google Shape;1114;p70"/>
          <p:cNvCxnSpPr>
            <a:stCxn id="1113" idx="2"/>
            <a:endCxn id="1089" idx="0"/>
          </p:cNvCxnSpPr>
          <p:nvPr/>
        </p:nvCxnSpPr>
        <p:spPr>
          <a:xfrm flipH="1">
            <a:off x="2882657" y="1841636"/>
            <a:ext cx="1785900" cy="39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5" name="Google Shape;1115;p70"/>
          <p:cNvCxnSpPr>
            <a:stCxn id="1113" idx="2"/>
            <a:endCxn id="1100" idx="0"/>
          </p:cNvCxnSpPr>
          <p:nvPr/>
        </p:nvCxnSpPr>
        <p:spPr>
          <a:xfrm>
            <a:off x="4668557" y="1841636"/>
            <a:ext cx="1817400" cy="411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19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p71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 Challenge (Hopefully Now Easy)</a:t>
            </a:r>
            <a:endParaRPr/>
          </a:p>
        </p:txBody>
      </p:sp>
      <p:sp>
        <p:nvSpPr>
          <p:cNvPr id="1121" name="Google Shape;1121;p71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Delete k. Two solutions: Either promote g or m to be in the root.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Below, solution for g is shown.</a:t>
            </a:r>
            <a:endParaRPr/>
          </a:p>
        </p:txBody>
      </p:sp>
      <p:sp>
        <p:nvSpPr>
          <p:cNvPr id="1122" name="Google Shape;1122;p71"/>
          <p:cNvSpPr/>
          <p:nvPr/>
        </p:nvSpPr>
        <p:spPr>
          <a:xfrm>
            <a:off x="2571749" y="2241093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e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3" name="Google Shape;1123;p71"/>
          <p:cNvSpPr/>
          <p:nvPr/>
        </p:nvSpPr>
        <p:spPr>
          <a:xfrm>
            <a:off x="1720763" y="2950248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b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4" name="Google Shape;1124;p71"/>
          <p:cNvSpPr/>
          <p:nvPr/>
        </p:nvSpPr>
        <p:spPr>
          <a:xfrm>
            <a:off x="3422736" y="2950248"/>
            <a:ext cx="621600" cy="4920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g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5" name="Google Shape;1125;p71"/>
          <p:cNvSpPr/>
          <p:nvPr/>
        </p:nvSpPr>
        <p:spPr>
          <a:xfrm>
            <a:off x="1227286" y="3674294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a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6" name="Google Shape;1126;p71"/>
          <p:cNvSpPr/>
          <p:nvPr/>
        </p:nvSpPr>
        <p:spPr>
          <a:xfrm>
            <a:off x="2117998" y="3685309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d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7" name="Google Shape;1127;p71"/>
          <p:cNvSpPr/>
          <p:nvPr/>
        </p:nvSpPr>
        <p:spPr>
          <a:xfrm>
            <a:off x="2943079" y="3685309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f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28" name="Google Shape;1128;p71"/>
          <p:cNvCxnSpPr>
            <a:stCxn id="1123" idx="0"/>
            <a:endCxn id="1122" idx="2"/>
          </p:cNvCxnSpPr>
          <p:nvPr/>
        </p:nvCxnSpPr>
        <p:spPr>
          <a:xfrm flipH="1" rot="10800000">
            <a:off x="2031563" y="2733048"/>
            <a:ext cx="851100" cy="2172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9" name="Google Shape;1129;p71"/>
          <p:cNvCxnSpPr>
            <a:stCxn id="1124" idx="0"/>
            <a:endCxn id="1122" idx="2"/>
          </p:cNvCxnSpPr>
          <p:nvPr/>
        </p:nvCxnSpPr>
        <p:spPr>
          <a:xfrm rot="10800000">
            <a:off x="2882436" y="2733048"/>
            <a:ext cx="851100" cy="2172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0" name="Google Shape;1130;p71"/>
          <p:cNvCxnSpPr>
            <a:stCxn id="1125" idx="0"/>
            <a:endCxn id="1123" idx="2"/>
          </p:cNvCxnSpPr>
          <p:nvPr/>
        </p:nvCxnSpPr>
        <p:spPr>
          <a:xfrm flipH="1" rot="10800000">
            <a:off x="1538086" y="3442394"/>
            <a:ext cx="493500" cy="231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1" name="Google Shape;1131;p71"/>
          <p:cNvCxnSpPr>
            <a:stCxn id="1123" idx="2"/>
            <a:endCxn id="1126" idx="0"/>
          </p:cNvCxnSpPr>
          <p:nvPr/>
        </p:nvCxnSpPr>
        <p:spPr>
          <a:xfrm>
            <a:off x="2031563" y="3442248"/>
            <a:ext cx="397200" cy="243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2" name="Google Shape;1132;p71"/>
          <p:cNvCxnSpPr>
            <a:stCxn id="1124" idx="2"/>
            <a:endCxn id="1127" idx="0"/>
          </p:cNvCxnSpPr>
          <p:nvPr/>
        </p:nvCxnSpPr>
        <p:spPr>
          <a:xfrm flipH="1">
            <a:off x="3253836" y="3442248"/>
            <a:ext cx="479700" cy="243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33" name="Google Shape;1133;p71"/>
          <p:cNvSpPr/>
          <p:nvPr/>
        </p:nvSpPr>
        <p:spPr>
          <a:xfrm>
            <a:off x="6175065" y="2253329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v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4" name="Google Shape;1134;p71"/>
          <p:cNvSpPr/>
          <p:nvPr/>
        </p:nvSpPr>
        <p:spPr>
          <a:xfrm>
            <a:off x="5324088" y="2962475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p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5" name="Google Shape;1135;p71"/>
          <p:cNvSpPr/>
          <p:nvPr/>
        </p:nvSpPr>
        <p:spPr>
          <a:xfrm>
            <a:off x="7026043" y="2962475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y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6" name="Google Shape;1136;p71"/>
          <p:cNvSpPr/>
          <p:nvPr/>
        </p:nvSpPr>
        <p:spPr>
          <a:xfrm>
            <a:off x="4830615" y="3686511"/>
            <a:ext cx="621600" cy="4920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m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7" name="Google Shape;1137;p71"/>
          <p:cNvSpPr/>
          <p:nvPr/>
        </p:nvSpPr>
        <p:spPr>
          <a:xfrm>
            <a:off x="5721318" y="3697526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r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8" name="Google Shape;1138;p71"/>
          <p:cNvSpPr/>
          <p:nvPr/>
        </p:nvSpPr>
        <p:spPr>
          <a:xfrm>
            <a:off x="6546391" y="3697526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x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9" name="Google Shape;1139;p71"/>
          <p:cNvSpPr/>
          <p:nvPr/>
        </p:nvSpPr>
        <p:spPr>
          <a:xfrm>
            <a:off x="7489993" y="3697526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z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40" name="Google Shape;1140;p71"/>
          <p:cNvCxnSpPr>
            <a:stCxn id="1134" idx="0"/>
            <a:endCxn id="1133" idx="2"/>
          </p:cNvCxnSpPr>
          <p:nvPr/>
        </p:nvCxnSpPr>
        <p:spPr>
          <a:xfrm flipH="1" rot="10800000">
            <a:off x="5634888" y="2745275"/>
            <a:ext cx="851100" cy="2172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1" name="Google Shape;1141;p71"/>
          <p:cNvCxnSpPr>
            <a:stCxn id="1135" idx="0"/>
            <a:endCxn id="1133" idx="2"/>
          </p:cNvCxnSpPr>
          <p:nvPr/>
        </p:nvCxnSpPr>
        <p:spPr>
          <a:xfrm rot="10800000">
            <a:off x="6485743" y="2745275"/>
            <a:ext cx="851100" cy="2172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2" name="Google Shape;1142;p71"/>
          <p:cNvCxnSpPr>
            <a:stCxn id="1136" idx="0"/>
            <a:endCxn id="1134" idx="2"/>
          </p:cNvCxnSpPr>
          <p:nvPr/>
        </p:nvCxnSpPr>
        <p:spPr>
          <a:xfrm flipH="1" rot="10800000">
            <a:off x="5141415" y="3454611"/>
            <a:ext cx="493500" cy="231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3" name="Google Shape;1143;p71"/>
          <p:cNvCxnSpPr>
            <a:stCxn id="1134" idx="2"/>
            <a:endCxn id="1137" idx="0"/>
          </p:cNvCxnSpPr>
          <p:nvPr/>
        </p:nvCxnSpPr>
        <p:spPr>
          <a:xfrm>
            <a:off x="5634888" y="3454475"/>
            <a:ext cx="397200" cy="243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4" name="Google Shape;1144;p71"/>
          <p:cNvCxnSpPr>
            <a:stCxn id="1135" idx="2"/>
            <a:endCxn id="1138" idx="0"/>
          </p:cNvCxnSpPr>
          <p:nvPr/>
        </p:nvCxnSpPr>
        <p:spPr>
          <a:xfrm flipH="1">
            <a:off x="6857143" y="3454475"/>
            <a:ext cx="479700" cy="243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5" name="Google Shape;1145;p71"/>
          <p:cNvCxnSpPr>
            <a:stCxn id="1135" idx="2"/>
            <a:endCxn id="1139" idx="0"/>
          </p:cNvCxnSpPr>
          <p:nvPr/>
        </p:nvCxnSpPr>
        <p:spPr>
          <a:xfrm>
            <a:off x="7336843" y="3454475"/>
            <a:ext cx="464100" cy="243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46" name="Google Shape;1146;p71"/>
          <p:cNvSpPr/>
          <p:nvPr/>
        </p:nvSpPr>
        <p:spPr>
          <a:xfrm>
            <a:off x="4357757" y="1349636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k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47" name="Google Shape;1147;p71"/>
          <p:cNvCxnSpPr>
            <a:stCxn id="1146" idx="2"/>
            <a:endCxn id="1122" idx="0"/>
          </p:cNvCxnSpPr>
          <p:nvPr/>
        </p:nvCxnSpPr>
        <p:spPr>
          <a:xfrm flipH="1">
            <a:off x="2882657" y="1841636"/>
            <a:ext cx="1785900" cy="39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8" name="Google Shape;1148;p71"/>
          <p:cNvCxnSpPr>
            <a:stCxn id="1146" idx="2"/>
            <a:endCxn id="1133" idx="0"/>
          </p:cNvCxnSpPr>
          <p:nvPr/>
        </p:nvCxnSpPr>
        <p:spPr>
          <a:xfrm>
            <a:off x="4668557" y="1841636"/>
            <a:ext cx="1817400" cy="411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53" name="Google Shape;1153;p72"/>
          <p:cNvCxnSpPr>
            <a:stCxn id="1154" idx="2"/>
            <a:endCxn id="1155" idx="0"/>
          </p:cNvCxnSpPr>
          <p:nvPr/>
        </p:nvCxnSpPr>
        <p:spPr>
          <a:xfrm flipH="1">
            <a:off x="2882549" y="1841493"/>
            <a:ext cx="1785900" cy="39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6" name="Google Shape;1156;p72"/>
          <p:cNvCxnSpPr>
            <a:stCxn id="1154" idx="2"/>
            <a:endCxn id="1157" idx="0"/>
          </p:cNvCxnSpPr>
          <p:nvPr/>
        </p:nvCxnSpPr>
        <p:spPr>
          <a:xfrm>
            <a:off x="4668465" y="1841729"/>
            <a:ext cx="1817400" cy="411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58" name="Google Shape;1158;p72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 Challenge (Hopefully Now Easy)</a:t>
            </a:r>
            <a:endParaRPr/>
          </a:p>
        </p:txBody>
      </p:sp>
      <p:sp>
        <p:nvSpPr>
          <p:cNvPr id="1159" name="Google Shape;1159;p72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Two solutions: Either promote g or m to be in the root.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Below, solution for g is shown.</a:t>
            </a:r>
            <a:endParaRPr/>
          </a:p>
        </p:txBody>
      </p:sp>
      <p:sp>
        <p:nvSpPr>
          <p:cNvPr id="1155" name="Google Shape;1155;p72"/>
          <p:cNvSpPr/>
          <p:nvPr/>
        </p:nvSpPr>
        <p:spPr>
          <a:xfrm>
            <a:off x="2571749" y="2241093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e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0" name="Google Shape;1160;p72"/>
          <p:cNvSpPr/>
          <p:nvPr/>
        </p:nvSpPr>
        <p:spPr>
          <a:xfrm>
            <a:off x="1720763" y="2950248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b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1" name="Google Shape;1161;p72"/>
          <p:cNvSpPr/>
          <p:nvPr/>
        </p:nvSpPr>
        <p:spPr>
          <a:xfrm>
            <a:off x="4353861" y="1324986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g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2" name="Google Shape;1162;p72"/>
          <p:cNvSpPr/>
          <p:nvPr/>
        </p:nvSpPr>
        <p:spPr>
          <a:xfrm>
            <a:off x="1227286" y="3674294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a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3" name="Google Shape;1163;p72"/>
          <p:cNvSpPr/>
          <p:nvPr/>
        </p:nvSpPr>
        <p:spPr>
          <a:xfrm>
            <a:off x="2117998" y="3685309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d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4" name="Google Shape;1164;p72"/>
          <p:cNvSpPr/>
          <p:nvPr/>
        </p:nvSpPr>
        <p:spPr>
          <a:xfrm>
            <a:off x="3193354" y="2963209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f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65" name="Google Shape;1165;p72"/>
          <p:cNvCxnSpPr>
            <a:stCxn id="1160" idx="0"/>
            <a:endCxn id="1155" idx="2"/>
          </p:cNvCxnSpPr>
          <p:nvPr/>
        </p:nvCxnSpPr>
        <p:spPr>
          <a:xfrm flipH="1" rot="10800000">
            <a:off x="2031563" y="2733048"/>
            <a:ext cx="851100" cy="2172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6" name="Google Shape;1166;p72"/>
          <p:cNvCxnSpPr>
            <a:stCxn id="1162" idx="0"/>
            <a:endCxn id="1160" idx="2"/>
          </p:cNvCxnSpPr>
          <p:nvPr/>
        </p:nvCxnSpPr>
        <p:spPr>
          <a:xfrm flipH="1" rot="10800000">
            <a:off x="1538086" y="3442394"/>
            <a:ext cx="493500" cy="231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7" name="Google Shape;1167;p72"/>
          <p:cNvCxnSpPr>
            <a:stCxn id="1160" idx="2"/>
            <a:endCxn id="1163" idx="0"/>
          </p:cNvCxnSpPr>
          <p:nvPr/>
        </p:nvCxnSpPr>
        <p:spPr>
          <a:xfrm>
            <a:off x="2031563" y="3442248"/>
            <a:ext cx="397200" cy="243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57" name="Google Shape;1157;p72"/>
          <p:cNvSpPr/>
          <p:nvPr/>
        </p:nvSpPr>
        <p:spPr>
          <a:xfrm>
            <a:off x="6175065" y="2253329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v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8" name="Google Shape;1168;p72"/>
          <p:cNvSpPr/>
          <p:nvPr/>
        </p:nvSpPr>
        <p:spPr>
          <a:xfrm>
            <a:off x="5324088" y="2962475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p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9" name="Google Shape;1169;p72"/>
          <p:cNvSpPr/>
          <p:nvPr/>
        </p:nvSpPr>
        <p:spPr>
          <a:xfrm>
            <a:off x="7026043" y="2962475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y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0" name="Google Shape;1170;p72"/>
          <p:cNvSpPr/>
          <p:nvPr/>
        </p:nvSpPr>
        <p:spPr>
          <a:xfrm>
            <a:off x="4830615" y="3686511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m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1" name="Google Shape;1171;p72"/>
          <p:cNvSpPr/>
          <p:nvPr/>
        </p:nvSpPr>
        <p:spPr>
          <a:xfrm>
            <a:off x="5721318" y="3697526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r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2" name="Google Shape;1172;p72"/>
          <p:cNvSpPr/>
          <p:nvPr/>
        </p:nvSpPr>
        <p:spPr>
          <a:xfrm>
            <a:off x="6546391" y="3697526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x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3" name="Google Shape;1173;p72"/>
          <p:cNvSpPr/>
          <p:nvPr/>
        </p:nvSpPr>
        <p:spPr>
          <a:xfrm>
            <a:off x="7489993" y="3697526"/>
            <a:ext cx="621600" cy="492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z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74" name="Google Shape;1174;p72"/>
          <p:cNvCxnSpPr>
            <a:stCxn id="1168" idx="0"/>
            <a:endCxn id="1157" idx="2"/>
          </p:cNvCxnSpPr>
          <p:nvPr/>
        </p:nvCxnSpPr>
        <p:spPr>
          <a:xfrm flipH="1" rot="10800000">
            <a:off x="5634888" y="2745275"/>
            <a:ext cx="851100" cy="2172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5" name="Google Shape;1175;p72"/>
          <p:cNvCxnSpPr>
            <a:stCxn id="1169" idx="0"/>
            <a:endCxn id="1157" idx="2"/>
          </p:cNvCxnSpPr>
          <p:nvPr/>
        </p:nvCxnSpPr>
        <p:spPr>
          <a:xfrm rot="10800000">
            <a:off x="6485743" y="2745275"/>
            <a:ext cx="851100" cy="2172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6" name="Google Shape;1176;p72"/>
          <p:cNvCxnSpPr>
            <a:stCxn id="1170" idx="0"/>
            <a:endCxn id="1168" idx="2"/>
          </p:cNvCxnSpPr>
          <p:nvPr/>
        </p:nvCxnSpPr>
        <p:spPr>
          <a:xfrm flipH="1" rot="10800000">
            <a:off x="5141415" y="3454611"/>
            <a:ext cx="493500" cy="231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7" name="Google Shape;1177;p72"/>
          <p:cNvCxnSpPr>
            <a:stCxn id="1168" idx="2"/>
            <a:endCxn id="1171" idx="0"/>
          </p:cNvCxnSpPr>
          <p:nvPr/>
        </p:nvCxnSpPr>
        <p:spPr>
          <a:xfrm>
            <a:off x="5634888" y="3454475"/>
            <a:ext cx="397200" cy="243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8" name="Google Shape;1178;p72"/>
          <p:cNvCxnSpPr>
            <a:stCxn id="1169" idx="2"/>
            <a:endCxn id="1172" idx="0"/>
          </p:cNvCxnSpPr>
          <p:nvPr/>
        </p:nvCxnSpPr>
        <p:spPr>
          <a:xfrm flipH="1">
            <a:off x="6857143" y="3454475"/>
            <a:ext cx="479700" cy="243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9" name="Google Shape;1179;p72"/>
          <p:cNvCxnSpPr>
            <a:stCxn id="1169" idx="2"/>
            <a:endCxn id="1173" idx="0"/>
          </p:cNvCxnSpPr>
          <p:nvPr/>
        </p:nvCxnSpPr>
        <p:spPr>
          <a:xfrm>
            <a:off x="7336843" y="3454475"/>
            <a:ext cx="464100" cy="243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0" name="Google Shape;1180;p72"/>
          <p:cNvCxnSpPr>
            <a:stCxn id="1155" idx="2"/>
            <a:endCxn id="1164" idx="0"/>
          </p:cNvCxnSpPr>
          <p:nvPr/>
        </p:nvCxnSpPr>
        <p:spPr>
          <a:xfrm>
            <a:off x="2882549" y="2733093"/>
            <a:ext cx="621600" cy="230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4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p73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Abstract Data Types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Binary Search Trees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Derivation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Definition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contains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Insert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Hibbard deletion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Sets and Maps (are the same thing)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BST Implementation Tips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186" name="Google Shape;1186;p73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Sets and Maps (are the same thing)</a:t>
            </a:r>
            <a:endParaRPr/>
          </a:p>
        </p:txBody>
      </p:sp>
      <p:sp>
        <p:nvSpPr>
          <p:cNvPr id="1187" name="Google Shape;1187;p73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16,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9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p74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Sets vs. Maps</a:t>
            </a:r>
            <a:endParaRPr/>
          </a:p>
        </p:txBody>
      </p:sp>
      <p:sp>
        <p:nvSpPr>
          <p:cNvPr id="1193" name="Google Shape;1193;p74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Can think of the BST below as representing a Set: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{mo, no, sumomo, uchi, momo}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94" name="Google Shape;1194;p74"/>
          <p:cNvCxnSpPr>
            <a:stCxn id="1195" idx="0"/>
          </p:cNvCxnSpPr>
          <p:nvPr/>
        </p:nvCxnSpPr>
        <p:spPr>
          <a:xfrm flipH="1" rot="10800000">
            <a:off x="2194653" y="2482075"/>
            <a:ext cx="3684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196" name="Google Shape;1196;p74"/>
          <p:cNvCxnSpPr>
            <a:endCxn id="1197" idx="0"/>
          </p:cNvCxnSpPr>
          <p:nvPr/>
        </p:nvCxnSpPr>
        <p:spPr>
          <a:xfrm>
            <a:off x="3304068" y="2533075"/>
            <a:ext cx="284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98" name="Google Shape;1198;p74"/>
          <p:cNvCxnSpPr>
            <a:stCxn id="1199" idx="1"/>
            <a:endCxn id="1200" idx="0"/>
          </p:cNvCxnSpPr>
          <p:nvPr/>
        </p:nvCxnSpPr>
        <p:spPr>
          <a:xfrm flipH="1">
            <a:off x="2891719" y="1795425"/>
            <a:ext cx="10596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01" name="Google Shape;1201;p74"/>
          <p:cNvCxnSpPr>
            <a:stCxn id="1199" idx="3"/>
            <a:endCxn id="1202" idx="0"/>
          </p:cNvCxnSpPr>
          <p:nvPr/>
        </p:nvCxnSpPr>
        <p:spPr>
          <a:xfrm>
            <a:off x="5049919" y="1795425"/>
            <a:ext cx="1136100" cy="354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99" name="Google Shape;1199;p74"/>
          <p:cNvSpPr/>
          <p:nvPr/>
        </p:nvSpPr>
        <p:spPr>
          <a:xfrm>
            <a:off x="3951319" y="1547775"/>
            <a:ext cx="10986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sumomo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0" name="Google Shape;1200;p74"/>
          <p:cNvSpPr/>
          <p:nvPr/>
        </p:nvSpPr>
        <p:spPr>
          <a:xfrm>
            <a:off x="2342410" y="2119275"/>
            <a:ext cx="10986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momo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5" name="Google Shape;1195;p74"/>
          <p:cNvSpPr/>
          <p:nvPr/>
        </p:nvSpPr>
        <p:spPr>
          <a:xfrm>
            <a:off x="1645353" y="2817775"/>
            <a:ext cx="10986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mo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7" name="Google Shape;1197;p74"/>
          <p:cNvSpPr/>
          <p:nvPr/>
        </p:nvSpPr>
        <p:spPr>
          <a:xfrm>
            <a:off x="3039468" y="2817775"/>
            <a:ext cx="10986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no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2" name="Google Shape;1202;p74"/>
          <p:cNvSpPr/>
          <p:nvPr/>
        </p:nvSpPr>
        <p:spPr>
          <a:xfrm>
            <a:off x="5636784" y="2149671"/>
            <a:ext cx="10986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uchi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03" name="Google Shape;1203;p74"/>
          <p:cNvGraphicFramePr/>
          <p:nvPr/>
        </p:nvGraphicFramePr>
        <p:xfrm>
          <a:off x="7594725" y="771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{7CFB499F-63E6-49C6-B7E8-890A218038C5}</a:tableStyleId>
              </a:tblPr>
              <a:tblGrid>
                <a:gridCol w="969775"/>
              </a:tblGrid>
              <a:tr h="371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sumomo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mo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momo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no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uchi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04" name="Google Shape;1204;p74"/>
          <p:cNvSpPr/>
          <p:nvPr/>
        </p:nvSpPr>
        <p:spPr>
          <a:xfrm>
            <a:off x="7274025" y="792624"/>
            <a:ext cx="180300" cy="1921500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5" name="Google Shape;1205;p74"/>
          <p:cNvSpPr/>
          <p:nvPr/>
        </p:nvSpPr>
        <p:spPr>
          <a:xfrm>
            <a:off x="6752375" y="1470300"/>
            <a:ext cx="170700" cy="18720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06" name="Google Shape;1206;p74"/>
          <p:cNvCxnSpPr>
            <a:stCxn id="1205" idx="1"/>
            <a:endCxn id="1204" idx="1"/>
          </p:cNvCxnSpPr>
          <p:nvPr/>
        </p:nvCxnSpPr>
        <p:spPr>
          <a:xfrm flipH="1" rot="10800000">
            <a:off x="6923075" y="1753500"/>
            <a:ext cx="351000" cy="6528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1207" name="Google Shape;1207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200775" y="1753503"/>
            <a:ext cx="1592350" cy="89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8" name="Google Shape;1208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8954" y="2149675"/>
            <a:ext cx="379455" cy="13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9" name="Google Shape;1209;p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52556" y="2119284"/>
            <a:ext cx="180300" cy="3571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1213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p75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Sets vs. Maps</a:t>
            </a:r>
            <a:endParaRPr/>
          </a:p>
        </p:txBody>
      </p:sp>
      <p:sp>
        <p:nvSpPr>
          <p:cNvPr id="1215" name="Google Shape;1215;p75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Can think of the BST below as representing a Set: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{mo, no, sumomo, uchi, momo}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But what if we wanted to represent a mapping of word counts?</a:t>
            </a:r>
            <a:endParaRPr/>
          </a:p>
        </p:txBody>
      </p:sp>
      <p:cxnSp>
        <p:nvCxnSpPr>
          <p:cNvPr id="1216" name="Google Shape;1216;p75"/>
          <p:cNvCxnSpPr>
            <a:stCxn id="1217" idx="0"/>
          </p:cNvCxnSpPr>
          <p:nvPr/>
        </p:nvCxnSpPr>
        <p:spPr>
          <a:xfrm flipH="1" rot="10800000">
            <a:off x="2194653" y="2482075"/>
            <a:ext cx="3684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218" name="Google Shape;1218;p75"/>
          <p:cNvCxnSpPr>
            <a:endCxn id="1219" idx="0"/>
          </p:cNvCxnSpPr>
          <p:nvPr/>
        </p:nvCxnSpPr>
        <p:spPr>
          <a:xfrm>
            <a:off x="3304068" y="2533075"/>
            <a:ext cx="284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20" name="Google Shape;1220;p75"/>
          <p:cNvCxnSpPr>
            <a:stCxn id="1221" idx="1"/>
            <a:endCxn id="1222" idx="0"/>
          </p:cNvCxnSpPr>
          <p:nvPr/>
        </p:nvCxnSpPr>
        <p:spPr>
          <a:xfrm flipH="1">
            <a:off x="2891719" y="1795425"/>
            <a:ext cx="10596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23" name="Google Shape;1223;p75"/>
          <p:cNvCxnSpPr>
            <a:stCxn id="1221" idx="3"/>
            <a:endCxn id="1224" idx="0"/>
          </p:cNvCxnSpPr>
          <p:nvPr/>
        </p:nvCxnSpPr>
        <p:spPr>
          <a:xfrm>
            <a:off x="5049919" y="1795425"/>
            <a:ext cx="1136100" cy="354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21" name="Google Shape;1221;p75"/>
          <p:cNvSpPr/>
          <p:nvPr/>
        </p:nvSpPr>
        <p:spPr>
          <a:xfrm>
            <a:off x="3951319" y="1547775"/>
            <a:ext cx="10986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sumomo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2" name="Google Shape;1222;p75"/>
          <p:cNvSpPr/>
          <p:nvPr/>
        </p:nvSpPr>
        <p:spPr>
          <a:xfrm>
            <a:off x="2342410" y="2119275"/>
            <a:ext cx="10986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momo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7" name="Google Shape;1217;p75"/>
          <p:cNvSpPr/>
          <p:nvPr/>
        </p:nvSpPr>
        <p:spPr>
          <a:xfrm>
            <a:off x="1645353" y="2817775"/>
            <a:ext cx="10986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mo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9" name="Google Shape;1219;p75"/>
          <p:cNvSpPr/>
          <p:nvPr/>
        </p:nvSpPr>
        <p:spPr>
          <a:xfrm>
            <a:off x="3039468" y="2817775"/>
            <a:ext cx="10986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no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4" name="Google Shape;1224;p75"/>
          <p:cNvSpPr/>
          <p:nvPr/>
        </p:nvSpPr>
        <p:spPr>
          <a:xfrm>
            <a:off x="5636784" y="2149671"/>
            <a:ext cx="10986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uchi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25" name="Google Shape;1225;p75"/>
          <p:cNvGraphicFramePr/>
          <p:nvPr/>
        </p:nvGraphicFramePr>
        <p:xfrm>
          <a:off x="7594725" y="771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{7CFB499F-63E6-49C6-B7E8-890A218038C5}</a:tableStyleId>
              </a:tblPr>
              <a:tblGrid>
                <a:gridCol w="969775"/>
              </a:tblGrid>
              <a:tr h="371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sumomo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mo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momo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no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uchi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26" name="Google Shape;1226;p75"/>
          <p:cNvGraphicFramePr/>
          <p:nvPr/>
        </p:nvGraphicFramePr>
        <p:xfrm>
          <a:off x="7366125" y="3057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{7CFB499F-63E6-49C6-B7E8-890A218038C5}</a:tableStyleId>
              </a:tblPr>
              <a:tblGrid>
                <a:gridCol w="969775"/>
                <a:gridCol w="414025"/>
              </a:tblGrid>
              <a:tr h="371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sumomo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mo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momo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no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uchi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27" name="Google Shape;1227;p75"/>
          <p:cNvSpPr/>
          <p:nvPr/>
        </p:nvSpPr>
        <p:spPr>
          <a:xfrm>
            <a:off x="7274025" y="792624"/>
            <a:ext cx="180300" cy="1921500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8" name="Google Shape;1228;p75"/>
          <p:cNvSpPr/>
          <p:nvPr/>
        </p:nvSpPr>
        <p:spPr>
          <a:xfrm>
            <a:off x="6752375" y="1470300"/>
            <a:ext cx="170700" cy="18720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29" name="Google Shape;1229;p75"/>
          <p:cNvCxnSpPr>
            <a:stCxn id="1228" idx="1"/>
            <a:endCxn id="1227" idx="1"/>
          </p:cNvCxnSpPr>
          <p:nvPr/>
        </p:nvCxnSpPr>
        <p:spPr>
          <a:xfrm flipH="1" rot="10800000">
            <a:off x="6923075" y="1753500"/>
            <a:ext cx="351000" cy="6528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1230" name="Google Shape;1230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200775" y="1753503"/>
            <a:ext cx="1592350" cy="89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1" name="Google Shape;1231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2556" y="2119284"/>
            <a:ext cx="180300" cy="357191"/>
          </a:xfrm>
          <a:prstGeom prst="rect">
            <a:avLst/>
          </a:prstGeom>
          <a:noFill/>
          <a:ln>
            <a:noFill/>
          </a:ln>
        </p:spPr>
      </p:pic>
      <p:sp>
        <p:nvSpPr>
          <p:cNvPr id="1232" name="Google Shape;1232;p75"/>
          <p:cNvSpPr/>
          <p:nvPr/>
        </p:nvSpPr>
        <p:spPr>
          <a:xfrm>
            <a:off x="7054450" y="3077899"/>
            <a:ext cx="180300" cy="1921500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33" name="Google Shape;1233;p75"/>
          <p:cNvCxnSpPr>
            <a:stCxn id="1234" idx="1"/>
            <a:endCxn id="1232" idx="1"/>
          </p:cNvCxnSpPr>
          <p:nvPr/>
        </p:nvCxnSpPr>
        <p:spPr>
          <a:xfrm flipH="1" rot="10800000">
            <a:off x="6605375" y="4038675"/>
            <a:ext cx="449100" cy="3678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234" name="Google Shape;1234;p75"/>
          <p:cNvSpPr/>
          <p:nvPr/>
        </p:nvSpPr>
        <p:spPr>
          <a:xfrm>
            <a:off x="6434675" y="4012425"/>
            <a:ext cx="170700" cy="7881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5" name="Google Shape;1235;p75"/>
          <p:cNvSpPr txBox="1"/>
          <p:nvPr/>
        </p:nvSpPr>
        <p:spPr>
          <a:xfrm>
            <a:off x="5819550" y="4178175"/>
            <a:ext cx="12480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????</a:t>
            </a:r>
            <a:endParaRPr/>
          </a:p>
        </p:txBody>
      </p:sp>
      <p:pic>
        <p:nvPicPr>
          <p:cNvPr id="1236" name="Google Shape;1236;p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8954" y="2149675"/>
            <a:ext cx="379455" cy="13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76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Sets vs. Maps</a:t>
            </a:r>
            <a:endParaRPr/>
          </a:p>
        </p:txBody>
      </p:sp>
      <p:sp>
        <p:nvSpPr>
          <p:cNvPr id="1242" name="Google Shape;1242;p76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To represent maps, just have each BST node store key/value pairs.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Note: No efficient way to look up by value.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 Cannot find all the keys with value = 1 without iterating over ALL nodes. This is fine.</a:t>
            </a:r>
            <a:endParaRPr/>
          </a:p>
        </p:txBody>
      </p:sp>
      <p:cxnSp>
        <p:nvCxnSpPr>
          <p:cNvPr id="1243" name="Google Shape;1243;p76"/>
          <p:cNvCxnSpPr>
            <a:stCxn id="1244" idx="0"/>
          </p:cNvCxnSpPr>
          <p:nvPr/>
        </p:nvCxnSpPr>
        <p:spPr>
          <a:xfrm flipH="1" rot="10800000">
            <a:off x="2194653" y="2482075"/>
            <a:ext cx="368400" cy="33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245" name="Google Shape;1245;p76"/>
          <p:cNvCxnSpPr>
            <a:endCxn id="1246" idx="0"/>
          </p:cNvCxnSpPr>
          <p:nvPr/>
        </p:nvCxnSpPr>
        <p:spPr>
          <a:xfrm>
            <a:off x="3304068" y="2533075"/>
            <a:ext cx="284700" cy="284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47" name="Google Shape;1247;p76"/>
          <p:cNvCxnSpPr>
            <a:stCxn id="1248" idx="1"/>
            <a:endCxn id="1249" idx="0"/>
          </p:cNvCxnSpPr>
          <p:nvPr/>
        </p:nvCxnSpPr>
        <p:spPr>
          <a:xfrm flipH="1">
            <a:off x="2914112" y="1795425"/>
            <a:ext cx="897900" cy="324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50" name="Google Shape;1250;p76"/>
          <p:cNvCxnSpPr>
            <a:stCxn id="1248" idx="3"/>
            <a:endCxn id="1251" idx="0"/>
          </p:cNvCxnSpPr>
          <p:nvPr/>
        </p:nvCxnSpPr>
        <p:spPr>
          <a:xfrm>
            <a:off x="5240912" y="1795425"/>
            <a:ext cx="945300" cy="3543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48" name="Google Shape;1248;p76"/>
          <p:cNvSpPr/>
          <p:nvPr/>
        </p:nvSpPr>
        <p:spPr>
          <a:xfrm>
            <a:off x="3812012" y="1547775"/>
            <a:ext cx="14289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umomo    1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9" name="Google Shape;1249;p76"/>
          <p:cNvSpPr/>
          <p:nvPr/>
        </p:nvSpPr>
        <p:spPr>
          <a:xfrm>
            <a:off x="2342400" y="2119275"/>
            <a:ext cx="11436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omo  2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4" name="Google Shape;1244;p76"/>
          <p:cNvSpPr/>
          <p:nvPr/>
        </p:nvSpPr>
        <p:spPr>
          <a:xfrm>
            <a:off x="1645353" y="2817775"/>
            <a:ext cx="10986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o      2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6" name="Google Shape;1246;p76"/>
          <p:cNvSpPr/>
          <p:nvPr/>
        </p:nvSpPr>
        <p:spPr>
          <a:xfrm>
            <a:off x="3039468" y="2817775"/>
            <a:ext cx="10986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o      1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1" name="Google Shape;1251;p76"/>
          <p:cNvSpPr/>
          <p:nvPr/>
        </p:nvSpPr>
        <p:spPr>
          <a:xfrm>
            <a:off x="5636784" y="2149671"/>
            <a:ext cx="1098600" cy="495300"/>
          </a:xfrm>
          <a:prstGeom prst="rect">
            <a:avLst/>
          </a:prstGeom>
          <a:solidFill>
            <a:srgbClr val="B1DD8B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u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chi      1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52" name="Google Shape;1252;p76"/>
          <p:cNvGraphicFramePr/>
          <p:nvPr/>
        </p:nvGraphicFramePr>
        <p:xfrm>
          <a:off x="7566000" y="772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{7CFB499F-63E6-49C6-B7E8-890A218038C5}</a:tableStyleId>
              </a:tblPr>
              <a:tblGrid>
                <a:gridCol w="969775"/>
                <a:gridCol w="414025"/>
              </a:tblGrid>
              <a:tr h="371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sumomo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mo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momo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no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uchi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53" name="Google Shape;1253;p76"/>
          <p:cNvSpPr/>
          <p:nvPr/>
        </p:nvSpPr>
        <p:spPr>
          <a:xfrm>
            <a:off x="7274025" y="792624"/>
            <a:ext cx="180300" cy="1921500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4" name="Google Shape;1254;p76"/>
          <p:cNvSpPr/>
          <p:nvPr/>
        </p:nvSpPr>
        <p:spPr>
          <a:xfrm>
            <a:off x="6752375" y="1470300"/>
            <a:ext cx="170700" cy="18720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55" name="Google Shape;1255;p76"/>
          <p:cNvCxnSpPr>
            <a:stCxn id="1254" idx="1"/>
            <a:endCxn id="1253" idx="1"/>
          </p:cNvCxnSpPr>
          <p:nvPr/>
        </p:nvCxnSpPr>
        <p:spPr>
          <a:xfrm flipH="1" rot="10800000">
            <a:off x="6923075" y="1753500"/>
            <a:ext cx="351000" cy="6528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1256" name="Google Shape;1256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200775" y="1753503"/>
            <a:ext cx="1592350" cy="8987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57" name="Google Shape;1257;p76"/>
          <p:cNvCxnSpPr/>
          <p:nvPr/>
        </p:nvCxnSpPr>
        <p:spPr>
          <a:xfrm rot="10800000">
            <a:off x="4880225" y="1550475"/>
            <a:ext cx="0" cy="4923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8" name="Google Shape;1258;p76"/>
          <p:cNvCxnSpPr/>
          <p:nvPr/>
        </p:nvCxnSpPr>
        <p:spPr>
          <a:xfrm rot="10800000">
            <a:off x="3162276" y="2120775"/>
            <a:ext cx="0" cy="4923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9" name="Google Shape;1259;p76"/>
          <p:cNvCxnSpPr/>
          <p:nvPr/>
        </p:nvCxnSpPr>
        <p:spPr>
          <a:xfrm rot="10800000">
            <a:off x="2276225" y="2820748"/>
            <a:ext cx="0" cy="4923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60" name="Google Shape;1260;p76"/>
          <p:cNvCxnSpPr/>
          <p:nvPr/>
        </p:nvCxnSpPr>
        <p:spPr>
          <a:xfrm rot="10800000">
            <a:off x="3644402" y="2820748"/>
            <a:ext cx="0" cy="4923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61" name="Google Shape;1261;p76"/>
          <p:cNvCxnSpPr/>
          <p:nvPr/>
        </p:nvCxnSpPr>
        <p:spPr>
          <a:xfrm rot="10800000">
            <a:off x="6327101" y="2160148"/>
            <a:ext cx="0" cy="4923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262" name="Google Shape;1262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5951" y="2119274"/>
            <a:ext cx="238548" cy="3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3" name="Google Shape;1263;p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0625" y="2150398"/>
            <a:ext cx="412150" cy="14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7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Google Shape;1268;p77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  <p:sp>
        <p:nvSpPr>
          <p:cNvPr id="1269" name="Google Shape;1269;p77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Abstract data types (</a:t>
            </a:r>
            <a:r>
              <a:rPr lang="en"/>
              <a:t>ADT</a:t>
            </a:r>
            <a:r>
              <a:rPr lang="en"/>
              <a:t>s</a:t>
            </a:r>
            <a:r>
              <a:rPr lang="en"/>
              <a:t>) are defined in terms of operations, not implementation.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Several useful ADTs: Disjoint Sets, Map, Set, List.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Java provides Map, Set, List interfaces, along with several implementations.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We’ve seen two ways to implement a Set (or Map): ArraySet and using a BST.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ArraySet: Θ(N) operations in the worst case.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BST: Θ(log N) operations in the worst case if tree is balanced.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BST Implementations: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Search and insert are straightforward (but insert is a little tricky).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Deletion is more challenging. Typical approach is “Hibbard deletion”. 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3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78"/>
          <p:cNvSpPr txBox="1"/>
          <p:nvPr>
            <p:ph idx="1" type="body"/>
          </p:nvPr>
        </p:nvSpPr>
        <p:spPr>
          <a:xfrm>
            <a:off x="4812375" y="402198"/>
            <a:ext cx="3999900" cy="42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Abstract Data Types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Binary Search Trees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Derivation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Definition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contains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Insert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">
                <a:solidFill>
                  <a:schemeClr val="dk2"/>
                </a:solidFill>
              </a:rPr>
              <a:t>Hibbard deletion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Sets and Maps (are the same thing)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BST Implementation Tips</a:t>
            </a:r>
            <a:endParaRPr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75" name="Google Shape;1275;p78"/>
          <p:cNvSpPr txBox="1"/>
          <p:nvPr>
            <p:ph type="title"/>
          </p:nvPr>
        </p:nvSpPr>
        <p:spPr>
          <a:xfrm>
            <a:off x="177925" y="2003300"/>
            <a:ext cx="4038000" cy="203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BST Implementation Tips</a:t>
            </a:r>
            <a:endParaRPr/>
          </a:p>
        </p:txBody>
      </p:sp>
      <p:sp>
        <p:nvSpPr>
          <p:cNvPr id="1276" name="Google Shape;1276;p78"/>
          <p:cNvSpPr txBox="1"/>
          <p:nvPr>
            <p:ph idx="2" type="subTitle"/>
          </p:nvPr>
        </p:nvSpPr>
        <p:spPr>
          <a:xfrm>
            <a:off x="177925" y="4068000"/>
            <a:ext cx="4158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Lecture 16, CS61B, </a:t>
            </a:r>
            <a:r>
              <a:rPr lang="en"/>
              <a:t>Spring 2024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0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Google Shape;1281;p79"/>
          <p:cNvSpPr txBox="1"/>
          <p:nvPr/>
        </p:nvSpPr>
        <p:spPr>
          <a:xfrm>
            <a:off x="166800" y="2672225"/>
            <a:ext cx="4917000" cy="23970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static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BST insert(BST T, Key ik) {</a:t>
            </a:r>
            <a:endParaRPr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b="1" lang="en" sz="16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(T == null)</a:t>
            </a:r>
            <a:endParaRPr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b="1" lang="en" sz="16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 new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BST(ik);</a:t>
            </a:r>
            <a:endParaRPr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b="1" lang="en" sz="16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(ik ≺ T.label()))</a:t>
            </a:r>
            <a:endParaRPr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T.left = insert(T.left, ik);</a:t>
            </a:r>
            <a:endParaRPr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b="1" lang="en" sz="16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else if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(ik ≻ T.label())</a:t>
            </a:r>
            <a:endParaRPr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T.right = insert(T.right, ik);</a:t>
            </a:r>
            <a:endParaRPr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b="1" lang="en" sz="16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T;</a:t>
            </a:r>
            <a:endParaRPr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highlight>
                <a:srgbClr val="EFEFEF"/>
              </a:highlight>
            </a:endParaRPr>
          </a:p>
        </p:txBody>
      </p:sp>
      <p:sp>
        <p:nvSpPr>
          <p:cNvPr id="1282" name="Google Shape;1282;p79"/>
          <p:cNvSpPr txBox="1"/>
          <p:nvPr>
            <p:ph type="title"/>
          </p:nvPr>
        </p:nvSpPr>
        <p:spPr>
          <a:xfrm>
            <a:off x="0" y="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Tips for BST Lab</a:t>
            </a:r>
            <a:endParaRPr/>
          </a:p>
        </p:txBody>
      </p:sp>
      <p:sp>
        <p:nvSpPr>
          <p:cNvPr id="1283" name="Google Shape;1283;p79"/>
          <p:cNvSpPr txBox="1"/>
          <p:nvPr>
            <p:ph idx="1" type="body"/>
          </p:nvPr>
        </p:nvSpPr>
        <p:spPr>
          <a:xfrm>
            <a:off x="107044" y="402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Code from class was “naked recursion”. Your BSTMap will not be.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each public method, e.g.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put(K key, V value)</a:t>
            </a:r>
            <a:r>
              <a:rPr lang="en"/>
              <a:t>, create a private recursive method, e.g.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put(K key, V value, Node n)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Consolas"/>
              <a:buChar char="●"/>
            </a:pPr>
            <a:r>
              <a:rPr lang="en"/>
              <a:t>When inserting, always set left/right pointers, even if nothing is actually changing.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Avoid “arms length base cases”. Don’t check if left or right is null!</a:t>
            </a:r>
            <a:endParaRPr/>
          </a:p>
        </p:txBody>
      </p:sp>
      <p:cxnSp>
        <p:nvCxnSpPr>
          <p:cNvPr id="1284" name="Google Shape;1284;p79"/>
          <p:cNvCxnSpPr/>
          <p:nvPr/>
        </p:nvCxnSpPr>
        <p:spPr>
          <a:xfrm rot="10800000">
            <a:off x="2176350" y="4529625"/>
            <a:ext cx="300600" cy="173700"/>
          </a:xfrm>
          <a:prstGeom prst="straightConnector1">
            <a:avLst/>
          </a:prstGeom>
          <a:noFill/>
          <a:ln cap="flat" cmpd="sng" w="9525">
            <a:solidFill>
              <a:srgbClr val="BE071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85" name="Google Shape;1285;p79"/>
          <p:cNvSpPr txBox="1"/>
          <p:nvPr/>
        </p:nvSpPr>
        <p:spPr>
          <a:xfrm>
            <a:off x="2512494" y="4525407"/>
            <a:ext cx="1742100" cy="3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Always set, even if nothing changes!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1286" name="Google Shape;1286;p79"/>
          <p:cNvSpPr txBox="1"/>
          <p:nvPr/>
        </p:nvSpPr>
        <p:spPr>
          <a:xfrm>
            <a:off x="5178232" y="3399421"/>
            <a:ext cx="3940500" cy="3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E0712"/>
                </a:solidFill>
              </a:rPr>
              <a:t>Avoid “arms length base cases”.</a:t>
            </a:r>
            <a:endParaRPr>
              <a:solidFill>
                <a:srgbClr val="BE0712"/>
              </a:solidFill>
            </a:endParaRPr>
          </a:p>
        </p:txBody>
      </p:sp>
      <p:sp>
        <p:nvSpPr>
          <p:cNvPr id="1287" name="Google Shape;1287;p79"/>
          <p:cNvSpPr txBox="1"/>
          <p:nvPr/>
        </p:nvSpPr>
        <p:spPr>
          <a:xfrm>
            <a:off x="5214052" y="3742237"/>
            <a:ext cx="3821700" cy="13587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if (T.left == </a:t>
            </a: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T.left = new BST(ik);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else if (T.right == </a:t>
            </a: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null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)</a:t>
            </a:r>
            <a:endParaRPr sz="1900">
              <a:solidFill>
                <a:schemeClr val="dk1"/>
              </a:solidFill>
              <a:highlight>
                <a:srgbClr val="EFEFE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   T.right = </a:t>
            </a:r>
            <a:r>
              <a:rPr b="1" lang="en" sz="1900">
                <a:solidFill>
                  <a:srgbClr val="9C20EE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" sz="1900">
                <a:solidFill>
                  <a:schemeClr val="dk1"/>
                </a:solidFill>
                <a:highlight>
                  <a:srgbClr val="EFEFEF"/>
                </a:highlight>
                <a:latin typeface="Consolas"/>
                <a:ea typeface="Consolas"/>
                <a:cs typeface="Consolas"/>
                <a:sym typeface="Consolas"/>
              </a:rPr>
              <a:t> BST(ik);</a:t>
            </a:r>
            <a:endParaRPr>
              <a:highlight>
                <a:srgbClr val="EFEFEF"/>
              </a:highligh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ecture">
  <a:themeElements>
    <a:clrScheme name="Simple Light">
      <a:dk1>
        <a:srgbClr val="000000"/>
      </a:dk1>
      <a:lt1>
        <a:srgbClr val="FFFFFF"/>
      </a:lt1>
      <a:dk2>
        <a:srgbClr val="B7B7B7"/>
      </a:dk2>
      <a:lt2>
        <a:srgbClr val="C9DAF8"/>
      </a:lt2>
      <a:accent1>
        <a:srgbClr val="FCE5CD"/>
      </a:accent1>
      <a:accent2>
        <a:srgbClr val="CC4125"/>
      </a:accent2>
      <a:accent3>
        <a:srgbClr val="0B5394"/>
      </a:accent3>
      <a:accent4>
        <a:srgbClr val="BF9000"/>
      </a:accent4>
      <a:accent5>
        <a:srgbClr val="6AA84F"/>
      </a:accent5>
      <a:accent6>
        <a:srgbClr val="D9D9D9"/>
      </a:accent6>
      <a:hlink>
        <a:srgbClr val="4A86E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