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y="5143500" cx="9144000"/>
  <p:notesSz cx="7023100" cy="9309100"/>
  <p:embeddedFontLst>
    <p:embeddedFont>
      <p:font typeface="Corbel"/>
      <p:regular r:id="rId50"/>
      <p:bold r:id="rId51"/>
      <p:italic r:id="rId52"/>
      <p:boldItalic r:id="rId53"/>
    </p:embeddedFont>
    <p:embeddedFont>
      <p:font typeface="Helvetica Neue"/>
      <p:regular r:id="rId54"/>
      <p:bold r:id="rId55"/>
      <p:italic r:id="rId56"/>
      <p:boldItalic r:id="rId57"/>
    </p:embeddedFont>
    <p:embeddedFont>
      <p:font typeface="Noto Sans Symbols"/>
      <p:regular r:id="rId58"/>
      <p:bold r:id="rId59"/>
    </p:embeddedFont>
    <p:embeddedFont>
      <p:font typeface="Gill Sans"/>
      <p:regular r:id="rId60"/>
      <p:bold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  <p:ext uri="{2D200454-40CA-4A62-9FC3-DE9A4176ACB9}">
      <p15:notesGuideLst>
        <p15:guide id="1" orient="horz" pos="2931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  <p:ext uri="GoogleSlidesCustomDataVersion2">
      <go:slidesCustomData xmlns:go="http://customooxmlschemas.google.com/" r:id="rId62" roundtripDataSignature="AMtx7mi+cU0BggaE89AN2cnRKnUfzK3y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9ADAB4E-2CB5-4171-A979-5822DAC9A899}">
  <a:tblStyle styleId="{E9ADAB4E-2CB5-4171-A979-5822DAC9A899}" styleName="Table_0">
    <a:wholeTbl>
      <a:tcTxStyle b="off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lt1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lt1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78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931" orient="horz"/>
        <p:guide pos="2212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customschemas.google.com/relationships/presentationmetadata" Target="metadata"/><Relationship Id="rId61" Type="http://schemas.openxmlformats.org/officeDocument/2006/relationships/font" Target="fonts/GillSans-bold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GillSans-regular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Corbel-bold.fntdata"/><Relationship Id="rId50" Type="http://schemas.openxmlformats.org/officeDocument/2006/relationships/font" Target="fonts/Corbel-regular.fntdata"/><Relationship Id="rId53" Type="http://schemas.openxmlformats.org/officeDocument/2006/relationships/font" Target="fonts/Corbel-boldItalic.fntdata"/><Relationship Id="rId52" Type="http://schemas.openxmlformats.org/officeDocument/2006/relationships/font" Target="fonts/Corbel-italic.fntdata"/><Relationship Id="rId11" Type="http://schemas.openxmlformats.org/officeDocument/2006/relationships/slide" Target="slides/slide5.xml"/><Relationship Id="rId55" Type="http://schemas.openxmlformats.org/officeDocument/2006/relationships/font" Target="fonts/HelveticaNeue-bold.fntdata"/><Relationship Id="rId10" Type="http://schemas.openxmlformats.org/officeDocument/2006/relationships/slide" Target="slides/slide4.xml"/><Relationship Id="rId54" Type="http://schemas.openxmlformats.org/officeDocument/2006/relationships/font" Target="fonts/HelveticaNeue-regular.fntdata"/><Relationship Id="rId13" Type="http://schemas.openxmlformats.org/officeDocument/2006/relationships/slide" Target="slides/slide7.xml"/><Relationship Id="rId57" Type="http://schemas.openxmlformats.org/officeDocument/2006/relationships/font" Target="fonts/HelveticaNeue-boldItalic.fntdata"/><Relationship Id="rId12" Type="http://schemas.openxmlformats.org/officeDocument/2006/relationships/slide" Target="slides/slide6.xml"/><Relationship Id="rId56" Type="http://schemas.openxmlformats.org/officeDocument/2006/relationships/font" Target="fonts/HelveticaNeue-italic.fntdata"/><Relationship Id="rId15" Type="http://schemas.openxmlformats.org/officeDocument/2006/relationships/slide" Target="slides/slide9.xml"/><Relationship Id="rId59" Type="http://schemas.openxmlformats.org/officeDocument/2006/relationships/font" Target="fonts/NotoSansSymbols-bold.fntdata"/><Relationship Id="rId14" Type="http://schemas.openxmlformats.org/officeDocument/2006/relationships/slide" Target="slides/slide8.xml"/><Relationship Id="rId58" Type="http://schemas.openxmlformats.org/officeDocument/2006/relationships/font" Target="fonts/NotoSansSymbols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38"/>
              </a:spcBef>
              <a:spcAft>
                <a:spcPts val="0"/>
              </a:spcAft>
              <a:buSzPts val="1400"/>
              <a:buNone/>
              <a:defRPr b="0" i="0" sz="1125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228600" lvl="2" marL="1371600" marR="0" rtl="0" algn="l">
              <a:spcBef>
                <a:spcPts val="338"/>
              </a:spcBef>
              <a:spcAft>
                <a:spcPts val="0"/>
              </a:spcAft>
              <a:buSzPts val="1400"/>
              <a:buNone/>
              <a:defRPr b="0" i="0" sz="1125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228600" lvl="3" marL="1828800" marR="0" rtl="0" algn="l">
              <a:spcBef>
                <a:spcPts val="338"/>
              </a:spcBef>
              <a:spcAft>
                <a:spcPts val="0"/>
              </a:spcAft>
              <a:buSzPts val="1400"/>
              <a:buNone/>
              <a:defRPr b="0" i="0" sz="1125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228600" lvl="4" marL="2286000" marR="0" rtl="0" algn="l">
              <a:spcBef>
                <a:spcPts val="338"/>
              </a:spcBef>
              <a:spcAft>
                <a:spcPts val="0"/>
              </a:spcAft>
              <a:buSzPts val="1400"/>
              <a:buNone/>
              <a:defRPr b="0" i="0" sz="1125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does the C compiler determine where to put all the variables in a machine’s memory?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How to create dynamically sized objects?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To simplify discussion, we assume</a:t>
            </a:r>
            <a:br>
              <a:rPr lang="en-US"/>
            </a:br>
            <a:r>
              <a:rPr lang="en-US"/>
              <a:t>one program runs at a time,</a:t>
            </a:r>
            <a:br>
              <a:rPr lang="en-US"/>
            </a:br>
            <a:r>
              <a:rPr lang="en-US"/>
              <a:t>with access to all of memory.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Later, we’ll discuss virtual memory, which lets multiple programs all run at same time, each thinking they own all of memory.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(The only real addition is the C runtime has to say, "Hey operating system, gimme a big block of memory" when it needs more memory.)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6" name="Google Shape;196;p9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Calibri"/>
              <a:buNone/>
            </a:pPr>
            <a:r>
              <a:rPr lang="en-US" sz="10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*for performance reasons, this is actually a subset of arguments that don’t fit in a separate location called registers (more later when we discuss RISC-V)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" name="Google Shape;210;p10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:notes"/>
          <p:cNvSpPr/>
          <p:nvPr>
            <p:ph idx="2" type="sldImg"/>
          </p:nvPr>
        </p:nvSpPr>
        <p:spPr>
          <a:xfrm>
            <a:off x="430213" y="598488"/>
            <a:ext cx="6178550" cy="3476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11:notes"/>
          <p:cNvSpPr txBox="1"/>
          <p:nvPr>
            <p:ph idx="1" type="body"/>
          </p:nvPr>
        </p:nvSpPr>
        <p:spPr>
          <a:xfrm>
            <a:off x="528638" y="4421188"/>
            <a:ext cx="6051550" cy="418941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2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9" name="Google Shape;269;p12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0" name="Google Shape;300;p13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4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6" name="Google Shape;306;p14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5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2" name="Google Shape;312;p15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6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5" name="Google Shape;325;p16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$ man malloc</a:t>
            </a:r>
            <a:endParaRPr/>
          </a:p>
          <a:p>
            <a:pPr indent="0" lvl="0" marL="0" rtl="0" algn="ctr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Linux Programmer’s Manual</a:t>
            </a:r>
            <a:endParaRPr/>
          </a:p>
          <a:p>
            <a:pPr indent="0" lvl="0" marL="0" rtl="0" algn="just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The free() function frees the memory space pointed to by </a:t>
            </a:r>
            <a:r>
              <a:rPr lang="en-US" sz="1000" u="sng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ptr</a:t>
            </a:r>
            <a:r>
              <a:rPr lang="en-US" sz="10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, which must have been returned by a previous call to malloc(), calloc(), or realloc(). Otherwise, or if </a:t>
            </a:r>
            <a:r>
              <a:rPr lang="en-US" sz="1000" u="sng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free(ptr)</a:t>
            </a:r>
            <a:r>
              <a:rPr lang="en-US" sz="10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has already been called before, undefined behavior occurs. If </a:t>
            </a:r>
            <a:r>
              <a:rPr lang="en-US" sz="1000" u="sng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ptr</a:t>
            </a:r>
            <a:r>
              <a:rPr lang="en-US" sz="10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is NULL, no operation is performed.”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7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1" name="Google Shape;331;p17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8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8" name="Google Shape;338;p18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9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4" name="Google Shape;344;p19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0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2" name="Google Shape;352;p20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String literals in data (static)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1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1" name="Google Shape;371;p21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2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7" name="Google Shape;397;p22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3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5" name="Google Shape;425;p23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4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3" name="Google Shape;453;p24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5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1" name="Google Shape;481;p25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6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0" name="Google Shape;510;p26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7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2" name="Google Shape;532;p27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8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38" name="Google Shape;538;p28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9:notes"/>
          <p:cNvSpPr/>
          <p:nvPr>
            <p:ph idx="2" type="sldImg"/>
          </p:nvPr>
        </p:nvSpPr>
        <p:spPr>
          <a:xfrm>
            <a:off x="430213" y="598488"/>
            <a:ext cx="6178550" cy="3476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2" name="Google Shape;562;p29:notes"/>
          <p:cNvSpPr txBox="1"/>
          <p:nvPr>
            <p:ph idx="1" type="body"/>
          </p:nvPr>
        </p:nvSpPr>
        <p:spPr>
          <a:xfrm>
            <a:off x="528638" y="4421188"/>
            <a:ext cx="6051550" cy="418941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0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9" name="Google Shape;569;p30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31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8" name="Google Shape;578;p31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2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7" name="Google Shape;587;p32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33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7" name="Google Shape;597;p33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34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8" name="Google Shape;608;p34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 not modify the notes in this section to avoid tampering with the Poll Everywhere activity.</a:t>
            </a:r>
            <a:br>
              <a:rPr lang="en-US"/>
            </a:br>
            <a:r>
              <a:rPr lang="en-US"/>
              <a:t>More info at polleverywhere.com/support</a:t>
            </a:r>
            <a:br>
              <a:rPr lang="en-US"/>
            </a:br>
            <a:br>
              <a:rPr lang="en-US"/>
            </a:br>
            <a:r>
              <a:rPr lang="en-US"/>
              <a:t>How many memory management errors are in this code?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https://www.polleverywhere.com/multiple_choice_polls/lwAQZsP5QdbmQwoLJYsV6?state=opened&amp;flow=Default&amp;onscreen=persist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35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5" name="Google Shape;615;p35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6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1" name="Google Shape;631;p36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37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39" name="Google Shape;639;p37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38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6" name="Google Shape;646;p38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9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53" name="Google Shape;653;p39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1000"/>
              <a:t>Next time: rename section Implementing a Heap Allocator</a:t>
            </a:r>
            <a:endParaRPr/>
          </a:p>
          <a:p>
            <a:pPr indent="0" lvl="0" marL="0" marR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1000"/>
              <a:t>Memory can be allocated / deallocated at any time!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40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0" name="Google Shape;660;p40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325" lIns="92275" spcFirstLastPara="1" rIns="92275" wrap="square" tIns="4532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41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90" name="Google Shape;690;p41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42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96" name="Google Shape;696;p42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43:notes"/>
          <p:cNvSpPr/>
          <p:nvPr>
            <p:ph idx="2" type="sldImg"/>
          </p:nvPr>
        </p:nvSpPr>
        <p:spPr>
          <a:xfrm>
            <a:off x="431800" y="596900"/>
            <a:ext cx="6183313" cy="3478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02" name="Google Shape;702;p43:notes"/>
          <p:cNvSpPr txBox="1"/>
          <p:nvPr>
            <p:ph idx="1" type="body"/>
          </p:nvPr>
        </p:nvSpPr>
        <p:spPr>
          <a:xfrm>
            <a:off x="528638" y="4424363"/>
            <a:ext cx="6049962" cy="418623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18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5"/>
          <p:cNvSpPr txBox="1"/>
          <p:nvPr>
            <p:ph type="title"/>
          </p:nvPr>
        </p:nvSpPr>
        <p:spPr>
          <a:xfrm>
            <a:off x="1644181" y="3421167"/>
            <a:ext cx="5867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>
                <a:solidFill>
                  <a:srgbClr val="FFC11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5"/>
          <p:cNvSpPr/>
          <p:nvPr/>
        </p:nvSpPr>
        <p:spPr>
          <a:xfrm>
            <a:off x="1987081" y="303799"/>
            <a:ext cx="5181600" cy="1224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2675" lIns="56675" spcFirstLastPara="1" rIns="56675" wrap="square" tIns="22675">
            <a:spAutoFit/>
          </a:bodyPr>
          <a:lstStyle/>
          <a:p>
            <a:pPr indent="0" lvl="0" marL="0" marR="0" rtl="0" algn="ctr">
              <a:lnSpc>
                <a:spcPct val="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solidFill>
                  <a:srgbClr val="4991B1"/>
                </a:solidFill>
                <a:latin typeface="Calibri"/>
                <a:ea typeface="Calibri"/>
                <a:cs typeface="Calibri"/>
                <a:sym typeface="Calibri"/>
              </a:rPr>
              <a:t>CS61C</a:t>
            </a:r>
            <a:endParaRPr b="1" i="0" sz="4800" u="none" cap="none" strike="noStrike">
              <a:solidFill>
                <a:srgbClr val="4991B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45"/>
          <p:cNvSpPr/>
          <p:nvPr/>
        </p:nvSpPr>
        <p:spPr>
          <a:xfrm>
            <a:off x="1987081" y="1394795"/>
            <a:ext cx="5181600" cy="1155526"/>
          </a:xfrm>
          <a:prstGeom prst="rect">
            <a:avLst/>
          </a:prstGeom>
          <a:noFill/>
          <a:ln>
            <a:noFill/>
          </a:ln>
        </p:spPr>
        <p:txBody>
          <a:bodyPr anchorCtr="0" anchor="ctr" bIns="22675" lIns="56675" spcFirstLastPara="1" rIns="56675" wrap="square" tIns="22675">
            <a:spAutoFit/>
          </a:bodyPr>
          <a:lstStyle/>
          <a:p>
            <a:pPr indent="0" lvl="0" marL="0" marR="0" rtl="0" algn="ctr">
              <a:lnSpc>
                <a:spcPct val="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Great Ideas</a:t>
            </a:r>
            <a:endParaRPr/>
          </a:p>
          <a:p>
            <a:pPr indent="0" lvl="0" marL="0" marR="0" rtl="0" algn="ctr">
              <a:lnSpc>
                <a:spcPct val="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</a:t>
            </a:r>
            <a:br>
              <a:rPr b="1" i="0" lang="en-US" sz="2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2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Computer Architecture</a:t>
            </a:r>
            <a:endParaRPr/>
          </a:p>
          <a:p>
            <a:pPr indent="0" lvl="0" marL="0" marR="0" rtl="0" algn="ctr">
              <a:lnSpc>
                <a:spcPct val="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E4DDD2"/>
                </a:solidFill>
                <a:latin typeface="Calibri"/>
                <a:ea typeface="Calibri"/>
                <a:cs typeface="Calibri"/>
                <a:sym typeface="Calibri"/>
              </a:rPr>
              <a:t>(a.k.a. Machine Structures)</a:t>
            </a:r>
            <a:endParaRPr b="1" i="0" sz="2875" u="none" cap="none" strike="noStrike">
              <a:solidFill>
                <a:srgbClr val="E4DDD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34212" y="4860074"/>
            <a:ext cx="809788" cy="28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" y="57150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5"/>
          <p:cNvSpPr/>
          <p:nvPr/>
        </p:nvSpPr>
        <p:spPr>
          <a:xfrm>
            <a:off x="3580598" y="4772179"/>
            <a:ext cx="19828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nsolas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cs61c.org</a:t>
            </a: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5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" name="Google Shape;29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882" y="4772179"/>
            <a:ext cx="948506" cy="292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5"/>
          <p:cNvSpPr/>
          <p:nvPr/>
        </p:nvSpPr>
        <p:spPr>
          <a:xfrm>
            <a:off x="8153400" y="4677277"/>
            <a:ext cx="990601" cy="180451"/>
          </a:xfrm>
          <a:prstGeom prst="rect">
            <a:avLst/>
          </a:prstGeom>
          <a:noFill/>
          <a:ln>
            <a:noFill/>
          </a:ln>
        </p:spPr>
        <p:txBody>
          <a:bodyPr anchorCtr="0" anchor="t" bIns="22675" lIns="56675" spcFirstLastPara="1" rIns="56675" wrap="square" tIns="226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7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Yan, Yokota</a:t>
            </a:r>
            <a:endParaRPr/>
          </a:p>
        </p:txBody>
      </p:sp>
      <p:pic>
        <p:nvPicPr>
          <p:cNvPr id="31" name="Google Shape;31;p45"/>
          <p:cNvPicPr preferRelativeResize="0"/>
          <p:nvPr/>
        </p:nvPicPr>
        <p:blipFill rotWithShape="1">
          <a:blip r:embed="rId5">
            <a:alphaModFix/>
          </a:blip>
          <a:srcRect b="0" l="12860" r="12860" t="0"/>
          <a:stretch/>
        </p:blipFill>
        <p:spPr>
          <a:xfrm>
            <a:off x="6666130" y="308010"/>
            <a:ext cx="949920" cy="1278851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sp>
        <p:nvSpPr>
          <p:cNvPr id="32" name="Google Shape;32;p45"/>
          <p:cNvSpPr txBox="1"/>
          <p:nvPr/>
        </p:nvSpPr>
        <p:spPr>
          <a:xfrm>
            <a:off x="6307653" y="1870340"/>
            <a:ext cx="1666875" cy="669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UC Berkeley</a:t>
            </a:r>
            <a:br>
              <a:rPr b="1" i="0" lang="en-US" sz="12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2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Lecturer</a:t>
            </a:r>
            <a:br>
              <a:rPr b="1" i="0" lang="en-US" sz="12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2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Justin Yokota</a:t>
            </a:r>
            <a:endParaRPr/>
          </a:p>
        </p:txBody>
      </p:sp>
      <p:pic>
        <p:nvPicPr>
          <p:cNvPr id="33" name="Google Shape;33;p45"/>
          <p:cNvPicPr preferRelativeResize="0"/>
          <p:nvPr/>
        </p:nvPicPr>
        <p:blipFill rotWithShape="1">
          <a:blip r:embed="rId6">
            <a:alphaModFix/>
          </a:blip>
          <a:srcRect b="0" l="480" r="480" t="0"/>
          <a:stretch/>
        </p:blipFill>
        <p:spPr>
          <a:xfrm>
            <a:off x="1500359" y="299829"/>
            <a:ext cx="949920" cy="1278851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sp>
        <p:nvSpPr>
          <p:cNvPr id="34" name="Google Shape;34;p45"/>
          <p:cNvSpPr txBox="1"/>
          <p:nvPr/>
        </p:nvSpPr>
        <p:spPr>
          <a:xfrm>
            <a:off x="1141881" y="1870340"/>
            <a:ext cx="1666875" cy="669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UC Berkeley</a:t>
            </a:r>
            <a:br>
              <a:rPr b="1" i="0" lang="en-US" sz="12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2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Teaching Professor</a:t>
            </a:r>
            <a:br>
              <a:rPr b="1" i="0" lang="en-US" sz="12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2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Lisa Yan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6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Full">
  <p:cSld name="One Column Full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7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indent="-373380" lvl="0" marL="457200" algn="l">
              <a:spcBef>
                <a:spcPts val="625"/>
              </a:spcBef>
              <a:spcAft>
                <a:spcPts val="0"/>
              </a:spcAft>
              <a:buSzPts val="2280"/>
              <a:buChar char="▪"/>
              <a:defRPr sz="24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Clr>
                <a:srgbClr val="C5DBC3"/>
              </a:buClr>
              <a:buSzPts val="1800"/>
              <a:buFont typeface="Noto Sans Symbols"/>
              <a:buChar char="▪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00BEE2"/>
              </a:buClr>
              <a:buSzPts val="1800"/>
              <a:buChar char="■"/>
              <a:defRPr sz="18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39" name="Google Shape;39;p47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8"/>
          <p:cNvSpPr/>
          <p:nvPr/>
        </p:nvSpPr>
        <p:spPr>
          <a:xfrm>
            <a:off x="0" y="681038"/>
            <a:ext cx="4135516" cy="4024313"/>
          </a:xfrm>
          <a:prstGeom prst="rect">
            <a:avLst/>
          </a:prstGeom>
          <a:gradFill>
            <a:gsLst>
              <a:gs pos="0">
                <a:srgbClr val="000000">
                  <a:alpha val="14901"/>
                </a:srgbClr>
              </a:gs>
              <a:gs pos="100000">
                <a:srgbClr val="3A7EA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875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8"/>
          <p:cNvSpPr/>
          <p:nvPr/>
        </p:nvSpPr>
        <p:spPr>
          <a:xfrm>
            <a:off x="247828" y="3813073"/>
            <a:ext cx="3555051" cy="353961"/>
          </a:xfrm>
          <a:prstGeom prst="ellipse">
            <a:avLst/>
          </a:prstGeom>
          <a:solidFill>
            <a:srgbClr val="3A7EA2">
              <a:alpha val="16470"/>
            </a:srgbClr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297"/>
              <a:buFont typeface="Helvetica Neue"/>
              <a:buNone/>
            </a:pPr>
            <a:r>
              <a:t/>
            </a:r>
            <a:endParaRPr b="0" i="0" sz="14297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8"/>
          <p:cNvSpPr txBox="1"/>
          <p:nvPr>
            <p:ph idx="1" type="body"/>
          </p:nvPr>
        </p:nvSpPr>
        <p:spPr>
          <a:xfrm>
            <a:off x="247828" y="681038"/>
            <a:ext cx="376345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5300" lIns="130600" spcFirstLastPara="1" rIns="130600" wrap="square" tIns="65300">
            <a:noAutofit/>
          </a:bodyPr>
          <a:lstStyle>
            <a:lvl1pPr indent="-228600" lvl="0" marL="457200" algn="l">
              <a:spcBef>
                <a:spcPts val="625"/>
              </a:spcBef>
              <a:spcAft>
                <a:spcPts val="0"/>
              </a:spcAft>
              <a:buSzPts val="2554"/>
              <a:buNone/>
              <a:defRPr b="1" i="0" sz="4400">
                <a:solidFill>
                  <a:srgbClr val="FFC11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0807" lvl="1" marL="914400" algn="l">
              <a:spcBef>
                <a:spcPts val="463"/>
              </a:spcBef>
              <a:spcAft>
                <a:spcPts val="0"/>
              </a:spcAft>
              <a:buClr>
                <a:srgbClr val="C5DBC3"/>
              </a:buClr>
              <a:buSzPts val="2082"/>
              <a:buChar char="?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indent="-363537" lvl="2" marL="1371600" algn="l">
              <a:spcBef>
                <a:spcPts val="425"/>
              </a:spcBef>
              <a:spcAft>
                <a:spcPts val="0"/>
              </a:spcAft>
              <a:buClr>
                <a:srgbClr val="00BEE2"/>
              </a:buClr>
              <a:buSzPts val="2125"/>
              <a:buChar char="■"/>
              <a:defRPr b="0" i="0">
                <a:solidFill>
                  <a:srgbClr val="00BEE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7662" lvl="3" marL="1828800" algn="l">
              <a:spcBef>
                <a:spcPts val="375"/>
              </a:spcBef>
              <a:spcAft>
                <a:spcPts val="0"/>
              </a:spcAft>
              <a:buClr>
                <a:srgbClr val="FFC117"/>
              </a:buClr>
              <a:buSzPts val="1875"/>
              <a:buFont typeface="Arial"/>
              <a:buChar char="•"/>
              <a:defRPr b="0" i="0">
                <a:solidFill>
                  <a:srgbClr val="FFC11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3725" lvl="4" marL="2286000" algn="l">
              <a:spcBef>
                <a:spcPts val="363"/>
              </a:spcBef>
              <a:spcAft>
                <a:spcPts val="0"/>
              </a:spcAft>
              <a:buClr>
                <a:srgbClr val="E4DDD2"/>
              </a:buClr>
              <a:buSzPts val="1813"/>
              <a:buChar char="●"/>
              <a:defRPr b="0" i="0">
                <a:solidFill>
                  <a:srgbClr val="E4DDD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4" name="Google Shape;44;p48"/>
          <p:cNvSpPr/>
          <p:nvPr/>
        </p:nvSpPr>
        <p:spPr>
          <a:xfrm>
            <a:off x="247828" y="3813073"/>
            <a:ext cx="3555051" cy="353961"/>
          </a:xfrm>
          <a:prstGeom prst="ellipse">
            <a:avLst/>
          </a:prstGeom>
          <a:solidFill>
            <a:srgbClr val="3A7EA2">
              <a:alpha val="16470"/>
            </a:srgbClr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297"/>
              <a:buFont typeface="Helvetica Neue"/>
              <a:buNone/>
            </a:pPr>
            <a:r>
              <a:t/>
            </a:r>
            <a:endParaRPr b="0" i="0" sz="14297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8"/>
          <p:cNvSpPr/>
          <p:nvPr/>
        </p:nvSpPr>
        <p:spPr>
          <a:xfrm>
            <a:off x="247828" y="3813073"/>
            <a:ext cx="3555051" cy="353961"/>
          </a:xfrm>
          <a:prstGeom prst="ellipse">
            <a:avLst/>
          </a:prstGeom>
          <a:solidFill>
            <a:srgbClr val="3A7EA2">
              <a:alpha val="16470"/>
            </a:srgbClr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297"/>
              <a:buFont typeface="Helvetica Neue"/>
              <a:buNone/>
            </a:pPr>
            <a:r>
              <a:t/>
            </a:r>
            <a:endParaRPr b="0" i="0" sz="14297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8"/>
          <p:cNvSpPr txBox="1"/>
          <p:nvPr>
            <p:ph idx="2" type="body"/>
          </p:nvPr>
        </p:nvSpPr>
        <p:spPr>
          <a:xfrm>
            <a:off x="4383344" y="681037"/>
            <a:ext cx="4497694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indent="-390779" lvl="0" marL="457200" algn="l">
              <a:spcBef>
                <a:spcPts val="625"/>
              </a:spcBef>
              <a:spcAft>
                <a:spcPts val="0"/>
              </a:spcAft>
              <a:buClr>
                <a:schemeClr val="lt1"/>
              </a:buClr>
              <a:buSzPts val="2554"/>
              <a:buFont typeface="Arial"/>
              <a:buChar char="•"/>
              <a:defRPr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0807" lvl="1" marL="914400" algn="l">
              <a:spcBef>
                <a:spcPts val="463"/>
              </a:spcBef>
              <a:spcAft>
                <a:spcPts val="0"/>
              </a:spcAft>
              <a:buClr>
                <a:srgbClr val="C5DBC3"/>
              </a:buClr>
              <a:buSzPts val="2082"/>
              <a:buChar char="?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indent="-363537" lvl="2" marL="1371600" algn="l">
              <a:spcBef>
                <a:spcPts val="425"/>
              </a:spcBef>
              <a:spcAft>
                <a:spcPts val="0"/>
              </a:spcAft>
              <a:buClr>
                <a:srgbClr val="00BEE2"/>
              </a:buClr>
              <a:buSzPts val="2125"/>
              <a:buChar char="■"/>
              <a:defRPr b="0" i="0">
                <a:solidFill>
                  <a:srgbClr val="00BEE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7662" lvl="3" marL="1828800" algn="l">
              <a:spcBef>
                <a:spcPts val="375"/>
              </a:spcBef>
              <a:spcAft>
                <a:spcPts val="0"/>
              </a:spcAft>
              <a:buClr>
                <a:srgbClr val="FFC117"/>
              </a:buClr>
              <a:buSzPts val="1875"/>
              <a:buFont typeface="Arial"/>
              <a:buChar char="•"/>
              <a:defRPr b="0" i="0">
                <a:solidFill>
                  <a:srgbClr val="FFC11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3725" lvl="4" marL="2286000" algn="l">
              <a:spcBef>
                <a:spcPts val="363"/>
              </a:spcBef>
              <a:spcAft>
                <a:spcPts val="0"/>
              </a:spcAft>
              <a:buClr>
                <a:srgbClr val="E4DDD2"/>
              </a:buClr>
              <a:buSzPts val="1813"/>
              <a:buChar char="●"/>
              <a:defRPr b="0" i="0">
                <a:solidFill>
                  <a:srgbClr val="E4DDD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7" name="Google Shape;47;p48"/>
          <p:cNvSpPr txBox="1"/>
          <p:nvPr/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>
                <a:solidFill>
                  <a:srgbClr val="E4DDD2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 type="tx">
  <p:cSld name="TITLE_AND_BOD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9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9"/>
          <p:cNvSpPr txBox="1"/>
          <p:nvPr>
            <p:ph idx="1" type="body"/>
          </p:nvPr>
        </p:nvSpPr>
        <p:spPr>
          <a:xfrm>
            <a:off x="228600" y="681037"/>
            <a:ext cx="8486776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indent="-337185" lvl="0" marL="457200" algn="l">
              <a:spcBef>
                <a:spcPts val="625"/>
              </a:spcBef>
              <a:spcAft>
                <a:spcPts val="0"/>
              </a:spcAft>
              <a:buSzPts val="1710"/>
              <a:buChar char="▪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🢭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00BEE2"/>
              </a:buClr>
              <a:buSzPts val="1800"/>
              <a:buChar char="■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0"/>
          <p:cNvSpPr txBox="1"/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5300" lIns="130600" spcFirstLastPara="1" rIns="130600" wrap="square" tIns="653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0"/>
          <p:cNvSpPr txBox="1"/>
          <p:nvPr>
            <p:ph idx="1" type="subTitle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lvl="0" algn="ctr">
              <a:spcBef>
                <a:spcPts val="625"/>
              </a:spcBef>
              <a:spcAft>
                <a:spcPts val="0"/>
              </a:spcAft>
              <a:buSzPts val="2280"/>
              <a:buNone/>
              <a:defRPr sz="2400"/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rgbClr val="C5DBC3"/>
              </a:buClr>
              <a:buSzPts val="1800"/>
              <a:buNone/>
              <a:defRPr sz="2000"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rgbClr val="00BEE2"/>
              </a:buClr>
              <a:buSzPts val="1800"/>
              <a:buNone/>
              <a:defRPr sz="1800"/>
            </a:lvl3pPr>
            <a:lvl4pPr lvl="3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">
  <p:cSld name="One Colum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1"/>
          <p:cNvSpPr txBox="1"/>
          <p:nvPr>
            <p:ph idx="1" type="body"/>
          </p:nvPr>
        </p:nvSpPr>
        <p:spPr>
          <a:xfrm>
            <a:off x="228600" y="681037"/>
            <a:ext cx="8486776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indent="-337185" lvl="0" marL="457200" algn="l">
              <a:spcBef>
                <a:spcPts val="625"/>
              </a:spcBef>
              <a:spcAft>
                <a:spcPts val="0"/>
              </a:spcAft>
              <a:buSzPts val="1710"/>
              <a:buChar char="▪"/>
              <a:defRPr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Clr>
                <a:srgbClr val="C5DBC3"/>
              </a:buClr>
              <a:buSzPts val="1800"/>
              <a:buFont typeface="Noto Sans Symbols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00BEE2"/>
              </a:buClr>
              <a:buSzPts val="1800"/>
              <a:buChar char="■"/>
              <a:defRPr>
                <a:solidFill>
                  <a:srgbClr val="00BEE2"/>
                </a:solidFill>
              </a:defRPr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FFC117"/>
              </a:buClr>
              <a:buSzPts val="1800"/>
              <a:buFont typeface="Arial"/>
              <a:buChar char="•"/>
              <a:defRPr>
                <a:solidFill>
                  <a:srgbClr val="FFC117"/>
                </a:solidFill>
              </a:defRPr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E4DDD2"/>
              </a:buClr>
              <a:buSzPts val="1800"/>
              <a:buChar char="●"/>
              <a:defRPr>
                <a:solidFill>
                  <a:srgbClr val="E4DDD2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6" name="Google Shape;56;p51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Align">
  <p:cSld name="One Column Align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2"/>
          <p:cNvSpPr txBox="1"/>
          <p:nvPr>
            <p:ph idx="1" type="body"/>
          </p:nvPr>
        </p:nvSpPr>
        <p:spPr>
          <a:xfrm>
            <a:off x="838200" y="681037"/>
            <a:ext cx="7877176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indent="-373380" lvl="0" marL="457200" algn="l">
              <a:spcBef>
                <a:spcPts val="625"/>
              </a:spcBef>
              <a:spcAft>
                <a:spcPts val="0"/>
              </a:spcAft>
              <a:buSzPts val="2280"/>
              <a:buChar char="▪"/>
              <a:defRPr sz="24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Clr>
                <a:srgbClr val="C5DBC3"/>
              </a:buClr>
              <a:buSzPts val="1800"/>
              <a:buFont typeface="Noto Sans Symbols"/>
              <a:buChar char="▪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00BEE2"/>
              </a:buClr>
              <a:buSzPts val="1800"/>
              <a:buChar char="■"/>
              <a:defRPr sz="18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9" name="Google Shape;59;p52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 Title" showMasterSp="0">
  <p:cSld name="Sub 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food&#10;&#10;Description automatically generated" id="61" name="Google Shape;61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53"/>
          <p:cNvSpPr/>
          <p:nvPr/>
        </p:nvSpPr>
        <p:spPr>
          <a:xfrm>
            <a:off x="309567" y="510779"/>
            <a:ext cx="46037" cy="27384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97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" name="Google Shape;63;p53"/>
          <p:cNvSpPr/>
          <p:nvPr/>
        </p:nvSpPr>
        <p:spPr>
          <a:xfrm>
            <a:off x="268289" y="510779"/>
            <a:ext cx="28575" cy="27384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97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" name="Google Shape;64;p53"/>
          <p:cNvSpPr/>
          <p:nvPr/>
        </p:nvSpPr>
        <p:spPr>
          <a:xfrm>
            <a:off x="249239" y="510779"/>
            <a:ext cx="9525" cy="27384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97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" name="Google Shape;65;p53"/>
          <p:cNvSpPr/>
          <p:nvPr/>
        </p:nvSpPr>
        <p:spPr>
          <a:xfrm>
            <a:off x="222250" y="510779"/>
            <a:ext cx="7938" cy="27384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97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" name="Google Shape;66;p53"/>
          <p:cNvSpPr txBox="1"/>
          <p:nvPr>
            <p:ph idx="1" type="subTitle"/>
          </p:nvPr>
        </p:nvSpPr>
        <p:spPr>
          <a:xfrm>
            <a:off x="2743200" y="2125980"/>
            <a:ext cx="5943600" cy="1131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65300" lIns="143675" spcFirstLastPara="1" rIns="130600" wrap="square" tIns="653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997"/>
              <a:buNone/>
              <a:defRPr b="1" sz="6313" cap="none">
                <a:solidFill>
                  <a:srgbClr val="D0940C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rgbClr val="00BEE2"/>
              </a:buClr>
              <a:buSzPts val="180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7" name="Google Shape;67;p53"/>
          <p:cNvSpPr/>
          <p:nvPr/>
        </p:nvSpPr>
        <p:spPr>
          <a:xfrm>
            <a:off x="2752726" y="4315976"/>
            <a:ext cx="5934074" cy="353961"/>
          </a:xfrm>
          <a:prstGeom prst="ellipse">
            <a:avLst/>
          </a:prstGeom>
          <a:solidFill>
            <a:schemeClr val="dk1">
              <a:alpha val="16862"/>
            </a:schemeClr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97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A picture containing food&#10;&#10;Description automatically generated" id="68" name="Google Shape;68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53"/>
          <p:cNvSpPr/>
          <p:nvPr/>
        </p:nvSpPr>
        <p:spPr>
          <a:xfrm>
            <a:off x="2752726" y="4315976"/>
            <a:ext cx="5934074" cy="353961"/>
          </a:xfrm>
          <a:prstGeom prst="ellipse">
            <a:avLst/>
          </a:prstGeom>
          <a:solidFill>
            <a:schemeClr val="dk1">
              <a:alpha val="16862"/>
            </a:schemeClr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97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" name="Google Shape;70;p53"/>
          <p:cNvSpPr/>
          <p:nvPr/>
        </p:nvSpPr>
        <p:spPr>
          <a:xfrm>
            <a:off x="2752726" y="4315976"/>
            <a:ext cx="5934074" cy="353961"/>
          </a:xfrm>
          <a:prstGeom prst="ellipse">
            <a:avLst/>
          </a:prstGeom>
          <a:solidFill>
            <a:schemeClr val="dk1">
              <a:alpha val="16862"/>
            </a:schemeClr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97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A picture containing food&#10;&#10;Description automatically generated" id="71" name="Google Shape;71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53"/>
          <p:cNvSpPr/>
          <p:nvPr/>
        </p:nvSpPr>
        <p:spPr>
          <a:xfrm>
            <a:off x="2752726" y="4315976"/>
            <a:ext cx="5934074" cy="353961"/>
          </a:xfrm>
          <a:prstGeom prst="ellipse">
            <a:avLst/>
          </a:prstGeom>
          <a:solidFill>
            <a:schemeClr val="dk1">
              <a:alpha val="16862"/>
            </a:schemeClr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97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food&#10;&#10;Description automatically generated" id="74" name="Google Shape;74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food&#10;&#10;Description automatically generated" id="75" name="Google Shape;75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food&#10;&#10;Description automatically generated" id="76" name="Google Shape;76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food&#10;&#10;Description automatically generated" id="77" name="Google Shape;77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" showMasterSp="0">
  <p:cSld name="Two Column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5"/>
          <p:cNvSpPr txBox="1"/>
          <p:nvPr>
            <p:ph idx="1" type="body"/>
          </p:nvPr>
        </p:nvSpPr>
        <p:spPr>
          <a:xfrm>
            <a:off x="2286000" y="696095"/>
            <a:ext cx="2952750" cy="4026255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indent="-379412" lvl="0" marL="457200" algn="l">
              <a:spcBef>
                <a:spcPts val="625"/>
              </a:spcBef>
              <a:spcAft>
                <a:spcPts val="0"/>
              </a:spcAft>
              <a:buSzPts val="2375"/>
              <a:buChar char="▪"/>
              <a:defRPr sz="2500"/>
            </a:lvl1pPr>
            <a:lvl2pPr indent="-350043" lvl="1" marL="914400" algn="l">
              <a:spcBef>
                <a:spcPts val="425"/>
              </a:spcBef>
              <a:spcAft>
                <a:spcPts val="0"/>
              </a:spcAft>
              <a:buClr>
                <a:srgbClr val="C5DBC3"/>
              </a:buClr>
              <a:buSzPts val="1913"/>
              <a:buChar char="🢭"/>
              <a:defRPr sz="2125"/>
            </a:lvl2pPr>
            <a:lvl3pPr indent="-343725" lvl="2" marL="1371600" algn="l">
              <a:spcBef>
                <a:spcPts val="363"/>
              </a:spcBef>
              <a:spcAft>
                <a:spcPts val="0"/>
              </a:spcAft>
              <a:buClr>
                <a:srgbClr val="00BEE2"/>
              </a:buClr>
              <a:buSzPts val="1813"/>
              <a:buChar char="■"/>
              <a:defRPr sz="1812"/>
            </a:lvl3pPr>
            <a:lvl4pPr indent="-331787" lvl="3" marL="1828800" algn="l">
              <a:spcBef>
                <a:spcPts val="325"/>
              </a:spcBef>
              <a:spcAft>
                <a:spcPts val="0"/>
              </a:spcAft>
              <a:buSzPts val="1625"/>
              <a:buChar char="•"/>
              <a:defRPr sz="1625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80" name="Google Shape;80;p55"/>
          <p:cNvSpPr txBox="1"/>
          <p:nvPr>
            <p:ph idx="2" type="body"/>
          </p:nvPr>
        </p:nvSpPr>
        <p:spPr>
          <a:xfrm>
            <a:off x="5715000" y="696095"/>
            <a:ext cx="3000376" cy="4026255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indent="-379412" lvl="0" marL="457200" algn="l">
              <a:spcBef>
                <a:spcPts val="625"/>
              </a:spcBef>
              <a:spcAft>
                <a:spcPts val="0"/>
              </a:spcAft>
              <a:buSzPts val="2375"/>
              <a:buChar char="▪"/>
              <a:defRPr sz="2500"/>
            </a:lvl1pPr>
            <a:lvl2pPr indent="-350043" lvl="1" marL="914400" algn="l">
              <a:spcBef>
                <a:spcPts val="425"/>
              </a:spcBef>
              <a:spcAft>
                <a:spcPts val="0"/>
              </a:spcAft>
              <a:buClr>
                <a:srgbClr val="C5DBC3"/>
              </a:buClr>
              <a:buSzPts val="1913"/>
              <a:buChar char="🢭"/>
              <a:defRPr sz="2125"/>
            </a:lvl2pPr>
            <a:lvl3pPr indent="-343725" lvl="2" marL="1371600" algn="l">
              <a:spcBef>
                <a:spcPts val="363"/>
              </a:spcBef>
              <a:spcAft>
                <a:spcPts val="0"/>
              </a:spcAft>
              <a:buClr>
                <a:srgbClr val="00BEE2"/>
              </a:buClr>
              <a:buSzPts val="1813"/>
              <a:buChar char="■"/>
              <a:defRPr sz="1812"/>
            </a:lvl3pPr>
            <a:lvl4pPr indent="-331787" lvl="3" marL="1828800" algn="l">
              <a:spcBef>
                <a:spcPts val="325"/>
              </a:spcBef>
              <a:spcAft>
                <a:spcPts val="0"/>
              </a:spcAft>
              <a:buSzPts val="1625"/>
              <a:buChar char="•"/>
              <a:defRPr sz="1625"/>
            </a:lvl4pPr>
            <a:lvl5pPr indent="-331787" lvl="4" marL="2286000" algn="l">
              <a:spcBef>
                <a:spcPts val="325"/>
              </a:spcBef>
              <a:spcAft>
                <a:spcPts val="0"/>
              </a:spcAft>
              <a:buSzPts val="1625"/>
              <a:buChar char="●"/>
              <a:defRPr sz="1625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cxnSp>
        <p:nvCxnSpPr>
          <p:cNvPr id="81" name="Google Shape;81;p55"/>
          <p:cNvCxnSpPr/>
          <p:nvPr/>
        </p:nvCxnSpPr>
        <p:spPr>
          <a:xfrm>
            <a:off x="836882" y="666750"/>
            <a:ext cx="7849919" cy="292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" name="Google Shape;82;p55"/>
          <p:cNvSpPr/>
          <p:nvPr/>
        </p:nvSpPr>
        <p:spPr>
          <a:xfrm>
            <a:off x="2286000" y="4934196"/>
            <a:ext cx="6858000" cy="218923"/>
          </a:xfrm>
          <a:prstGeom prst="rect">
            <a:avLst/>
          </a:prstGeom>
          <a:noFill/>
          <a:ln>
            <a:noFill/>
          </a:ln>
        </p:spPr>
        <p:txBody>
          <a:bodyPr anchorCtr="0" anchor="t" bIns="22675" lIns="56675" spcFirstLastPara="1" rIns="56675" wrap="square" tIns="226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>
                <a:solidFill>
                  <a:srgbClr val="FFC117"/>
                </a:solidFill>
                <a:latin typeface="Calibri"/>
                <a:ea typeface="Calibri"/>
                <a:cs typeface="Calibri"/>
                <a:sym typeface="Calibri"/>
              </a:rPr>
              <a:t>Introduction to C</a:t>
            </a:r>
            <a:r>
              <a:rPr b="1" i="0" lang="en-US" sz="1125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1125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fld id="{00000000-1234-1234-1234-123412341234}" type="slidenum">
              <a:rPr b="1" i="0" lang="en-US" sz="1125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r>
              <a:rPr b="1" i="0" lang="en-US" sz="1125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</p:txBody>
      </p:sp>
      <p:sp>
        <p:nvSpPr>
          <p:cNvPr id="83" name="Google Shape;83;p55"/>
          <p:cNvSpPr/>
          <p:nvPr/>
        </p:nvSpPr>
        <p:spPr>
          <a:xfrm>
            <a:off x="8153400" y="4686300"/>
            <a:ext cx="990601" cy="180451"/>
          </a:xfrm>
          <a:prstGeom prst="rect">
            <a:avLst/>
          </a:prstGeom>
          <a:noFill/>
          <a:ln>
            <a:noFill/>
          </a:ln>
        </p:spPr>
        <p:txBody>
          <a:bodyPr anchorCtr="0" anchor="t" bIns="22675" lIns="56675" spcFirstLastPara="1" rIns="56675" wrap="square" tIns="22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75"/>
              <a:buFont typeface="Calibri"/>
              <a:buNone/>
            </a:pPr>
            <a:r>
              <a:rPr b="0" i="0" lang="en-US" sz="875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Garcia, Yan</a:t>
            </a:r>
            <a:endParaRPr/>
          </a:p>
        </p:txBody>
      </p:sp>
      <p:pic>
        <p:nvPicPr>
          <p:cNvPr id="84" name="Google Shape;84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200" y="5715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4212" y="4860074"/>
            <a:ext cx="809788" cy="28342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55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4DDD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87" name="Google Shape;87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3606" y="4781550"/>
            <a:ext cx="948506" cy="29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1_Agenda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6"/>
          <p:cNvSpPr/>
          <p:nvPr/>
        </p:nvSpPr>
        <p:spPr>
          <a:xfrm>
            <a:off x="0" y="681038"/>
            <a:ext cx="4135516" cy="4024313"/>
          </a:xfrm>
          <a:prstGeom prst="rect">
            <a:avLst/>
          </a:prstGeom>
          <a:gradFill>
            <a:gsLst>
              <a:gs pos="0">
                <a:srgbClr val="000000">
                  <a:alpha val="14509"/>
                </a:srgbClr>
              </a:gs>
              <a:gs pos="100000">
                <a:srgbClr val="3A7EA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6"/>
          <p:cNvSpPr/>
          <p:nvPr/>
        </p:nvSpPr>
        <p:spPr>
          <a:xfrm>
            <a:off x="247828" y="3813073"/>
            <a:ext cx="3555051" cy="353961"/>
          </a:xfrm>
          <a:prstGeom prst="ellipse">
            <a:avLst/>
          </a:prstGeom>
          <a:solidFill>
            <a:srgbClr val="3A7EA2">
              <a:alpha val="16078"/>
            </a:srgbClr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97"/>
              <a:buFont typeface="Arial"/>
              <a:buNone/>
            </a:pPr>
            <a:r>
              <a:t/>
            </a:r>
            <a:endParaRPr b="0" i="0" sz="14297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6"/>
          <p:cNvSpPr txBox="1"/>
          <p:nvPr>
            <p:ph idx="1" type="body"/>
          </p:nvPr>
        </p:nvSpPr>
        <p:spPr>
          <a:xfrm>
            <a:off x="247828" y="681038"/>
            <a:ext cx="3887688" cy="4024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5300" lIns="130600" spcFirstLastPara="1" rIns="130600" wrap="square" tIns="65300">
            <a:noAutofit/>
          </a:bodyPr>
          <a:lstStyle>
            <a:lvl1pPr indent="-228600" lvl="0" marL="457200" algn="l">
              <a:spcBef>
                <a:spcPts val="625"/>
              </a:spcBef>
              <a:spcAft>
                <a:spcPts val="0"/>
              </a:spcAft>
              <a:buSzPts val="2554"/>
              <a:buNone/>
              <a:defRPr b="0" i="0" sz="4400">
                <a:solidFill>
                  <a:srgbClr val="FFC11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0807" lvl="1" marL="914400" algn="l">
              <a:spcBef>
                <a:spcPts val="463"/>
              </a:spcBef>
              <a:spcAft>
                <a:spcPts val="0"/>
              </a:spcAft>
              <a:buClr>
                <a:srgbClr val="C5DBC3"/>
              </a:buClr>
              <a:buSzPts val="2082"/>
              <a:buChar char="?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indent="-363537" lvl="2" marL="1371600" algn="l">
              <a:spcBef>
                <a:spcPts val="425"/>
              </a:spcBef>
              <a:spcAft>
                <a:spcPts val="0"/>
              </a:spcAft>
              <a:buClr>
                <a:srgbClr val="00BEE2"/>
              </a:buClr>
              <a:buSzPts val="2125"/>
              <a:buChar char="■"/>
              <a:defRPr b="0" i="0">
                <a:solidFill>
                  <a:srgbClr val="00BEE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7662" lvl="3" marL="1828800" algn="l">
              <a:spcBef>
                <a:spcPts val="375"/>
              </a:spcBef>
              <a:spcAft>
                <a:spcPts val="0"/>
              </a:spcAft>
              <a:buClr>
                <a:srgbClr val="FFC117"/>
              </a:buClr>
              <a:buSzPts val="1875"/>
              <a:buFont typeface="Arial"/>
              <a:buChar char="•"/>
              <a:defRPr b="0" i="0">
                <a:solidFill>
                  <a:srgbClr val="FFC11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3725" lvl="4" marL="2286000" algn="l">
              <a:spcBef>
                <a:spcPts val="363"/>
              </a:spcBef>
              <a:spcAft>
                <a:spcPts val="0"/>
              </a:spcAft>
              <a:buClr>
                <a:srgbClr val="E4DDD2"/>
              </a:buClr>
              <a:buSzPts val="1813"/>
              <a:buChar char="●"/>
              <a:defRPr b="0" i="0">
                <a:solidFill>
                  <a:srgbClr val="E4DDD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92" name="Google Shape;92;p56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4DDD2"/>
              </a:buClr>
              <a:buSzPts val="1400"/>
              <a:buFont typeface="Calibri"/>
              <a:buNone/>
              <a:defRPr b="0" i="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rgbClr val="C1EEFF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rgbClr val="C1EEFF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rgbClr val="C1EEFF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rgbClr val="C1EEFF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rgbClr val="C1EEFF"/>
              </a:buClr>
              <a:buSzPts val="1400"/>
              <a:buFont typeface="Corbe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rgbClr val="C1EEFF"/>
              </a:buClr>
              <a:buSzPts val="1400"/>
              <a:buFont typeface="Corbe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rgbClr val="C1EEFF"/>
              </a:buClr>
              <a:buSzPts val="1400"/>
              <a:buFont typeface="Corbe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rgbClr val="C1EEFF"/>
              </a:buClr>
              <a:buSzPts val="1400"/>
              <a:buFont typeface="Corbel"/>
              <a:buNone/>
              <a:defRPr/>
            </a:lvl9pPr>
          </a:lstStyle>
          <a:p/>
        </p:txBody>
      </p:sp>
      <p:sp>
        <p:nvSpPr>
          <p:cNvPr id="93" name="Google Shape;93;p56"/>
          <p:cNvSpPr/>
          <p:nvPr/>
        </p:nvSpPr>
        <p:spPr>
          <a:xfrm>
            <a:off x="247828" y="3813073"/>
            <a:ext cx="3555051" cy="353961"/>
          </a:xfrm>
          <a:prstGeom prst="ellipse">
            <a:avLst/>
          </a:prstGeom>
          <a:solidFill>
            <a:srgbClr val="3A7EA2">
              <a:alpha val="16078"/>
            </a:srgbClr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97"/>
              <a:buFont typeface="Arial"/>
              <a:buNone/>
            </a:pPr>
            <a:r>
              <a:t/>
            </a:r>
            <a:endParaRPr b="0" i="0" sz="14297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6"/>
          <p:cNvSpPr/>
          <p:nvPr/>
        </p:nvSpPr>
        <p:spPr>
          <a:xfrm>
            <a:off x="247828" y="3813073"/>
            <a:ext cx="3555051" cy="353961"/>
          </a:xfrm>
          <a:prstGeom prst="ellipse">
            <a:avLst/>
          </a:prstGeom>
          <a:solidFill>
            <a:srgbClr val="3A7EA2">
              <a:alpha val="16078"/>
            </a:srgbClr>
          </a:solidFill>
          <a:ln>
            <a:noFill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97"/>
              <a:buFont typeface="Arial"/>
              <a:buNone/>
            </a:pPr>
            <a:r>
              <a:t/>
            </a:r>
            <a:endParaRPr b="0" i="0" sz="14297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6"/>
          <p:cNvSpPr txBox="1"/>
          <p:nvPr>
            <p:ph idx="2" type="body"/>
          </p:nvPr>
        </p:nvSpPr>
        <p:spPr>
          <a:xfrm>
            <a:off x="4383344" y="681037"/>
            <a:ext cx="4497694" cy="4024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5300" lIns="130600" spcFirstLastPara="1" rIns="130600" wrap="square" tIns="65300">
            <a:noAutofit/>
          </a:bodyPr>
          <a:lstStyle>
            <a:lvl1pPr indent="-390779" lvl="0" marL="457200" algn="l">
              <a:spcBef>
                <a:spcPts val="625"/>
              </a:spcBef>
              <a:spcAft>
                <a:spcPts val="0"/>
              </a:spcAft>
              <a:buClr>
                <a:schemeClr val="lt1"/>
              </a:buClr>
              <a:buSzPts val="2554"/>
              <a:buFont typeface="Arial"/>
              <a:buChar char="•"/>
              <a:defRPr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0807" lvl="1" marL="914400" algn="l">
              <a:spcBef>
                <a:spcPts val="463"/>
              </a:spcBef>
              <a:spcAft>
                <a:spcPts val="0"/>
              </a:spcAft>
              <a:buClr>
                <a:srgbClr val="C5DBC3"/>
              </a:buClr>
              <a:buSzPts val="2082"/>
              <a:buChar char="?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indent="-363537" lvl="2" marL="1371600" algn="l">
              <a:spcBef>
                <a:spcPts val="425"/>
              </a:spcBef>
              <a:spcAft>
                <a:spcPts val="0"/>
              </a:spcAft>
              <a:buClr>
                <a:srgbClr val="00BEE2"/>
              </a:buClr>
              <a:buSzPts val="2125"/>
              <a:buChar char="■"/>
              <a:defRPr b="0" i="0">
                <a:solidFill>
                  <a:srgbClr val="00BEE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7662" lvl="3" marL="1828800" algn="l">
              <a:spcBef>
                <a:spcPts val="375"/>
              </a:spcBef>
              <a:spcAft>
                <a:spcPts val="0"/>
              </a:spcAft>
              <a:buClr>
                <a:srgbClr val="FFC117"/>
              </a:buClr>
              <a:buSzPts val="1875"/>
              <a:buFont typeface="Arial"/>
              <a:buChar char="•"/>
              <a:defRPr b="0" i="0">
                <a:solidFill>
                  <a:srgbClr val="FFC11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3725" lvl="4" marL="2286000" algn="l">
              <a:spcBef>
                <a:spcPts val="363"/>
              </a:spcBef>
              <a:spcAft>
                <a:spcPts val="0"/>
              </a:spcAft>
              <a:buClr>
                <a:srgbClr val="E4DDD2"/>
              </a:buClr>
              <a:buSzPts val="1813"/>
              <a:buChar char="●"/>
              <a:defRPr b="0" i="0">
                <a:solidFill>
                  <a:srgbClr val="E4DDD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dk1"/>
            </a:gs>
            <a:gs pos="50000">
              <a:schemeClr val="dk1"/>
            </a:gs>
            <a:gs pos="100000">
              <a:srgbClr val="003262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44"/>
          <p:cNvCxnSpPr/>
          <p:nvPr/>
        </p:nvCxnSpPr>
        <p:spPr>
          <a:xfrm>
            <a:off x="836882" y="666458"/>
            <a:ext cx="7849919" cy="292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" name="Google Shape;7;p44"/>
          <p:cNvSpPr txBox="1"/>
          <p:nvPr>
            <p:ph idx="1" type="body"/>
          </p:nvPr>
        </p:nvSpPr>
        <p:spPr>
          <a:xfrm>
            <a:off x="228600" y="681037"/>
            <a:ext cx="8486776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indent="-373380" lvl="0" marL="457200" marR="0" rtl="0" algn="l">
              <a:spcBef>
                <a:spcPts val="625"/>
              </a:spcBef>
              <a:spcAft>
                <a:spcPts val="0"/>
              </a:spcAft>
              <a:buClr>
                <a:srgbClr val="E4DDD2"/>
              </a:buClr>
              <a:buSzPts val="2280"/>
              <a:buFont typeface="Noto Sans Symbols"/>
              <a:buChar char="▪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C5DBC3"/>
              </a:buClr>
              <a:buSzPts val="1800"/>
              <a:buFont typeface="Noto Sans Symbols"/>
              <a:buChar char="🢭"/>
              <a:defRPr b="0" i="0" sz="2000" u="none" cap="none" strike="noStrike">
                <a:solidFill>
                  <a:srgbClr val="C5DBC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00BEE2"/>
              </a:buClr>
              <a:buSzPts val="1800"/>
              <a:buFont typeface="Noto Sans Symbols"/>
              <a:buChar char="■"/>
              <a:defRPr b="0" i="0" sz="1800" u="none" cap="none" strike="noStrike">
                <a:solidFill>
                  <a:srgbClr val="00BEE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FFC11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rgbClr val="E4DDD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1787" lvl="5" marL="2743200" marR="0" rtl="0" algn="l">
              <a:spcBef>
                <a:spcPts val="325"/>
              </a:spcBef>
              <a:spcAft>
                <a:spcPts val="0"/>
              </a:spcAft>
              <a:buClr>
                <a:schemeClr val="accent3"/>
              </a:buClr>
              <a:buSzPts val="1625"/>
              <a:buFont typeface="Noto Sans Symbols"/>
              <a:buChar char="●"/>
              <a:defRPr b="0" i="0" sz="162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5912" lvl="6" marL="3200400" marR="0" rtl="0" algn="l">
              <a:spcBef>
                <a:spcPts val="275"/>
              </a:spcBef>
              <a:spcAft>
                <a:spcPts val="0"/>
              </a:spcAft>
              <a:buClr>
                <a:schemeClr val="accent4"/>
              </a:buClr>
              <a:buSzPts val="1375"/>
              <a:buFont typeface="Noto Sans Symbols"/>
              <a:buChar char="●"/>
              <a:defRPr b="0" i="0" sz="137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5912" lvl="7" marL="3657600" marR="0" rtl="0" algn="l">
              <a:spcBef>
                <a:spcPts val="275"/>
              </a:spcBef>
              <a:spcAft>
                <a:spcPts val="0"/>
              </a:spcAft>
              <a:buClr>
                <a:schemeClr val="accent4"/>
              </a:buClr>
              <a:buSzPts val="1375"/>
              <a:buFont typeface="Noto Sans Symbols"/>
              <a:buChar char="●"/>
              <a:defRPr b="0" i="0" sz="137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5912" lvl="8" marL="4114800" marR="0" rtl="0" algn="l">
              <a:spcBef>
                <a:spcPts val="275"/>
              </a:spcBef>
              <a:spcAft>
                <a:spcPts val="0"/>
              </a:spcAft>
              <a:buClr>
                <a:schemeClr val="accent4"/>
              </a:buClr>
              <a:buSzPts val="1375"/>
              <a:buFont typeface="Noto Sans Symbols"/>
              <a:buChar char="●"/>
              <a:defRPr b="0" i="0" sz="137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8" name="Google Shape;8;p4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334212" y="4860074"/>
            <a:ext cx="809788" cy="28342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44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E4DDD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25" u="none" cap="none" strike="noStrike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25" u="none" cap="none" strike="noStrike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25" u="none" cap="none" strike="noStrike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25" u="none" cap="none" strike="noStrike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25" u="none" cap="none" strike="noStrike">
                <a:solidFill>
                  <a:srgbClr val="C1EEFF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25" u="none" cap="none" strike="noStrike">
                <a:solidFill>
                  <a:srgbClr val="C1EEFF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25" u="none" cap="none" strike="noStrike">
                <a:solidFill>
                  <a:srgbClr val="C1EEFF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25" u="none" cap="none" strike="noStrike">
                <a:solidFill>
                  <a:srgbClr val="C1EEFF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pic>
        <p:nvPicPr>
          <p:cNvPr id="10" name="Google Shape;10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200" y="57150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44"/>
          <p:cNvSpPr/>
          <p:nvPr/>
        </p:nvSpPr>
        <p:spPr>
          <a:xfrm>
            <a:off x="1682417" y="4884476"/>
            <a:ext cx="5779167" cy="218917"/>
          </a:xfrm>
          <a:prstGeom prst="rect">
            <a:avLst/>
          </a:prstGeom>
          <a:noFill/>
          <a:ln>
            <a:noFill/>
          </a:ln>
        </p:spPr>
        <p:txBody>
          <a:bodyPr anchorCtr="0" anchor="t" bIns="22675" lIns="56675" spcFirstLastPara="1" rIns="56675" wrap="square" tIns="226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C115"/>
              </a:buClr>
              <a:buSzPts val="1125"/>
              <a:buFont typeface="Calibri"/>
              <a:buNone/>
            </a:pPr>
            <a:r>
              <a:rPr b="1" i="0" lang="en-US" sz="1125" u="none" cap="none" strike="noStrike">
                <a:solidFill>
                  <a:srgbClr val="FFC115"/>
                </a:solidFill>
                <a:latin typeface="Calibri"/>
                <a:ea typeface="Calibri"/>
                <a:cs typeface="Calibri"/>
                <a:sym typeface="Calibri"/>
              </a:rPr>
              <a:t>05-Memory (Mis) Management </a:t>
            </a:r>
            <a:r>
              <a:rPr b="0" i="0" lang="en-US" sz="112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fld id="{00000000-1234-1234-1234-123412341234}" type="slidenum">
              <a:rPr b="0" i="0" lang="en-US" sz="112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r>
              <a:rPr b="0" i="0" lang="en-US" sz="112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44"/>
          <p:cNvSpPr/>
          <p:nvPr/>
        </p:nvSpPr>
        <p:spPr>
          <a:xfrm>
            <a:off x="8153401" y="4676936"/>
            <a:ext cx="990601" cy="180445"/>
          </a:xfrm>
          <a:prstGeom prst="rect">
            <a:avLst/>
          </a:prstGeom>
          <a:noFill/>
          <a:ln>
            <a:noFill/>
          </a:ln>
        </p:spPr>
        <p:txBody>
          <a:bodyPr anchorCtr="0" anchor="b" bIns="22675" lIns="56675" spcFirstLastPara="1" rIns="56675" wrap="square" tIns="226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75"/>
              <a:buFont typeface="Calibri"/>
              <a:buNone/>
            </a:pPr>
            <a:r>
              <a:rPr b="0" i="0" lang="en-US" sz="87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Yan, Yokota</a:t>
            </a:r>
            <a:endParaRPr b="0" i="0" sz="875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1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82" y="4772179"/>
            <a:ext cx="948506" cy="292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" name="Google Shape;14;p44"/>
          <p:cNvCxnSpPr/>
          <p:nvPr/>
        </p:nvCxnSpPr>
        <p:spPr>
          <a:xfrm>
            <a:off x="836882" y="666458"/>
            <a:ext cx="7849919" cy="292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5" name="Google Shape;15;p4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334212" y="4860074"/>
            <a:ext cx="809788" cy="28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200" y="57150"/>
            <a:ext cx="609600" cy="609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Google Shape;17;p44"/>
          <p:cNvCxnSpPr/>
          <p:nvPr/>
        </p:nvCxnSpPr>
        <p:spPr>
          <a:xfrm>
            <a:off x="836882" y="666458"/>
            <a:ext cx="7849919" cy="292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8" name="Google Shape;18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200" y="57150"/>
            <a:ext cx="609600" cy="609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Google Shape;19;p44"/>
          <p:cNvCxnSpPr/>
          <p:nvPr/>
        </p:nvCxnSpPr>
        <p:spPr>
          <a:xfrm>
            <a:off x="836882" y="666458"/>
            <a:ext cx="7849919" cy="292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0" name="Google Shape;20;p4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334212" y="4860074"/>
            <a:ext cx="809788" cy="28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200" y="5715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citris-uc.org/event/citris-and-berkeley-space-center-present-woody-hoburg-on-his-journey-from-uc-berkeley-student-to-nasa-astronaut/" TargetMode="External"/><Relationship Id="rId4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www.youtube.com/watch?v=Sq5tSeWfnGY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/>
          <p:nvPr>
            <p:ph type="title"/>
          </p:nvPr>
        </p:nvSpPr>
        <p:spPr>
          <a:xfrm>
            <a:off x="207390" y="3028950"/>
            <a:ext cx="5867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Memory (Mis)Management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2667001" y="4171951"/>
            <a:ext cx="3886200" cy="867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Register: </a:t>
            </a:r>
            <a:r>
              <a:rPr b="0" i="0" lang="en-US" sz="1400" u="sng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https://citris-uc.org/event/citris-and-berkeley-space-center-present-woody-hoburg-on-his-journey-from-uc-berkeley-student-to-nasa-astronaut/</a:t>
            </a:r>
            <a:r>
              <a:rPr b="0" i="0" lang="en-US" sz="14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A person in a blue uniform&#10;&#10;Description automatically generated" id="102" name="Google Shape;10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60866" y="2646513"/>
            <a:ext cx="3368674" cy="152543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 txBox="1"/>
          <p:nvPr/>
        </p:nvSpPr>
        <p:spPr>
          <a:xfrm>
            <a:off x="6705600" y="4126266"/>
            <a:ext cx="1863011" cy="9787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February 6, 2024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4:00-5:00pm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Banatao Auditorium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Sutardja Dai Hall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From ENIAC (1946) to EDSAC (1949)</a:t>
            </a:r>
            <a:endParaRPr/>
          </a:p>
        </p:txBody>
      </p:sp>
      <p:pic>
        <p:nvPicPr>
          <p:cNvPr descr="Eniac.jpg" id="109" name="Google Shape;109;p2"/>
          <p:cNvPicPr preferRelativeResize="0"/>
          <p:nvPr/>
        </p:nvPicPr>
        <p:blipFill rotWithShape="1">
          <a:blip r:embed="rId3">
            <a:alphaModFix/>
          </a:blip>
          <a:srcRect b="5756" l="0" r="0" t="5757"/>
          <a:stretch/>
        </p:blipFill>
        <p:spPr>
          <a:xfrm>
            <a:off x="228601" y="895350"/>
            <a:ext cx="3352800" cy="226711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"/>
          <p:cNvSpPr txBox="1"/>
          <p:nvPr/>
        </p:nvSpPr>
        <p:spPr>
          <a:xfrm>
            <a:off x="152400" y="3162469"/>
            <a:ext cx="4648200" cy="1847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60945" marR="0" rtl="0" algn="l">
              <a:spcBef>
                <a:spcPts val="0"/>
              </a:spcBef>
              <a:spcAft>
                <a:spcPts val="0"/>
              </a:spcAft>
              <a:buClr>
                <a:srgbClr val="E4DDD2"/>
              </a:buClr>
              <a:buSzPts val="15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ENIAC: First Electronic General-Purpose Computer </a:t>
            </a:r>
            <a:endParaRPr/>
          </a:p>
          <a:p>
            <a:pPr indent="-306146" lvl="0" marL="367091" marR="0" rtl="0" algn="l">
              <a:spcBef>
                <a:spcPts val="625"/>
              </a:spcBef>
              <a:spcAft>
                <a:spcPts val="0"/>
              </a:spcAft>
              <a:buClr>
                <a:srgbClr val="E4DDD2"/>
              </a:buClr>
              <a:buSzPts val="1520"/>
              <a:buFont typeface="Noto Sans Symbols"/>
              <a:buChar char="▪"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Needed 2-3 days to setup new program</a:t>
            </a:r>
            <a:endParaRPr/>
          </a:p>
          <a:p>
            <a:pPr indent="-306146" lvl="0" marL="367091" marR="0" rtl="0" algn="l">
              <a:spcBef>
                <a:spcPts val="625"/>
              </a:spcBef>
              <a:spcAft>
                <a:spcPts val="0"/>
              </a:spcAft>
              <a:buClr>
                <a:srgbClr val="E4DDD2"/>
              </a:buClr>
              <a:buSzPts val="1520"/>
              <a:buFont typeface="Noto Sans Symbols"/>
              <a:buChar char="▪"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Programmed with patch cords and switches</a:t>
            </a:r>
            <a:endParaRPr/>
          </a:p>
          <a:p>
            <a:pPr indent="-255121" lvl="1" marL="660481" marR="0" rtl="0" algn="l">
              <a:spcBef>
                <a:spcPts val="280"/>
              </a:spcBef>
              <a:spcAft>
                <a:spcPts val="0"/>
              </a:spcAft>
              <a:buClr>
                <a:srgbClr val="C5DBC3"/>
              </a:buClr>
              <a:buSzPts val="1260"/>
              <a:buFont typeface="Noto Sans Symbols"/>
              <a:buChar char="🢭"/>
            </a:pPr>
            <a:r>
              <a:rPr b="0" i="0" lang="en-US" sz="1400" u="none" cap="none" strike="noStrike">
                <a:solidFill>
                  <a:srgbClr val="C5DBC3"/>
                </a:solidFill>
                <a:latin typeface="Calibri"/>
                <a:ea typeface="Calibri"/>
                <a:cs typeface="Calibri"/>
                <a:sym typeface="Calibri"/>
              </a:rPr>
              <a:t>At that time &amp; before, "computer" mostly referred to people who did calculations</a:t>
            </a:r>
            <a:endParaRPr/>
          </a:p>
          <a:p>
            <a:pPr indent="-255121" lvl="1" marL="660481" marR="0" rtl="0" algn="l">
              <a:spcBef>
                <a:spcPts val="280"/>
              </a:spcBef>
              <a:spcAft>
                <a:spcPts val="0"/>
              </a:spcAft>
              <a:buClr>
                <a:srgbClr val="C5DBC3"/>
              </a:buClr>
              <a:buSzPts val="1260"/>
              <a:buFont typeface="Noto Sans Symbols"/>
              <a:buChar char="🢭"/>
            </a:pPr>
            <a:r>
              <a:rPr b="0" i="0" lang="en-US" sz="1400" u="none" cap="none" strike="noStrike">
                <a:solidFill>
                  <a:srgbClr val="C5DBC3"/>
                </a:solidFill>
                <a:latin typeface="Calibri"/>
                <a:ea typeface="Calibri"/>
                <a:cs typeface="Calibri"/>
                <a:sym typeface="Calibri"/>
              </a:rPr>
              <a:t>Mostly women! (See </a:t>
            </a:r>
            <a:r>
              <a:rPr b="0" i="1" lang="en-US" sz="1400" u="none" cap="none" strike="noStrike">
                <a:solidFill>
                  <a:srgbClr val="C5DBC3"/>
                </a:solidFill>
                <a:latin typeface="Calibri"/>
                <a:ea typeface="Calibri"/>
                <a:cs typeface="Calibri"/>
                <a:sym typeface="Calibri"/>
              </a:rPr>
              <a:t>Hidden Figures</a:t>
            </a:r>
            <a:r>
              <a:rPr b="0" i="0" lang="en-US" sz="1400" u="none" cap="none" strike="noStrike">
                <a:solidFill>
                  <a:srgbClr val="C5DBC3"/>
                </a:solidFill>
                <a:latin typeface="Calibri"/>
                <a:ea typeface="Calibri"/>
                <a:cs typeface="Calibri"/>
                <a:sym typeface="Calibri"/>
              </a:rPr>
              <a:t>, 2016)</a:t>
            </a:r>
            <a:endParaRPr/>
          </a:p>
        </p:txBody>
      </p:sp>
      <p:pic>
        <p:nvPicPr>
          <p:cNvPr descr="image6.jpeg" id="111" name="Google Shape;11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6400" y="885558"/>
            <a:ext cx="3228976" cy="229632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"/>
          <p:cNvSpPr txBox="1"/>
          <p:nvPr/>
        </p:nvSpPr>
        <p:spPr>
          <a:xfrm>
            <a:off x="4876800" y="3162469"/>
            <a:ext cx="4172479" cy="13860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60945" marR="0" rtl="0" algn="l">
              <a:spcBef>
                <a:spcPts val="0"/>
              </a:spcBef>
              <a:spcAft>
                <a:spcPts val="0"/>
              </a:spcAft>
              <a:buClr>
                <a:srgbClr val="E4DDD2"/>
              </a:buClr>
              <a:buSzPts val="15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EDSAC: First General </a:t>
            </a:r>
            <a:r>
              <a:rPr b="0" i="0" lang="en-US" sz="1600" u="none" cap="none" strike="noStrike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  <a:t>Stored-Program </a:t>
            </a: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Computer</a:t>
            </a:r>
            <a:endParaRPr/>
          </a:p>
          <a:p>
            <a:pPr indent="-306146" lvl="0" marL="367091" marR="0" rtl="0" algn="l">
              <a:spcBef>
                <a:spcPts val="625"/>
              </a:spcBef>
              <a:spcAft>
                <a:spcPts val="0"/>
              </a:spcAft>
              <a:buClr>
                <a:srgbClr val="E4DDD2"/>
              </a:buClr>
              <a:buSzPts val="1520"/>
              <a:buFont typeface="Noto Sans Symbols"/>
              <a:buChar char="▪"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Programs held as </a:t>
            </a:r>
            <a:r>
              <a:rPr b="1" i="0" lang="en-US" sz="16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numbers in memory</a:t>
            </a:r>
            <a:endParaRPr/>
          </a:p>
          <a:p>
            <a:pPr indent="-255121" lvl="1" marL="660481" marR="0" rtl="0" algn="l">
              <a:spcBef>
                <a:spcPts val="280"/>
              </a:spcBef>
              <a:spcAft>
                <a:spcPts val="0"/>
              </a:spcAft>
              <a:buClr>
                <a:srgbClr val="C5DBC3"/>
              </a:buClr>
              <a:buSzPts val="1260"/>
              <a:buFont typeface="Noto Sans Symbols"/>
              <a:buChar char="🢭"/>
            </a:pPr>
            <a:r>
              <a:rPr b="0" i="0" lang="en-US" sz="1400" u="none" cap="none" strike="noStrike">
                <a:solidFill>
                  <a:srgbClr val="C5DBC3"/>
                </a:solidFill>
                <a:latin typeface="Calibri"/>
                <a:ea typeface="Calibri"/>
                <a:cs typeface="Calibri"/>
                <a:sym typeface="Calibri"/>
              </a:rPr>
              <a:t>Revolution! Program is also data!</a:t>
            </a:r>
            <a:endParaRPr/>
          </a:p>
          <a:p>
            <a:pPr indent="-306146" lvl="0" marL="367091" marR="0" rtl="0" algn="l">
              <a:spcBef>
                <a:spcPts val="625"/>
              </a:spcBef>
              <a:spcAft>
                <a:spcPts val="0"/>
              </a:spcAft>
              <a:buClr>
                <a:srgbClr val="E4DDD2"/>
              </a:buClr>
              <a:buSzPts val="1520"/>
              <a:buFont typeface="Noto Sans Symbols"/>
              <a:buChar char="▪"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35-bit binary </a:t>
            </a:r>
            <a:r>
              <a:rPr b="1" i="0" lang="en-US" sz="16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two’s complement</a:t>
            </a: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words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60945" rtl="0" algn="l"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US" sz="2000">
                <a:solidFill>
                  <a:srgbClr val="D0940C"/>
                </a:solidFill>
                <a:latin typeface="Consolas"/>
                <a:ea typeface="Consolas"/>
                <a:cs typeface="Consolas"/>
                <a:sym typeface="Consolas"/>
              </a:rPr>
              <a:t>sizeof()</a:t>
            </a:r>
            <a:r>
              <a:rPr b="1" lang="en-US" sz="2000"/>
              <a:t>: compile-time operator; gives size in </a:t>
            </a:r>
            <a:r>
              <a:rPr b="1" lang="en-US" sz="2000">
                <a:solidFill>
                  <a:srgbClr val="D8E156"/>
                </a:solidFill>
              </a:rPr>
              <a:t>bytes</a:t>
            </a:r>
            <a:r>
              <a:rPr b="1" lang="en-US" sz="2000"/>
              <a:t> (of type or variable).</a:t>
            </a:r>
            <a:endParaRPr/>
          </a:p>
        </p:txBody>
      </p:sp>
      <p:sp>
        <p:nvSpPr>
          <p:cNvPr id="118" name="Google Shape;118;p3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gets printed?</a:t>
            </a:r>
            <a:endParaRPr/>
          </a:p>
        </p:txBody>
      </p:sp>
      <p:sp>
        <p:nvSpPr>
          <p:cNvPr id="119" name="Google Shape;119;p3"/>
          <p:cNvSpPr txBox="1"/>
          <p:nvPr/>
        </p:nvSpPr>
        <p:spPr>
          <a:xfrm>
            <a:off x="304800" y="1416869"/>
            <a:ext cx="6223336" cy="32932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for this exercise, assume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shorts are 16b on a 64-bit architecture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mystery(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short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arr[],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len) 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printf(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"%d "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, len);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printf(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"%d\n"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sizeof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(arr));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main() 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short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nums[] = {1, 2, 3, 99, 100};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printf(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"%d "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sizeof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(nums));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mystery(nums, 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sizeof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(nums)/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sizeof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short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));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</a:t>
            </a:r>
            <a:r>
              <a:rPr lang="en-US" sz="1600">
                <a:solidFill>
                  <a:srgbClr val="AA7EFA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0;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id="120" name="Google Shape;120;p3"/>
          <p:cNvSpPr txBox="1"/>
          <p:nvPr/>
        </p:nvSpPr>
        <p:spPr>
          <a:xfrm>
            <a:off x="7157004" y="1416869"/>
            <a:ext cx="1758396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10 5 10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10 5 8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80 5 80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80 5 40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Other</a:t>
            </a:r>
            <a:endParaRPr/>
          </a:p>
        </p:txBody>
      </p:sp>
      <p:sp>
        <p:nvSpPr>
          <p:cNvPr id="121" name="Google Shape;121;p3"/>
          <p:cNvSpPr txBox="1"/>
          <p:nvPr/>
        </p:nvSpPr>
        <p:spPr>
          <a:xfrm>
            <a:off x="7027896" y="158234"/>
            <a:ext cx="18875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[Concept Check]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60945" rtl="0" algn="l"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US" sz="2000">
                <a:solidFill>
                  <a:srgbClr val="D0940C"/>
                </a:solidFill>
                <a:latin typeface="Consolas"/>
                <a:ea typeface="Consolas"/>
                <a:cs typeface="Consolas"/>
                <a:sym typeface="Consolas"/>
              </a:rPr>
              <a:t>sizeof()</a:t>
            </a:r>
            <a:r>
              <a:rPr b="1" lang="en-US" sz="2000"/>
              <a:t>: compile-time operator; gives size in </a:t>
            </a:r>
            <a:r>
              <a:rPr b="1" lang="en-US" sz="2000">
                <a:solidFill>
                  <a:srgbClr val="D8E156"/>
                </a:solidFill>
              </a:rPr>
              <a:t>bytes</a:t>
            </a:r>
            <a:r>
              <a:rPr b="1" lang="en-US" sz="2000"/>
              <a:t> (of type or variable).</a:t>
            </a:r>
            <a:endParaRPr/>
          </a:p>
        </p:txBody>
      </p:sp>
      <p:sp>
        <p:nvSpPr>
          <p:cNvPr id="127" name="Google Shape;127;p4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gets printed?</a:t>
            </a:r>
            <a:endParaRPr/>
          </a:p>
        </p:txBody>
      </p:sp>
      <p:sp>
        <p:nvSpPr>
          <p:cNvPr id="128" name="Google Shape;128;p4"/>
          <p:cNvSpPr txBox="1"/>
          <p:nvPr/>
        </p:nvSpPr>
        <p:spPr>
          <a:xfrm>
            <a:off x="304800" y="1416869"/>
            <a:ext cx="6223336" cy="32932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for this exercise, assume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shorts are 16b on a 64-bit architecture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mystery(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short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arr[],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int 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len) 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printf(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"%d "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, len);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printf(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"%d\n"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sizeof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(arr));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main() 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short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nums[] = {1, 2, 3, 99, 100};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printf(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"%d "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sizeof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(nums));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mystery(nums, 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sizeof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(nums)/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sizeof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short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));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</a:t>
            </a:r>
            <a:r>
              <a:rPr lang="en-US" sz="1600">
                <a:solidFill>
                  <a:srgbClr val="AA7EFA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0;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id="129" name="Google Shape;129;p4"/>
          <p:cNvSpPr txBox="1"/>
          <p:nvPr/>
        </p:nvSpPr>
        <p:spPr>
          <a:xfrm>
            <a:off x="7164346" y="1416869"/>
            <a:ext cx="1751054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10 5 10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10 5 8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80 5 80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80 5 40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Other</a:t>
            </a:r>
            <a:endParaRPr/>
          </a:p>
        </p:txBody>
      </p:sp>
      <p:grpSp>
        <p:nvGrpSpPr>
          <p:cNvPr id="130" name="Google Shape;130;p4"/>
          <p:cNvGrpSpPr/>
          <p:nvPr/>
        </p:nvGrpSpPr>
        <p:grpSpPr>
          <a:xfrm>
            <a:off x="4215161" y="3143358"/>
            <a:ext cx="4624039" cy="695914"/>
            <a:chOff x="4215161" y="3143358"/>
            <a:chExt cx="4624039" cy="695914"/>
          </a:xfrm>
        </p:grpSpPr>
        <p:sp>
          <p:nvSpPr>
            <p:cNvPr id="131" name="Google Shape;131;p4"/>
            <p:cNvSpPr/>
            <p:nvPr/>
          </p:nvSpPr>
          <p:spPr>
            <a:xfrm>
              <a:off x="5763322" y="3143358"/>
              <a:ext cx="3075878" cy="6959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BEE2"/>
                  </a:solidFill>
                  <a:latin typeface="Calibri"/>
                  <a:ea typeface="Calibri"/>
                  <a:cs typeface="Calibri"/>
                  <a:sym typeface="Calibri"/>
                </a:rPr>
                <a:t>In array’s declared scope, total array size.</a:t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4215161" y="3412273"/>
              <a:ext cx="1282390" cy="412595"/>
            </a:xfrm>
            <a:custGeom>
              <a:rect b="b" l="l" r="r" t="t"/>
              <a:pathLst>
                <a:path extrusionOk="0" h="412595" w="1282390">
                  <a:moveTo>
                    <a:pt x="1282390" y="0"/>
                  </a:moveTo>
                  <a:cubicBezTo>
                    <a:pt x="1256371" y="7434"/>
                    <a:pt x="1230673" y="16105"/>
                    <a:pt x="1204332" y="22303"/>
                  </a:cubicBezTo>
                  <a:cubicBezTo>
                    <a:pt x="1167433" y="30985"/>
                    <a:pt x="1129594" y="35411"/>
                    <a:pt x="1092819" y="44605"/>
                  </a:cubicBezTo>
                  <a:lnTo>
                    <a:pt x="1048215" y="55756"/>
                  </a:lnTo>
                  <a:cubicBezTo>
                    <a:pt x="1025912" y="70624"/>
                    <a:pt x="989783" y="74932"/>
                    <a:pt x="981307" y="100361"/>
                  </a:cubicBezTo>
                  <a:cubicBezTo>
                    <a:pt x="956115" y="175940"/>
                    <a:pt x="991280" y="87065"/>
                    <a:pt x="914400" y="189571"/>
                  </a:cubicBezTo>
                  <a:cubicBezTo>
                    <a:pt x="903249" y="204439"/>
                    <a:pt x="894837" y="221828"/>
                    <a:pt x="880946" y="234176"/>
                  </a:cubicBezTo>
                  <a:cubicBezTo>
                    <a:pt x="834933" y="275077"/>
                    <a:pt x="826016" y="274789"/>
                    <a:pt x="780585" y="289932"/>
                  </a:cubicBezTo>
                  <a:cubicBezTo>
                    <a:pt x="684720" y="353842"/>
                    <a:pt x="806009" y="277221"/>
                    <a:pt x="713678" y="323386"/>
                  </a:cubicBezTo>
                  <a:cubicBezTo>
                    <a:pt x="701691" y="329380"/>
                    <a:pt x="692938" y="341450"/>
                    <a:pt x="680224" y="345688"/>
                  </a:cubicBezTo>
                  <a:cubicBezTo>
                    <a:pt x="658774" y="352838"/>
                    <a:pt x="635842" y="354880"/>
                    <a:pt x="613317" y="356839"/>
                  </a:cubicBezTo>
                  <a:cubicBezTo>
                    <a:pt x="550255" y="362323"/>
                    <a:pt x="486936" y="364273"/>
                    <a:pt x="423746" y="367990"/>
                  </a:cubicBezTo>
                  <a:lnTo>
                    <a:pt x="334537" y="390293"/>
                  </a:lnTo>
                  <a:cubicBezTo>
                    <a:pt x="319669" y="394010"/>
                    <a:pt x="305237" y="400639"/>
                    <a:pt x="289932" y="401444"/>
                  </a:cubicBezTo>
                  <a:lnTo>
                    <a:pt x="78059" y="412595"/>
                  </a:lnTo>
                  <a:lnTo>
                    <a:pt x="0" y="401444"/>
                  </a:lnTo>
                </a:path>
              </a:pathLst>
            </a:custGeom>
            <a:noFill/>
            <a:ln cap="flat" cmpd="sng" w="28575">
              <a:solidFill>
                <a:srgbClr val="00BEE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875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33" name="Google Shape;133;p4"/>
          <p:cNvGrpSpPr/>
          <p:nvPr/>
        </p:nvGrpSpPr>
        <p:grpSpPr>
          <a:xfrm>
            <a:off x="4482790" y="3824868"/>
            <a:ext cx="4356410" cy="695914"/>
            <a:chOff x="4482790" y="3824868"/>
            <a:chExt cx="4356410" cy="695914"/>
          </a:xfrm>
        </p:grpSpPr>
        <p:sp>
          <p:nvSpPr>
            <p:cNvPr id="134" name="Google Shape;134;p4"/>
            <p:cNvSpPr/>
            <p:nvPr/>
          </p:nvSpPr>
          <p:spPr>
            <a:xfrm>
              <a:off x="5486400" y="3824868"/>
              <a:ext cx="3352800" cy="6959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In array’s declared scope,</a:t>
              </a:r>
              <a:br>
                <a:rPr lang="en-US" sz="20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20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# elements in array.</a:t>
              </a:r>
              <a:endParaRPr/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4482790" y="4170556"/>
              <a:ext cx="1929161" cy="334537"/>
            </a:xfrm>
            <a:custGeom>
              <a:rect b="b" l="l" r="r" t="t"/>
              <a:pathLst>
                <a:path extrusionOk="0" h="334537" w="1929161">
                  <a:moveTo>
                    <a:pt x="1929161" y="156117"/>
                  </a:moveTo>
                  <a:cubicBezTo>
                    <a:pt x="1884556" y="170985"/>
                    <a:pt x="1840961" y="189319"/>
                    <a:pt x="1795347" y="200722"/>
                  </a:cubicBezTo>
                  <a:cubicBezTo>
                    <a:pt x="1780479" y="204439"/>
                    <a:pt x="1765478" y="207663"/>
                    <a:pt x="1750742" y="211873"/>
                  </a:cubicBezTo>
                  <a:cubicBezTo>
                    <a:pt x="1739440" y="215102"/>
                    <a:pt x="1728763" y="220474"/>
                    <a:pt x="1717288" y="223024"/>
                  </a:cubicBezTo>
                  <a:cubicBezTo>
                    <a:pt x="1633081" y="241737"/>
                    <a:pt x="1654780" y="225274"/>
                    <a:pt x="1561171" y="256478"/>
                  </a:cubicBezTo>
                  <a:lnTo>
                    <a:pt x="1494264" y="278781"/>
                  </a:lnTo>
                  <a:cubicBezTo>
                    <a:pt x="1483113" y="282498"/>
                    <a:pt x="1472500" y="288702"/>
                    <a:pt x="1460810" y="289932"/>
                  </a:cubicBezTo>
                  <a:lnTo>
                    <a:pt x="1248937" y="312234"/>
                  </a:lnTo>
                  <a:cubicBezTo>
                    <a:pt x="1145368" y="322591"/>
                    <a:pt x="1087695" y="326353"/>
                    <a:pt x="981308" y="334537"/>
                  </a:cubicBezTo>
                  <a:lnTo>
                    <a:pt x="635620" y="323385"/>
                  </a:lnTo>
                  <a:cubicBezTo>
                    <a:pt x="605691" y="321850"/>
                    <a:pt x="575970" y="317161"/>
                    <a:pt x="546410" y="312234"/>
                  </a:cubicBezTo>
                  <a:cubicBezTo>
                    <a:pt x="483836" y="301805"/>
                    <a:pt x="521380" y="303189"/>
                    <a:pt x="468351" y="289932"/>
                  </a:cubicBezTo>
                  <a:cubicBezTo>
                    <a:pt x="449963" y="285335"/>
                    <a:pt x="431180" y="282498"/>
                    <a:pt x="412595" y="278781"/>
                  </a:cubicBezTo>
                  <a:cubicBezTo>
                    <a:pt x="401444" y="271347"/>
                    <a:pt x="391389" y="261921"/>
                    <a:pt x="379142" y="256478"/>
                  </a:cubicBezTo>
                  <a:cubicBezTo>
                    <a:pt x="357659" y="246930"/>
                    <a:pt x="334537" y="241610"/>
                    <a:pt x="312234" y="234176"/>
                  </a:cubicBezTo>
                  <a:cubicBezTo>
                    <a:pt x="301083" y="230459"/>
                    <a:pt x="288561" y="229544"/>
                    <a:pt x="278781" y="223024"/>
                  </a:cubicBezTo>
                  <a:lnTo>
                    <a:pt x="245327" y="200722"/>
                  </a:lnTo>
                  <a:cubicBezTo>
                    <a:pt x="237893" y="189571"/>
                    <a:pt x="233490" y="175640"/>
                    <a:pt x="223025" y="167268"/>
                  </a:cubicBezTo>
                  <a:cubicBezTo>
                    <a:pt x="213846" y="159925"/>
                    <a:pt x="200085" y="161374"/>
                    <a:pt x="189571" y="156117"/>
                  </a:cubicBezTo>
                  <a:cubicBezTo>
                    <a:pt x="177584" y="150124"/>
                    <a:pt x="167753" y="140464"/>
                    <a:pt x="156117" y="133815"/>
                  </a:cubicBezTo>
                  <a:cubicBezTo>
                    <a:pt x="141684" y="125568"/>
                    <a:pt x="125039" y="121174"/>
                    <a:pt x="111512" y="111512"/>
                  </a:cubicBezTo>
                  <a:cubicBezTo>
                    <a:pt x="98680" y="102346"/>
                    <a:pt x="90174" y="88155"/>
                    <a:pt x="78059" y="78059"/>
                  </a:cubicBezTo>
                  <a:cubicBezTo>
                    <a:pt x="67763" y="69479"/>
                    <a:pt x="55756" y="63190"/>
                    <a:pt x="44605" y="55756"/>
                  </a:cubicBezTo>
                  <a:cubicBezTo>
                    <a:pt x="37171" y="44605"/>
                    <a:pt x="30675" y="32768"/>
                    <a:pt x="22303" y="22303"/>
                  </a:cubicBezTo>
                  <a:cubicBezTo>
                    <a:pt x="15735" y="14093"/>
                    <a:pt x="0" y="0"/>
                    <a:pt x="0" y="0"/>
                  </a:cubicBezTo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875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36" name="Google Shape;136;p4"/>
          <p:cNvGrpSpPr/>
          <p:nvPr/>
        </p:nvGrpSpPr>
        <p:grpSpPr>
          <a:xfrm>
            <a:off x="4188664" y="2419350"/>
            <a:ext cx="2745536" cy="695914"/>
            <a:chOff x="3947532" y="2179806"/>
            <a:chExt cx="2745536" cy="695914"/>
          </a:xfrm>
        </p:grpSpPr>
        <p:sp>
          <p:nvSpPr>
            <p:cNvPr id="137" name="Google Shape;137;p4"/>
            <p:cNvSpPr/>
            <p:nvPr/>
          </p:nvSpPr>
          <p:spPr>
            <a:xfrm>
              <a:off x="4413455" y="2179806"/>
              <a:ext cx="2279613" cy="6959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C6DBC3"/>
                  </a:solidFill>
                  <a:latin typeface="Calibri"/>
                  <a:ea typeface="Calibri"/>
                  <a:cs typeface="Calibri"/>
                  <a:sym typeface="Calibri"/>
                </a:rPr>
                <a:t>Array has decayed to a pointer</a:t>
              </a:r>
              <a:endParaRPr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3947532" y="2352907"/>
              <a:ext cx="1137424" cy="338015"/>
            </a:xfrm>
            <a:custGeom>
              <a:rect b="b" l="l" r="r" t="t"/>
              <a:pathLst>
                <a:path extrusionOk="0" h="338015" w="1137424">
                  <a:moveTo>
                    <a:pt x="1137424" y="301083"/>
                  </a:moveTo>
                  <a:cubicBezTo>
                    <a:pt x="1115122" y="308517"/>
                    <a:pt x="1093324" y="317684"/>
                    <a:pt x="1070517" y="323386"/>
                  </a:cubicBezTo>
                  <a:cubicBezTo>
                    <a:pt x="925717" y="359586"/>
                    <a:pt x="704294" y="317908"/>
                    <a:pt x="602166" y="312234"/>
                  </a:cubicBezTo>
                  <a:cubicBezTo>
                    <a:pt x="536443" y="290327"/>
                    <a:pt x="601259" y="315850"/>
                    <a:pt x="524107" y="267630"/>
                  </a:cubicBezTo>
                  <a:cubicBezTo>
                    <a:pt x="510010" y="258820"/>
                    <a:pt x="492801" y="255301"/>
                    <a:pt x="479502" y="245327"/>
                  </a:cubicBezTo>
                  <a:cubicBezTo>
                    <a:pt x="366788" y="160791"/>
                    <a:pt x="498256" y="232401"/>
                    <a:pt x="390292" y="178420"/>
                  </a:cubicBezTo>
                  <a:cubicBezTo>
                    <a:pt x="320842" y="108967"/>
                    <a:pt x="421385" y="202864"/>
                    <a:pt x="334536" y="144966"/>
                  </a:cubicBezTo>
                  <a:cubicBezTo>
                    <a:pt x="321415" y="136219"/>
                    <a:pt x="314204" y="120261"/>
                    <a:pt x="301083" y="111513"/>
                  </a:cubicBezTo>
                  <a:cubicBezTo>
                    <a:pt x="291303" y="104993"/>
                    <a:pt x="277904" y="106070"/>
                    <a:pt x="267629" y="100361"/>
                  </a:cubicBezTo>
                  <a:cubicBezTo>
                    <a:pt x="244198" y="87344"/>
                    <a:pt x="224696" y="67743"/>
                    <a:pt x="200722" y="55756"/>
                  </a:cubicBezTo>
                  <a:cubicBezTo>
                    <a:pt x="135085" y="22938"/>
                    <a:pt x="171894" y="38714"/>
                    <a:pt x="89209" y="11152"/>
                  </a:cubicBezTo>
                  <a:cubicBezTo>
                    <a:pt x="78058" y="7435"/>
                    <a:pt x="67510" y="0"/>
                    <a:pt x="55756" y="0"/>
                  </a:cubicBezTo>
                  <a:lnTo>
                    <a:pt x="0" y="0"/>
                  </a:lnTo>
                </a:path>
              </a:pathLst>
            </a:custGeom>
            <a:noFill/>
            <a:ln cap="flat" cmpd="sng" w="28575">
              <a:solidFill>
                <a:srgbClr val="C6DB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875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9" name="Google Shape;139;p4"/>
          <p:cNvSpPr txBox="1"/>
          <p:nvPr/>
        </p:nvSpPr>
        <p:spPr>
          <a:xfrm>
            <a:off x="7027896" y="158234"/>
            <a:ext cx="18875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[Concept Check]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"/>
          <p:cNvSpPr txBox="1"/>
          <p:nvPr>
            <p:ph idx="1" type="body"/>
          </p:nvPr>
        </p:nvSpPr>
        <p:spPr>
          <a:xfrm>
            <a:off x="247828" y="681038"/>
            <a:ext cx="376345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5300" lIns="130600" spcFirstLastPara="1" rIns="130600" wrap="square" tIns="65300">
            <a:noAutofit/>
          </a:bodyPr>
          <a:lstStyle/>
          <a:p>
            <a:pPr indent="0" lvl="0" marL="66446" rtl="0" algn="l">
              <a:spcBef>
                <a:spcPts val="625"/>
              </a:spcBef>
              <a:spcAft>
                <a:spcPts val="0"/>
              </a:spcAft>
              <a:buSzPts val="2554"/>
              <a:buNone/>
            </a:pPr>
            <a:r>
              <a:rPr lang="en-US"/>
              <a:t>Memory Locations</a:t>
            </a:r>
            <a:endParaRPr/>
          </a:p>
        </p:txBody>
      </p:sp>
      <p:sp>
        <p:nvSpPr>
          <p:cNvPr id="145" name="Google Shape;145;p5"/>
          <p:cNvSpPr txBox="1"/>
          <p:nvPr>
            <p:ph idx="2" type="body"/>
          </p:nvPr>
        </p:nvSpPr>
        <p:spPr>
          <a:xfrm>
            <a:off x="4383344" y="681037"/>
            <a:ext cx="4497694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chemeClr val="lt1"/>
              </a:buClr>
              <a:buSzPts val="2554"/>
              <a:buFont typeface="Arial"/>
              <a:buChar char="•"/>
            </a:pPr>
            <a:r>
              <a:rPr lang="en-US"/>
              <a:t>Memory Locations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The Stack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The Heap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Linked List Example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When Memory Goes Bad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Implementing Memory Management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Wide upward diagonal" id="150" name="Google Shape;150;p6"/>
          <p:cNvSpPr/>
          <p:nvPr/>
        </p:nvSpPr>
        <p:spPr>
          <a:xfrm>
            <a:off x="7123658" y="1209674"/>
            <a:ext cx="1828800" cy="1076326"/>
          </a:xfrm>
          <a:prstGeom prst="rect">
            <a:avLst/>
          </a:prstGeom>
          <a:blipFill rotWithShape="1">
            <a:blip r:embed="rId3">
              <a:alphaModFix amt="30000"/>
            </a:blip>
            <a:tile algn="tl" flip="none" tx="0" sx="100000" ty="0" sy="100000"/>
          </a:blip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6"/>
          <p:cNvSpPr txBox="1"/>
          <p:nvPr>
            <p:ph idx="1" type="body"/>
          </p:nvPr>
        </p:nvSpPr>
        <p:spPr>
          <a:xfrm>
            <a:off x="189572" y="681037"/>
            <a:ext cx="6285264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A program’s </a:t>
            </a:r>
            <a:r>
              <a:rPr lang="en-US" sz="2000">
                <a:solidFill>
                  <a:srgbClr val="D8E156"/>
                </a:solidFill>
              </a:rPr>
              <a:t>address space </a:t>
            </a:r>
            <a:r>
              <a:rPr lang="en-US" sz="2000"/>
              <a:t>contains 4 regions: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620"/>
              <a:buChar char="▪"/>
            </a:pPr>
            <a:r>
              <a:rPr b="1" lang="en-US" sz="1800">
                <a:solidFill>
                  <a:schemeClr val="accent3"/>
                </a:solidFill>
              </a:rPr>
              <a:t>Stack</a:t>
            </a:r>
            <a:r>
              <a:rPr lang="en-US" sz="1800"/>
              <a:t>: local variables inside functions, grows downward 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D8E156"/>
              </a:buClr>
              <a:buSzPts val="1620"/>
              <a:buChar char="▪"/>
            </a:pPr>
            <a:r>
              <a:rPr b="1" lang="en-US" sz="1800">
                <a:solidFill>
                  <a:srgbClr val="D8E156"/>
                </a:solidFill>
              </a:rPr>
              <a:t>Heap</a:t>
            </a:r>
            <a:r>
              <a:rPr lang="en-US" sz="1800"/>
              <a:t>: space requested via </a:t>
            </a: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malloc()</a:t>
            </a:r>
            <a:r>
              <a:rPr lang="en-US" sz="1800"/>
              <a:t>; </a:t>
            </a:r>
            <a:br>
              <a:rPr lang="en-US" sz="1800"/>
            </a:br>
            <a:r>
              <a:rPr lang="en-US" sz="1800"/>
              <a:t>resizes dynamically, grows upward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D8E156"/>
              </a:buClr>
              <a:buSzPts val="1620"/>
              <a:buChar char="▪"/>
            </a:pPr>
            <a:r>
              <a:rPr b="1" lang="en-US" sz="1800">
                <a:solidFill>
                  <a:srgbClr val="D8E156"/>
                </a:solidFill>
              </a:rPr>
              <a:t>Data (Static Data)</a:t>
            </a:r>
            <a:r>
              <a:rPr lang="en-US" sz="1800"/>
              <a:t>: variables declared outside main,</a:t>
            </a:r>
            <a:br>
              <a:rPr lang="en-US" sz="1800"/>
            </a:br>
            <a:r>
              <a:rPr lang="en-US" sz="1800"/>
              <a:t>does not grow or shrink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D8E156"/>
              </a:buClr>
              <a:buSzPts val="1620"/>
              <a:buChar char="▪"/>
            </a:pPr>
            <a:r>
              <a:rPr b="1" lang="en-US" sz="1800">
                <a:solidFill>
                  <a:srgbClr val="D8E156"/>
                </a:solidFill>
              </a:rPr>
              <a:t>Text (aka code)</a:t>
            </a:r>
            <a:r>
              <a:rPr lang="en-US" sz="1800"/>
              <a:t>: program executable loaded when program starts, does not change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0x00000000</a:t>
            </a:r>
            <a:r>
              <a:rPr lang="en-US" sz="1800"/>
              <a:t> chunk is unwriteable/unreadable</a:t>
            </a:r>
            <a:br>
              <a:rPr lang="en-US" sz="1800"/>
            </a:br>
            <a:r>
              <a:rPr lang="en-US" sz="1800"/>
              <a:t>so you that crash on </a:t>
            </a:r>
            <a:r>
              <a:rPr lang="en-US" sz="1800">
                <a:solidFill>
                  <a:schemeClr val="accent4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-US" sz="1800"/>
              <a:t> pointer access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Programming in C requires knowing where objects are in memory, otherwise things don’t work as expected.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By contrast, Java hides location of objects.</a:t>
            </a:r>
            <a:endParaRPr sz="2400"/>
          </a:p>
        </p:txBody>
      </p:sp>
      <p:sp>
        <p:nvSpPr>
          <p:cNvPr id="152" name="Google Shape;152;p6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 Program Address Space</a:t>
            </a:r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7123658" y="857250"/>
            <a:ext cx="1828800" cy="308609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6"/>
          <p:cNvSpPr/>
          <p:nvPr/>
        </p:nvSpPr>
        <p:spPr>
          <a:xfrm>
            <a:off x="7123658" y="3314700"/>
            <a:ext cx="1828800" cy="628650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7123658" y="2800350"/>
            <a:ext cx="1828800" cy="51435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56" name="Google Shape;156;p6"/>
          <p:cNvCxnSpPr/>
          <p:nvPr/>
        </p:nvCxnSpPr>
        <p:spPr>
          <a:xfrm>
            <a:off x="7123658" y="2286000"/>
            <a:ext cx="1828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lgDash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6"/>
          <p:cNvCxnSpPr/>
          <p:nvPr/>
        </p:nvCxnSpPr>
        <p:spPr>
          <a:xfrm>
            <a:off x="7123658" y="1209674"/>
            <a:ext cx="1828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58" name="Google Shape;158;p6"/>
          <p:cNvSpPr txBox="1"/>
          <p:nvPr/>
        </p:nvSpPr>
        <p:spPr>
          <a:xfrm>
            <a:off x="7625015" y="3398192"/>
            <a:ext cx="8643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text</a:t>
            </a:r>
            <a:endParaRPr/>
          </a:p>
        </p:txBody>
      </p:sp>
      <p:sp>
        <p:nvSpPr>
          <p:cNvPr id="159" name="Google Shape;159;p6"/>
          <p:cNvSpPr txBox="1"/>
          <p:nvPr/>
        </p:nvSpPr>
        <p:spPr>
          <a:xfrm>
            <a:off x="7625013" y="2843777"/>
            <a:ext cx="8643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data</a:t>
            </a:r>
            <a:endParaRPr/>
          </a:p>
        </p:txBody>
      </p:sp>
      <p:sp>
        <p:nvSpPr>
          <p:cNvPr id="160" name="Google Shape;160;p6"/>
          <p:cNvSpPr txBox="1"/>
          <p:nvPr/>
        </p:nvSpPr>
        <p:spPr>
          <a:xfrm>
            <a:off x="7652264" y="2324961"/>
            <a:ext cx="8098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  <a:t>heap</a:t>
            </a:r>
            <a:endParaRPr/>
          </a:p>
        </p:txBody>
      </p:sp>
      <p:sp>
        <p:nvSpPr>
          <p:cNvPr id="161" name="Google Shape;161;p6"/>
          <p:cNvSpPr txBox="1"/>
          <p:nvPr/>
        </p:nvSpPr>
        <p:spPr>
          <a:xfrm>
            <a:off x="7618712" y="811109"/>
            <a:ext cx="83869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stack</a:t>
            </a:r>
            <a:endParaRPr/>
          </a:p>
        </p:txBody>
      </p:sp>
      <p:cxnSp>
        <p:nvCxnSpPr>
          <p:cNvPr id="162" name="Google Shape;162;p6"/>
          <p:cNvCxnSpPr/>
          <p:nvPr/>
        </p:nvCxnSpPr>
        <p:spPr>
          <a:xfrm rot="10800000">
            <a:off x="7923758" y="2000250"/>
            <a:ext cx="0" cy="285750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3" name="Google Shape;163;p6"/>
          <p:cNvCxnSpPr/>
          <p:nvPr/>
        </p:nvCxnSpPr>
        <p:spPr>
          <a:xfrm>
            <a:off x="7923758" y="1209674"/>
            <a:ext cx="0" cy="285750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4" name="Google Shape;164;p6"/>
          <p:cNvSpPr txBox="1"/>
          <p:nvPr/>
        </p:nvSpPr>
        <p:spPr>
          <a:xfrm>
            <a:off x="6836368" y="3943350"/>
            <a:ext cx="211609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  <a:t>For now, OS somehow</a:t>
            </a:r>
            <a:br>
              <a:rPr lang="en-US" sz="1200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  <a:t>prevents accesses between </a:t>
            </a:r>
            <a:br>
              <a:rPr lang="en-US" sz="1200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  <a:t>stack and heap.</a:t>
            </a:r>
            <a:br>
              <a:rPr lang="en-US" sz="1200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(more later w/virtual memory)</a:t>
            </a:r>
            <a:endParaRPr/>
          </a:p>
        </p:txBody>
      </p:sp>
      <p:sp>
        <p:nvSpPr>
          <p:cNvPr id="165" name="Google Shape;165;p6"/>
          <p:cNvSpPr txBox="1"/>
          <p:nvPr/>
        </p:nvSpPr>
        <p:spPr>
          <a:xfrm>
            <a:off x="6019800" y="813024"/>
            <a:ext cx="111921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C000"/>
                </a:solidFill>
                <a:latin typeface="Consolas"/>
                <a:ea typeface="Consolas"/>
                <a:cs typeface="Consolas"/>
                <a:sym typeface="Consolas"/>
              </a:rPr>
              <a:t>0xFFFF FFFF</a:t>
            </a:r>
            <a:endParaRPr/>
          </a:p>
        </p:txBody>
      </p:sp>
      <p:sp>
        <p:nvSpPr>
          <p:cNvPr id="166" name="Google Shape;166;p6"/>
          <p:cNvSpPr txBox="1"/>
          <p:nvPr/>
        </p:nvSpPr>
        <p:spPr>
          <a:xfrm>
            <a:off x="6019800" y="3742551"/>
            <a:ext cx="111921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C000"/>
                </a:solidFill>
                <a:latin typeface="Consolas"/>
                <a:ea typeface="Consolas"/>
                <a:cs typeface="Consolas"/>
                <a:sym typeface="Consolas"/>
              </a:rPr>
              <a:t>0x0000 0000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"/>
          <p:cNvSpPr txBox="1"/>
          <p:nvPr>
            <p:ph idx="1" type="body"/>
          </p:nvPr>
        </p:nvSpPr>
        <p:spPr>
          <a:xfrm>
            <a:off x="189570" y="681037"/>
            <a:ext cx="6968325" cy="41767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2280"/>
              <a:buChar char="▪"/>
            </a:pPr>
            <a:r>
              <a:rPr b="1" lang="en-US">
                <a:solidFill>
                  <a:schemeClr val="accent4"/>
                </a:solidFill>
              </a:rPr>
              <a:t>Global</a:t>
            </a:r>
            <a:r>
              <a:rPr lang="en-US"/>
              <a:t>: If declared </a:t>
            </a:r>
            <a:r>
              <a:rPr b="1" lang="en-US">
                <a:solidFill>
                  <a:srgbClr val="D8E156"/>
                </a:solidFill>
              </a:rPr>
              <a:t>outside</a:t>
            </a:r>
            <a:r>
              <a:rPr lang="en-US"/>
              <a:t> a function,</a:t>
            </a:r>
            <a:br>
              <a:rPr lang="en-US"/>
            </a:br>
            <a:r>
              <a:rPr lang="en-US"/>
              <a:t>allocated in </a:t>
            </a:r>
            <a:r>
              <a:rPr b="1" lang="en-US">
                <a:solidFill>
                  <a:srgbClr val="D8E156"/>
                </a:solidFill>
              </a:rPr>
              <a:t>data (static)</a:t>
            </a:r>
            <a:r>
              <a:rPr b="1" lang="en-US"/>
              <a:t> </a:t>
            </a:r>
            <a:r>
              <a:rPr lang="en-US"/>
              <a:t>storage.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2280"/>
              <a:buChar char="▪"/>
            </a:pPr>
            <a:r>
              <a:rPr b="1" lang="en-US">
                <a:solidFill>
                  <a:schemeClr val="accent3"/>
                </a:solidFill>
              </a:rPr>
              <a:t>Local</a:t>
            </a:r>
            <a:r>
              <a:rPr lang="en-US"/>
              <a:t>: If declared </a:t>
            </a:r>
            <a:r>
              <a:rPr b="1" lang="en-US">
                <a:solidFill>
                  <a:srgbClr val="FFC115"/>
                </a:solidFill>
              </a:rPr>
              <a:t>inside</a:t>
            </a:r>
            <a:r>
              <a:rPr lang="en-US"/>
              <a:t> function,</a:t>
            </a:r>
            <a:br>
              <a:rPr lang="en-US"/>
            </a:br>
            <a:r>
              <a:rPr lang="en-US"/>
              <a:t>allocated on the </a:t>
            </a:r>
            <a:r>
              <a:rPr b="1" lang="en-US">
                <a:solidFill>
                  <a:srgbClr val="FFC115"/>
                </a:solidFill>
              </a:rPr>
              <a:t>stack</a:t>
            </a:r>
            <a:r>
              <a:rPr lang="en-US"/>
              <a:t> and </a:t>
            </a:r>
            <a:br>
              <a:rPr lang="en-US"/>
            </a:br>
            <a:r>
              <a:rPr lang="en-US"/>
              <a:t>freed when function returns.</a:t>
            </a:r>
            <a:endParaRPr/>
          </a:p>
          <a:p>
            <a:pPr indent="-255121" lvl="1" marL="660481" rtl="0" algn="l">
              <a:spcBef>
                <a:spcPts val="400"/>
              </a:spcBef>
              <a:spcAft>
                <a:spcPts val="0"/>
              </a:spcAft>
              <a:buClr>
                <a:srgbClr val="C5DBC3"/>
              </a:buClr>
              <a:buSzPts val="1800"/>
              <a:buChar char="▪"/>
            </a:pPr>
            <a:r>
              <a:rPr lang="en-US"/>
              <a:t>NB: </a:t>
            </a:r>
            <a:r>
              <a:rPr lang="en-US">
                <a:latin typeface="Consolas"/>
                <a:ea typeface="Consolas"/>
                <a:cs typeface="Consolas"/>
                <a:sym typeface="Consolas"/>
              </a:rPr>
              <a:t>main()</a:t>
            </a:r>
            <a:r>
              <a:rPr lang="en-US"/>
              <a:t> is also a function.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2280"/>
              <a:buChar char="▪"/>
            </a:pPr>
            <a:r>
              <a:rPr lang="en-US"/>
              <a:t>For both these memory types,</a:t>
            </a:r>
            <a:br>
              <a:rPr lang="en-US"/>
            </a:br>
            <a:r>
              <a:rPr lang="en-US"/>
              <a:t>the management is </a:t>
            </a:r>
            <a:r>
              <a:rPr b="1" lang="en-US">
                <a:solidFill>
                  <a:schemeClr val="accent4"/>
                </a:solidFill>
              </a:rPr>
              <a:t>automatic</a:t>
            </a:r>
            <a:r>
              <a:rPr lang="en-US"/>
              <a:t>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You don’t need to worry about deallocating </a:t>
            </a:r>
            <a:br>
              <a:rPr lang="en-US" sz="1800"/>
            </a:br>
            <a:r>
              <a:rPr lang="en-US" sz="1800"/>
              <a:t>when you are no longer using them.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But a variable </a:t>
            </a:r>
            <a:r>
              <a:rPr b="1" lang="en-US" sz="1800">
                <a:solidFill>
                  <a:schemeClr val="accent4"/>
                </a:solidFill>
              </a:rPr>
              <a:t>does not exist anymore</a:t>
            </a:r>
            <a:r>
              <a:rPr b="1" lang="en-US" sz="1800"/>
              <a:t> </a:t>
            </a:r>
            <a:r>
              <a:rPr lang="en-US" sz="1800"/>
              <a:t>once a function ends!</a:t>
            </a:r>
            <a:endParaRPr/>
          </a:p>
        </p:txBody>
      </p:sp>
      <p:sp>
        <p:nvSpPr>
          <p:cNvPr id="172" name="Google Shape;172;p7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Where are variables allocated?</a:t>
            </a:r>
            <a:endParaRPr/>
          </a:p>
        </p:txBody>
      </p:sp>
      <p:sp>
        <p:nvSpPr>
          <p:cNvPr id="173" name="Google Shape;173;p7"/>
          <p:cNvSpPr/>
          <p:nvPr/>
        </p:nvSpPr>
        <p:spPr>
          <a:xfrm>
            <a:off x="5173072" y="1572399"/>
            <a:ext cx="200210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int myGlobal;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… main() 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US" sz="1600">
                <a:solidFill>
                  <a:srgbClr val="FFC115"/>
                </a:solidFill>
                <a:latin typeface="Consolas"/>
                <a:ea typeface="Consolas"/>
                <a:cs typeface="Consolas"/>
                <a:sym typeface="Consolas"/>
              </a:rPr>
              <a:t>int myTemp;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7FD13B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descr="Wide upward diagonal" id="174" name="Google Shape;174;p7"/>
          <p:cNvSpPr/>
          <p:nvPr/>
        </p:nvSpPr>
        <p:spPr>
          <a:xfrm>
            <a:off x="7123658" y="1209674"/>
            <a:ext cx="1828800" cy="1076326"/>
          </a:xfrm>
          <a:prstGeom prst="rect">
            <a:avLst/>
          </a:prstGeom>
          <a:blipFill rotWithShape="1">
            <a:blip r:embed="rId3">
              <a:alphaModFix amt="30000"/>
            </a:blip>
            <a:tile algn="tl" flip="none" tx="0" sx="100000" ty="0" sy="100000"/>
          </a:blip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7123658" y="857250"/>
            <a:ext cx="1828800" cy="308609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7123658" y="3314700"/>
            <a:ext cx="1828800" cy="628650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7123658" y="2800350"/>
            <a:ext cx="1828800" cy="51435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78" name="Google Shape;178;p7"/>
          <p:cNvCxnSpPr/>
          <p:nvPr/>
        </p:nvCxnSpPr>
        <p:spPr>
          <a:xfrm>
            <a:off x="7123658" y="2286000"/>
            <a:ext cx="1828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lgDash"/>
            <a:round/>
            <a:headEnd len="med" w="med" type="none"/>
            <a:tailEnd len="med" w="med" type="none"/>
          </a:ln>
        </p:spPr>
      </p:cxnSp>
      <p:cxnSp>
        <p:nvCxnSpPr>
          <p:cNvPr id="179" name="Google Shape;179;p7"/>
          <p:cNvCxnSpPr/>
          <p:nvPr/>
        </p:nvCxnSpPr>
        <p:spPr>
          <a:xfrm>
            <a:off x="7123658" y="1209674"/>
            <a:ext cx="1828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80" name="Google Shape;180;p7"/>
          <p:cNvSpPr txBox="1"/>
          <p:nvPr/>
        </p:nvSpPr>
        <p:spPr>
          <a:xfrm>
            <a:off x="7652264" y="2324961"/>
            <a:ext cx="8098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  <a:t>heap</a:t>
            </a:r>
            <a:endParaRPr/>
          </a:p>
        </p:txBody>
      </p:sp>
      <p:sp>
        <p:nvSpPr>
          <p:cNvPr id="181" name="Google Shape;181;p7"/>
          <p:cNvSpPr txBox="1"/>
          <p:nvPr/>
        </p:nvSpPr>
        <p:spPr>
          <a:xfrm>
            <a:off x="7618712" y="811109"/>
            <a:ext cx="83869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stack</a:t>
            </a:r>
            <a:endParaRPr/>
          </a:p>
        </p:txBody>
      </p:sp>
      <p:cxnSp>
        <p:nvCxnSpPr>
          <p:cNvPr id="182" name="Google Shape;182;p7"/>
          <p:cNvCxnSpPr/>
          <p:nvPr/>
        </p:nvCxnSpPr>
        <p:spPr>
          <a:xfrm rot="10800000">
            <a:off x="7923758" y="2000250"/>
            <a:ext cx="0" cy="285750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3" name="Google Shape;183;p7"/>
          <p:cNvCxnSpPr/>
          <p:nvPr/>
        </p:nvCxnSpPr>
        <p:spPr>
          <a:xfrm>
            <a:off x="7923758" y="1209674"/>
            <a:ext cx="0" cy="285750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4" name="Google Shape;184;p7"/>
          <p:cNvSpPr txBox="1"/>
          <p:nvPr/>
        </p:nvSpPr>
        <p:spPr>
          <a:xfrm>
            <a:off x="6019800" y="813024"/>
            <a:ext cx="111921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C000"/>
                </a:solidFill>
                <a:latin typeface="Consolas"/>
                <a:ea typeface="Consolas"/>
                <a:cs typeface="Consolas"/>
                <a:sym typeface="Consolas"/>
              </a:rPr>
              <a:t>0xFFFF FFFF</a:t>
            </a:r>
            <a:endParaRPr/>
          </a:p>
        </p:txBody>
      </p:sp>
      <p:sp>
        <p:nvSpPr>
          <p:cNvPr id="185" name="Google Shape;185;p7"/>
          <p:cNvSpPr txBox="1"/>
          <p:nvPr/>
        </p:nvSpPr>
        <p:spPr>
          <a:xfrm>
            <a:off x="6019800" y="3742551"/>
            <a:ext cx="111921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C000"/>
                </a:solidFill>
                <a:latin typeface="Consolas"/>
                <a:ea typeface="Consolas"/>
                <a:cs typeface="Consolas"/>
                <a:sym typeface="Consolas"/>
              </a:rPr>
              <a:t>0x0000 0000</a:t>
            </a:r>
            <a:endParaRPr/>
          </a:p>
        </p:txBody>
      </p:sp>
      <p:sp>
        <p:nvSpPr>
          <p:cNvPr id="186" name="Google Shape;186;p7"/>
          <p:cNvSpPr txBox="1"/>
          <p:nvPr/>
        </p:nvSpPr>
        <p:spPr>
          <a:xfrm>
            <a:off x="7625015" y="3398192"/>
            <a:ext cx="8643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text</a:t>
            </a:r>
            <a:endParaRPr/>
          </a:p>
        </p:txBody>
      </p:sp>
      <p:sp>
        <p:nvSpPr>
          <p:cNvPr id="187" name="Google Shape;187;p7"/>
          <p:cNvSpPr txBox="1"/>
          <p:nvPr/>
        </p:nvSpPr>
        <p:spPr>
          <a:xfrm>
            <a:off x="7625013" y="2843777"/>
            <a:ext cx="8643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data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"/>
          <p:cNvSpPr txBox="1"/>
          <p:nvPr>
            <p:ph idx="1" type="body"/>
          </p:nvPr>
        </p:nvSpPr>
        <p:spPr>
          <a:xfrm>
            <a:off x="247828" y="681038"/>
            <a:ext cx="376345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5300" lIns="130600" spcFirstLastPara="1" rIns="130600" wrap="square" tIns="65300">
            <a:noAutofit/>
          </a:bodyPr>
          <a:lstStyle/>
          <a:p>
            <a:pPr indent="0" lvl="0" marL="66446" rtl="0" algn="l">
              <a:spcBef>
                <a:spcPts val="625"/>
              </a:spcBef>
              <a:spcAft>
                <a:spcPts val="0"/>
              </a:spcAft>
              <a:buSzPts val="2554"/>
              <a:buNone/>
            </a:pPr>
            <a:r>
              <a:rPr lang="en-US"/>
              <a:t>The Stack</a:t>
            </a:r>
            <a:endParaRPr/>
          </a:p>
        </p:txBody>
      </p:sp>
      <p:sp>
        <p:nvSpPr>
          <p:cNvPr id="193" name="Google Shape;193;p8"/>
          <p:cNvSpPr txBox="1"/>
          <p:nvPr>
            <p:ph idx="2" type="body"/>
          </p:nvPr>
        </p:nvSpPr>
        <p:spPr>
          <a:xfrm>
            <a:off x="4383344" y="681037"/>
            <a:ext cx="4497694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Memory Locations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chemeClr val="lt1"/>
              </a:buClr>
              <a:buSzPts val="2554"/>
              <a:buFont typeface="Arial"/>
              <a:buChar char="•"/>
            </a:pPr>
            <a:r>
              <a:rPr lang="en-US"/>
              <a:t>The Stack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The Heap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Linked List Example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When Memory Goes Bad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Implementing Memory Management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"/>
          <p:cNvSpPr txBox="1"/>
          <p:nvPr>
            <p:ph idx="1" type="body"/>
          </p:nvPr>
        </p:nvSpPr>
        <p:spPr>
          <a:xfrm>
            <a:off x="189571" y="681037"/>
            <a:ext cx="6035049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Every time a function is called,</a:t>
            </a:r>
            <a:br>
              <a:rPr lang="en-US" sz="2000"/>
            </a:br>
            <a:r>
              <a:rPr lang="en-US" sz="2000"/>
              <a:t>a new </a:t>
            </a:r>
            <a:r>
              <a:rPr b="1" lang="en-US" sz="2000">
                <a:solidFill>
                  <a:srgbClr val="D8E156"/>
                </a:solidFill>
              </a:rPr>
              <a:t>stack frame</a:t>
            </a:r>
            <a:r>
              <a:rPr b="1" lang="en-US" sz="2000"/>
              <a:t> </a:t>
            </a:r>
            <a:r>
              <a:rPr lang="en-US" sz="2000"/>
              <a:t>is allocated on the stack.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A stack frame includes: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Return “instruction” address (who called me?)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Arguments</a:t>
            </a:r>
            <a:r>
              <a:rPr lang="en-US" sz="1800">
                <a:solidFill>
                  <a:schemeClr val="accent5"/>
                </a:solidFill>
              </a:rPr>
              <a:t>*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Space for other local variables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Stack frames contiguous blocks of memory;</a:t>
            </a:r>
            <a:br>
              <a:rPr lang="en-US" sz="2000"/>
            </a:br>
            <a:r>
              <a:rPr lang="en-US" sz="2000"/>
              <a:t>the </a:t>
            </a:r>
            <a:r>
              <a:rPr b="1" lang="en-US" sz="2000">
                <a:solidFill>
                  <a:schemeClr val="accent3"/>
                </a:solidFill>
              </a:rPr>
              <a:t>stack pointer</a:t>
            </a:r>
            <a:r>
              <a:rPr lang="en-US" sz="2000"/>
              <a:t> indicates the start of stack frames.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When function ends, stack frame is tossed off the stack; frees memory for future stack frames.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(</a:t>
            </a:r>
            <a:r>
              <a:rPr lang="en-US" sz="2000">
                <a:solidFill>
                  <a:schemeClr val="accent1"/>
                </a:solidFill>
              </a:rPr>
              <a:t>more later</a:t>
            </a:r>
            <a:r>
              <a:rPr lang="en-US" sz="2000"/>
              <a:t> when we cover details for a RISC-V processor architecture)</a:t>
            </a:r>
            <a:endParaRPr/>
          </a:p>
        </p:txBody>
      </p:sp>
      <p:sp>
        <p:nvSpPr>
          <p:cNvPr id="199" name="Google Shape;199;p9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Stack</a:t>
            </a:r>
            <a:endParaRPr/>
          </a:p>
        </p:txBody>
      </p:sp>
      <p:sp>
        <p:nvSpPr>
          <p:cNvPr id="200" name="Google Shape;200;p9"/>
          <p:cNvSpPr/>
          <p:nvPr/>
        </p:nvSpPr>
        <p:spPr>
          <a:xfrm>
            <a:off x="6981826" y="2285999"/>
            <a:ext cx="1733550" cy="97155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fooB</a:t>
            </a:r>
            <a:r>
              <a:rPr lang="en-US" sz="1800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  <a:t> frame</a:t>
            </a:r>
            <a:endParaRPr/>
          </a:p>
        </p:txBody>
      </p:sp>
      <p:sp>
        <p:nvSpPr>
          <p:cNvPr id="201" name="Google Shape;201;p9"/>
          <p:cNvSpPr/>
          <p:nvPr/>
        </p:nvSpPr>
        <p:spPr>
          <a:xfrm>
            <a:off x="6981826" y="3257555"/>
            <a:ext cx="1733550" cy="40184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fooC</a:t>
            </a:r>
            <a:r>
              <a:rPr lang="en-US" sz="1800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  <a:t> frame</a:t>
            </a:r>
            <a:endParaRPr/>
          </a:p>
        </p:txBody>
      </p:sp>
      <p:sp>
        <p:nvSpPr>
          <p:cNvPr id="202" name="Google Shape;202;p9"/>
          <p:cNvSpPr/>
          <p:nvPr/>
        </p:nvSpPr>
        <p:spPr>
          <a:xfrm>
            <a:off x="6981826" y="1885950"/>
            <a:ext cx="1733550" cy="401839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fooA</a:t>
            </a:r>
            <a:r>
              <a:rPr lang="en-US" sz="1800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  <a:t> frame</a:t>
            </a:r>
            <a:endParaRPr/>
          </a:p>
        </p:txBody>
      </p:sp>
      <p:sp>
        <p:nvSpPr>
          <p:cNvPr id="203" name="Google Shape;203;p9"/>
          <p:cNvSpPr txBox="1"/>
          <p:nvPr/>
        </p:nvSpPr>
        <p:spPr>
          <a:xfrm>
            <a:off x="6227859" y="3354595"/>
            <a:ext cx="453970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SP</a:t>
            </a:r>
            <a:endParaRPr b="1" sz="15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4" name="Google Shape;204;p9"/>
          <p:cNvCxnSpPr/>
          <p:nvPr/>
        </p:nvCxnSpPr>
        <p:spPr>
          <a:xfrm>
            <a:off x="6685057" y="3659395"/>
            <a:ext cx="305921" cy="0"/>
          </a:xfrm>
          <a:prstGeom prst="straightConnector1">
            <a:avLst/>
          </a:prstGeom>
          <a:noFill/>
          <a:ln cap="flat" cmpd="sng" w="5715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5" name="Google Shape;205;p9"/>
          <p:cNvCxnSpPr>
            <a:stCxn id="201" idx="2"/>
          </p:cNvCxnSpPr>
          <p:nvPr/>
        </p:nvCxnSpPr>
        <p:spPr>
          <a:xfrm>
            <a:off x="7848601" y="3659395"/>
            <a:ext cx="0" cy="5127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06" name="Google Shape;206;p9"/>
          <p:cNvSpPr txBox="1"/>
          <p:nvPr/>
        </p:nvSpPr>
        <p:spPr>
          <a:xfrm>
            <a:off x="6526783" y="875657"/>
            <a:ext cx="2537160" cy="763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fooA() { fooB(); }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fooB() { fooC(); }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fooC() { … }</a:t>
            </a:r>
            <a:endParaRPr/>
          </a:p>
        </p:txBody>
      </p:sp>
      <p:sp>
        <p:nvSpPr>
          <p:cNvPr id="207" name="Google Shape;207;p9"/>
          <p:cNvSpPr txBox="1"/>
          <p:nvPr/>
        </p:nvSpPr>
        <p:spPr>
          <a:xfrm>
            <a:off x="5770725" y="4674049"/>
            <a:ext cx="2440506" cy="397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*see slide notes in pptx for technical elaboration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10"/>
          <p:cNvGrpSpPr/>
          <p:nvPr/>
        </p:nvGrpSpPr>
        <p:grpSpPr>
          <a:xfrm>
            <a:off x="4133850" y="1029890"/>
            <a:ext cx="1600200" cy="338554"/>
            <a:chOff x="5680491" y="1298376"/>
            <a:chExt cx="1600200" cy="338554"/>
          </a:xfrm>
        </p:grpSpPr>
        <p:cxnSp>
          <p:nvCxnSpPr>
            <p:cNvPr id="213" name="Google Shape;213;p10"/>
            <p:cNvCxnSpPr/>
            <p:nvPr/>
          </p:nvCxnSpPr>
          <p:spPr>
            <a:xfrm>
              <a:off x="7052091" y="1469826"/>
              <a:ext cx="228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3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4" name="Google Shape;214;p10"/>
            <p:cNvSpPr txBox="1"/>
            <p:nvPr/>
          </p:nvSpPr>
          <p:spPr>
            <a:xfrm>
              <a:off x="5680491" y="1298376"/>
              <a:ext cx="1273618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3"/>
                  </a:solidFill>
                  <a:latin typeface="Calibri"/>
                  <a:ea typeface="Calibri"/>
                  <a:cs typeface="Calibri"/>
                  <a:sym typeface="Calibri"/>
                </a:rPr>
                <a:t>Stack Pointer</a:t>
              </a:r>
              <a:endParaRPr/>
            </a:p>
          </p:txBody>
        </p:sp>
      </p:grpSp>
      <p:grpSp>
        <p:nvGrpSpPr>
          <p:cNvPr id="215" name="Google Shape;215;p10"/>
          <p:cNvGrpSpPr/>
          <p:nvPr/>
        </p:nvGrpSpPr>
        <p:grpSpPr>
          <a:xfrm>
            <a:off x="4004091" y="980247"/>
            <a:ext cx="1771650" cy="958090"/>
            <a:chOff x="5509041" y="1265997"/>
            <a:chExt cx="1771650" cy="958090"/>
          </a:xfrm>
        </p:grpSpPr>
        <p:grpSp>
          <p:nvGrpSpPr>
            <p:cNvPr id="216" name="Google Shape;216;p10"/>
            <p:cNvGrpSpPr/>
            <p:nvPr/>
          </p:nvGrpSpPr>
          <p:grpSpPr>
            <a:xfrm>
              <a:off x="5638800" y="1885949"/>
              <a:ext cx="1600200" cy="338138"/>
              <a:chOff x="2640" y="1584"/>
              <a:chExt cx="1344" cy="284"/>
            </a:xfrm>
          </p:grpSpPr>
          <p:cxnSp>
            <p:nvCxnSpPr>
              <p:cNvPr id="217" name="Google Shape;217;p10"/>
              <p:cNvCxnSpPr/>
              <p:nvPr/>
            </p:nvCxnSpPr>
            <p:spPr>
              <a:xfrm>
                <a:off x="3792" y="1728"/>
                <a:ext cx="192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218" name="Google Shape;218;p10"/>
              <p:cNvSpPr txBox="1"/>
              <p:nvPr/>
            </p:nvSpPr>
            <p:spPr>
              <a:xfrm>
                <a:off x="2640" y="1584"/>
                <a:ext cx="1070" cy="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Stack Pointer</a:t>
                </a:r>
                <a:endParaRPr/>
              </a:p>
            </p:txBody>
          </p:sp>
        </p:grpSp>
        <p:sp>
          <p:nvSpPr>
            <p:cNvPr id="219" name="Google Shape;219;p10"/>
            <p:cNvSpPr/>
            <p:nvPr/>
          </p:nvSpPr>
          <p:spPr>
            <a:xfrm>
              <a:off x="5509041" y="1265997"/>
              <a:ext cx="1771650" cy="40005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00">
                <a:solidFill>
                  <a:schemeClr val="accent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20" name="Google Shape;220;p10"/>
          <p:cNvGrpSpPr/>
          <p:nvPr/>
        </p:nvGrpSpPr>
        <p:grpSpPr>
          <a:xfrm>
            <a:off x="3962400" y="1543050"/>
            <a:ext cx="1771650" cy="1023938"/>
            <a:chOff x="2496" y="1536"/>
            <a:chExt cx="1488" cy="860"/>
          </a:xfrm>
        </p:grpSpPr>
        <p:sp>
          <p:nvSpPr>
            <p:cNvPr id="221" name="Google Shape;221;p10"/>
            <p:cNvSpPr/>
            <p:nvPr/>
          </p:nvSpPr>
          <p:spPr>
            <a:xfrm>
              <a:off x="2496" y="1536"/>
              <a:ext cx="1488" cy="336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00">
                <a:solidFill>
                  <a:schemeClr val="accent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grpSp>
          <p:nvGrpSpPr>
            <p:cNvPr id="222" name="Google Shape;222;p10"/>
            <p:cNvGrpSpPr/>
            <p:nvPr/>
          </p:nvGrpSpPr>
          <p:grpSpPr>
            <a:xfrm>
              <a:off x="2640" y="2112"/>
              <a:ext cx="1344" cy="284"/>
              <a:chOff x="2640" y="1584"/>
              <a:chExt cx="1344" cy="284"/>
            </a:xfrm>
          </p:grpSpPr>
          <p:sp>
            <p:nvSpPr>
              <p:cNvPr id="223" name="Google Shape;223;p10"/>
              <p:cNvSpPr txBox="1"/>
              <p:nvPr/>
            </p:nvSpPr>
            <p:spPr>
              <a:xfrm>
                <a:off x="2640" y="1584"/>
                <a:ext cx="1093" cy="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Stack Pointer</a:t>
                </a:r>
                <a:endParaRPr/>
              </a:p>
            </p:txBody>
          </p:sp>
          <p:cxnSp>
            <p:nvCxnSpPr>
              <p:cNvPr id="224" name="Google Shape;224;p10"/>
              <p:cNvCxnSpPr/>
              <p:nvPr/>
            </p:nvCxnSpPr>
            <p:spPr>
              <a:xfrm>
                <a:off x="3792" y="1728"/>
                <a:ext cx="192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</p:grpSp>
      <p:grpSp>
        <p:nvGrpSpPr>
          <p:cNvPr id="225" name="Google Shape;225;p10"/>
          <p:cNvGrpSpPr/>
          <p:nvPr/>
        </p:nvGrpSpPr>
        <p:grpSpPr>
          <a:xfrm>
            <a:off x="3962400" y="2171700"/>
            <a:ext cx="1771650" cy="1023938"/>
            <a:chOff x="2496" y="1536"/>
            <a:chExt cx="1488" cy="860"/>
          </a:xfrm>
        </p:grpSpPr>
        <p:grpSp>
          <p:nvGrpSpPr>
            <p:cNvPr id="226" name="Google Shape;226;p10"/>
            <p:cNvGrpSpPr/>
            <p:nvPr/>
          </p:nvGrpSpPr>
          <p:grpSpPr>
            <a:xfrm>
              <a:off x="2640" y="2112"/>
              <a:ext cx="1344" cy="284"/>
              <a:chOff x="2640" y="1584"/>
              <a:chExt cx="1344" cy="284"/>
            </a:xfrm>
          </p:grpSpPr>
          <p:sp>
            <p:nvSpPr>
              <p:cNvPr id="227" name="Google Shape;227;p10"/>
              <p:cNvSpPr txBox="1"/>
              <p:nvPr/>
            </p:nvSpPr>
            <p:spPr>
              <a:xfrm>
                <a:off x="2640" y="1584"/>
                <a:ext cx="1093" cy="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Stack Pointer</a:t>
                </a:r>
                <a:endParaRPr/>
              </a:p>
            </p:txBody>
          </p:sp>
          <p:cxnSp>
            <p:nvCxnSpPr>
              <p:cNvPr id="228" name="Google Shape;228;p10"/>
              <p:cNvCxnSpPr/>
              <p:nvPr/>
            </p:nvCxnSpPr>
            <p:spPr>
              <a:xfrm>
                <a:off x="3792" y="1728"/>
                <a:ext cx="192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sp>
          <p:nvSpPr>
            <p:cNvPr id="229" name="Google Shape;229;p10"/>
            <p:cNvSpPr/>
            <p:nvPr/>
          </p:nvSpPr>
          <p:spPr>
            <a:xfrm>
              <a:off x="2496" y="1536"/>
              <a:ext cx="1488" cy="336"/>
            </a:xfrm>
            <a:prstGeom prst="rect">
              <a:avLst/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00">
                <a:solidFill>
                  <a:schemeClr val="accent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30" name="Google Shape;230;p10"/>
          <p:cNvGrpSpPr/>
          <p:nvPr/>
        </p:nvGrpSpPr>
        <p:grpSpPr>
          <a:xfrm>
            <a:off x="3962400" y="2800350"/>
            <a:ext cx="1771650" cy="1023938"/>
            <a:chOff x="2496" y="1536"/>
            <a:chExt cx="1488" cy="860"/>
          </a:xfrm>
        </p:grpSpPr>
        <p:grpSp>
          <p:nvGrpSpPr>
            <p:cNvPr id="231" name="Google Shape;231;p10"/>
            <p:cNvGrpSpPr/>
            <p:nvPr/>
          </p:nvGrpSpPr>
          <p:grpSpPr>
            <a:xfrm>
              <a:off x="2640" y="2112"/>
              <a:ext cx="1344" cy="284"/>
              <a:chOff x="2640" y="1584"/>
              <a:chExt cx="1344" cy="284"/>
            </a:xfrm>
          </p:grpSpPr>
          <p:sp>
            <p:nvSpPr>
              <p:cNvPr id="232" name="Google Shape;232;p10"/>
              <p:cNvSpPr txBox="1"/>
              <p:nvPr/>
            </p:nvSpPr>
            <p:spPr>
              <a:xfrm>
                <a:off x="2640" y="1584"/>
                <a:ext cx="1070" cy="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Stack Pointer</a:t>
                </a:r>
                <a:endParaRPr/>
              </a:p>
            </p:txBody>
          </p:sp>
          <p:cxnSp>
            <p:nvCxnSpPr>
              <p:cNvPr id="233" name="Google Shape;233;p10"/>
              <p:cNvCxnSpPr/>
              <p:nvPr/>
            </p:nvCxnSpPr>
            <p:spPr>
              <a:xfrm>
                <a:off x="3792" y="1728"/>
                <a:ext cx="192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sp>
          <p:nvSpPr>
            <p:cNvPr id="234" name="Google Shape;234;p10"/>
            <p:cNvSpPr/>
            <p:nvPr/>
          </p:nvSpPr>
          <p:spPr>
            <a:xfrm>
              <a:off x="2496" y="1536"/>
              <a:ext cx="1488" cy="336"/>
            </a:xfrm>
            <a:prstGeom prst="rect">
              <a:avLst/>
            </a:prstGeom>
            <a:solidFill>
              <a:srgbClr val="000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00">
                <a:solidFill>
                  <a:schemeClr val="accent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35" name="Google Shape;235;p10"/>
          <p:cNvGrpSpPr/>
          <p:nvPr/>
        </p:nvGrpSpPr>
        <p:grpSpPr>
          <a:xfrm>
            <a:off x="3962400" y="3429000"/>
            <a:ext cx="1771650" cy="1023938"/>
            <a:chOff x="2496" y="1536"/>
            <a:chExt cx="1488" cy="860"/>
          </a:xfrm>
        </p:grpSpPr>
        <p:grpSp>
          <p:nvGrpSpPr>
            <p:cNvPr id="236" name="Google Shape;236;p10"/>
            <p:cNvGrpSpPr/>
            <p:nvPr/>
          </p:nvGrpSpPr>
          <p:grpSpPr>
            <a:xfrm>
              <a:off x="2640" y="2112"/>
              <a:ext cx="1344" cy="284"/>
              <a:chOff x="2640" y="1584"/>
              <a:chExt cx="1344" cy="284"/>
            </a:xfrm>
          </p:grpSpPr>
          <p:sp>
            <p:nvSpPr>
              <p:cNvPr id="237" name="Google Shape;237;p10"/>
              <p:cNvSpPr txBox="1"/>
              <p:nvPr/>
            </p:nvSpPr>
            <p:spPr>
              <a:xfrm>
                <a:off x="2640" y="1584"/>
                <a:ext cx="1070" cy="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Stack Pointer</a:t>
                </a:r>
                <a:endParaRPr/>
              </a:p>
            </p:txBody>
          </p:sp>
          <p:cxnSp>
            <p:nvCxnSpPr>
              <p:cNvPr id="238" name="Google Shape;238;p10"/>
              <p:cNvCxnSpPr/>
              <p:nvPr/>
            </p:nvCxnSpPr>
            <p:spPr>
              <a:xfrm>
                <a:off x="3792" y="1728"/>
                <a:ext cx="192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sp>
          <p:nvSpPr>
            <p:cNvPr id="239" name="Google Shape;239;p10"/>
            <p:cNvSpPr/>
            <p:nvPr/>
          </p:nvSpPr>
          <p:spPr>
            <a:xfrm>
              <a:off x="2496" y="1536"/>
              <a:ext cx="1488" cy="336"/>
            </a:xfrm>
            <a:prstGeom prst="rect">
              <a:avLst/>
            </a:prstGeom>
            <a:solidFill>
              <a:srgbClr val="00152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00">
                <a:solidFill>
                  <a:schemeClr val="accent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40" name="Google Shape;240;p10"/>
          <p:cNvSpPr/>
          <p:nvPr/>
        </p:nvSpPr>
        <p:spPr>
          <a:xfrm>
            <a:off x="5791200" y="1200150"/>
            <a:ext cx="857250" cy="3943350"/>
          </a:xfrm>
          <a:prstGeom prst="rect">
            <a:avLst/>
          </a:prstGeom>
          <a:solidFill>
            <a:srgbClr val="7F7F7F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0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Stack is Last In, First Out (LIFO)</a:t>
            </a:r>
            <a:endParaRPr/>
          </a:p>
        </p:txBody>
      </p:sp>
      <p:sp>
        <p:nvSpPr>
          <p:cNvPr id="242" name="Google Shape;242;p10"/>
          <p:cNvSpPr txBox="1"/>
          <p:nvPr/>
        </p:nvSpPr>
        <p:spPr>
          <a:xfrm>
            <a:off x="304800" y="1106529"/>
            <a:ext cx="1348446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int main ()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{ a(0);  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id="243" name="Google Shape;243;p10"/>
          <p:cNvSpPr txBox="1"/>
          <p:nvPr/>
        </p:nvSpPr>
        <p:spPr>
          <a:xfrm>
            <a:off x="474633" y="1720484"/>
            <a:ext cx="1665841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void a (int m)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{ b(1);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id="244" name="Google Shape;244;p10"/>
          <p:cNvSpPr txBox="1"/>
          <p:nvPr/>
        </p:nvSpPr>
        <p:spPr>
          <a:xfrm>
            <a:off x="693292" y="2334439"/>
            <a:ext cx="1665841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C115"/>
                </a:solidFill>
                <a:latin typeface="Consolas"/>
                <a:ea typeface="Consolas"/>
                <a:cs typeface="Consolas"/>
                <a:sym typeface="Consolas"/>
              </a:rPr>
              <a:t>void b (int n)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C115"/>
                </a:solidFill>
                <a:latin typeface="Consolas"/>
                <a:ea typeface="Consolas"/>
                <a:cs typeface="Consolas"/>
                <a:sym typeface="Consolas"/>
              </a:rPr>
              <a:t>{ c(2);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C115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id="245" name="Google Shape;245;p10"/>
          <p:cNvSpPr txBox="1"/>
          <p:nvPr/>
        </p:nvSpPr>
        <p:spPr>
          <a:xfrm>
            <a:off x="912433" y="2948394"/>
            <a:ext cx="1665841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void c (int o)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{ d(3);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id="246" name="Google Shape;246;p10"/>
          <p:cNvSpPr txBox="1"/>
          <p:nvPr/>
        </p:nvSpPr>
        <p:spPr>
          <a:xfrm>
            <a:off x="1178553" y="3562350"/>
            <a:ext cx="1665841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C5DBC3"/>
                </a:solidFill>
                <a:latin typeface="Consolas"/>
                <a:ea typeface="Consolas"/>
                <a:cs typeface="Consolas"/>
                <a:sym typeface="Consolas"/>
              </a:rPr>
              <a:t>void d (int p)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C5DBC3"/>
                </a:solidFill>
                <a:latin typeface="Consolas"/>
                <a:ea typeface="Consolas"/>
                <a:cs typeface="Consolas"/>
                <a:sym typeface="Consolas"/>
              </a:rPr>
              <a:t>{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C5DBC3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descr="Large grid" id="247" name="Google Shape;247;p10"/>
          <p:cNvSpPr/>
          <p:nvPr/>
        </p:nvSpPr>
        <p:spPr>
          <a:xfrm>
            <a:off x="5791200" y="1200150"/>
            <a:ext cx="857250" cy="571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0"/>
          <p:cNvSpPr txBox="1"/>
          <p:nvPr/>
        </p:nvSpPr>
        <p:spPr>
          <a:xfrm>
            <a:off x="5886450" y="850791"/>
            <a:ext cx="593432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stack</a:t>
            </a:r>
            <a:endParaRPr/>
          </a:p>
        </p:txBody>
      </p:sp>
      <p:sp>
        <p:nvSpPr>
          <p:cNvPr descr="Large grid" id="249" name="Google Shape;249;p10"/>
          <p:cNvSpPr/>
          <p:nvPr/>
        </p:nvSpPr>
        <p:spPr>
          <a:xfrm>
            <a:off x="5791200" y="1771650"/>
            <a:ext cx="857250" cy="6286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descr="Large grid" id="250" name="Google Shape;250;p10"/>
          <p:cNvSpPr/>
          <p:nvPr/>
        </p:nvSpPr>
        <p:spPr>
          <a:xfrm>
            <a:off x="5791200" y="2400300"/>
            <a:ext cx="857250" cy="6286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descr="Large grid" id="251" name="Google Shape;251;p10"/>
          <p:cNvSpPr/>
          <p:nvPr/>
        </p:nvSpPr>
        <p:spPr>
          <a:xfrm>
            <a:off x="5791200" y="3028950"/>
            <a:ext cx="857250" cy="6286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descr="Large grid" id="252" name="Google Shape;252;p10"/>
          <p:cNvSpPr/>
          <p:nvPr/>
        </p:nvSpPr>
        <p:spPr>
          <a:xfrm>
            <a:off x="5791200" y="3657600"/>
            <a:ext cx="857250" cy="6286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53" name="Google Shape;253;p10"/>
          <p:cNvCxnSpPr/>
          <p:nvPr/>
        </p:nvCxnSpPr>
        <p:spPr>
          <a:xfrm>
            <a:off x="7009952" y="2228850"/>
            <a:ext cx="0" cy="10287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4" name="Google Shape;254;p10"/>
          <p:cNvSpPr txBox="1"/>
          <p:nvPr/>
        </p:nvSpPr>
        <p:spPr>
          <a:xfrm>
            <a:off x="6724203" y="1485900"/>
            <a:ext cx="812006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Stack grows down</a:t>
            </a:r>
            <a:endParaRPr/>
          </a:p>
        </p:txBody>
      </p:sp>
      <p:sp>
        <p:nvSpPr>
          <p:cNvPr id="255" name="Google Shape;255;p10"/>
          <p:cNvSpPr/>
          <p:nvPr/>
        </p:nvSpPr>
        <p:spPr>
          <a:xfrm>
            <a:off x="6852056" y="3429000"/>
            <a:ext cx="2057858" cy="15177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stack grows downward; </a:t>
            </a:r>
            <a:r>
              <a:rPr lang="en-US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a()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’s local variables have lower byte addresses than </a:t>
            </a:r>
            <a:r>
              <a:rPr lang="en-US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main()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’s, and so on.</a:t>
            </a:r>
            <a:endParaRPr sz="16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1"/>
          <p:cNvSpPr txBox="1"/>
          <p:nvPr>
            <p:ph idx="1" type="body"/>
          </p:nvPr>
        </p:nvSpPr>
        <p:spPr>
          <a:xfrm>
            <a:off x="189571" y="681037"/>
            <a:ext cx="8525805" cy="18907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457200" lvl="0" marL="518145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AutoNum type="arabicPeriod"/>
            </a:pPr>
            <a:r>
              <a:rPr lang="en-US" sz="2000">
                <a:solidFill>
                  <a:srgbClr val="7F7F7F"/>
                </a:solidFill>
              </a:rPr>
              <a:t>Array bounds are not checked during element access.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620"/>
              <a:buChar char="▪"/>
            </a:pPr>
            <a:r>
              <a:rPr lang="en-US" sz="1800">
                <a:solidFill>
                  <a:srgbClr val="7F7F7F"/>
                </a:solidFill>
              </a:rPr>
              <a:t>Consequence: We can accidentally access off the end of an array!</a:t>
            </a:r>
            <a:endParaRPr sz="2400">
              <a:solidFill>
                <a:srgbClr val="7F7F7F"/>
              </a:solidFill>
            </a:endParaRPr>
          </a:p>
          <a:p>
            <a:pPr indent="-457200" lvl="0" marL="518145" rtl="0" algn="l">
              <a:spcBef>
                <a:spcPts val="625"/>
              </a:spcBef>
              <a:spcAft>
                <a:spcPts val="0"/>
              </a:spcAft>
              <a:buSzPts val="1900"/>
              <a:buFont typeface="Calibri"/>
              <a:buAutoNum type="arabicPeriod"/>
            </a:pPr>
            <a:r>
              <a:rPr lang="en-US" sz="2000">
                <a:solidFill>
                  <a:srgbClr val="7F7F7F"/>
                </a:solidFill>
              </a:rPr>
              <a:t>An array is passed to a function as a pointer.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620"/>
              <a:buChar char="▪"/>
            </a:pPr>
            <a:r>
              <a:rPr lang="en-US" sz="1800">
                <a:solidFill>
                  <a:srgbClr val="7F7F7F"/>
                </a:solidFill>
              </a:rPr>
              <a:t>Consequence: The array size is lost! Be careful with </a:t>
            </a: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sizeof()</a:t>
            </a:r>
            <a:r>
              <a:rPr lang="en-US" sz="1800">
                <a:solidFill>
                  <a:srgbClr val="7F7F7F"/>
                </a:solidFill>
              </a:rPr>
              <a:t>!</a:t>
            </a:r>
            <a:endParaRPr/>
          </a:p>
          <a:p>
            <a:pPr indent="-457200" lvl="0" marL="518145" rtl="0" algn="l">
              <a:spcBef>
                <a:spcPts val="625"/>
              </a:spcBef>
              <a:spcAft>
                <a:spcPts val="0"/>
              </a:spcAft>
              <a:buSzPts val="1900"/>
              <a:buFont typeface="Calibri"/>
              <a:buAutoNum type="arabicPeriod"/>
            </a:pPr>
            <a:r>
              <a:rPr lang="en-US" sz="2000"/>
              <a:t>Declared arrays are only allocated while the scope is valid.</a:t>
            </a:r>
            <a:endParaRPr/>
          </a:p>
          <a:p>
            <a:pPr indent="-163681" lvl="1" marL="660481" rtl="0" algn="l">
              <a:spcBef>
                <a:spcPts val="320"/>
              </a:spcBef>
              <a:spcAft>
                <a:spcPts val="0"/>
              </a:spcAft>
              <a:buClr>
                <a:srgbClr val="C5DBC3"/>
              </a:buClr>
              <a:buSzPts val="1440"/>
              <a:buNone/>
            </a:pPr>
            <a:r>
              <a:t/>
            </a:r>
            <a:endParaRPr sz="1600"/>
          </a:p>
        </p:txBody>
      </p:sp>
      <p:sp>
        <p:nvSpPr>
          <p:cNvPr id="261" name="Google Shape;261;p11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Recall: Array Are Very Primitive</a:t>
            </a:r>
            <a:endParaRPr/>
          </a:p>
        </p:txBody>
      </p:sp>
      <p:pic>
        <p:nvPicPr>
          <p:cNvPr descr="てんとう虫のイラスト" id="262" name="Google Shape;26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48556" y="38100"/>
            <a:ext cx="601965" cy="5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1"/>
          <p:cNvSpPr txBox="1"/>
          <p:nvPr/>
        </p:nvSpPr>
        <p:spPr>
          <a:xfrm>
            <a:off x="914400" y="2934894"/>
            <a:ext cx="4724400" cy="1084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2" marL="79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12"/>
              <a:buFont typeface="Consolas"/>
              <a:buNone/>
            </a:pPr>
            <a:r>
              <a:rPr b="0" i="0" lang="en-US" sz="1612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char *foo() {</a:t>
            </a:r>
            <a:br>
              <a:rPr b="0" i="0" lang="en-US" sz="1612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-US" sz="1612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 char string[32]; ...;</a:t>
            </a:r>
            <a:br>
              <a:rPr b="0" i="0" lang="en-US" sz="1612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-US" sz="1612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 return string;</a:t>
            </a:r>
            <a:br>
              <a:rPr b="0" i="0" lang="en-US" sz="1612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-US" sz="1612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r>
              <a:rPr b="0" i="0" lang="en-US" sz="1612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1612" u="none" cap="none" strike="noStrike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  <a:t>is incorrect</a:t>
            </a:r>
            <a:endParaRPr/>
          </a:p>
        </p:txBody>
      </p:sp>
      <p:sp>
        <p:nvSpPr>
          <p:cNvPr id="264" name="Google Shape;264;p11"/>
          <p:cNvSpPr/>
          <p:nvPr/>
        </p:nvSpPr>
        <p:spPr>
          <a:xfrm>
            <a:off x="5638800" y="3790950"/>
            <a:ext cx="3288890" cy="778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Solution: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Dynamic memory allocation! </a:t>
            </a:r>
            <a:r>
              <a:rPr lang="en-US" sz="1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(more </a:t>
            </a:r>
            <a:r>
              <a:rPr lang="en-US" sz="1400" strike="sng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late</a:t>
            </a:r>
            <a:r>
              <a:rPr lang="en-US" sz="1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now)</a:t>
            </a: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1"/>
          <p:cNvSpPr txBox="1"/>
          <p:nvPr/>
        </p:nvSpPr>
        <p:spPr>
          <a:xfrm>
            <a:off x="6575429" y="113784"/>
            <a:ext cx="184800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[From last time]</a:t>
            </a:r>
            <a:endParaRPr/>
          </a:p>
        </p:txBody>
      </p:sp>
      <p:sp>
        <p:nvSpPr>
          <p:cNvPr id="266" name="Google Shape;266;p11"/>
          <p:cNvSpPr/>
          <p:nvPr/>
        </p:nvSpPr>
        <p:spPr>
          <a:xfrm>
            <a:off x="6966032" y="2036518"/>
            <a:ext cx="533400" cy="6096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2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Passing Pointers into the Stack</a:t>
            </a:r>
            <a:endParaRPr/>
          </a:p>
        </p:txBody>
      </p:sp>
      <p:sp>
        <p:nvSpPr>
          <p:cNvPr id="272" name="Google Shape;272;p12"/>
          <p:cNvSpPr txBox="1"/>
          <p:nvPr>
            <p:ph idx="4294967295" type="body"/>
          </p:nvPr>
        </p:nvSpPr>
        <p:spPr>
          <a:xfrm>
            <a:off x="215494" y="681037"/>
            <a:ext cx="4292600" cy="1545387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✅"/>
            </a:pPr>
            <a:r>
              <a:rPr lang="en-US" sz="2000"/>
              <a:t>It is fine to pass a pointer to stack space further down.</a:t>
            </a:r>
            <a:endParaRPr b="1" sz="2000"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🢭"/>
            </a:pPr>
            <a:r>
              <a:rPr lang="en-US" sz="1800"/>
              <a:t>I.e., pointers to addresses higher in the stack point to data in currently allocated stack frames.</a:t>
            </a:r>
            <a:endParaRPr sz="2000"/>
          </a:p>
        </p:txBody>
      </p:sp>
      <p:sp>
        <p:nvSpPr>
          <p:cNvPr id="273" name="Google Shape;273;p12"/>
          <p:cNvSpPr txBox="1"/>
          <p:nvPr/>
        </p:nvSpPr>
        <p:spPr>
          <a:xfrm>
            <a:off x="4381499" y="742950"/>
            <a:ext cx="3505200" cy="1483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void </a:t>
            </a:r>
            <a:r>
              <a:rPr lang="en-US" sz="16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load_buf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() { … };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int main() {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 …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 char buf[...];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load_buf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b="1"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buf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, BUFLEN);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 …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grpSp>
        <p:nvGrpSpPr>
          <p:cNvPr id="274" name="Google Shape;274;p12"/>
          <p:cNvGrpSpPr/>
          <p:nvPr/>
        </p:nvGrpSpPr>
        <p:grpSpPr>
          <a:xfrm>
            <a:off x="7543798" y="734986"/>
            <a:ext cx="1383893" cy="1452682"/>
            <a:chOff x="7543798" y="734986"/>
            <a:chExt cx="1383893" cy="1452682"/>
          </a:xfrm>
        </p:grpSpPr>
        <p:sp>
          <p:nvSpPr>
            <p:cNvPr descr="Large grid" id="275" name="Google Shape;275;p12"/>
            <p:cNvSpPr/>
            <p:nvPr/>
          </p:nvSpPr>
          <p:spPr>
            <a:xfrm>
              <a:off x="7543800" y="1025561"/>
              <a:ext cx="1383890" cy="74641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descr="Large grid" id="276" name="Google Shape;276;p12"/>
            <p:cNvSpPr/>
            <p:nvPr/>
          </p:nvSpPr>
          <p:spPr>
            <a:xfrm>
              <a:off x="7543798" y="1764253"/>
              <a:ext cx="1383883" cy="317811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7" name="Google Shape;277;p12"/>
            <p:cNvSpPr txBox="1"/>
            <p:nvPr/>
          </p:nvSpPr>
          <p:spPr>
            <a:xfrm>
              <a:off x="7961507" y="734986"/>
              <a:ext cx="593432" cy="3231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stack</a:t>
              </a:r>
              <a:endParaRPr/>
            </a:p>
          </p:txBody>
        </p:sp>
        <p:cxnSp>
          <p:nvCxnSpPr>
            <p:cNvPr id="278" name="Google Shape;278;p12"/>
            <p:cNvCxnSpPr/>
            <p:nvPr/>
          </p:nvCxnSpPr>
          <p:spPr>
            <a:xfrm>
              <a:off x="8229600" y="1885950"/>
              <a:ext cx="0" cy="301718"/>
            </a:xfrm>
            <a:prstGeom prst="straightConnector1">
              <a:avLst/>
            </a:prstGeom>
            <a:noFill/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79" name="Google Shape;279;p12"/>
            <p:cNvSpPr txBox="1"/>
            <p:nvPr/>
          </p:nvSpPr>
          <p:spPr>
            <a:xfrm>
              <a:off x="7543802" y="1025561"/>
              <a:ext cx="1383889" cy="7571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7938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Consolas"/>
                  <a:ea typeface="Consolas"/>
                  <a:cs typeface="Consolas"/>
                  <a:sym typeface="Consolas"/>
                </a:rPr>
                <a:t>buf</a:t>
              </a:r>
              <a:r>
                <a:rPr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char array</a:t>
              </a:r>
              <a:endParaRPr/>
            </a:p>
            <a:p>
              <a:pPr indent="0" lvl="0" marL="7938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persistent through </a:t>
              </a:r>
              <a:r>
                <a:rPr lang="en-US" sz="1200">
                  <a:solidFill>
                    <a:srgbClr val="00BEE2"/>
                  </a:solidFill>
                  <a:latin typeface="Consolas"/>
                  <a:ea typeface="Consolas"/>
                  <a:cs typeface="Consolas"/>
                  <a:sym typeface="Consolas"/>
                </a:rPr>
                <a:t>load_buf</a:t>
              </a:r>
              <a:r>
                <a:rPr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’s execution</a:t>
              </a:r>
              <a:endParaRPr/>
            </a:p>
          </p:txBody>
        </p:sp>
      </p:grpSp>
      <p:sp>
        <p:nvSpPr>
          <p:cNvPr id="280" name="Google Shape;280;p12"/>
          <p:cNvSpPr txBox="1"/>
          <p:nvPr/>
        </p:nvSpPr>
        <p:spPr>
          <a:xfrm>
            <a:off x="4381499" y="2508664"/>
            <a:ext cx="3505197" cy="2262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char *make_buf() {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  char buf[50];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  return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buf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void foo() {…}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int main(){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 char *stackAddr = \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-US" sz="16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make_buf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();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foo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(stackAddr);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 …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cxnSp>
        <p:nvCxnSpPr>
          <p:cNvPr id="281" name="Google Shape;281;p12"/>
          <p:cNvCxnSpPr/>
          <p:nvPr/>
        </p:nvCxnSpPr>
        <p:spPr>
          <a:xfrm>
            <a:off x="442912" y="2343150"/>
            <a:ext cx="8258176" cy="0"/>
          </a:xfrm>
          <a:prstGeom prst="straightConnector1">
            <a:avLst/>
          </a:prstGeom>
          <a:noFill/>
          <a:ln cap="flat" cmpd="sng" w="190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てんとう虫のイラスト" id="282" name="Google Shape;28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48556" y="38100"/>
            <a:ext cx="601965" cy="5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2"/>
          <p:cNvSpPr txBox="1"/>
          <p:nvPr/>
        </p:nvSpPr>
        <p:spPr>
          <a:xfrm>
            <a:off x="216310" y="2357438"/>
            <a:ext cx="4291784" cy="595312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marR="0" rtl="0" algn="l">
              <a:spcBef>
                <a:spcPts val="0"/>
              </a:spcBef>
              <a:spcAft>
                <a:spcPts val="0"/>
              </a:spcAft>
              <a:buClr>
                <a:srgbClr val="E4DDD2"/>
              </a:buClr>
              <a:buSzPts val="1900"/>
              <a:buFont typeface="Arial"/>
              <a:buChar char="❌"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However,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60945" marR="0" rtl="0" algn="l">
              <a:spcBef>
                <a:spcPts val="625"/>
              </a:spcBef>
              <a:spcAft>
                <a:spcPts val="0"/>
              </a:spcAft>
              <a:buClr>
                <a:srgbClr val="E4DDD2"/>
              </a:buClr>
              <a:buSzPts val="1900"/>
              <a:buFont typeface="Noto Sans Symbols"/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2"/>
          <p:cNvSpPr txBox="1"/>
          <p:nvPr/>
        </p:nvSpPr>
        <p:spPr>
          <a:xfrm>
            <a:off x="216310" y="2357437"/>
            <a:ext cx="4291784" cy="2468368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marR="0" rtl="0" algn="l">
              <a:spcBef>
                <a:spcPts val="0"/>
              </a:spcBef>
              <a:spcAft>
                <a:spcPts val="0"/>
              </a:spcAft>
              <a:buClr>
                <a:srgbClr val="E4DDD2"/>
              </a:buClr>
              <a:buSzPts val="1900"/>
              <a:buFont typeface="Arial"/>
              <a:buChar char="❌"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However, it is catastrophically bad to return a pointer to something in the stack!</a:t>
            </a:r>
            <a:endParaRPr/>
          </a:p>
          <a:p>
            <a:pPr indent="-255120" lvl="1" marL="660481" marR="0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Font typeface="Noto Sans Symbols"/>
              <a:buChar char="🢭"/>
            </a:pPr>
            <a:r>
              <a:rPr b="0" i="0" lang="en-US" sz="1800" u="none" cap="none" strike="noStrike">
                <a:solidFill>
                  <a:srgbClr val="C5DBC3"/>
                </a:solidFill>
                <a:latin typeface="Calibri"/>
                <a:ea typeface="Calibri"/>
                <a:cs typeface="Calibri"/>
                <a:sym typeface="Calibri"/>
              </a:rPr>
              <a:t>Memory will be overwritten when other functions are called!</a:t>
            </a:r>
            <a:endParaRPr/>
          </a:p>
          <a:p>
            <a:pPr indent="-255120" lvl="1" marL="660481" marR="0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Font typeface="Noto Sans Symbols"/>
              <a:buChar char="🢭"/>
            </a:pPr>
            <a:r>
              <a:rPr b="0" i="0" lang="en-US" sz="1800" u="none" cap="none" strike="noStrike">
                <a:solidFill>
                  <a:srgbClr val="C5DBC3"/>
                </a:solidFill>
                <a:latin typeface="Calibri"/>
                <a:ea typeface="Calibri"/>
                <a:cs typeface="Calibri"/>
                <a:sym typeface="Calibri"/>
              </a:rPr>
              <a:t>So your data would no longer exist…and writes can overwrite key pointers, causing crashes!</a:t>
            </a:r>
            <a:endParaRPr/>
          </a:p>
          <a:p>
            <a:pPr indent="0" lvl="0" marL="60945" marR="0" rtl="0" algn="l">
              <a:spcBef>
                <a:spcPts val="625"/>
              </a:spcBef>
              <a:spcAft>
                <a:spcPts val="0"/>
              </a:spcAft>
              <a:buClr>
                <a:srgbClr val="E4DDD2"/>
              </a:buClr>
              <a:buSzPts val="1900"/>
              <a:buFont typeface="Noto Sans Symbols"/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7675235" y="1548245"/>
            <a:ext cx="190683" cy="436419"/>
          </a:xfrm>
          <a:custGeom>
            <a:rect b="b" l="l" r="r" t="t"/>
            <a:pathLst>
              <a:path extrusionOk="0" h="436419" w="190683">
                <a:moveTo>
                  <a:pt x="190683" y="436419"/>
                </a:moveTo>
                <a:cubicBezTo>
                  <a:pt x="128338" y="381001"/>
                  <a:pt x="44404" y="342944"/>
                  <a:pt x="3647" y="270164"/>
                </a:cubicBezTo>
                <a:cubicBezTo>
                  <a:pt x="-13021" y="240400"/>
                  <a:pt x="32090" y="208135"/>
                  <a:pt x="45210" y="176646"/>
                </a:cubicBezTo>
                <a:cubicBezTo>
                  <a:pt x="49423" y="166535"/>
                  <a:pt x="50703" y="155270"/>
                  <a:pt x="55601" y="145473"/>
                </a:cubicBezTo>
                <a:cubicBezTo>
                  <a:pt x="61186" y="134303"/>
                  <a:pt x="71311" y="125712"/>
                  <a:pt x="76383" y="114300"/>
                </a:cubicBezTo>
                <a:cubicBezTo>
                  <a:pt x="85280" y="94282"/>
                  <a:pt x="90238" y="72737"/>
                  <a:pt x="97165" y="51955"/>
                </a:cubicBezTo>
                <a:cubicBezTo>
                  <a:pt x="109747" y="14211"/>
                  <a:pt x="107556" y="31735"/>
                  <a:pt x="107556" y="0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86" name="Google Shape;286;p12"/>
          <p:cNvGrpSpPr/>
          <p:nvPr/>
        </p:nvGrpSpPr>
        <p:grpSpPr>
          <a:xfrm>
            <a:off x="7543800" y="2559669"/>
            <a:ext cx="1383890" cy="1452682"/>
            <a:chOff x="7543800" y="2559669"/>
            <a:chExt cx="1383890" cy="1452682"/>
          </a:xfrm>
        </p:grpSpPr>
        <p:sp>
          <p:nvSpPr>
            <p:cNvPr descr="Large grid" id="287" name="Google Shape;287;p12"/>
            <p:cNvSpPr/>
            <p:nvPr/>
          </p:nvSpPr>
          <p:spPr>
            <a:xfrm>
              <a:off x="7543800" y="2820756"/>
              <a:ext cx="1383890" cy="74641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7938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2"/>
            <p:cNvSpPr txBox="1"/>
            <p:nvPr/>
          </p:nvSpPr>
          <p:spPr>
            <a:xfrm>
              <a:off x="7953698" y="2559669"/>
              <a:ext cx="593432" cy="3231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stack</a:t>
              </a:r>
              <a:endParaRPr/>
            </a:p>
          </p:txBody>
        </p:sp>
        <p:cxnSp>
          <p:nvCxnSpPr>
            <p:cNvPr id="289" name="Google Shape;289;p12"/>
            <p:cNvCxnSpPr/>
            <p:nvPr/>
          </p:nvCxnSpPr>
          <p:spPr>
            <a:xfrm>
              <a:off x="8221791" y="3710633"/>
              <a:ext cx="0" cy="301718"/>
            </a:xfrm>
            <a:prstGeom prst="straightConnector1">
              <a:avLst/>
            </a:prstGeom>
            <a:noFill/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290" name="Google Shape;290;p12"/>
          <p:cNvGrpSpPr/>
          <p:nvPr/>
        </p:nvGrpSpPr>
        <p:grpSpPr>
          <a:xfrm>
            <a:off x="7543793" y="3558144"/>
            <a:ext cx="1383897" cy="343365"/>
            <a:chOff x="7543793" y="3558144"/>
            <a:chExt cx="1383897" cy="343365"/>
          </a:xfrm>
        </p:grpSpPr>
        <p:sp>
          <p:nvSpPr>
            <p:cNvPr descr="Large grid" id="291" name="Google Shape;291;p12"/>
            <p:cNvSpPr/>
            <p:nvPr/>
          </p:nvSpPr>
          <p:spPr>
            <a:xfrm>
              <a:off x="7543793" y="3583698"/>
              <a:ext cx="1383883" cy="317811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descr="Large grid" id="292" name="Google Shape;292;p12"/>
            <p:cNvSpPr/>
            <p:nvPr/>
          </p:nvSpPr>
          <p:spPr>
            <a:xfrm>
              <a:off x="7543800" y="3558144"/>
              <a:ext cx="1383890" cy="321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Consolas"/>
                  <a:ea typeface="Consolas"/>
                  <a:cs typeface="Consolas"/>
                  <a:sym typeface="Consolas"/>
                </a:rPr>
                <a:t>buf</a:t>
              </a:r>
              <a:endParaRPr sz="14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sp>
        <p:nvSpPr>
          <p:cNvPr descr="Large grid" id="293" name="Google Shape;293;p12"/>
          <p:cNvSpPr/>
          <p:nvPr/>
        </p:nvSpPr>
        <p:spPr>
          <a:xfrm>
            <a:off x="7543793" y="3558144"/>
            <a:ext cx="1383883" cy="343365"/>
          </a:xfrm>
          <a:prstGeom prst="rect">
            <a:avLst/>
          </a:prstGeom>
          <a:solidFill>
            <a:srgbClr val="D8E15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descr="Large grid" id="294" name="Google Shape;294;p12"/>
          <p:cNvSpPr/>
          <p:nvPr/>
        </p:nvSpPr>
        <p:spPr>
          <a:xfrm>
            <a:off x="7543793" y="3563554"/>
            <a:ext cx="1383890" cy="321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sngStrike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buf???</a:t>
            </a:r>
            <a:endParaRPr/>
          </a:p>
        </p:txBody>
      </p:sp>
      <p:sp>
        <p:nvSpPr>
          <p:cNvPr id="295" name="Google Shape;295;p12"/>
          <p:cNvSpPr txBox="1"/>
          <p:nvPr/>
        </p:nvSpPr>
        <p:spPr>
          <a:xfrm>
            <a:off x="7663215" y="2893333"/>
            <a:ext cx="1204177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stackAddr   </a:t>
            </a:r>
            <a:endParaRPr sz="12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2"/>
          <p:cNvSpPr/>
          <p:nvPr/>
        </p:nvSpPr>
        <p:spPr>
          <a:xfrm>
            <a:off x="7543784" y="2826825"/>
            <a:ext cx="1383891" cy="735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stackAddr</a:t>
            </a: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points</a:t>
            </a:r>
            <a:b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 overwritten</a:t>
            </a:r>
            <a:b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memory</a:t>
            </a:r>
            <a:endParaRPr sz="12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7734208" y="3134773"/>
            <a:ext cx="72736" cy="561109"/>
          </a:xfrm>
          <a:custGeom>
            <a:rect b="b" l="l" r="r" t="t"/>
            <a:pathLst>
              <a:path extrusionOk="0" h="561109" w="72736">
                <a:moveTo>
                  <a:pt x="72736" y="0"/>
                </a:moveTo>
                <a:cubicBezTo>
                  <a:pt x="62345" y="34636"/>
                  <a:pt x="54545" y="70158"/>
                  <a:pt x="41564" y="103909"/>
                </a:cubicBezTo>
                <a:cubicBezTo>
                  <a:pt x="37081" y="115565"/>
                  <a:pt x="25701" y="123603"/>
                  <a:pt x="20782" y="135082"/>
                </a:cubicBezTo>
                <a:cubicBezTo>
                  <a:pt x="15279" y="147921"/>
                  <a:pt x="1849" y="219354"/>
                  <a:pt x="0" y="228600"/>
                </a:cubicBezTo>
                <a:cubicBezTo>
                  <a:pt x="3464" y="311727"/>
                  <a:pt x="2112" y="395195"/>
                  <a:pt x="10391" y="477982"/>
                </a:cubicBezTo>
                <a:cubicBezTo>
                  <a:pt x="13295" y="507023"/>
                  <a:pt x="28562" y="535107"/>
                  <a:pt x="41564" y="561109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"/>
          <p:cNvSpPr txBox="1"/>
          <p:nvPr>
            <p:ph idx="1" type="body"/>
          </p:nvPr>
        </p:nvSpPr>
        <p:spPr>
          <a:xfrm>
            <a:off x="247828" y="681038"/>
            <a:ext cx="376345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5300" lIns="130600" spcFirstLastPara="1" rIns="130600" wrap="square" tIns="65300">
            <a:noAutofit/>
          </a:bodyPr>
          <a:lstStyle/>
          <a:p>
            <a:pPr indent="0" lvl="0" marL="66446" rtl="0" algn="l">
              <a:spcBef>
                <a:spcPts val="625"/>
              </a:spcBef>
              <a:spcAft>
                <a:spcPts val="0"/>
              </a:spcAft>
              <a:buSzPts val="2554"/>
              <a:buNone/>
            </a:pPr>
            <a:r>
              <a:rPr lang="en-US"/>
              <a:t>The Heap</a:t>
            </a:r>
            <a:endParaRPr/>
          </a:p>
        </p:txBody>
      </p:sp>
      <p:sp>
        <p:nvSpPr>
          <p:cNvPr id="303" name="Google Shape;303;p13"/>
          <p:cNvSpPr txBox="1"/>
          <p:nvPr>
            <p:ph idx="2" type="body"/>
          </p:nvPr>
        </p:nvSpPr>
        <p:spPr>
          <a:xfrm>
            <a:off x="4383344" y="681037"/>
            <a:ext cx="4497694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Memory Locations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The Stack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chemeClr val="lt1"/>
              </a:buClr>
              <a:buSzPts val="2554"/>
              <a:buFont typeface="Arial"/>
              <a:buChar char="•"/>
            </a:pPr>
            <a:r>
              <a:rPr lang="en-US"/>
              <a:t>The Heap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Linked List Example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When Memory Goes Bad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Implementing Memory Management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4"/>
          <p:cNvSpPr txBox="1"/>
          <p:nvPr>
            <p:ph idx="1" type="body"/>
          </p:nvPr>
        </p:nvSpPr>
        <p:spPr>
          <a:xfrm>
            <a:off x="189571" y="681037"/>
            <a:ext cx="8802029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The heap is </a:t>
            </a:r>
            <a:r>
              <a:rPr lang="en-US" sz="2000">
                <a:solidFill>
                  <a:srgbClr val="D8E156"/>
                </a:solidFill>
              </a:rPr>
              <a:t>dynamic memory</a:t>
            </a:r>
            <a:r>
              <a:rPr lang="en-US" sz="2000"/>
              <a:t> – memory that can be </a:t>
            </a:r>
            <a:br>
              <a:rPr lang="en-US" sz="2000"/>
            </a:br>
            <a:r>
              <a:rPr lang="en-US" sz="2000"/>
              <a:t>allocated, resized, and freed during program runtime.</a:t>
            </a:r>
            <a:endParaRPr sz="1800"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Useful for persistent memory across function calls.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But biggest source of pointer bugs, memory leaks, …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Similar to Java </a:t>
            </a:r>
            <a:r>
              <a:rPr b="1" lang="en-US" sz="1800"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US" sz="1800"/>
              <a:t> command allocates memory….but with key differences below.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b="1" lang="en-US" sz="2000"/>
              <a:t>Huge</a:t>
            </a:r>
            <a:r>
              <a:rPr lang="en-US" sz="2000"/>
              <a:t> pool of memory (usually &gt;&gt;  stack), but </a:t>
            </a:r>
            <a:r>
              <a:rPr lang="en-US" sz="2000">
                <a:solidFill>
                  <a:srgbClr val="D8E156"/>
                </a:solidFill>
              </a:rPr>
              <a:t>not</a:t>
            </a:r>
            <a:r>
              <a:rPr lang="en-US" sz="2000"/>
              <a:t> allocated in contiguous order.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Back-to-back requests for heap memory </a:t>
            </a:r>
            <a:r>
              <a:rPr i="1" lang="en-US" sz="1800"/>
              <a:t>could</a:t>
            </a:r>
            <a:r>
              <a:rPr lang="en-US" sz="1800"/>
              <a:t> result in blocks very far apart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In C, specify number of </a:t>
            </a:r>
            <a:r>
              <a:rPr lang="en-US" sz="2000">
                <a:solidFill>
                  <a:srgbClr val="D8E156"/>
                </a:solidFill>
              </a:rPr>
              <a:t>bytes</a:t>
            </a:r>
            <a:r>
              <a:rPr lang="en-US" sz="2000"/>
              <a:t> of memory </a:t>
            </a:r>
            <a:r>
              <a:rPr b="1" lang="en-US" sz="2000">
                <a:solidFill>
                  <a:schemeClr val="accent4"/>
                </a:solidFill>
              </a:rPr>
              <a:t>explicitly </a:t>
            </a:r>
            <a:r>
              <a:rPr lang="en-US" sz="2000"/>
              <a:t>to allocate/deallocate item.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D8E156"/>
              </a:buClr>
              <a:buSzPts val="1620"/>
              <a:buChar char="▪"/>
            </a:pPr>
            <a:r>
              <a:rPr lang="en-US" sz="18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malloc()</a:t>
            </a:r>
            <a:r>
              <a:rPr lang="en-US" sz="1800"/>
              <a:t>: Allocates raw, uninitialized memory from heap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D8E156"/>
              </a:buClr>
              <a:buSzPts val="1620"/>
              <a:buChar char="▪"/>
            </a:pPr>
            <a:r>
              <a:rPr lang="en-US" sz="18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free()</a:t>
            </a:r>
            <a:r>
              <a:rPr lang="en-US" sz="1800"/>
              <a:t>: Frees memory on heap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D8E156"/>
              </a:buClr>
              <a:buSzPts val="1620"/>
              <a:buChar char="▪"/>
            </a:pPr>
            <a:r>
              <a:rPr lang="en-US" sz="18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realloc()</a:t>
            </a:r>
            <a:r>
              <a:rPr lang="en-US" sz="1800"/>
              <a:t>: Resizes previously allocated heap blocks to new size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Unlike the stack, memory gets reused only when programmer </a:t>
            </a:r>
            <a:r>
              <a:rPr b="1" lang="en-US" sz="1800">
                <a:solidFill>
                  <a:srgbClr val="D8E156"/>
                </a:solidFill>
              </a:rPr>
              <a:t>explicitly</a:t>
            </a:r>
            <a:r>
              <a:rPr lang="en-US" sz="1800"/>
              <a:t> cleans up</a:t>
            </a:r>
            <a:endParaRPr/>
          </a:p>
          <a:p>
            <a:pPr indent="-161366" lvl="0" marL="367091" rtl="0" algn="l">
              <a:spcBef>
                <a:spcPts val="625"/>
              </a:spcBef>
              <a:spcAft>
                <a:spcPts val="0"/>
              </a:spcAft>
              <a:buSzPts val="2280"/>
              <a:buNone/>
            </a:pPr>
            <a:r>
              <a:t/>
            </a:r>
            <a:endParaRPr/>
          </a:p>
        </p:txBody>
      </p:sp>
      <p:sp>
        <p:nvSpPr>
          <p:cNvPr id="309" name="Google Shape;309;p14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is the Heap?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5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Allocates a block of </a:t>
            </a:r>
            <a:r>
              <a:rPr lang="en-US" sz="2000">
                <a:solidFill>
                  <a:srgbClr val="D8E156"/>
                </a:solidFill>
              </a:rPr>
              <a:t>uninitialized</a:t>
            </a:r>
            <a:r>
              <a:rPr lang="en-US" sz="2000"/>
              <a:t> memory:</a:t>
            </a:r>
            <a:endParaRPr/>
          </a:p>
          <a:p>
            <a:pPr indent="-255121" lvl="1" marL="660481" rtl="0" algn="l">
              <a:spcBef>
                <a:spcPts val="325"/>
              </a:spcBef>
              <a:spcAft>
                <a:spcPts val="0"/>
              </a:spcAft>
              <a:buClr>
                <a:srgbClr val="C5DBC3"/>
              </a:buClr>
              <a:buSzPts val="1463"/>
              <a:buChar char="▪"/>
            </a:pPr>
            <a:r>
              <a:rPr lang="en-US" sz="1625">
                <a:latin typeface="Consolas"/>
                <a:ea typeface="Consolas"/>
                <a:cs typeface="Consolas"/>
                <a:sym typeface="Consolas"/>
              </a:rPr>
              <a:t>size_t n</a:t>
            </a:r>
            <a:r>
              <a:rPr lang="en-US" sz="1625"/>
              <a:t> is an unsigned integer type big enough to “count” memory bytes.</a:t>
            </a:r>
            <a:endParaRPr/>
          </a:p>
          <a:p>
            <a:pPr indent="-255121" lvl="1" marL="660481" rtl="0" algn="l">
              <a:spcBef>
                <a:spcPts val="325"/>
              </a:spcBef>
              <a:spcAft>
                <a:spcPts val="0"/>
              </a:spcAft>
              <a:buClr>
                <a:srgbClr val="C5DBC3"/>
              </a:buClr>
              <a:buSzPts val="1463"/>
              <a:buChar char="▪"/>
            </a:pPr>
            <a:r>
              <a:rPr lang="en-US" sz="1625"/>
              <a:t>Returns </a:t>
            </a:r>
            <a:r>
              <a:rPr lang="en-US" sz="1625">
                <a:latin typeface="Consolas"/>
                <a:ea typeface="Consolas"/>
                <a:cs typeface="Consolas"/>
                <a:sym typeface="Consolas"/>
              </a:rPr>
              <a:t>void *</a:t>
            </a:r>
            <a:r>
              <a:rPr lang="en-US" sz="1625"/>
              <a:t> pointer to block of memory on heap.</a:t>
            </a:r>
            <a:endParaRPr/>
          </a:p>
          <a:p>
            <a:pPr indent="-255121" lvl="1" marL="660481" rtl="0" algn="l">
              <a:spcBef>
                <a:spcPts val="325"/>
              </a:spcBef>
              <a:spcAft>
                <a:spcPts val="0"/>
              </a:spcAft>
              <a:buClr>
                <a:srgbClr val="C5DBC3"/>
              </a:buClr>
              <a:buSzPts val="1463"/>
              <a:buChar char="▪"/>
            </a:pPr>
            <a:r>
              <a:rPr lang="en-US" sz="1625"/>
              <a:t>A return of NULL indicates no more memory (</a:t>
            </a:r>
            <a:r>
              <a:rPr b="1" lang="en-US" sz="1625">
                <a:solidFill>
                  <a:srgbClr val="D8E156"/>
                </a:solidFill>
              </a:rPr>
              <a:t>always</a:t>
            </a:r>
            <a:r>
              <a:rPr lang="en-US" sz="1625"/>
              <a:t> check for it!!!)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To allocate a struct:</a:t>
            </a:r>
            <a:br>
              <a:rPr lang="en-US" sz="2000"/>
            </a:br>
            <a:r>
              <a:rPr lang="en-US" sz="1600">
                <a:latin typeface="Consolas"/>
                <a:ea typeface="Consolas"/>
                <a:cs typeface="Consolas"/>
                <a:sym typeface="Consolas"/>
              </a:rPr>
              <a:t>typedef struct { ... } TreeNode; </a:t>
            </a:r>
            <a:br>
              <a:rPr lang="en-US" sz="1600"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1600">
                <a:latin typeface="Consolas"/>
                <a:ea typeface="Consolas"/>
                <a:cs typeface="Consolas"/>
                <a:sym typeface="Consolas"/>
              </a:rPr>
              <a:t>TreeNode *tp = (TreeNode *) malloc(sizeof(TreeNode)); 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60945" rtl="0" algn="l">
              <a:spcBef>
                <a:spcPts val="625"/>
              </a:spcBef>
              <a:spcAft>
                <a:spcPts val="0"/>
              </a:spcAft>
              <a:buSzPts val="1900"/>
              <a:buNone/>
            </a:pPr>
            <a:br>
              <a:rPr lang="en-US" sz="2000">
                <a:latin typeface="Consolas"/>
                <a:ea typeface="Consolas"/>
                <a:cs typeface="Consolas"/>
                <a:sym typeface="Consolas"/>
              </a:rPr>
            </a:br>
            <a:endParaRPr sz="2000"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To allocate an array of 20 </a:t>
            </a:r>
            <a:r>
              <a:rPr lang="en-US" sz="2000"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2000"/>
              <a:t>s:</a:t>
            </a:r>
            <a:br>
              <a:rPr lang="en-US" sz="2000"/>
            </a:br>
            <a:r>
              <a:rPr lang="en-US" sz="1600">
                <a:latin typeface="Consolas"/>
                <a:ea typeface="Consolas"/>
                <a:cs typeface="Consolas"/>
                <a:sym typeface="Consolas"/>
              </a:rPr>
              <a:t>int *ptr = (int *) malloc(20*sizeof(int));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-255121" lvl="1" marL="660481" rtl="0" algn="l">
              <a:spcBef>
                <a:spcPts val="325"/>
              </a:spcBef>
              <a:spcAft>
                <a:spcPts val="0"/>
              </a:spcAft>
              <a:buClr>
                <a:srgbClr val="C5DBC3"/>
              </a:buClr>
              <a:buSzPts val="1463"/>
              <a:buChar char="▪"/>
            </a:pPr>
            <a:r>
              <a:rPr lang="en-US" sz="1625"/>
              <a:t>Many years ago ints used to be 16b. Now, 32b or 64b…</a:t>
            </a:r>
            <a:endParaRPr sz="1625"/>
          </a:p>
        </p:txBody>
      </p:sp>
      <p:sp>
        <p:nvSpPr>
          <p:cNvPr id="315" name="Google Shape;315;p15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>
                <a:latin typeface="Consolas"/>
                <a:ea typeface="Consolas"/>
                <a:cs typeface="Consolas"/>
                <a:sym typeface="Consolas"/>
              </a:rPr>
              <a:t>void *malloc(size_t n)</a:t>
            </a:r>
            <a:endParaRPr/>
          </a:p>
        </p:txBody>
      </p:sp>
      <p:grpSp>
        <p:nvGrpSpPr>
          <p:cNvPr id="316" name="Google Shape;316;p15"/>
          <p:cNvGrpSpPr/>
          <p:nvPr/>
        </p:nvGrpSpPr>
        <p:grpSpPr>
          <a:xfrm>
            <a:off x="1407462" y="2849404"/>
            <a:ext cx="3608487" cy="636746"/>
            <a:chOff x="1407462" y="2857691"/>
            <a:chExt cx="3608487" cy="636746"/>
          </a:xfrm>
        </p:grpSpPr>
        <p:sp>
          <p:nvSpPr>
            <p:cNvPr id="317" name="Google Shape;317;p15"/>
            <p:cNvSpPr/>
            <p:nvPr/>
          </p:nvSpPr>
          <p:spPr>
            <a:xfrm rot="-5400000">
              <a:off x="3217164" y="2231327"/>
              <a:ext cx="118872" cy="1371600"/>
            </a:xfrm>
            <a:prstGeom prst="leftBrace">
              <a:avLst>
                <a:gd fmla="val 8333" name="adj1"/>
                <a:gd fmla="val 50000" name="adj2"/>
              </a:avLst>
            </a:prstGeom>
            <a:noFill/>
            <a:ln cap="flat" cmpd="sng" w="19050">
              <a:solidFill>
                <a:srgbClr val="00BEE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875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8" name="Google Shape;318;p15"/>
            <p:cNvSpPr txBox="1"/>
            <p:nvPr/>
          </p:nvSpPr>
          <p:spPr>
            <a:xfrm>
              <a:off x="1407462" y="2952750"/>
              <a:ext cx="3608487" cy="54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7938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00BEE2"/>
                  </a:solidFill>
                  <a:latin typeface="Calibri"/>
                  <a:ea typeface="Calibri"/>
                  <a:cs typeface="Calibri"/>
                  <a:sym typeface="Calibri"/>
                </a:rPr>
                <a:t>Typecast</a:t>
              </a:r>
              <a:r>
                <a:rPr lang="en-US" sz="1600">
                  <a:solidFill>
                    <a:srgbClr val="00BEE2"/>
                  </a:solidFill>
                  <a:latin typeface="Calibri"/>
                  <a:ea typeface="Calibri"/>
                  <a:cs typeface="Calibri"/>
                  <a:sym typeface="Calibri"/>
                </a:rPr>
                <a:t> casts return value</a:t>
              </a:r>
              <a:br>
                <a:rPr lang="en-US" sz="1600">
                  <a:solidFill>
                    <a:srgbClr val="00BEE2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600">
                  <a:solidFill>
                    <a:srgbClr val="00BEE2"/>
                  </a:solidFill>
                  <a:latin typeface="Calibri"/>
                  <a:ea typeface="Calibri"/>
                  <a:cs typeface="Calibri"/>
                  <a:sym typeface="Calibri"/>
                </a:rPr>
                <a:t>from type </a:t>
              </a:r>
              <a:r>
                <a:rPr lang="en-US" sz="1600">
                  <a:solidFill>
                    <a:srgbClr val="00BEE2"/>
                  </a:solidFill>
                  <a:latin typeface="Consolas"/>
                  <a:ea typeface="Consolas"/>
                  <a:cs typeface="Consolas"/>
                  <a:sym typeface="Consolas"/>
                </a:rPr>
                <a:t>(void *)</a:t>
              </a:r>
              <a:r>
                <a:rPr lang="en-US" sz="1600">
                  <a:solidFill>
                    <a:srgbClr val="00BEE2"/>
                  </a:solidFill>
                  <a:latin typeface="Calibri"/>
                  <a:ea typeface="Calibri"/>
                  <a:cs typeface="Calibri"/>
                  <a:sym typeface="Calibri"/>
                </a:rPr>
                <a:t> to </a:t>
              </a:r>
              <a:r>
                <a:rPr lang="en-US" sz="1600">
                  <a:solidFill>
                    <a:srgbClr val="00BEE2"/>
                  </a:solidFill>
                  <a:latin typeface="Consolas"/>
                  <a:ea typeface="Consolas"/>
                  <a:cs typeface="Consolas"/>
                  <a:sym typeface="Consolas"/>
                </a:rPr>
                <a:t>(TreeNode *)</a:t>
              </a:r>
              <a:endParaRPr/>
            </a:p>
          </p:txBody>
        </p:sp>
      </p:grpSp>
      <p:sp>
        <p:nvSpPr>
          <p:cNvPr id="319" name="Google Shape;319;p15"/>
          <p:cNvSpPr txBox="1"/>
          <p:nvPr/>
        </p:nvSpPr>
        <p:spPr>
          <a:xfrm>
            <a:off x="6594088" y="3494437"/>
            <a:ext cx="2473712" cy="10964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Assuming size of objects can lead to misleading, unportable code. Use 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sizeof()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/>
          </a:p>
        </p:txBody>
      </p:sp>
      <p:grpSp>
        <p:nvGrpSpPr>
          <p:cNvPr id="320" name="Google Shape;320;p15"/>
          <p:cNvGrpSpPr/>
          <p:nvPr/>
        </p:nvGrpSpPr>
        <p:grpSpPr>
          <a:xfrm>
            <a:off x="4572000" y="2849403"/>
            <a:ext cx="3871847" cy="474518"/>
            <a:chOff x="4953001" y="2798320"/>
            <a:chExt cx="3871847" cy="474518"/>
          </a:xfrm>
        </p:grpSpPr>
        <p:sp>
          <p:nvSpPr>
            <p:cNvPr id="321" name="Google Shape;321;p15"/>
            <p:cNvSpPr/>
            <p:nvPr/>
          </p:nvSpPr>
          <p:spPr>
            <a:xfrm rot="-5400000">
              <a:off x="5828286" y="1923035"/>
              <a:ext cx="154429" cy="1904999"/>
            </a:xfrm>
            <a:prstGeom prst="leftBrace">
              <a:avLst>
                <a:gd fmla="val 8333" name="adj1"/>
                <a:gd fmla="val 50000" name="adj2"/>
              </a:avLst>
            </a:pr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875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2" name="Google Shape;322;p15"/>
            <p:cNvSpPr txBox="1"/>
            <p:nvPr/>
          </p:nvSpPr>
          <p:spPr>
            <a:xfrm>
              <a:off x="5368634" y="2952750"/>
              <a:ext cx="3456214" cy="320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7938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3"/>
                  </a:solidFill>
                  <a:latin typeface="Consolas"/>
                  <a:ea typeface="Consolas"/>
                  <a:cs typeface="Consolas"/>
                  <a:sym typeface="Consolas"/>
                </a:rPr>
                <a:t>sizeof(type)</a:t>
              </a:r>
              <a:r>
                <a:rPr lang="en-US" sz="1600">
                  <a:solidFill>
                    <a:schemeClr val="accent3"/>
                  </a:solidFill>
                  <a:latin typeface="Calibri"/>
                  <a:ea typeface="Calibri"/>
                  <a:cs typeface="Calibri"/>
                  <a:sym typeface="Calibri"/>
                </a:rPr>
                <a:t> gives size in bytes.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6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Dynamically frees heap memory</a:t>
            </a:r>
            <a:endParaRPr/>
          </a:p>
          <a:p>
            <a:pPr indent="-255121" lvl="1" marL="660481" rtl="0" algn="l">
              <a:spcBef>
                <a:spcPts val="325"/>
              </a:spcBef>
              <a:spcAft>
                <a:spcPts val="0"/>
              </a:spcAft>
              <a:buClr>
                <a:srgbClr val="C5DBC3"/>
              </a:buClr>
              <a:buSzPts val="1463"/>
              <a:buChar char="▪"/>
            </a:pPr>
            <a:r>
              <a:rPr lang="en-US" sz="1625">
                <a:latin typeface="Consolas"/>
                <a:ea typeface="Consolas"/>
                <a:cs typeface="Consolas"/>
                <a:sym typeface="Consolas"/>
              </a:rPr>
              <a:t>ptr</a:t>
            </a:r>
            <a:r>
              <a:rPr lang="en-US" sz="1625"/>
              <a:t> is a pointer containing an address originally returned by </a:t>
            </a:r>
            <a:r>
              <a:rPr lang="en-US" sz="1625">
                <a:latin typeface="Consolas"/>
                <a:ea typeface="Consolas"/>
                <a:cs typeface="Consolas"/>
                <a:sym typeface="Consolas"/>
              </a:rPr>
              <a:t>malloc()</a:t>
            </a:r>
            <a:r>
              <a:rPr lang="en-US" sz="1625"/>
              <a:t>/</a:t>
            </a:r>
            <a:r>
              <a:rPr lang="en-US" sz="1625">
                <a:latin typeface="Consolas"/>
                <a:ea typeface="Consolas"/>
                <a:cs typeface="Consolas"/>
                <a:sym typeface="Consolas"/>
              </a:rPr>
              <a:t>realloc()</a:t>
            </a:r>
            <a:r>
              <a:rPr lang="en-US" sz="1625"/>
              <a:t>.</a:t>
            </a:r>
            <a:endParaRPr/>
          </a:p>
          <a:p>
            <a:pPr indent="-162252" lvl="1" marL="660481" rtl="0" algn="l">
              <a:spcBef>
                <a:spcPts val="325"/>
              </a:spcBef>
              <a:spcAft>
                <a:spcPts val="0"/>
              </a:spcAft>
              <a:buClr>
                <a:srgbClr val="C5DBC3"/>
              </a:buClr>
              <a:buSzPts val="1463"/>
              <a:buNone/>
            </a:pPr>
            <a:r>
              <a:t/>
            </a:r>
            <a:endParaRPr sz="1625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346075" rtl="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SzPts val="1520"/>
              <a:buNone/>
            </a:pPr>
            <a:r>
              <a:rPr lang="en-US" sz="1600">
                <a:latin typeface="Consolas"/>
                <a:ea typeface="Consolas"/>
                <a:cs typeface="Consolas"/>
                <a:sym typeface="Consolas"/>
              </a:rPr>
              <a:t>int *ptr = (int *) malloc (sizeof(int)*20);</a:t>
            </a:r>
            <a:br>
              <a:rPr lang="en-US" sz="1600"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1600"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lang="en-US" sz="1600"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1600">
                <a:latin typeface="Consolas"/>
                <a:ea typeface="Consolas"/>
                <a:cs typeface="Consolas"/>
                <a:sym typeface="Consolas"/>
              </a:rPr>
              <a:t>free(ptr); </a:t>
            </a: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// implicit typecast to (void *)</a:t>
            </a:r>
            <a:endParaRPr/>
          </a:p>
          <a:p>
            <a:pPr indent="-185496" lvl="0" marL="367091" rtl="0" algn="l">
              <a:spcBef>
                <a:spcPts val="625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sz="2000"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When you free memory, be sure to pass the original address returned from </a:t>
            </a:r>
            <a:r>
              <a:rPr lang="en-US" sz="2000">
                <a:latin typeface="Consolas"/>
                <a:ea typeface="Consolas"/>
                <a:cs typeface="Consolas"/>
                <a:sym typeface="Consolas"/>
              </a:rPr>
              <a:t>malloc()</a:t>
            </a:r>
            <a:r>
              <a:rPr lang="en-US" sz="2000"/>
              <a:t>. Otherwise, crash (or worse!)</a:t>
            </a:r>
            <a:endParaRPr sz="2175"/>
          </a:p>
          <a:p>
            <a:pPr indent="-185496" lvl="0" marL="367091" rtl="0" algn="l">
              <a:spcBef>
                <a:spcPts val="625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sz="2000">
              <a:solidFill>
                <a:srgbClr val="7F7F7F"/>
              </a:solidFill>
            </a:endParaRPr>
          </a:p>
          <a:p>
            <a:pPr indent="-185496" lvl="0" marL="367091" rtl="0" algn="l">
              <a:spcBef>
                <a:spcPts val="625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sz="2000"/>
          </a:p>
        </p:txBody>
      </p:sp>
      <p:sp>
        <p:nvSpPr>
          <p:cNvPr id="328" name="Google Shape;328;p16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>
                <a:latin typeface="Consolas"/>
                <a:ea typeface="Consolas"/>
                <a:cs typeface="Consolas"/>
                <a:sym typeface="Consolas"/>
              </a:rPr>
              <a:t>void free(void *ptr)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7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Resize a previously allocated block at </a:t>
            </a:r>
            <a:r>
              <a:rPr lang="en-US" sz="2000">
                <a:latin typeface="Consolas"/>
                <a:ea typeface="Consolas"/>
                <a:cs typeface="Consolas"/>
                <a:sym typeface="Consolas"/>
              </a:rPr>
              <a:t>ptr</a:t>
            </a:r>
            <a:r>
              <a:rPr lang="en-US" sz="2000"/>
              <a:t> to a new size.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Returns new address of the memory block.</a:t>
            </a:r>
            <a:endParaRPr/>
          </a:p>
          <a:p>
            <a:pPr indent="-204096" lvl="2" marL="888673" rtl="0" algn="l">
              <a:spcBef>
                <a:spcPts val="320"/>
              </a:spcBef>
              <a:spcAft>
                <a:spcPts val="0"/>
              </a:spcAft>
              <a:buClr>
                <a:srgbClr val="00BEE2"/>
              </a:buClr>
              <a:buSzPts val="1600"/>
              <a:buChar char="■"/>
            </a:pPr>
            <a:r>
              <a:rPr lang="en-US" sz="1600"/>
              <a:t>In doing so, it </a:t>
            </a:r>
            <a:r>
              <a:rPr lang="en-US" sz="1600" u="sng"/>
              <a:t>may</a:t>
            </a:r>
            <a:r>
              <a:rPr lang="en-US" sz="1600"/>
              <a:t> need to copy all data to a new location.</a:t>
            </a:r>
            <a:endParaRPr/>
          </a:p>
          <a:p>
            <a:pPr indent="-212725" lvl="1" marL="635000" rtl="0" algn="l">
              <a:spcBef>
                <a:spcPts val="525"/>
              </a:spcBef>
              <a:spcAft>
                <a:spcPts val="0"/>
              </a:spcAft>
              <a:buClr>
                <a:srgbClr val="C5DBC3"/>
              </a:buClr>
              <a:buSzPts val="1440"/>
              <a:buChar char="▪"/>
            </a:pPr>
            <a:r>
              <a:rPr lang="en-US" sz="1600">
                <a:latin typeface="Consolas"/>
                <a:ea typeface="Consolas"/>
                <a:cs typeface="Consolas"/>
                <a:sym typeface="Consolas"/>
              </a:rPr>
              <a:t>realloc(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-US" sz="1600">
                <a:latin typeface="Consolas"/>
                <a:ea typeface="Consolas"/>
                <a:cs typeface="Consolas"/>
                <a:sym typeface="Consolas"/>
              </a:rPr>
              <a:t>, size); </a:t>
            </a: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// behaves like malloc</a:t>
            </a:r>
            <a:endParaRPr sz="1600">
              <a:solidFill>
                <a:srgbClr val="7F7F7F"/>
              </a:solidFill>
            </a:endParaRPr>
          </a:p>
          <a:p>
            <a:pPr indent="-212725" lvl="1" marL="635000" rtl="0" algn="l">
              <a:spcBef>
                <a:spcPts val="525"/>
              </a:spcBef>
              <a:spcAft>
                <a:spcPts val="0"/>
              </a:spcAft>
              <a:buClr>
                <a:srgbClr val="C5DBC3"/>
              </a:buClr>
              <a:buSzPts val="1440"/>
              <a:buChar char="▪"/>
            </a:pPr>
            <a:r>
              <a:rPr lang="en-US" sz="1600">
                <a:latin typeface="Consolas"/>
                <a:ea typeface="Consolas"/>
                <a:cs typeface="Consolas"/>
                <a:sym typeface="Consolas"/>
              </a:rPr>
              <a:t>realloc(ptr, 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-US" sz="1600">
                <a:latin typeface="Consolas"/>
                <a:ea typeface="Consolas"/>
                <a:cs typeface="Consolas"/>
                <a:sym typeface="Consolas"/>
              </a:rPr>
              <a:t>); </a:t>
            </a: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// behaves like free, deallocates heap block</a:t>
            </a:r>
            <a:endParaRPr sz="1600">
              <a:solidFill>
                <a:srgbClr val="7F7F7F"/>
              </a:solidFill>
            </a:endParaRPr>
          </a:p>
          <a:p>
            <a:pPr indent="-212725" lvl="0" marL="341610" rtl="0" algn="l">
              <a:spcBef>
                <a:spcPts val="525"/>
              </a:spcBef>
              <a:spcAft>
                <a:spcPts val="0"/>
              </a:spcAft>
              <a:buSzPts val="1710"/>
              <a:buChar char="▪"/>
            </a:pPr>
            <a:r>
              <a:rPr lang="en-US" sz="1800"/>
              <a:t>Remember: Always check for return </a:t>
            </a: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-US" sz="1800"/>
              <a:t>, </a:t>
            </a:r>
            <a:br>
              <a:rPr lang="en-US" sz="1800"/>
            </a:br>
            <a:r>
              <a:rPr lang="en-US" sz="1800"/>
              <a:t>which would mean you’ve run out of memory!</a:t>
            </a:r>
            <a:endParaRPr/>
          </a:p>
          <a:p>
            <a:pPr indent="-117782" lvl="1" marL="502612" rtl="0" algn="l">
              <a:spcBef>
                <a:spcPts val="525"/>
              </a:spcBef>
              <a:spcAft>
                <a:spcPts val="0"/>
              </a:spcAft>
              <a:buClr>
                <a:srgbClr val="C5DBC3"/>
              </a:buClr>
              <a:buSzPts val="1440"/>
              <a:buNone/>
            </a:pPr>
            <a:r>
              <a:t/>
            </a:r>
            <a:endParaRPr sz="1600"/>
          </a:p>
        </p:txBody>
      </p:sp>
      <p:sp>
        <p:nvSpPr>
          <p:cNvPr id="334" name="Google Shape;334;p17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>
                <a:latin typeface="Consolas"/>
                <a:ea typeface="Consolas"/>
                <a:cs typeface="Consolas"/>
                <a:sym typeface="Consolas"/>
              </a:rPr>
              <a:t>void *realloc(void *ptr, size_t size)</a:t>
            </a:r>
            <a:endParaRPr sz="2800"/>
          </a:p>
        </p:txBody>
      </p:sp>
      <p:sp>
        <p:nvSpPr>
          <p:cNvPr id="335" name="Google Shape;335;p17"/>
          <p:cNvSpPr txBox="1"/>
          <p:nvPr/>
        </p:nvSpPr>
        <p:spPr>
          <a:xfrm>
            <a:off x="702366" y="3105150"/>
            <a:ext cx="7298634" cy="14280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nsolas"/>
              <a:buNone/>
            </a:pPr>
            <a:r>
              <a:rPr b="1"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int *ip; ip = (int *) malloc(10*sizeof(int));</a:t>
            </a:r>
            <a:br>
              <a:rPr b="1"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… … …                </a:t>
            </a:r>
            <a:r>
              <a:rPr b="1"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/* check for NULL */</a:t>
            </a:r>
            <a:br>
              <a:rPr b="1"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ip = (int *) realloc(ip, 20*sizeof(int));</a:t>
            </a:r>
            <a:br>
              <a:rPr b="1" lang="en-US" sz="1600">
                <a:solidFill>
                  <a:srgbClr val="FFC115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/* contents of first 10 elements retained */</a:t>
            </a:r>
            <a:br>
              <a:rPr b="1" lang="en-US" sz="1600">
                <a:solidFill>
                  <a:srgbClr val="FFC115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… … …                </a:t>
            </a:r>
            <a:r>
              <a:rPr b="1"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/* check for NULL */</a:t>
            </a:r>
            <a:br>
              <a:rPr b="1"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realloc(ip,0);       </a:t>
            </a:r>
            <a:r>
              <a:rPr b="1"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/* equivalent to free(ip); */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8"/>
          <p:cNvSpPr txBox="1"/>
          <p:nvPr>
            <p:ph idx="1" type="body"/>
          </p:nvPr>
        </p:nvSpPr>
        <p:spPr>
          <a:xfrm>
            <a:off x="247828" y="681038"/>
            <a:ext cx="376345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5300" lIns="130600" spcFirstLastPara="1" rIns="130600" wrap="square" tIns="65300">
            <a:noAutofit/>
          </a:bodyPr>
          <a:lstStyle/>
          <a:p>
            <a:pPr indent="0" lvl="0" marL="66446" rtl="0" algn="l">
              <a:spcBef>
                <a:spcPts val="625"/>
              </a:spcBef>
              <a:spcAft>
                <a:spcPts val="0"/>
              </a:spcAft>
              <a:buSzPts val="2554"/>
              <a:buNone/>
            </a:pPr>
            <a:r>
              <a:rPr lang="en-US"/>
              <a:t>Linked List Example</a:t>
            </a:r>
            <a:endParaRPr/>
          </a:p>
        </p:txBody>
      </p:sp>
      <p:sp>
        <p:nvSpPr>
          <p:cNvPr id="341" name="Google Shape;341;p18"/>
          <p:cNvSpPr txBox="1"/>
          <p:nvPr>
            <p:ph idx="2" type="body"/>
          </p:nvPr>
        </p:nvSpPr>
        <p:spPr>
          <a:xfrm>
            <a:off x="4383344" y="681037"/>
            <a:ext cx="4497694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Memory Locations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The Stack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The Heap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chemeClr val="lt1"/>
              </a:buClr>
              <a:buSzPts val="2554"/>
              <a:buFont typeface="Arial"/>
              <a:buChar char="•"/>
            </a:pPr>
            <a:r>
              <a:rPr lang="en-US"/>
              <a:t>Linked List Example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When Memory Goes Bad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Implementing Memory Management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9"/>
          <p:cNvSpPr txBox="1"/>
          <p:nvPr/>
        </p:nvSpPr>
        <p:spPr>
          <a:xfrm>
            <a:off x="531996" y="777478"/>
            <a:ext cx="8612004" cy="342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# include &lt;string.h&gt;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int main()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struct Node *head = NULL;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add_to_front(&amp;head, "abc");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…  // free nodes, strings here…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void add_to_front(struct Node **head_ptr, char *data)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struct Node *node = (struct Node *) malloc(sizeof(struct Node));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node-&gt;data = (char *) malloc(strlen(data) + 1); // extra byte!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strcpy(node-&gt;data, data);  // strcpy also copies null terminator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node-&gt;next = *head_ptr;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*head_ptr = node;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  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47" name="Google Shape;347;p19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Linked List Example</a:t>
            </a:r>
            <a:endParaRPr/>
          </a:p>
        </p:txBody>
      </p:sp>
      <p:sp>
        <p:nvSpPr>
          <p:cNvPr id="348" name="Google Shape;348;p19"/>
          <p:cNvSpPr txBox="1"/>
          <p:nvPr/>
        </p:nvSpPr>
        <p:spPr>
          <a:xfrm>
            <a:off x="6089855" y="789682"/>
            <a:ext cx="2837835" cy="1077218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*data;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*next;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/>
          </a:p>
        </p:txBody>
      </p:sp>
      <p:sp>
        <p:nvSpPr>
          <p:cNvPr id="349" name="Google Shape;349;p19"/>
          <p:cNvSpPr txBox="1"/>
          <p:nvPr/>
        </p:nvSpPr>
        <p:spPr>
          <a:xfrm>
            <a:off x="77560" y="789682"/>
            <a:ext cx="455839" cy="275767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endParaRPr sz="1600">
              <a:solidFill>
                <a:schemeClr val="accent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4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5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6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0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Linked List Example</a:t>
            </a:r>
            <a:endParaRPr/>
          </a:p>
        </p:txBody>
      </p:sp>
      <p:sp>
        <p:nvSpPr>
          <p:cNvPr id="355" name="Google Shape;355;p20"/>
          <p:cNvSpPr txBox="1"/>
          <p:nvPr/>
        </p:nvSpPr>
        <p:spPr>
          <a:xfrm>
            <a:off x="531996" y="777478"/>
            <a:ext cx="8612004" cy="342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# include &lt;string.h&gt;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92D050"/>
                </a:solidFill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*head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AA7EFA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add_to_front(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&amp;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head, 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"abc"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… 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free nodes, strings here…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92D050"/>
                </a:solidFill>
                <a:latin typeface="Consolas"/>
                <a:ea typeface="Consolas"/>
                <a:cs typeface="Consolas"/>
                <a:sym typeface="Consolas"/>
              </a:rPr>
              <a:t>add_to_front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**head_ptr,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*data)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struct Node *node = (struct Node *) malloc(sizeof(struct Node));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node-&gt;data = (char *) malloc(strlen(data) + 1); // extra byte!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strcpy(node-&gt;data, data);  // strcpy also copies null terminator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node-&gt;next = *head_ptr;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*head_ptr = node;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  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6" name="Google Shape;356;p20"/>
          <p:cNvSpPr txBox="1"/>
          <p:nvPr/>
        </p:nvSpPr>
        <p:spPr>
          <a:xfrm>
            <a:off x="6089855" y="789682"/>
            <a:ext cx="283783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struct Node 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char *data;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struct Node *next;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/>
          </a:p>
        </p:txBody>
      </p:sp>
      <p:sp>
        <p:nvSpPr>
          <p:cNvPr id="357" name="Google Shape;357;p20"/>
          <p:cNvSpPr/>
          <p:nvPr/>
        </p:nvSpPr>
        <p:spPr>
          <a:xfrm>
            <a:off x="7800976" y="382011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endParaRPr/>
          </a:p>
        </p:txBody>
      </p:sp>
      <p:sp>
        <p:nvSpPr>
          <p:cNvPr id="358" name="Google Shape;358;p20"/>
          <p:cNvSpPr txBox="1"/>
          <p:nvPr/>
        </p:nvSpPr>
        <p:spPr>
          <a:xfrm>
            <a:off x="7020364" y="3818862"/>
            <a:ext cx="78909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head</a:t>
            </a:r>
            <a:endParaRPr/>
          </a:p>
        </p:txBody>
      </p:sp>
      <p:sp>
        <p:nvSpPr>
          <p:cNvPr id="359" name="Google Shape;359;p20"/>
          <p:cNvSpPr/>
          <p:nvPr/>
        </p:nvSpPr>
        <p:spPr>
          <a:xfrm>
            <a:off x="5791200" y="3823689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0" name="Google Shape;360;p20"/>
          <p:cNvSpPr txBox="1"/>
          <p:nvPr/>
        </p:nvSpPr>
        <p:spPr>
          <a:xfrm>
            <a:off x="4761456" y="3822434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head_ptr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0"/>
          <p:cNvSpPr/>
          <p:nvPr/>
        </p:nvSpPr>
        <p:spPr>
          <a:xfrm>
            <a:off x="6411686" y="3409950"/>
            <a:ext cx="1382532" cy="578957"/>
          </a:xfrm>
          <a:custGeom>
            <a:rect b="b" l="l" r="r" t="t"/>
            <a:pathLst>
              <a:path extrusionOk="0" h="578957" w="1382532">
                <a:moveTo>
                  <a:pt x="0" y="578957"/>
                </a:moveTo>
                <a:cubicBezTo>
                  <a:pt x="2115" y="559922"/>
                  <a:pt x="17494" y="417423"/>
                  <a:pt x="21771" y="393900"/>
                </a:cubicBezTo>
                <a:cubicBezTo>
                  <a:pt x="23824" y="382611"/>
                  <a:pt x="29028" y="372129"/>
                  <a:pt x="32657" y="361243"/>
                </a:cubicBezTo>
                <a:cubicBezTo>
                  <a:pt x="38800" y="318243"/>
                  <a:pt x="43818" y="273055"/>
                  <a:pt x="54428" y="230615"/>
                </a:cubicBezTo>
                <a:cubicBezTo>
                  <a:pt x="57211" y="219483"/>
                  <a:pt x="60182" y="208220"/>
                  <a:pt x="65314" y="197957"/>
                </a:cubicBezTo>
                <a:cubicBezTo>
                  <a:pt x="77547" y="173490"/>
                  <a:pt x="99106" y="149840"/>
                  <a:pt x="119743" y="132643"/>
                </a:cubicBezTo>
                <a:cubicBezTo>
                  <a:pt x="129794" y="124268"/>
                  <a:pt x="142184" y="119045"/>
                  <a:pt x="152400" y="110872"/>
                </a:cubicBezTo>
                <a:cubicBezTo>
                  <a:pt x="179413" y="89261"/>
                  <a:pt x="170741" y="82795"/>
                  <a:pt x="206828" y="67329"/>
                </a:cubicBezTo>
                <a:cubicBezTo>
                  <a:pt x="222473" y="60624"/>
                  <a:pt x="292400" y="48657"/>
                  <a:pt x="304800" y="45557"/>
                </a:cubicBezTo>
                <a:cubicBezTo>
                  <a:pt x="315932" y="42774"/>
                  <a:pt x="326205" y="36922"/>
                  <a:pt x="337457" y="34672"/>
                </a:cubicBezTo>
                <a:cubicBezTo>
                  <a:pt x="362617" y="29640"/>
                  <a:pt x="388413" y="28376"/>
                  <a:pt x="413657" y="23786"/>
                </a:cubicBezTo>
                <a:cubicBezTo>
                  <a:pt x="428377" y="21110"/>
                  <a:pt x="442370" y="14877"/>
                  <a:pt x="457200" y="12900"/>
                </a:cubicBezTo>
                <a:cubicBezTo>
                  <a:pt x="496927" y="7603"/>
                  <a:pt x="537029" y="5643"/>
                  <a:pt x="576943" y="2015"/>
                </a:cubicBezTo>
                <a:cubicBezTo>
                  <a:pt x="689429" y="5643"/>
                  <a:pt x="801856" y="12900"/>
                  <a:pt x="914400" y="12900"/>
                </a:cubicBezTo>
                <a:cubicBezTo>
                  <a:pt x="1175658" y="12900"/>
                  <a:pt x="849083" y="-16127"/>
                  <a:pt x="1110343" y="12900"/>
                </a:cubicBezTo>
                <a:cubicBezTo>
                  <a:pt x="1124857" y="16529"/>
                  <a:pt x="1139166" y="21110"/>
                  <a:pt x="1153885" y="23786"/>
                </a:cubicBezTo>
                <a:cubicBezTo>
                  <a:pt x="1221457" y="36072"/>
                  <a:pt x="1224355" y="30518"/>
                  <a:pt x="1284514" y="45557"/>
                </a:cubicBezTo>
                <a:cubicBezTo>
                  <a:pt x="1295646" y="48340"/>
                  <a:pt x="1306285" y="52814"/>
                  <a:pt x="1317171" y="56443"/>
                </a:cubicBezTo>
                <a:cubicBezTo>
                  <a:pt x="1351674" y="108196"/>
                  <a:pt x="1334805" y="76687"/>
                  <a:pt x="1360714" y="154415"/>
                </a:cubicBezTo>
                <a:lnTo>
                  <a:pt x="1371600" y="187072"/>
                </a:lnTo>
                <a:cubicBezTo>
                  <a:pt x="1383876" y="346676"/>
                  <a:pt x="1382485" y="281275"/>
                  <a:pt x="1382485" y="383015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2" name="Google Shape;362;p20"/>
          <p:cNvSpPr/>
          <p:nvPr/>
        </p:nvSpPr>
        <p:spPr>
          <a:xfrm>
            <a:off x="5799680" y="426992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3" name="Google Shape;363;p20"/>
          <p:cNvSpPr txBox="1"/>
          <p:nvPr/>
        </p:nvSpPr>
        <p:spPr>
          <a:xfrm>
            <a:off x="4769936" y="4268672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/>
          </a:p>
        </p:txBody>
      </p:sp>
      <p:graphicFrame>
        <p:nvGraphicFramePr>
          <p:cNvPr id="364" name="Google Shape;364;p20"/>
          <p:cNvGraphicFramePr/>
          <p:nvPr/>
        </p:nvGraphicFramePr>
        <p:xfrm>
          <a:off x="6896100" y="42528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{E9ADAB4E-2CB5-4171-A979-5822DAC9A899}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281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'a'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'b'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'c'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65" name="Google Shape;365;p20"/>
          <p:cNvSpPr txBox="1"/>
          <p:nvPr/>
        </p:nvSpPr>
        <p:spPr>
          <a:xfrm>
            <a:off x="8302376" y="4270491"/>
            <a:ext cx="76542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endParaRPr sz="14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6" name="Google Shape;366;p20"/>
          <p:cNvSpPr/>
          <p:nvPr/>
        </p:nvSpPr>
        <p:spPr>
          <a:xfrm>
            <a:off x="6444343" y="4163079"/>
            <a:ext cx="435428" cy="326571"/>
          </a:xfrm>
          <a:custGeom>
            <a:rect b="b" l="l" r="r" t="t"/>
            <a:pathLst>
              <a:path extrusionOk="0" h="326571" w="435428">
                <a:moveTo>
                  <a:pt x="0" y="326571"/>
                </a:moveTo>
                <a:cubicBezTo>
                  <a:pt x="7257" y="290285"/>
                  <a:pt x="10069" y="252819"/>
                  <a:pt x="21771" y="217714"/>
                </a:cubicBezTo>
                <a:cubicBezTo>
                  <a:pt x="25400" y="206828"/>
                  <a:pt x="27525" y="195320"/>
                  <a:pt x="32657" y="185057"/>
                </a:cubicBezTo>
                <a:cubicBezTo>
                  <a:pt x="47042" y="156287"/>
                  <a:pt x="87575" y="112159"/>
                  <a:pt x="108857" y="97971"/>
                </a:cubicBezTo>
                <a:cubicBezTo>
                  <a:pt x="119743" y="90714"/>
                  <a:pt x="131298" y="84373"/>
                  <a:pt x="141514" y="76200"/>
                </a:cubicBezTo>
                <a:cubicBezTo>
                  <a:pt x="149528" y="69789"/>
                  <a:pt x="154106" y="59018"/>
                  <a:pt x="163286" y="54428"/>
                </a:cubicBezTo>
                <a:cubicBezTo>
                  <a:pt x="183812" y="44165"/>
                  <a:pt x="209505" y="45387"/>
                  <a:pt x="228600" y="32657"/>
                </a:cubicBezTo>
                <a:cubicBezTo>
                  <a:pt x="270804" y="4521"/>
                  <a:pt x="248846" y="15023"/>
                  <a:pt x="293914" y="0"/>
                </a:cubicBezTo>
                <a:cubicBezTo>
                  <a:pt x="304800" y="3629"/>
                  <a:pt x="318457" y="2772"/>
                  <a:pt x="326571" y="10886"/>
                </a:cubicBezTo>
                <a:cubicBezTo>
                  <a:pt x="345073" y="29388"/>
                  <a:pt x="351611" y="57698"/>
                  <a:pt x="370114" y="76200"/>
                </a:cubicBezTo>
                <a:lnTo>
                  <a:pt x="391886" y="97971"/>
                </a:lnTo>
                <a:lnTo>
                  <a:pt x="413657" y="163286"/>
                </a:lnTo>
                <a:cubicBezTo>
                  <a:pt x="417286" y="174172"/>
                  <a:pt x="419412" y="185680"/>
                  <a:pt x="424543" y="195943"/>
                </a:cubicBezTo>
                <a:lnTo>
                  <a:pt x="435428" y="217714"/>
                </a:ln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7" name="Google Shape;367;p20"/>
          <p:cNvSpPr txBox="1"/>
          <p:nvPr/>
        </p:nvSpPr>
        <p:spPr>
          <a:xfrm>
            <a:off x="77560" y="789682"/>
            <a:ext cx="455839" cy="275767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4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5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6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7</a:t>
            </a:r>
            <a:endParaRPr/>
          </a:p>
        </p:txBody>
      </p:sp>
      <p:sp>
        <p:nvSpPr>
          <p:cNvPr id="368" name="Google Shape;368;p20"/>
          <p:cNvSpPr/>
          <p:nvPr/>
        </p:nvSpPr>
        <p:spPr>
          <a:xfrm>
            <a:off x="97927" y="1455964"/>
            <a:ext cx="138750" cy="27758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1"/>
          <p:cNvSpPr txBox="1"/>
          <p:nvPr/>
        </p:nvSpPr>
        <p:spPr>
          <a:xfrm>
            <a:off x="531996" y="777478"/>
            <a:ext cx="8612004" cy="297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# include &lt;string.h&gt;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int main()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struct Node *head = NULL;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add_to_front(&amp;head, "abc");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…  // free nodes, strings here…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92D050"/>
                </a:solidFill>
                <a:latin typeface="Consolas"/>
                <a:ea typeface="Consolas"/>
                <a:cs typeface="Consolas"/>
                <a:sym typeface="Consolas"/>
              </a:rPr>
              <a:t>add_to_front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**head_ptr,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*data)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*node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*) malloc(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sizeof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 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Node));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node-&gt;data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*) malloc(strlen(data)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+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AA7EFA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);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extra byte!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strcpy(node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-&gt;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data, data); 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strcpy also copies null terminator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node-&gt;next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*head_ptr;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*head_ptr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id="374" name="Google Shape;374;p21"/>
          <p:cNvSpPr txBox="1"/>
          <p:nvPr/>
        </p:nvSpPr>
        <p:spPr>
          <a:xfrm>
            <a:off x="2307819" y="3547062"/>
            <a:ext cx="1103855" cy="32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0x300</a:t>
            </a:r>
            <a:endParaRPr/>
          </a:p>
        </p:txBody>
      </p:sp>
      <p:sp>
        <p:nvSpPr>
          <p:cNvPr id="375" name="Google Shape;375;p21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Linked List Example</a:t>
            </a:r>
            <a:endParaRPr/>
          </a:p>
        </p:txBody>
      </p:sp>
      <p:sp>
        <p:nvSpPr>
          <p:cNvPr id="376" name="Google Shape;376;p21"/>
          <p:cNvSpPr txBox="1"/>
          <p:nvPr/>
        </p:nvSpPr>
        <p:spPr>
          <a:xfrm>
            <a:off x="6089855" y="789682"/>
            <a:ext cx="283783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struct Node 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char *data;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struct Node *next;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/>
          </a:p>
        </p:txBody>
      </p:sp>
      <p:sp>
        <p:nvSpPr>
          <p:cNvPr id="377" name="Google Shape;377;p21"/>
          <p:cNvSpPr/>
          <p:nvPr/>
        </p:nvSpPr>
        <p:spPr>
          <a:xfrm>
            <a:off x="7800976" y="382011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endParaRPr/>
          </a:p>
        </p:txBody>
      </p:sp>
      <p:sp>
        <p:nvSpPr>
          <p:cNvPr id="378" name="Google Shape;378;p21"/>
          <p:cNvSpPr/>
          <p:nvPr/>
        </p:nvSpPr>
        <p:spPr>
          <a:xfrm>
            <a:off x="5791200" y="3823689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9" name="Google Shape;379;p21"/>
          <p:cNvSpPr txBox="1"/>
          <p:nvPr/>
        </p:nvSpPr>
        <p:spPr>
          <a:xfrm>
            <a:off x="4761456" y="3822434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head_ptr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1"/>
          <p:cNvSpPr/>
          <p:nvPr/>
        </p:nvSpPr>
        <p:spPr>
          <a:xfrm>
            <a:off x="6411686" y="3409950"/>
            <a:ext cx="1382532" cy="578957"/>
          </a:xfrm>
          <a:custGeom>
            <a:rect b="b" l="l" r="r" t="t"/>
            <a:pathLst>
              <a:path extrusionOk="0" h="578957" w="1382532">
                <a:moveTo>
                  <a:pt x="0" y="578957"/>
                </a:moveTo>
                <a:cubicBezTo>
                  <a:pt x="2115" y="559922"/>
                  <a:pt x="17494" y="417423"/>
                  <a:pt x="21771" y="393900"/>
                </a:cubicBezTo>
                <a:cubicBezTo>
                  <a:pt x="23824" y="382611"/>
                  <a:pt x="29028" y="372129"/>
                  <a:pt x="32657" y="361243"/>
                </a:cubicBezTo>
                <a:cubicBezTo>
                  <a:pt x="38800" y="318243"/>
                  <a:pt x="43818" y="273055"/>
                  <a:pt x="54428" y="230615"/>
                </a:cubicBezTo>
                <a:cubicBezTo>
                  <a:pt x="57211" y="219483"/>
                  <a:pt x="60182" y="208220"/>
                  <a:pt x="65314" y="197957"/>
                </a:cubicBezTo>
                <a:cubicBezTo>
                  <a:pt x="77547" y="173490"/>
                  <a:pt x="99106" y="149840"/>
                  <a:pt x="119743" y="132643"/>
                </a:cubicBezTo>
                <a:cubicBezTo>
                  <a:pt x="129794" y="124268"/>
                  <a:pt x="142184" y="119045"/>
                  <a:pt x="152400" y="110872"/>
                </a:cubicBezTo>
                <a:cubicBezTo>
                  <a:pt x="179413" y="89261"/>
                  <a:pt x="170741" y="82795"/>
                  <a:pt x="206828" y="67329"/>
                </a:cubicBezTo>
                <a:cubicBezTo>
                  <a:pt x="222473" y="60624"/>
                  <a:pt x="292400" y="48657"/>
                  <a:pt x="304800" y="45557"/>
                </a:cubicBezTo>
                <a:cubicBezTo>
                  <a:pt x="315932" y="42774"/>
                  <a:pt x="326205" y="36922"/>
                  <a:pt x="337457" y="34672"/>
                </a:cubicBezTo>
                <a:cubicBezTo>
                  <a:pt x="362617" y="29640"/>
                  <a:pt x="388413" y="28376"/>
                  <a:pt x="413657" y="23786"/>
                </a:cubicBezTo>
                <a:cubicBezTo>
                  <a:pt x="428377" y="21110"/>
                  <a:pt x="442370" y="14877"/>
                  <a:pt x="457200" y="12900"/>
                </a:cubicBezTo>
                <a:cubicBezTo>
                  <a:pt x="496927" y="7603"/>
                  <a:pt x="537029" y="5643"/>
                  <a:pt x="576943" y="2015"/>
                </a:cubicBezTo>
                <a:cubicBezTo>
                  <a:pt x="689429" y="5643"/>
                  <a:pt x="801856" y="12900"/>
                  <a:pt x="914400" y="12900"/>
                </a:cubicBezTo>
                <a:cubicBezTo>
                  <a:pt x="1175658" y="12900"/>
                  <a:pt x="849083" y="-16127"/>
                  <a:pt x="1110343" y="12900"/>
                </a:cubicBezTo>
                <a:cubicBezTo>
                  <a:pt x="1124857" y="16529"/>
                  <a:pt x="1139166" y="21110"/>
                  <a:pt x="1153885" y="23786"/>
                </a:cubicBezTo>
                <a:cubicBezTo>
                  <a:pt x="1221457" y="36072"/>
                  <a:pt x="1224355" y="30518"/>
                  <a:pt x="1284514" y="45557"/>
                </a:cubicBezTo>
                <a:cubicBezTo>
                  <a:pt x="1295646" y="48340"/>
                  <a:pt x="1306285" y="52814"/>
                  <a:pt x="1317171" y="56443"/>
                </a:cubicBezTo>
                <a:cubicBezTo>
                  <a:pt x="1351674" y="108196"/>
                  <a:pt x="1334805" y="76687"/>
                  <a:pt x="1360714" y="154415"/>
                </a:cubicBezTo>
                <a:lnTo>
                  <a:pt x="1371600" y="187072"/>
                </a:lnTo>
                <a:cubicBezTo>
                  <a:pt x="1383876" y="346676"/>
                  <a:pt x="1382485" y="281275"/>
                  <a:pt x="1382485" y="383015"/>
                </a:cubicBez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1" name="Google Shape;381;p21"/>
          <p:cNvSpPr/>
          <p:nvPr/>
        </p:nvSpPr>
        <p:spPr>
          <a:xfrm>
            <a:off x="5799680" y="426992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2" name="Google Shape;382;p21"/>
          <p:cNvSpPr txBox="1"/>
          <p:nvPr/>
        </p:nvSpPr>
        <p:spPr>
          <a:xfrm>
            <a:off x="4769936" y="4268672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/>
          </a:p>
        </p:txBody>
      </p:sp>
      <p:graphicFrame>
        <p:nvGraphicFramePr>
          <p:cNvPr id="383" name="Google Shape;383;p21"/>
          <p:cNvGraphicFramePr/>
          <p:nvPr/>
        </p:nvGraphicFramePr>
        <p:xfrm>
          <a:off x="6896100" y="42528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{E9ADAB4E-2CB5-4171-A979-5822DAC9A899}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281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'a'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'b'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'c'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84" name="Google Shape;384;p21"/>
          <p:cNvSpPr txBox="1"/>
          <p:nvPr/>
        </p:nvSpPr>
        <p:spPr>
          <a:xfrm>
            <a:off x="8302376" y="4270491"/>
            <a:ext cx="76542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endParaRPr sz="14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5" name="Google Shape;385;p21"/>
          <p:cNvSpPr/>
          <p:nvPr/>
        </p:nvSpPr>
        <p:spPr>
          <a:xfrm>
            <a:off x="6444343" y="4163079"/>
            <a:ext cx="435428" cy="326571"/>
          </a:xfrm>
          <a:custGeom>
            <a:rect b="b" l="l" r="r" t="t"/>
            <a:pathLst>
              <a:path extrusionOk="0" h="326571" w="435428">
                <a:moveTo>
                  <a:pt x="0" y="326571"/>
                </a:moveTo>
                <a:cubicBezTo>
                  <a:pt x="7257" y="290285"/>
                  <a:pt x="10069" y="252819"/>
                  <a:pt x="21771" y="217714"/>
                </a:cubicBezTo>
                <a:cubicBezTo>
                  <a:pt x="25400" y="206828"/>
                  <a:pt x="27525" y="195320"/>
                  <a:pt x="32657" y="185057"/>
                </a:cubicBezTo>
                <a:cubicBezTo>
                  <a:pt x="47042" y="156287"/>
                  <a:pt x="87575" y="112159"/>
                  <a:pt x="108857" y="97971"/>
                </a:cubicBezTo>
                <a:cubicBezTo>
                  <a:pt x="119743" y="90714"/>
                  <a:pt x="131298" y="84373"/>
                  <a:pt x="141514" y="76200"/>
                </a:cubicBezTo>
                <a:cubicBezTo>
                  <a:pt x="149528" y="69789"/>
                  <a:pt x="154106" y="59018"/>
                  <a:pt x="163286" y="54428"/>
                </a:cubicBezTo>
                <a:cubicBezTo>
                  <a:pt x="183812" y="44165"/>
                  <a:pt x="209505" y="45387"/>
                  <a:pt x="228600" y="32657"/>
                </a:cubicBezTo>
                <a:cubicBezTo>
                  <a:pt x="270804" y="4521"/>
                  <a:pt x="248846" y="15023"/>
                  <a:pt x="293914" y="0"/>
                </a:cubicBezTo>
                <a:cubicBezTo>
                  <a:pt x="304800" y="3629"/>
                  <a:pt x="318457" y="2772"/>
                  <a:pt x="326571" y="10886"/>
                </a:cubicBezTo>
                <a:cubicBezTo>
                  <a:pt x="345073" y="29388"/>
                  <a:pt x="351611" y="57698"/>
                  <a:pt x="370114" y="76200"/>
                </a:cubicBezTo>
                <a:lnTo>
                  <a:pt x="391886" y="97971"/>
                </a:lnTo>
                <a:lnTo>
                  <a:pt x="413657" y="163286"/>
                </a:lnTo>
                <a:cubicBezTo>
                  <a:pt x="417286" y="174172"/>
                  <a:pt x="419412" y="185680"/>
                  <a:pt x="424543" y="195943"/>
                </a:cubicBezTo>
                <a:lnTo>
                  <a:pt x="435428" y="217714"/>
                </a:ln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6" name="Google Shape;386;p21"/>
          <p:cNvSpPr txBox="1"/>
          <p:nvPr/>
        </p:nvSpPr>
        <p:spPr>
          <a:xfrm>
            <a:off x="77560" y="789682"/>
            <a:ext cx="455839" cy="275767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4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5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6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7</a:t>
            </a:r>
            <a:endParaRPr/>
          </a:p>
        </p:txBody>
      </p:sp>
      <p:sp>
        <p:nvSpPr>
          <p:cNvPr id="387" name="Google Shape;387;p21"/>
          <p:cNvSpPr/>
          <p:nvPr/>
        </p:nvSpPr>
        <p:spPr>
          <a:xfrm>
            <a:off x="1198473" y="379121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0x300</a:t>
            </a:r>
            <a:endParaRPr/>
          </a:p>
        </p:txBody>
      </p:sp>
      <p:sp>
        <p:nvSpPr>
          <p:cNvPr id="388" name="Google Shape;388;p21"/>
          <p:cNvSpPr txBox="1"/>
          <p:nvPr/>
        </p:nvSpPr>
        <p:spPr>
          <a:xfrm>
            <a:off x="168729" y="3789962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node</a:t>
            </a:r>
            <a:endParaRPr/>
          </a:p>
        </p:txBody>
      </p:sp>
      <p:sp>
        <p:nvSpPr>
          <p:cNvPr id="389" name="Google Shape;389;p21"/>
          <p:cNvSpPr/>
          <p:nvPr/>
        </p:nvSpPr>
        <p:spPr>
          <a:xfrm>
            <a:off x="2668920" y="3789962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???</a:t>
            </a:r>
            <a:endParaRPr/>
          </a:p>
        </p:txBody>
      </p:sp>
      <p:sp>
        <p:nvSpPr>
          <p:cNvPr id="390" name="Google Shape;390;p21"/>
          <p:cNvSpPr/>
          <p:nvPr/>
        </p:nvSpPr>
        <p:spPr>
          <a:xfrm>
            <a:off x="3583320" y="3789962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???</a:t>
            </a:r>
            <a:endParaRPr/>
          </a:p>
        </p:txBody>
      </p:sp>
      <p:sp>
        <p:nvSpPr>
          <p:cNvPr id="391" name="Google Shape;391;p21"/>
          <p:cNvSpPr/>
          <p:nvPr/>
        </p:nvSpPr>
        <p:spPr>
          <a:xfrm>
            <a:off x="1676400" y="3516086"/>
            <a:ext cx="979867" cy="457200"/>
          </a:xfrm>
          <a:custGeom>
            <a:rect b="b" l="l" r="r" t="t"/>
            <a:pathLst>
              <a:path extrusionOk="0" h="457200" w="979867">
                <a:moveTo>
                  <a:pt x="0" y="457200"/>
                </a:moveTo>
                <a:cubicBezTo>
                  <a:pt x="4251" y="435944"/>
                  <a:pt x="18847" y="351267"/>
                  <a:pt x="32657" y="337457"/>
                </a:cubicBezTo>
                <a:lnTo>
                  <a:pt x="54429" y="315685"/>
                </a:lnTo>
                <a:cubicBezTo>
                  <a:pt x="81429" y="234681"/>
                  <a:pt x="39984" y="342794"/>
                  <a:pt x="108857" y="239485"/>
                </a:cubicBezTo>
                <a:cubicBezTo>
                  <a:pt x="123371" y="217714"/>
                  <a:pt x="130629" y="188685"/>
                  <a:pt x="152400" y="174171"/>
                </a:cubicBezTo>
                <a:cubicBezTo>
                  <a:pt x="163286" y="166914"/>
                  <a:pt x="174841" y="160573"/>
                  <a:pt x="185057" y="152400"/>
                </a:cubicBezTo>
                <a:cubicBezTo>
                  <a:pt x="221898" y="122927"/>
                  <a:pt x="207041" y="108784"/>
                  <a:pt x="272143" y="87085"/>
                </a:cubicBezTo>
                <a:lnTo>
                  <a:pt x="304800" y="76200"/>
                </a:lnTo>
                <a:cubicBezTo>
                  <a:pt x="342799" y="38200"/>
                  <a:pt x="316834" y="57674"/>
                  <a:pt x="391886" y="32657"/>
                </a:cubicBezTo>
                <a:lnTo>
                  <a:pt x="424543" y="21771"/>
                </a:lnTo>
                <a:cubicBezTo>
                  <a:pt x="435429" y="18142"/>
                  <a:pt x="445841" y="12508"/>
                  <a:pt x="457200" y="10885"/>
                </a:cubicBezTo>
                <a:lnTo>
                  <a:pt x="533400" y="0"/>
                </a:lnTo>
                <a:cubicBezTo>
                  <a:pt x="630838" y="8119"/>
                  <a:pt x="664789" y="3883"/>
                  <a:pt x="751114" y="32657"/>
                </a:cubicBezTo>
                <a:lnTo>
                  <a:pt x="816429" y="54428"/>
                </a:lnTo>
                <a:cubicBezTo>
                  <a:pt x="823686" y="61685"/>
                  <a:pt x="829399" y="70920"/>
                  <a:pt x="838200" y="76200"/>
                </a:cubicBezTo>
                <a:cubicBezTo>
                  <a:pt x="848039" y="82104"/>
                  <a:pt x="862743" y="78971"/>
                  <a:pt x="870857" y="87085"/>
                </a:cubicBezTo>
                <a:cubicBezTo>
                  <a:pt x="939500" y="155728"/>
                  <a:pt x="897910" y="130304"/>
                  <a:pt x="925286" y="185057"/>
                </a:cubicBezTo>
                <a:cubicBezTo>
                  <a:pt x="939019" y="212523"/>
                  <a:pt x="948577" y="219234"/>
                  <a:pt x="968829" y="239485"/>
                </a:cubicBezTo>
                <a:cubicBezTo>
                  <a:pt x="982009" y="279028"/>
                  <a:pt x="979714" y="260668"/>
                  <a:pt x="979714" y="293914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2" name="Google Shape;392;p21"/>
          <p:cNvSpPr/>
          <p:nvPr/>
        </p:nvSpPr>
        <p:spPr>
          <a:xfrm>
            <a:off x="97927" y="2343150"/>
            <a:ext cx="138750" cy="27758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3" name="Google Shape;393;p21"/>
          <p:cNvSpPr txBox="1"/>
          <p:nvPr/>
        </p:nvSpPr>
        <p:spPr>
          <a:xfrm>
            <a:off x="704366" y="4185046"/>
            <a:ext cx="1438521" cy="535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pointer stored on stack</a:t>
            </a:r>
            <a:endParaRPr/>
          </a:p>
        </p:txBody>
      </p:sp>
      <p:sp>
        <p:nvSpPr>
          <p:cNvPr id="394" name="Google Shape;394;p21"/>
          <p:cNvSpPr txBox="1"/>
          <p:nvPr/>
        </p:nvSpPr>
        <p:spPr>
          <a:xfrm>
            <a:off x="2577396" y="4171950"/>
            <a:ext cx="2363077" cy="757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malloc’ed </a:t>
            </a:r>
            <a:r>
              <a:rPr lang="en-US" sz="14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sizeof(struct Node)</a:t>
            </a:r>
            <a:r>
              <a:rPr lang="en-US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bytes starting at heap address 0x300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2"/>
          <p:cNvSpPr txBox="1"/>
          <p:nvPr/>
        </p:nvSpPr>
        <p:spPr>
          <a:xfrm>
            <a:off x="2819400" y="4309062"/>
            <a:ext cx="1103855" cy="32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0x350</a:t>
            </a:r>
            <a:endParaRPr/>
          </a:p>
        </p:txBody>
      </p:sp>
      <p:sp>
        <p:nvSpPr>
          <p:cNvPr id="400" name="Google Shape;400;p22"/>
          <p:cNvSpPr txBox="1"/>
          <p:nvPr/>
        </p:nvSpPr>
        <p:spPr>
          <a:xfrm>
            <a:off x="2307819" y="3547062"/>
            <a:ext cx="1103855" cy="32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0x300</a:t>
            </a:r>
            <a:endParaRPr/>
          </a:p>
        </p:txBody>
      </p:sp>
      <p:sp>
        <p:nvSpPr>
          <p:cNvPr id="401" name="Google Shape;401;p22"/>
          <p:cNvSpPr/>
          <p:nvPr/>
        </p:nvSpPr>
        <p:spPr>
          <a:xfrm>
            <a:off x="1198473" y="379121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0x300</a:t>
            </a:r>
            <a:endParaRPr/>
          </a:p>
        </p:txBody>
      </p:sp>
      <p:sp>
        <p:nvSpPr>
          <p:cNvPr id="402" name="Google Shape;402;p22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Linked List Example</a:t>
            </a:r>
            <a:endParaRPr/>
          </a:p>
        </p:txBody>
      </p:sp>
      <p:sp>
        <p:nvSpPr>
          <p:cNvPr id="403" name="Google Shape;403;p22"/>
          <p:cNvSpPr txBox="1"/>
          <p:nvPr/>
        </p:nvSpPr>
        <p:spPr>
          <a:xfrm>
            <a:off x="531996" y="777478"/>
            <a:ext cx="8612004" cy="297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# include &lt;string.h&gt;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int main()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struct Node *head = NULL;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add_to_front(&amp;head, "abc");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…  // free nodes, strings here…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92D050"/>
                </a:solidFill>
                <a:latin typeface="Consolas"/>
                <a:ea typeface="Consolas"/>
                <a:cs typeface="Consolas"/>
                <a:sym typeface="Consolas"/>
              </a:rPr>
              <a:t>add_to_front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**head_ptr,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*data)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*node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*) malloc(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sizeof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 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Node));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node-&gt;data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*) malloc(strlen(data)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+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AA7EFA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);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extra byte!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strcpy(node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-&gt;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data, data); 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strcpy also copies null terminator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node-&gt;next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*head_ptr;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*head_ptr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id="404" name="Google Shape;404;p22"/>
          <p:cNvSpPr txBox="1"/>
          <p:nvPr/>
        </p:nvSpPr>
        <p:spPr>
          <a:xfrm>
            <a:off x="6089855" y="789682"/>
            <a:ext cx="283783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struct Node 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char *data;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struct Node *next;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/>
          </a:p>
        </p:txBody>
      </p:sp>
      <p:sp>
        <p:nvSpPr>
          <p:cNvPr id="405" name="Google Shape;405;p22"/>
          <p:cNvSpPr/>
          <p:nvPr/>
        </p:nvSpPr>
        <p:spPr>
          <a:xfrm>
            <a:off x="7800976" y="382011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endParaRPr/>
          </a:p>
        </p:txBody>
      </p:sp>
      <p:sp>
        <p:nvSpPr>
          <p:cNvPr id="406" name="Google Shape;406;p22"/>
          <p:cNvSpPr/>
          <p:nvPr/>
        </p:nvSpPr>
        <p:spPr>
          <a:xfrm>
            <a:off x="5791200" y="3823689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07" name="Google Shape;407;p22"/>
          <p:cNvSpPr txBox="1"/>
          <p:nvPr/>
        </p:nvSpPr>
        <p:spPr>
          <a:xfrm>
            <a:off x="4761456" y="3822434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head_ptr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22"/>
          <p:cNvSpPr/>
          <p:nvPr/>
        </p:nvSpPr>
        <p:spPr>
          <a:xfrm>
            <a:off x="6411686" y="3409950"/>
            <a:ext cx="1382532" cy="578957"/>
          </a:xfrm>
          <a:custGeom>
            <a:rect b="b" l="l" r="r" t="t"/>
            <a:pathLst>
              <a:path extrusionOk="0" h="578957" w="1382532">
                <a:moveTo>
                  <a:pt x="0" y="578957"/>
                </a:moveTo>
                <a:cubicBezTo>
                  <a:pt x="2115" y="559922"/>
                  <a:pt x="17494" y="417423"/>
                  <a:pt x="21771" y="393900"/>
                </a:cubicBezTo>
                <a:cubicBezTo>
                  <a:pt x="23824" y="382611"/>
                  <a:pt x="29028" y="372129"/>
                  <a:pt x="32657" y="361243"/>
                </a:cubicBezTo>
                <a:cubicBezTo>
                  <a:pt x="38800" y="318243"/>
                  <a:pt x="43818" y="273055"/>
                  <a:pt x="54428" y="230615"/>
                </a:cubicBezTo>
                <a:cubicBezTo>
                  <a:pt x="57211" y="219483"/>
                  <a:pt x="60182" y="208220"/>
                  <a:pt x="65314" y="197957"/>
                </a:cubicBezTo>
                <a:cubicBezTo>
                  <a:pt x="77547" y="173490"/>
                  <a:pt x="99106" y="149840"/>
                  <a:pt x="119743" y="132643"/>
                </a:cubicBezTo>
                <a:cubicBezTo>
                  <a:pt x="129794" y="124268"/>
                  <a:pt x="142184" y="119045"/>
                  <a:pt x="152400" y="110872"/>
                </a:cubicBezTo>
                <a:cubicBezTo>
                  <a:pt x="179413" y="89261"/>
                  <a:pt x="170741" y="82795"/>
                  <a:pt x="206828" y="67329"/>
                </a:cubicBezTo>
                <a:cubicBezTo>
                  <a:pt x="222473" y="60624"/>
                  <a:pt x="292400" y="48657"/>
                  <a:pt x="304800" y="45557"/>
                </a:cubicBezTo>
                <a:cubicBezTo>
                  <a:pt x="315932" y="42774"/>
                  <a:pt x="326205" y="36922"/>
                  <a:pt x="337457" y="34672"/>
                </a:cubicBezTo>
                <a:cubicBezTo>
                  <a:pt x="362617" y="29640"/>
                  <a:pt x="388413" y="28376"/>
                  <a:pt x="413657" y="23786"/>
                </a:cubicBezTo>
                <a:cubicBezTo>
                  <a:pt x="428377" y="21110"/>
                  <a:pt x="442370" y="14877"/>
                  <a:pt x="457200" y="12900"/>
                </a:cubicBezTo>
                <a:cubicBezTo>
                  <a:pt x="496927" y="7603"/>
                  <a:pt x="537029" y="5643"/>
                  <a:pt x="576943" y="2015"/>
                </a:cubicBezTo>
                <a:cubicBezTo>
                  <a:pt x="689429" y="5643"/>
                  <a:pt x="801856" y="12900"/>
                  <a:pt x="914400" y="12900"/>
                </a:cubicBezTo>
                <a:cubicBezTo>
                  <a:pt x="1175658" y="12900"/>
                  <a:pt x="849083" y="-16127"/>
                  <a:pt x="1110343" y="12900"/>
                </a:cubicBezTo>
                <a:cubicBezTo>
                  <a:pt x="1124857" y="16529"/>
                  <a:pt x="1139166" y="21110"/>
                  <a:pt x="1153885" y="23786"/>
                </a:cubicBezTo>
                <a:cubicBezTo>
                  <a:pt x="1221457" y="36072"/>
                  <a:pt x="1224355" y="30518"/>
                  <a:pt x="1284514" y="45557"/>
                </a:cubicBezTo>
                <a:cubicBezTo>
                  <a:pt x="1295646" y="48340"/>
                  <a:pt x="1306285" y="52814"/>
                  <a:pt x="1317171" y="56443"/>
                </a:cubicBezTo>
                <a:cubicBezTo>
                  <a:pt x="1351674" y="108196"/>
                  <a:pt x="1334805" y="76687"/>
                  <a:pt x="1360714" y="154415"/>
                </a:cubicBezTo>
                <a:lnTo>
                  <a:pt x="1371600" y="187072"/>
                </a:lnTo>
                <a:cubicBezTo>
                  <a:pt x="1383876" y="346676"/>
                  <a:pt x="1382485" y="281275"/>
                  <a:pt x="1382485" y="383015"/>
                </a:cubicBez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9" name="Google Shape;409;p22"/>
          <p:cNvSpPr/>
          <p:nvPr/>
        </p:nvSpPr>
        <p:spPr>
          <a:xfrm>
            <a:off x="5799680" y="426992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0" name="Google Shape;410;p22"/>
          <p:cNvSpPr txBox="1"/>
          <p:nvPr/>
        </p:nvSpPr>
        <p:spPr>
          <a:xfrm>
            <a:off x="4769936" y="4268672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/>
          </a:p>
        </p:txBody>
      </p:sp>
      <p:graphicFrame>
        <p:nvGraphicFramePr>
          <p:cNvPr id="411" name="Google Shape;411;p22"/>
          <p:cNvGraphicFramePr/>
          <p:nvPr/>
        </p:nvGraphicFramePr>
        <p:xfrm>
          <a:off x="6896100" y="42528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{E9ADAB4E-2CB5-4171-A979-5822DAC9A899}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281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'a'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'b'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'c'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12" name="Google Shape;412;p22"/>
          <p:cNvSpPr txBox="1"/>
          <p:nvPr/>
        </p:nvSpPr>
        <p:spPr>
          <a:xfrm>
            <a:off x="8302376" y="4270491"/>
            <a:ext cx="76542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endParaRPr sz="14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3" name="Google Shape;413;p22"/>
          <p:cNvSpPr/>
          <p:nvPr/>
        </p:nvSpPr>
        <p:spPr>
          <a:xfrm>
            <a:off x="6444343" y="4163079"/>
            <a:ext cx="435428" cy="326571"/>
          </a:xfrm>
          <a:custGeom>
            <a:rect b="b" l="l" r="r" t="t"/>
            <a:pathLst>
              <a:path extrusionOk="0" h="326571" w="435428">
                <a:moveTo>
                  <a:pt x="0" y="326571"/>
                </a:moveTo>
                <a:cubicBezTo>
                  <a:pt x="7257" y="290285"/>
                  <a:pt x="10069" y="252819"/>
                  <a:pt x="21771" y="217714"/>
                </a:cubicBezTo>
                <a:cubicBezTo>
                  <a:pt x="25400" y="206828"/>
                  <a:pt x="27525" y="195320"/>
                  <a:pt x="32657" y="185057"/>
                </a:cubicBezTo>
                <a:cubicBezTo>
                  <a:pt x="47042" y="156287"/>
                  <a:pt x="87575" y="112159"/>
                  <a:pt x="108857" y="97971"/>
                </a:cubicBezTo>
                <a:cubicBezTo>
                  <a:pt x="119743" y="90714"/>
                  <a:pt x="131298" y="84373"/>
                  <a:pt x="141514" y="76200"/>
                </a:cubicBezTo>
                <a:cubicBezTo>
                  <a:pt x="149528" y="69789"/>
                  <a:pt x="154106" y="59018"/>
                  <a:pt x="163286" y="54428"/>
                </a:cubicBezTo>
                <a:cubicBezTo>
                  <a:pt x="183812" y="44165"/>
                  <a:pt x="209505" y="45387"/>
                  <a:pt x="228600" y="32657"/>
                </a:cubicBezTo>
                <a:cubicBezTo>
                  <a:pt x="270804" y="4521"/>
                  <a:pt x="248846" y="15023"/>
                  <a:pt x="293914" y="0"/>
                </a:cubicBezTo>
                <a:cubicBezTo>
                  <a:pt x="304800" y="3629"/>
                  <a:pt x="318457" y="2772"/>
                  <a:pt x="326571" y="10886"/>
                </a:cubicBezTo>
                <a:cubicBezTo>
                  <a:pt x="345073" y="29388"/>
                  <a:pt x="351611" y="57698"/>
                  <a:pt x="370114" y="76200"/>
                </a:cubicBezTo>
                <a:lnTo>
                  <a:pt x="391886" y="97971"/>
                </a:lnTo>
                <a:lnTo>
                  <a:pt x="413657" y="163286"/>
                </a:lnTo>
                <a:cubicBezTo>
                  <a:pt x="417286" y="174172"/>
                  <a:pt x="419412" y="185680"/>
                  <a:pt x="424543" y="195943"/>
                </a:cubicBezTo>
                <a:lnTo>
                  <a:pt x="435428" y="217714"/>
                </a:ln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4" name="Google Shape;414;p22"/>
          <p:cNvSpPr txBox="1"/>
          <p:nvPr/>
        </p:nvSpPr>
        <p:spPr>
          <a:xfrm>
            <a:off x="77560" y="789682"/>
            <a:ext cx="455839" cy="275767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4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5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6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7</a:t>
            </a:r>
            <a:endParaRPr/>
          </a:p>
        </p:txBody>
      </p:sp>
      <p:sp>
        <p:nvSpPr>
          <p:cNvPr id="415" name="Google Shape;415;p22"/>
          <p:cNvSpPr txBox="1"/>
          <p:nvPr/>
        </p:nvSpPr>
        <p:spPr>
          <a:xfrm>
            <a:off x="168729" y="3789962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node</a:t>
            </a:r>
            <a:endParaRPr/>
          </a:p>
        </p:txBody>
      </p:sp>
      <p:sp>
        <p:nvSpPr>
          <p:cNvPr id="416" name="Google Shape;416;p22"/>
          <p:cNvSpPr/>
          <p:nvPr/>
        </p:nvSpPr>
        <p:spPr>
          <a:xfrm>
            <a:off x="2668920" y="3789962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0x350</a:t>
            </a:r>
            <a:endParaRPr/>
          </a:p>
        </p:txBody>
      </p:sp>
      <p:sp>
        <p:nvSpPr>
          <p:cNvPr id="417" name="Google Shape;417;p22"/>
          <p:cNvSpPr/>
          <p:nvPr/>
        </p:nvSpPr>
        <p:spPr>
          <a:xfrm>
            <a:off x="3583320" y="3789962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???</a:t>
            </a:r>
            <a:endParaRPr/>
          </a:p>
        </p:txBody>
      </p:sp>
      <p:sp>
        <p:nvSpPr>
          <p:cNvPr id="418" name="Google Shape;418;p22"/>
          <p:cNvSpPr/>
          <p:nvPr/>
        </p:nvSpPr>
        <p:spPr>
          <a:xfrm>
            <a:off x="1676400" y="3516086"/>
            <a:ext cx="979867" cy="457200"/>
          </a:xfrm>
          <a:custGeom>
            <a:rect b="b" l="l" r="r" t="t"/>
            <a:pathLst>
              <a:path extrusionOk="0" h="457200" w="979867">
                <a:moveTo>
                  <a:pt x="0" y="457200"/>
                </a:moveTo>
                <a:cubicBezTo>
                  <a:pt x="4251" y="435944"/>
                  <a:pt x="18847" y="351267"/>
                  <a:pt x="32657" y="337457"/>
                </a:cubicBezTo>
                <a:lnTo>
                  <a:pt x="54429" y="315685"/>
                </a:lnTo>
                <a:cubicBezTo>
                  <a:pt x="81429" y="234681"/>
                  <a:pt x="39984" y="342794"/>
                  <a:pt x="108857" y="239485"/>
                </a:cubicBezTo>
                <a:cubicBezTo>
                  <a:pt x="123371" y="217714"/>
                  <a:pt x="130629" y="188685"/>
                  <a:pt x="152400" y="174171"/>
                </a:cubicBezTo>
                <a:cubicBezTo>
                  <a:pt x="163286" y="166914"/>
                  <a:pt x="174841" y="160573"/>
                  <a:pt x="185057" y="152400"/>
                </a:cubicBezTo>
                <a:cubicBezTo>
                  <a:pt x="221898" y="122927"/>
                  <a:pt x="207041" y="108784"/>
                  <a:pt x="272143" y="87085"/>
                </a:cubicBezTo>
                <a:lnTo>
                  <a:pt x="304800" y="76200"/>
                </a:lnTo>
                <a:cubicBezTo>
                  <a:pt x="342799" y="38200"/>
                  <a:pt x="316834" y="57674"/>
                  <a:pt x="391886" y="32657"/>
                </a:cubicBezTo>
                <a:lnTo>
                  <a:pt x="424543" y="21771"/>
                </a:lnTo>
                <a:cubicBezTo>
                  <a:pt x="435429" y="18142"/>
                  <a:pt x="445841" y="12508"/>
                  <a:pt x="457200" y="10885"/>
                </a:cubicBezTo>
                <a:lnTo>
                  <a:pt x="533400" y="0"/>
                </a:lnTo>
                <a:cubicBezTo>
                  <a:pt x="630838" y="8119"/>
                  <a:pt x="664789" y="3883"/>
                  <a:pt x="751114" y="32657"/>
                </a:cubicBezTo>
                <a:lnTo>
                  <a:pt x="816429" y="54428"/>
                </a:lnTo>
                <a:cubicBezTo>
                  <a:pt x="823686" y="61685"/>
                  <a:pt x="829399" y="70920"/>
                  <a:pt x="838200" y="76200"/>
                </a:cubicBezTo>
                <a:cubicBezTo>
                  <a:pt x="848039" y="82104"/>
                  <a:pt x="862743" y="78971"/>
                  <a:pt x="870857" y="87085"/>
                </a:cubicBezTo>
                <a:cubicBezTo>
                  <a:pt x="939500" y="155728"/>
                  <a:pt x="897910" y="130304"/>
                  <a:pt x="925286" y="185057"/>
                </a:cubicBezTo>
                <a:cubicBezTo>
                  <a:pt x="939019" y="212523"/>
                  <a:pt x="948577" y="219234"/>
                  <a:pt x="968829" y="239485"/>
                </a:cubicBezTo>
                <a:cubicBezTo>
                  <a:pt x="982009" y="279028"/>
                  <a:pt x="979714" y="260668"/>
                  <a:pt x="979714" y="293914"/>
                </a:cubicBez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19" name="Google Shape;419;p22"/>
          <p:cNvGraphicFramePr/>
          <p:nvPr/>
        </p:nvGraphicFramePr>
        <p:xfrm>
          <a:off x="3074836" y="4552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{E9ADAB4E-2CB5-4171-A979-5822DAC9A899}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281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7F7F7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?</a:t>
                      </a:r>
                      <a:endParaRPr b="0" i="0" sz="1400" u="none" cap="none" strike="noStrike">
                        <a:solidFill>
                          <a:srgbClr val="7F7F7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7F7F7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?</a:t>
                      </a:r>
                      <a:endParaRPr b="0" i="0" sz="1400" u="none" cap="none" strike="noStrike">
                        <a:solidFill>
                          <a:srgbClr val="7F7F7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7F7F7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?</a:t>
                      </a:r>
                      <a:endParaRPr b="0" i="0" sz="1400" u="none" cap="none" strike="noStrike">
                        <a:solidFill>
                          <a:srgbClr val="7F7F7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7F7F7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?</a:t>
                      </a:r>
                      <a:endParaRPr b="0" i="0" sz="1400" u="none" cap="none" strike="noStrike">
                        <a:solidFill>
                          <a:srgbClr val="7F7F7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CE97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0" name="Google Shape;420;p22"/>
          <p:cNvSpPr/>
          <p:nvPr/>
        </p:nvSpPr>
        <p:spPr>
          <a:xfrm>
            <a:off x="2982686" y="3973286"/>
            <a:ext cx="119743" cy="511628"/>
          </a:xfrm>
          <a:custGeom>
            <a:rect b="b" l="l" r="r" t="t"/>
            <a:pathLst>
              <a:path extrusionOk="0" h="511628" w="119743">
                <a:moveTo>
                  <a:pt x="119743" y="0"/>
                </a:moveTo>
                <a:cubicBezTo>
                  <a:pt x="118601" y="5710"/>
                  <a:pt x="107269" y="74067"/>
                  <a:pt x="97971" y="87085"/>
                </a:cubicBezTo>
                <a:cubicBezTo>
                  <a:pt x="86040" y="103788"/>
                  <a:pt x="68942" y="116114"/>
                  <a:pt x="54428" y="130628"/>
                </a:cubicBezTo>
                <a:lnTo>
                  <a:pt x="32657" y="152400"/>
                </a:lnTo>
                <a:lnTo>
                  <a:pt x="10885" y="217714"/>
                </a:lnTo>
                <a:lnTo>
                  <a:pt x="0" y="250371"/>
                </a:lnTo>
                <a:cubicBezTo>
                  <a:pt x="3628" y="275771"/>
                  <a:pt x="5116" y="301570"/>
                  <a:pt x="10885" y="326571"/>
                </a:cubicBezTo>
                <a:cubicBezTo>
                  <a:pt x="16045" y="348932"/>
                  <a:pt x="25400" y="370114"/>
                  <a:pt x="32657" y="391885"/>
                </a:cubicBezTo>
                <a:lnTo>
                  <a:pt x="43543" y="424543"/>
                </a:lnTo>
                <a:lnTo>
                  <a:pt x="65314" y="489857"/>
                </a:lnTo>
                <a:lnTo>
                  <a:pt x="76200" y="511628"/>
                </a:ln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1" name="Google Shape;421;p22"/>
          <p:cNvSpPr/>
          <p:nvPr/>
        </p:nvSpPr>
        <p:spPr>
          <a:xfrm>
            <a:off x="97927" y="2571750"/>
            <a:ext cx="138750" cy="27758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2" name="Google Shape;422;p22"/>
          <p:cNvSpPr txBox="1"/>
          <p:nvPr/>
        </p:nvSpPr>
        <p:spPr>
          <a:xfrm>
            <a:off x="1106262" y="4248150"/>
            <a:ext cx="1773848" cy="757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malloc’ed 4 bytes starting at heap address 0x350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3"/>
          <p:cNvSpPr txBox="1"/>
          <p:nvPr/>
        </p:nvSpPr>
        <p:spPr>
          <a:xfrm>
            <a:off x="2819400" y="4309062"/>
            <a:ext cx="1103855" cy="32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0x350</a:t>
            </a:r>
            <a:endParaRPr/>
          </a:p>
        </p:txBody>
      </p:sp>
      <p:sp>
        <p:nvSpPr>
          <p:cNvPr id="428" name="Google Shape;428;p23"/>
          <p:cNvSpPr txBox="1"/>
          <p:nvPr/>
        </p:nvSpPr>
        <p:spPr>
          <a:xfrm>
            <a:off x="2307819" y="3547062"/>
            <a:ext cx="1103855" cy="32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0x300</a:t>
            </a:r>
            <a:endParaRPr/>
          </a:p>
        </p:txBody>
      </p:sp>
      <p:sp>
        <p:nvSpPr>
          <p:cNvPr id="429" name="Google Shape;429;p23"/>
          <p:cNvSpPr/>
          <p:nvPr/>
        </p:nvSpPr>
        <p:spPr>
          <a:xfrm>
            <a:off x="1198473" y="379121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0x300</a:t>
            </a:r>
            <a:endParaRPr/>
          </a:p>
        </p:txBody>
      </p:sp>
      <p:sp>
        <p:nvSpPr>
          <p:cNvPr id="430" name="Google Shape;430;p23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Linked List Example</a:t>
            </a:r>
            <a:endParaRPr/>
          </a:p>
        </p:txBody>
      </p:sp>
      <p:sp>
        <p:nvSpPr>
          <p:cNvPr id="431" name="Google Shape;431;p23"/>
          <p:cNvSpPr txBox="1"/>
          <p:nvPr/>
        </p:nvSpPr>
        <p:spPr>
          <a:xfrm>
            <a:off x="531996" y="777478"/>
            <a:ext cx="8612004" cy="297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# include &lt;string.h&gt;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int main()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struct Node *head = NULL;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add_to_front(&amp;head, "abc");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…  // free nodes, strings here…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92D050"/>
                </a:solidFill>
                <a:latin typeface="Consolas"/>
                <a:ea typeface="Consolas"/>
                <a:cs typeface="Consolas"/>
                <a:sym typeface="Consolas"/>
              </a:rPr>
              <a:t>add_to_front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**head_ptr,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*data)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*node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*) malloc(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sizeof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 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Node));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node-&gt;data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*) malloc(strlen(data)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+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AA7EFA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);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extra byte!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strcpy(node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-&gt;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data, data); 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strcpy also copies null terminator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node-&gt;next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*head_ptr;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*head_ptr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id="432" name="Google Shape;432;p23"/>
          <p:cNvSpPr txBox="1"/>
          <p:nvPr/>
        </p:nvSpPr>
        <p:spPr>
          <a:xfrm>
            <a:off x="6089855" y="789682"/>
            <a:ext cx="283783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struct Node 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char *data;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struct Node *next;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/>
          </a:p>
        </p:txBody>
      </p:sp>
      <p:sp>
        <p:nvSpPr>
          <p:cNvPr id="433" name="Google Shape;433;p23"/>
          <p:cNvSpPr/>
          <p:nvPr/>
        </p:nvSpPr>
        <p:spPr>
          <a:xfrm>
            <a:off x="7800976" y="382011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endParaRPr/>
          </a:p>
        </p:txBody>
      </p:sp>
      <p:sp>
        <p:nvSpPr>
          <p:cNvPr id="434" name="Google Shape;434;p23"/>
          <p:cNvSpPr/>
          <p:nvPr/>
        </p:nvSpPr>
        <p:spPr>
          <a:xfrm>
            <a:off x="5791200" y="3823689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35" name="Google Shape;435;p23"/>
          <p:cNvSpPr txBox="1"/>
          <p:nvPr/>
        </p:nvSpPr>
        <p:spPr>
          <a:xfrm>
            <a:off x="4761456" y="3822434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head_ptr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3"/>
          <p:cNvSpPr/>
          <p:nvPr/>
        </p:nvSpPr>
        <p:spPr>
          <a:xfrm>
            <a:off x="6411686" y="3409950"/>
            <a:ext cx="1382532" cy="578957"/>
          </a:xfrm>
          <a:custGeom>
            <a:rect b="b" l="l" r="r" t="t"/>
            <a:pathLst>
              <a:path extrusionOk="0" h="578957" w="1382532">
                <a:moveTo>
                  <a:pt x="0" y="578957"/>
                </a:moveTo>
                <a:cubicBezTo>
                  <a:pt x="2115" y="559922"/>
                  <a:pt x="17494" y="417423"/>
                  <a:pt x="21771" y="393900"/>
                </a:cubicBezTo>
                <a:cubicBezTo>
                  <a:pt x="23824" y="382611"/>
                  <a:pt x="29028" y="372129"/>
                  <a:pt x="32657" y="361243"/>
                </a:cubicBezTo>
                <a:cubicBezTo>
                  <a:pt x="38800" y="318243"/>
                  <a:pt x="43818" y="273055"/>
                  <a:pt x="54428" y="230615"/>
                </a:cubicBezTo>
                <a:cubicBezTo>
                  <a:pt x="57211" y="219483"/>
                  <a:pt x="60182" y="208220"/>
                  <a:pt x="65314" y="197957"/>
                </a:cubicBezTo>
                <a:cubicBezTo>
                  <a:pt x="77547" y="173490"/>
                  <a:pt x="99106" y="149840"/>
                  <a:pt x="119743" y="132643"/>
                </a:cubicBezTo>
                <a:cubicBezTo>
                  <a:pt x="129794" y="124268"/>
                  <a:pt x="142184" y="119045"/>
                  <a:pt x="152400" y="110872"/>
                </a:cubicBezTo>
                <a:cubicBezTo>
                  <a:pt x="179413" y="89261"/>
                  <a:pt x="170741" y="82795"/>
                  <a:pt x="206828" y="67329"/>
                </a:cubicBezTo>
                <a:cubicBezTo>
                  <a:pt x="222473" y="60624"/>
                  <a:pt x="292400" y="48657"/>
                  <a:pt x="304800" y="45557"/>
                </a:cubicBezTo>
                <a:cubicBezTo>
                  <a:pt x="315932" y="42774"/>
                  <a:pt x="326205" y="36922"/>
                  <a:pt x="337457" y="34672"/>
                </a:cubicBezTo>
                <a:cubicBezTo>
                  <a:pt x="362617" y="29640"/>
                  <a:pt x="388413" y="28376"/>
                  <a:pt x="413657" y="23786"/>
                </a:cubicBezTo>
                <a:cubicBezTo>
                  <a:pt x="428377" y="21110"/>
                  <a:pt x="442370" y="14877"/>
                  <a:pt x="457200" y="12900"/>
                </a:cubicBezTo>
                <a:cubicBezTo>
                  <a:pt x="496927" y="7603"/>
                  <a:pt x="537029" y="5643"/>
                  <a:pt x="576943" y="2015"/>
                </a:cubicBezTo>
                <a:cubicBezTo>
                  <a:pt x="689429" y="5643"/>
                  <a:pt x="801856" y="12900"/>
                  <a:pt x="914400" y="12900"/>
                </a:cubicBezTo>
                <a:cubicBezTo>
                  <a:pt x="1175658" y="12900"/>
                  <a:pt x="849083" y="-16127"/>
                  <a:pt x="1110343" y="12900"/>
                </a:cubicBezTo>
                <a:cubicBezTo>
                  <a:pt x="1124857" y="16529"/>
                  <a:pt x="1139166" y="21110"/>
                  <a:pt x="1153885" y="23786"/>
                </a:cubicBezTo>
                <a:cubicBezTo>
                  <a:pt x="1221457" y="36072"/>
                  <a:pt x="1224355" y="30518"/>
                  <a:pt x="1284514" y="45557"/>
                </a:cubicBezTo>
                <a:cubicBezTo>
                  <a:pt x="1295646" y="48340"/>
                  <a:pt x="1306285" y="52814"/>
                  <a:pt x="1317171" y="56443"/>
                </a:cubicBezTo>
                <a:cubicBezTo>
                  <a:pt x="1351674" y="108196"/>
                  <a:pt x="1334805" y="76687"/>
                  <a:pt x="1360714" y="154415"/>
                </a:cubicBezTo>
                <a:lnTo>
                  <a:pt x="1371600" y="187072"/>
                </a:lnTo>
                <a:cubicBezTo>
                  <a:pt x="1383876" y="346676"/>
                  <a:pt x="1382485" y="281275"/>
                  <a:pt x="1382485" y="383015"/>
                </a:cubicBez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7" name="Google Shape;437;p23"/>
          <p:cNvSpPr/>
          <p:nvPr/>
        </p:nvSpPr>
        <p:spPr>
          <a:xfrm>
            <a:off x="5799680" y="426992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38" name="Google Shape;438;p23"/>
          <p:cNvSpPr txBox="1"/>
          <p:nvPr/>
        </p:nvSpPr>
        <p:spPr>
          <a:xfrm>
            <a:off x="4769936" y="4268672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/>
          </a:p>
        </p:txBody>
      </p:sp>
      <p:graphicFrame>
        <p:nvGraphicFramePr>
          <p:cNvPr id="439" name="Google Shape;439;p23"/>
          <p:cNvGraphicFramePr/>
          <p:nvPr/>
        </p:nvGraphicFramePr>
        <p:xfrm>
          <a:off x="6896100" y="42528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{E9ADAB4E-2CB5-4171-A979-5822DAC9A899}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281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'a'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'b'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'c'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40" name="Google Shape;440;p23"/>
          <p:cNvSpPr txBox="1"/>
          <p:nvPr/>
        </p:nvSpPr>
        <p:spPr>
          <a:xfrm>
            <a:off x="8302376" y="4270491"/>
            <a:ext cx="76542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endParaRPr sz="14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1" name="Google Shape;441;p23"/>
          <p:cNvSpPr/>
          <p:nvPr/>
        </p:nvSpPr>
        <p:spPr>
          <a:xfrm>
            <a:off x="6444343" y="4163079"/>
            <a:ext cx="435428" cy="326571"/>
          </a:xfrm>
          <a:custGeom>
            <a:rect b="b" l="l" r="r" t="t"/>
            <a:pathLst>
              <a:path extrusionOk="0" h="326571" w="435428">
                <a:moveTo>
                  <a:pt x="0" y="326571"/>
                </a:moveTo>
                <a:cubicBezTo>
                  <a:pt x="7257" y="290285"/>
                  <a:pt x="10069" y="252819"/>
                  <a:pt x="21771" y="217714"/>
                </a:cubicBezTo>
                <a:cubicBezTo>
                  <a:pt x="25400" y="206828"/>
                  <a:pt x="27525" y="195320"/>
                  <a:pt x="32657" y="185057"/>
                </a:cubicBezTo>
                <a:cubicBezTo>
                  <a:pt x="47042" y="156287"/>
                  <a:pt x="87575" y="112159"/>
                  <a:pt x="108857" y="97971"/>
                </a:cubicBezTo>
                <a:cubicBezTo>
                  <a:pt x="119743" y="90714"/>
                  <a:pt x="131298" y="84373"/>
                  <a:pt x="141514" y="76200"/>
                </a:cubicBezTo>
                <a:cubicBezTo>
                  <a:pt x="149528" y="69789"/>
                  <a:pt x="154106" y="59018"/>
                  <a:pt x="163286" y="54428"/>
                </a:cubicBezTo>
                <a:cubicBezTo>
                  <a:pt x="183812" y="44165"/>
                  <a:pt x="209505" y="45387"/>
                  <a:pt x="228600" y="32657"/>
                </a:cubicBezTo>
                <a:cubicBezTo>
                  <a:pt x="270804" y="4521"/>
                  <a:pt x="248846" y="15023"/>
                  <a:pt x="293914" y="0"/>
                </a:cubicBezTo>
                <a:cubicBezTo>
                  <a:pt x="304800" y="3629"/>
                  <a:pt x="318457" y="2772"/>
                  <a:pt x="326571" y="10886"/>
                </a:cubicBezTo>
                <a:cubicBezTo>
                  <a:pt x="345073" y="29388"/>
                  <a:pt x="351611" y="57698"/>
                  <a:pt x="370114" y="76200"/>
                </a:cubicBezTo>
                <a:lnTo>
                  <a:pt x="391886" y="97971"/>
                </a:lnTo>
                <a:lnTo>
                  <a:pt x="413657" y="163286"/>
                </a:lnTo>
                <a:cubicBezTo>
                  <a:pt x="417286" y="174172"/>
                  <a:pt x="419412" y="185680"/>
                  <a:pt x="424543" y="195943"/>
                </a:cubicBezTo>
                <a:lnTo>
                  <a:pt x="435428" y="217714"/>
                </a:ln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2" name="Google Shape;442;p23"/>
          <p:cNvSpPr txBox="1"/>
          <p:nvPr/>
        </p:nvSpPr>
        <p:spPr>
          <a:xfrm>
            <a:off x="77560" y="789682"/>
            <a:ext cx="455839" cy="275767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4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5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6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7</a:t>
            </a:r>
            <a:endParaRPr/>
          </a:p>
        </p:txBody>
      </p:sp>
      <p:sp>
        <p:nvSpPr>
          <p:cNvPr id="443" name="Google Shape;443;p23"/>
          <p:cNvSpPr txBox="1"/>
          <p:nvPr/>
        </p:nvSpPr>
        <p:spPr>
          <a:xfrm>
            <a:off x="168729" y="3789962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node</a:t>
            </a:r>
            <a:endParaRPr/>
          </a:p>
        </p:txBody>
      </p:sp>
      <p:sp>
        <p:nvSpPr>
          <p:cNvPr id="444" name="Google Shape;444;p23"/>
          <p:cNvSpPr/>
          <p:nvPr/>
        </p:nvSpPr>
        <p:spPr>
          <a:xfrm>
            <a:off x="2668920" y="3789962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0x350</a:t>
            </a:r>
            <a:endParaRPr/>
          </a:p>
        </p:txBody>
      </p:sp>
      <p:sp>
        <p:nvSpPr>
          <p:cNvPr id="445" name="Google Shape;445;p23"/>
          <p:cNvSpPr/>
          <p:nvPr/>
        </p:nvSpPr>
        <p:spPr>
          <a:xfrm>
            <a:off x="3583320" y="3789962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???</a:t>
            </a:r>
            <a:endParaRPr/>
          </a:p>
        </p:txBody>
      </p:sp>
      <p:sp>
        <p:nvSpPr>
          <p:cNvPr id="446" name="Google Shape;446;p23"/>
          <p:cNvSpPr/>
          <p:nvPr/>
        </p:nvSpPr>
        <p:spPr>
          <a:xfrm>
            <a:off x="1676400" y="3516086"/>
            <a:ext cx="979867" cy="457200"/>
          </a:xfrm>
          <a:custGeom>
            <a:rect b="b" l="l" r="r" t="t"/>
            <a:pathLst>
              <a:path extrusionOk="0" h="457200" w="979867">
                <a:moveTo>
                  <a:pt x="0" y="457200"/>
                </a:moveTo>
                <a:cubicBezTo>
                  <a:pt x="4251" y="435944"/>
                  <a:pt x="18847" y="351267"/>
                  <a:pt x="32657" y="337457"/>
                </a:cubicBezTo>
                <a:lnTo>
                  <a:pt x="54429" y="315685"/>
                </a:lnTo>
                <a:cubicBezTo>
                  <a:pt x="81429" y="234681"/>
                  <a:pt x="39984" y="342794"/>
                  <a:pt x="108857" y="239485"/>
                </a:cubicBezTo>
                <a:cubicBezTo>
                  <a:pt x="123371" y="217714"/>
                  <a:pt x="130629" y="188685"/>
                  <a:pt x="152400" y="174171"/>
                </a:cubicBezTo>
                <a:cubicBezTo>
                  <a:pt x="163286" y="166914"/>
                  <a:pt x="174841" y="160573"/>
                  <a:pt x="185057" y="152400"/>
                </a:cubicBezTo>
                <a:cubicBezTo>
                  <a:pt x="221898" y="122927"/>
                  <a:pt x="207041" y="108784"/>
                  <a:pt x="272143" y="87085"/>
                </a:cubicBezTo>
                <a:lnTo>
                  <a:pt x="304800" y="76200"/>
                </a:lnTo>
                <a:cubicBezTo>
                  <a:pt x="342799" y="38200"/>
                  <a:pt x="316834" y="57674"/>
                  <a:pt x="391886" y="32657"/>
                </a:cubicBezTo>
                <a:lnTo>
                  <a:pt x="424543" y="21771"/>
                </a:lnTo>
                <a:cubicBezTo>
                  <a:pt x="435429" y="18142"/>
                  <a:pt x="445841" y="12508"/>
                  <a:pt x="457200" y="10885"/>
                </a:cubicBezTo>
                <a:lnTo>
                  <a:pt x="533400" y="0"/>
                </a:lnTo>
                <a:cubicBezTo>
                  <a:pt x="630838" y="8119"/>
                  <a:pt x="664789" y="3883"/>
                  <a:pt x="751114" y="32657"/>
                </a:cubicBezTo>
                <a:lnTo>
                  <a:pt x="816429" y="54428"/>
                </a:lnTo>
                <a:cubicBezTo>
                  <a:pt x="823686" y="61685"/>
                  <a:pt x="829399" y="70920"/>
                  <a:pt x="838200" y="76200"/>
                </a:cubicBezTo>
                <a:cubicBezTo>
                  <a:pt x="848039" y="82104"/>
                  <a:pt x="862743" y="78971"/>
                  <a:pt x="870857" y="87085"/>
                </a:cubicBezTo>
                <a:cubicBezTo>
                  <a:pt x="939500" y="155728"/>
                  <a:pt x="897910" y="130304"/>
                  <a:pt x="925286" y="185057"/>
                </a:cubicBezTo>
                <a:cubicBezTo>
                  <a:pt x="939019" y="212523"/>
                  <a:pt x="948577" y="219234"/>
                  <a:pt x="968829" y="239485"/>
                </a:cubicBezTo>
                <a:cubicBezTo>
                  <a:pt x="982009" y="279028"/>
                  <a:pt x="979714" y="260668"/>
                  <a:pt x="979714" y="293914"/>
                </a:cubicBez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7" name="Google Shape;447;p23"/>
          <p:cNvSpPr/>
          <p:nvPr/>
        </p:nvSpPr>
        <p:spPr>
          <a:xfrm>
            <a:off x="2982686" y="3973286"/>
            <a:ext cx="119743" cy="511628"/>
          </a:xfrm>
          <a:custGeom>
            <a:rect b="b" l="l" r="r" t="t"/>
            <a:pathLst>
              <a:path extrusionOk="0" h="511628" w="119743">
                <a:moveTo>
                  <a:pt x="119743" y="0"/>
                </a:moveTo>
                <a:cubicBezTo>
                  <a:pt x="118601" y="5710"/>
                  <a:pt x="107269" y="74067"/>
                  <a:pt x="97971" y="87085"/>
                </a:cubicBezTo>
                <a:cubicBezTo>
                  <a:pt x="86040" y="103788"/>
                  <a:pt x="68942" y="116114"/>
                  <a:pt x="54428" y="130628"/>
                </a:cubicBezTo>
                <a:lnTo>
                  <a:pt x="32657" y="152400"/>
                </a:lnTo>
                <a:lnTo>
                  <a:pt x="10885" y="217714"/>
                </a:lnTo>
                <a:lnTo>
                  <a:pt x="0" y="250371"/>
                </a:lnTo>
                <a:cubicBezTo>
                  <a:pt x="3628" y="275771"/>
                  <a:pt x="5116" y="301570"/>
                  <a:pt x="10885" y="326571"/>
                </a:cubicBezTo>
                <a:cubicBezTo>
                  <a:pt x="16045" y="348932"/>
                  <a:pt x="25400" y="370114"/>
                  <a:pt x="32657" y="391885"/>
                </a:cubicBezTo>
                <a:lnTo>
                  <a:pt x="43543" y="424543"/>
                </a:lnTo>
                <a:lnTo>
                  <a:pt x="65314" y="489857"/>
                </a:lnTo>
                <a:lnTo>
                  <a:pt x="76200" y="511628"/>
                </a:ln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8" name="Google Shape;448;p23"/>
          <p:cNvSpPr/>
          <p:nvPr/>
        </p:nvSpPr>
        <p:spPr>
          <a:xfrm>
            <a:off x="97927" y="2800350"/>
            <a:ext cx="138750" cy="27758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49" name="Google Shape;449;p23"/>
          <p:cNvGraphicFramePr/>
          <p:nvPr/>
        </p:nvGraphicFramePr>
        <p:xfrm>
          <a:off x="3075215" y="4552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{E9ADAB4E-2CB5-4171-A979-5822DAC9A899}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281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'a'</a:t>
                      </a:r>
                      <a:endParaRPr b="0" i="0" sz="1400" u="none" cap="none" strike="noStrike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'b'</a:t>
                      </a:r>
                      <a:endParaRPr b="0" i="0" sz="1400" u="none" cap="none" strike="noStrike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accent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'c'</a:t>
                      </a:r>
                      <a:endParaRPr b="0" i="0" sz="1400" u="none" cap="none" strike="noStrike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accent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50" name="Google Shape;450;p23"/>
          <p:cNvSpPr txBox="1"/>
          <p:nvPr/>
        </p:nvSpPr>
        <p:spPr>
          <a:xfrm>
            <a:off x="4481491" y="4549973"/>
            <a:ext cx="76542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endParaRPr sz="1400">
              <a:solidFill>
                <a:schemeClr val="accent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4"/>
          <p:cNvSpPr txBox="1"/>
          <p:nvPr/>
        </p:nvSpPr>
        <p:spPr>
          <a:xfrm>
            <a:off x="2819400" y="4309062"/>
            <a:ext cx="1103855" cy="32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0x350</a:t>
            </a:r>
            <a:endParaRPr/>
          </a:p>
        </p:txBody>
      </p:sp>
      <p:sp>
        <p:nvSpPr>
          <p:cNvPr id="456" name="Google Shape;456;p24"/>
          <p:cNvSpPr txBox="1"/>
          <p:nvPr/>
        </p:nvSpPr>
        <p:spPr>
          <a:xfrm>
            <a:off x="2307819" y="3547062"/>
            <a:ext cx="1103855" cy="32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0x300</a:t>
            </a:r>
            <a:endParaRPr/>
          </a:p>
        </p:txBody>
      </p:sp>
      <p:sp>
        <p:nvSpPr>
          <p:cNvPr id="457" name="Google Shape;457;p24"/>
          <p:cNvSpPr/>
          <p:nvPr/>
        </p:nvSpPr>
        <p:spPr>
          <a:xfrm>
            <a:off x="1198473" y="379121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0x300</a:t>
            </a:r>
            <a:endParaRPr/>
          </a:p>
        </p:txBody>
      </p:sp>
      <p:sp>
        <p:nvSpPr>
          <p:cNvPr id="458" name="Google Shape;458;p24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Linked List Example</a:t>
            </a:r>
            <a:endParaRPr/>
          </a:p>
        </p:txBody>
      </p:sp>
      <p:sp>
        <p:nvSpPr>
          <p:cNvPr id="459" name="Google Shape;459;p24"/>
          <p:cNvSpPr txBox="1"/>
          <p:nvPr/>
        </p:nvSpPr>
        <p:spPr>
          <a:xfrm>
            <a:off x="531996" y="777478"/>
            <a:ext cx="8612004" cy="297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# include &lt;string.h&gt;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int main()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struct Node *head = NULL;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add_to_front(&amp;head, "abc");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…  // free nodes, strings here…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92D050"/>
                </a:solidFill>
                <a:latin typeface="Consolas"/>
                <a:ea typeface="Consolas"/>
                <a:cs typeface="Consolas"/>
                <a:sym typeface="Consolas"/>
              </a:rPr>
              <a:t>add_to_front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**head_ptr,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*data)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*node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*) malloc(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sizeof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 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Node));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node-&gt;data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*) malloc(strlen(data)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+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AA7EFA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);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extra byte!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strcpy(node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-&gt;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data, data); 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strcpy also copies null terminator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node-&gt;next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*head_ptr;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*head_ptr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id="460" name="Google Shape;460;p24"/>
          <p:cNvSpPr txBox="1"/>
          <p:nvPr/>
        </p:nvSpPr>
        <p:spPr>
          <a:xfrm>
            <a:off x="6089855" y="789682"/>
            <a:ext cx="283783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struct Node 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char *data;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struct Node *next;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/>
          </a:p>
        </p:txBody>
      </p:sp>
      <p:sp>
        <p:nvSpPr>
          <p:cNvPr id="461" name="Google Shape;461;p24"/>
          <p:cNvSpPr/>
          <p:nvPr/>
        </p:nvSpPr>
        <p:spPr>
          <a:xfrm>
            <a:off x="7800976" y="382011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endParaRPr/>
          </a:p>
        </p:txBody>
      </p:sp>
      <p:sp>
        <p:nvSpPr>
          <p:cNvPr id="462" name="Google Shape;462;p24"/>
          <p:cNvSpPr/>
          <p:nvPr/>
        </p:nvSpPr>
        <p:spPr>
          <a:xfrm>
            <a:off x="5791200" y="3823689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3" name="Google Shape;463;p24"/>
          <p:cNvSpPr txBox="1"/>
          <p:nvPr/>
        </p:nvSpPr>
        <p:spPr>
          <a:xfrm>
            <a:off x="4761456" y="3822434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head_ptr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4"/>
          <p:cNvSpPr/>
          <p:nvPr/>
        </p:nvSpPr>
        <p:spPr>
          <a:xfrm>
            <a:off x="6411686" y="3409950"/>
            <a:ext cx="1382532" cy="578957"/>
          </a:xfrm>
          <a:custGeom>
            <a:rect b="b" l="l" r="r" t="t"/>
            <a:pathLst>
              <a:path extrusionOk="0" h="578957" w="1382532">
                <a:moveTo>
                  <a:pt x="0" y="578957"/>
                </a:moveTo>
                <a:cubicBezTo>
                  <a:pt x="2115" y="559922"/>
                  <a:pt x="17494" y="417423"/>
                  <a:pt x="21771" y="393900"/>
                </a:cubicBezTo>
                <a:cubicBezTo>
                  <a:pt x="23824" y="382611"/>
                  <a:pt x="29028" y="372129"/>
                  <a:pt x="32657" y="361243"/>
                </a:cubicBezTo>
                <a:cubicBezTo>
                  <a:pt x="38800" y="318243"/>
                  <a:pt x="43818" y="273055"/>
                  <a:pt x="54428" y="230615"/>
                </a:cubicBezTo>
                <a:cubicBezTo>
                  <a:pt x="57211" y="219483"/>
                  <a:pt x="60182" y="208220"/>
                  <a:pt x="65314" y="197957"/>
                </a:cubicBezTo>
                <a:cubicBezTo>
                  <a:pt x="77547" y="173490"/>
                  <a:pt x="99106" y="149840"/>
                  <a:pt x="119743" y="132643"/>
                </a:cubicBezTo>
                <a:cubicBezTo>
                  <a:pt x="129794" y="124268"/>
                  <a:pt x="142184" y="119045"/>
                  <a:pt x="152400" y="110872"/>
                </a:cubicBezTo>
                <a:cubicBezTo>
                  <a:pt x="179413" y="89261"/>
                  <a:pt x="170741" y="82795"/>
                  <a:pt x="206828" y="67329"/>
                </a:cubicBezTo>
                <a:cubicBezTo>
                  <a:pt x="222473" y="60624"/>
                  <a:pt x="292400" y="48657"/>
                  <a:pt x="304800" y="45557"/>
                </a:cubicBezTo>
                <a:cubicBezTo>
                  <a:pt x="315932" y="42774"/>
                  <a:pt x="326205" y="36922"/>
                  <a:pt x="337457" y="34672"/>
                </a:cubicBezTo>
                <a:cubicBezTo>
                  <a:pt x="362617" y="29640"/>
                  <a:pt x="388413" y="28376"/>
                  <a:pt x="413657" y="23786"/>
                </a:cubicBezTo>
                <a:cubicBezTo>
                  <a:pt x="428377" y="21110"/>
                  <a:pt x="442370" y="14877"/>
                  <a:pt x="457200" y="12900"/>
                </a:cubicBezTo>
                <a:cubicBezTo>
                  <a:pt x="496927" y="7603"/>
                  <a:pt x="537029" y="5643"/>
                  <a:pt x="576943" y="2015"/>
                </a:cubicBezTo>
                <a:cubicBezTo>
                  <a:pt x="689429" y="5643"/>
                  <a:pt x="801856" y="12900"/>
                  <a:pt x="914400" y="12900"/>
                </a:cubicBezTo>
                <a:cubicBezTo>
                  <a:pt x="1175658" y="12900"/>
                  <a:pt x="849083" y="-16127"/>
                  <a:pt x="1110343" y="12900"/>
                </a:cubicBezTo>
                <a:cubicBezTo>
                  <a:pt x="1124857" y="16529"/>
                  <a:pt x="1139166" y="21110"/>
                  <a:pt x="1153885" y="23786"/>
                </a:cubicBezTo>
                <a:cubicBezTo>
                  <a:pt x="1221457" y="36072"/>
                  <a:pt x="1224355" y="30518"/>
                  <a:pt x="1284514" y="45557"/>
                </a:cubicBezTo>
                <a:cubicBezTo>
                  <a:pt x="1295646" y="48340"/>
                  <a:pt x="1306285" y="52814"/>
                  <a:pt x="1317171" y="56443"/>
                </a:cubicBezTo>
                <a:cubicBezTo>
                  <a:pt x="1351674" y="108196"/>
                  <a:pt x="1334805" y="76687"/>
                  <a:pt x="1360714" y="154415"/>
                </a:cubicBezTo>
                <a:lnTo>
                  <a:pt x="1371600" y="187072"/>
                </a:lnTo>
                <a:cubicBezTo>
                  <a:pt x="1383876" y="346676"/>
                  <a:pt x="1382485" y="281275"/>
                  <a:pt x="1382485" y="383015"/>
                </a:cubicBez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5" name="Google Shape;465;p24"/>
          <p:cNvSpPr/>
          <p:nvPr/>
        </p:nvSpPr>
        <p:spPr>
          <a:xfrm>
            <a:off x="5799680" y="426992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6" name="Google Shape;466;p24"/>
          <p:cNvSpPr txBox="1"/>
          <p:nvPr/>
        </p:nvSpPr>
        <p:spPr>
          <a:xfrm>
            <a:off x="4769936" y="4268672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/>
          </a:p>
        </p:txBody>
      </p:sp>
      <p:graphicFrame>
        <p:nvGraphicFramePr>
          <p:cNvPr id="467" name="Google Shape;467;p24"/>
          <p:cNvGraphicFramePr/>
          <p:nvPr/>
        </p:nvGraphicFramePr>
        <p:xfrm>
          <a:off x="6896100" y="42528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{E9ADAB4E-2CB5-4171-A979-5822DAC9A899}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281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'a'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'b'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'c'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68" name="Google Shape;468;p24"/>
          <p:cNvSpPr txBox="1"/>
          <p:nvPr/>
        </p:nvSpPr>
        <p:spPr>
          <a:xfrm>
            <a:off x="8302376" y="4270491"/>
            <a:ext cx="76542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endParaRPr sz="14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9" name="Google Shape;469;p24"/>
          <p:cNvSpPr/>
          <p:nvPr/>
        </p:nvSpPr>
        <p:spPr>
          <a:xfrm>
            <a:off x="6444343" y="4163079"/>
            <a:ext cx="435428" cy="326571"/>
          </a:xfrm>
          <a:custGeom>
            <a:rect b="b" l="l" r="r" t="t"/>
            <a:pathLst>
              <a:path extrusionOk="0" h="326571" w="435428">
                <a:moveTo>
                  <a:pt x="0" y="326571"/>
                </a:moveTo>
                <a:cubicBezTo>
                  <a:pt x="7257" y="290285"/>
                  <a:pt x="10069" y="252819"/>
                  <a:pt x="21771" y="217714"/>
                </a:cubicBezTo>
                <a:cubicBezTo>
                  <a:pt x="25400" y="206828"/>
                  <a:pt x="27525" y="195320"/>
                  <a:pt x="32657" y="185057"/>
                </a:cubicBezTo>
                <a:cubicBezTo>
                  <a:pt x="47042" y="156287"/>
                  <a:pt x="87575" y="112159"/>
                  <a:pt x="108857" y="97971"/>
                </a:cubicBezTo>
                <a:cubicBezTo>
                  <a:pt x="119743" y="90714"/>
                  <a:pt x="131298" y="84373"/>
                  <a:pt x="141514" y="76200"/>
                </a:cubicBezTo>
                <a:cubicBezTo>
                  <a:pt x="149528" y="69789"/>
                  <a:pt x="154106" y="59018"/>
                  <a:pt x="163286" y="54428"/>
                </a:cubicBezTo>
                <a:cubicBezTo>
                  <a:pt x="183812" y="44165"/>
                  <a:pt x="209505" y="45387"/>
                  <a:pt x="228600" y="32657"/>
                </a:cubicBezTo>
                <a:cubicBezTo>
                  <a:pt x="270804" y="4521"/>
                  <a:pt x="248846" y="15023"/>
                  <a:pt x="293914" y="0"/>
                </a:cubicBezTo>
                <a:cubicBezTo>
                  <a:pt x="304800" y="3629"/>
                  <a:pt x="318457" y="2772"/>
                  <a:pt x="326571" y="10886"/>
                </a:cubicBezTo>
                <a:cubicBezTo>
                  <a:pt x="345073" y="29388"/>
                  <a:pt x="351611" y="57698"/>
                  <a:pt x="370114" y="76200"/>
                </a:cubicBezTo>
                <a:lnTo>
                  <a:pt x="391886" y="97971"/>
                </a:lnTo>
                <a:lnTo>
                  <a:pt x="413657" y="163286"/>
                </a:lnTo>
                <a:cubicBezTo>
                  <a:pt x="417286" y="174172"/>
                  <a:pt x="419412" y="185680"/>
                  <a:pt x="424543" y="195943"/>
                </a:cubicBezTo>
                <a:lnTo>
                  <a:pt x="435428" y="217714"/>
                </a:ln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0" name="Google Shape;470;p24"/>
          <p:cNvSpPr txBox="1"/>
          <p:nvPr/>
        </p:nvSpPr>
        <p:spPr>
          <a:xfrm>
            <a:off x="77560" y="789682"/>
            <a:ext cx="455839" cy="275767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4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5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6</a:t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7</a:t>
            </a:r>
            <a:endParaRPr/>
          </a:p>
        </p:txBody>
      </p:sp>
      <p:sp>
        <p:nvSpPr>
          <p:cNvPr id="471" name="Google Shape;471;p24"/>
          <p:cNvSpPr txBox="1"/>
          <p:nvPr/>
        </p:nvSpPr>
        <p:spPr>
          <a:xfrm>
            <a:off x="168729" y="3789962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node</a:t>
            </a:r>
            <a:endParaRPr/>
          </a:p>
        </p:txBody>
      </p:sp>
      <p:sp>
        <p:nvSpPr>
          <p:cNvPr id="472" name="Google Shape;472;p24"/>
          <p:cNvSpPr/>
          <p:nvPr/>
        </p:nvSpPr>
        <p:spPr>
          <a:xfrm>
            <a:off x="2668920" y="3789962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0x350</a:t>
            </a:r>
            <a:endParaRPr/>
          </a:p>
        </p:txBody>
      </p:sp>
      <p:sp>
        <p:nvSpPr>
          <p:cNvPr id="473" name="Google Shape;473;p24"/>
          <p:cNvSpPr/>
          <p:nvPr/>
        </p:nvSpPr>
        <p:spPr>
          <a:xfrm>
            <a:off x="3583320" y="3789962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endParaRPr/>
          </a:p>
        </p:txBody>
      </p:sp>
      <p:sp>
        <p:nvSpPr>
          <p:cNvPr id="474" name="Google Shape;474;p24"/>
          <p:cNvSpPr/>
          <p:nvPr/>
        </p:nvSpPr>
        <p:spPr>
          <a:xfrm>
            <a:off x="1676400" y="3516086"/>
            <a:ext cx="979867" cy="457200"/>
          </a:xfrm>
          <a:custGeom>
            <a:rect b="b" l="l" r="r" t="t"/>
            <a:pathLst>
              <a:path extrusionOk="0" h="457200" w="979867">
                <a:moveTo>
                  <a:pt x="0" y="457200"/>
                </a:moveTo>
                <a:cubicBezTo>
                  <a:pt x="4251" y="435944"/>
                  <a:pt x="18847" y="351267"/>
                  <a:pt x="32657" y="337457"/>
                </a:cubicBezTo>
                <a:lnTo>
                  <a:pt x="54429" y="315685"/>
                </a:lnTo>
                <a:cubicBezTo>
                  <a:pt x="81429" y="234681"/>
                  <a:pt x="39984" y="342794"/>
                  <a:pt x="108857" y="239485"/>
                </a:cubicBezTo>
                <a:cubicBezTo>
                  <a:pt x="123371" y="217714"/>
                  <a:pt x="130629" y="188685"/>
                  <a:pt x="152400" y="174171"/>
                </a:cubicBezTo>
                <a:cubicBezTo>
                  <a:pt x="163286" y="166914"/>
                  <a:pt x="174841" y="160573"/>
                  <a:pt x="185057" y="152400"/>
                </a:cubicBezTo>
                <a:cubicBezTo>
                  <a:pt x="221898" y="122927"/>
                  <a:pt x="207041" y="108784"/>
                  <a:pt x="272143" y="87085"/>
                </a:cubicBezTo>
                <a:lnTo>
                  <a:pt x="304800" y="76200"/>
                </a:lnTo>
                <a:cubicBezTo>
                  <a:pt x="342799" y="38200"/>
                  <a:pt x="316834" y="57674"/>
                  <a:pt x="391886" y="32657"/>
                </a:cubicBezTo>
                <a:lnTo>
                  <a:pt x="424543" y="21771"/>
                </a:lnTo>
                <a:cubicBezTo>
                  <a:pt x="435429" y="18142"/>
                  <a:pt x="445841" y="12508"/>
                  <a:pt x="457200" y="10885"/>
                </a:cubicBezTo>
                <a:lnTo>
                  <a:pt x="533400" y="0"/>
                </a:lnTo>
                <a:cubicBezTo>
                  <a:pt x="630838" y="8119"/>
                  <a:pt x="664789" y="3883"/>
                  <a:pt x="751114" y="32657"/>
                </a:cubicBezTo>
                <a:lnTo>
                  <a:pt x="816429" y="54428"/>
                </a:lnTo>
                <a:cubicBezTo>
                  <a:pt x="823686" y="61685"/>
                  <a:pt x="829399" y="70920"/>
                  <a:pt x="838200" y="76200"/>
                </a:cubicBezTo>
                <a:cubicBezTo>
                  <a:pt x="848039" y="82104"/>
                  <a:pt x="862743" y="78971"/>
                  <a:pt x="870857" y="87085"/>
                </a:cubicBezTo>
                <a:cubicBezTo>
                  <a:pt x="939500" y="155728"/>
                  <a:pt x="897910" y="130304"/>
                  <a:pt x="925286" y="185057"/>
                </a:cubicBezTo>
                <a:cubicBezTo>
                  <a:pt x="939019" y="212523"/>
                  <a:pt x="948577" y="219234"/>
                  <a:pt x="968829" y="239485"/>
                </a:cubicBezTo>
                <a:cubicBezTo>
                  <a:pt x="982009" y="279028"/>
                  <a:pt x="979714" y="260668"/>
                  <a:pt x="979714" y="293914"/>
                </a:cubicBez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5" name="Google Shape;475;p24"/>
          <p:cNvSpPr/>
          <p:nvPr/>
        </p:nvSpPr>
        <p:spPr>
          <a:xfrm>
            <a:off x="2982686" y="3973286"/>
            <a:ext cx="119743" cy="511628"/>
          </a:xfrm>
          <a:custGeom>
            <a:rect b="b" l="l" r="r" t="t"/>
            <a:pathLst>
              <a:path extrusionOk="0" h="511628" w="119743">
                <a:moveTo>
                  <a:pt x="119743" y="0"/>
                </a:moveTo>
                <a:cubicBezTo>
                  <a:pt x="118601" y="5710"/>
                  <a:pt x="107269" y="74067"/>
                  <a:pt x="97971" y="87085"/>
                </a:cubicBezTo>
                <a:cubicBezTo>
                  <a:pt x="86040" y="103788"/>
                  <a:pt x="68942" y="116114"/>
                  <a:pt x="54428" y="130628"/>
                </a:cubicBezTo>
                <a:lnTo>
                  <a:pt x="32657" y="152400"/>
                </a:lnTo>
                <a:lnTo>
                  <a:pt x="10885" y="217714"/>
                </a:lnTo>
                <a:lnTo>
                  <a:pt x="0" y="250371"/>
                </a:lnTo>
                <a:cubicBezTo>
                  <a:pt x="3628" y="275771"/>
                  <a:pt x="5116" y="301570"/>
                  <a:pt x="10885" y="326571"/>
                </a:cubicBezTo>
                <a:cubicBezTo>
                  <a:pt x="16045" y="348932"/>
                  <a:pt x="25400" y="370114"/>
                  <a:pt x="32657" y="391885"/>
                </a:cubicBezTo>
                <a:lnTo>
                  <a:pt x="43543" y="424543"/>
                </a:lnTo>
                <a:lnTo>
                  <a:pt x="65314" y="489857"/>
                </a:lnTo>
                <a:lnTo>
                  <a:pt x="76200" y="511628"/>
                </a:ln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6" name="Google Shape;476;p24"/>
          <p:cNvSpPr/>
          <p:nvPr/>
        </p:nvSpPr>
        <p:spPr>
          <a:xfrm>
            <a:off x="97927" y="2979964"/>
            <a:ext cx="138750" cy="27758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77" name="Google Shape;477;p24"/>
          <p:cNvGraphicFramePr/>
          <p:nvPr/>
        </p:nvGraphicFramePr>
        <p:xfrm>
          <a:off x="3075215" y="4552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{E9ADAB4E-2CB5-4171-A979-5822DAC9A899}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281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'a'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'b'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'c'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78" name="Google Shape;478;p24"/>
          <p:cNvSpPr txBox="1"/>
          <p:nvPr/>
        </p:nvSpPr>
        <p:spPr>
          <a:xfrm>
            <a:off x="4481491" y="4552950"/>
            <a:ext cx="76542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endParaRPr sz="14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5"/>
          <p:cNvSpPr txBox="1"/>
          <p:nvPr/>
        </p:nvSpPr>
        <p:spPr>
          <a:xfrm>
            <a:off x="2819400" y="4309062"/>
            <a:ext cx="1103855" cy="32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0x350</a:t>
            </a:r>
            <a:endParaRPr/>
          </a:p>
        </p:txBody>
      </p:sp>
      <p:sp>
        <p:nvSpPr>
          <p:cNvPr id="484" name="Google Shape;484;p25"/>
          <p:cNvSpPr txBox="1"/>
          <p:nvPr/>
        </p:nvSpPr>
        <p:spPr>
          <a:xfrm>
            <a:off x="2307819" y="3547062"/>
            <a:ext cx="1103855" cy="32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0x300</a:t>
            </a:r>
            <a:endParaRPr/>
          </a:p>
        </p:txBody>
      </p:sp>
      <p:sp>
        <p:nvSpPr>
          <p:cNvPr id="485" name="Google Shape;485;p25"/>
          <p:cNvSpPr/>
          <p:nvPr/>
        </p:nvSpPr>
        <p:spPr>
          <a:xfrm>
            <a:off x="1198473" y="379121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0x300</a:t>
            </a:r>
            <a:endParaRPr/>
          </a:p>
        </p:txBody>
      </p:sp>
      <p:sp>
        <p:nvSpPr>
          <p:cNvPr id="486" name="Google Shape;486;p25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Linked List Example</a:t>
            </a:r>
            <a:endParaRPr/>
          </a:p>
        </p:txBody>
      </p:sp>
      <p:sp>
        <p:nvSpPr>
          <p:cNvPr id="487" name="Google Shape;487;p25"/>
          <p:cNvSpPr txBox="1"/>
          <p:nvPr/>
        </p:nvSpPr>
        <p:spPr>
          <a:xfrm>
            <a:off x="531996" y="777478"/>
            <a:ext cx="8612004" cy="297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# include &lt;string.h&gt;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int main()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struct Node *head = NULL;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add_to_front(&amp;head, "abc");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  …  // free nodes, strings here…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92D050"/>
                </a:solidFill>
                <a:latin typeface="Consolas"/>
                <a:ea typeface="Consolas"/>
                <a:cs typeface="Consolas"/>
                <a:sym typeface="Consolas"/>
              </a:rPr>
              <a:t>add_to_front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**head_ptr,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*data)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*node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*) malloc(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sizeof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 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Node));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node-&gt;data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*) malloc(strlen(data)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+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AA7EFA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);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extra byte!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strcpy(node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-&gt;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data, data); 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strcpy also copies null terminator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node-&gt;next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*head_ptr;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  *head_ptr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id="488" name="Google Shape;488;p25"/>
          <p:cNvSpPr txBox="1"/>
          <p:nvPr/>
        </p:nvSpPr>
        <p:spPr>
          <a:xfrm>
            <a:off x="6089855" y="789682"/>
            <a:ext cx="283783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struct Node 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char *data;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struct Node *next;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/>
          </a:p>
        </p:txBody>
      </p:sp>
      <p:sp>
        <p:nvSpPr>
          <p:cNvPr id="489" name="Google Shape;489;p25"/>
          <p:cNvSpPr/>
          <p:nvPr/>
        </p:nvSpPr>
        <p:spPr>
          <a:xfrm>
            <a:off x="7800976" y="382011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0x300</a:t>
            </a:r>
            <a:endParaRPr/>
          </a:p>
        </p:txBody>
      </p:sp>
      <p:sp>
        <p:nvSpPr>
          <p:cNvPr id="490" name="Google Shape;490;p25"/>
          <p:cNvSpPr/>
          <p:nvPr/>
        </p:nvSpPr>
        <p:spPr>
          <a:xfrm>
            <a:off x="5791200" y="3823689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1" name="Google Shape;491;p25"/>
          <p:cNvSpPr txBox="1"/>
          <p:nvPr/>
        </p:nvSpPr>
        <p:spPr>
          <a:xfrm>
            <a:off x="4761456" y="3822434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head_ptr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5"/>
          <p:cNvSpPr/>
          <p:nvPr/>
        </p:nvSpPr>
        <p:spPr>
          <a:xfrm>
            <a:off x="6411686" y="3409950"/>
            <a:ext cx="1382532" cy="578957"/>
          </a:xfrm>
          <a:custGeom>
            <a:rect b="b" l="l" r="r" t="t"/>
            <a:pathLst>
              <a:path extrusionOk="0" h="578957" w="1382532">
                <a:moveTo>
                  <a:pt x="0" y="578957"/>
                </a:moveTo>
                <a:cubicBezTo>
                  <a:pt x="2115" y="559922"/>
                  <a:pt x="17494" y="417423"/>
                  <a:pt x="21771" y="393900"/>
                </a:cubicBezTo>
                <a:cubicBezTo>
                  <a:pt x="23824" y="382611"/>
                  <a:pt x="29028" y="372129"/>
                  <a:pt x="32657" y="361243"/>
                </a:cubicBezTo>
                <a:cubicBezTo>
                  <a:pt x="38800" y="318243"/>
                  <a:pt x="43818" y="273055"/>
                  <a:pt x="54428" y="230615"/>
                </a:cubicBezTo>
                <a:cubicBezTo>
                  <a:pt x="57211" y="219483"/>
                  <a:pt x="60182" y="208220"/>
                  <a:pt x="65314" y="197957"/>
                </a:cubicBezTo>
                <a:cubicBezTo>
                  <a:pt x="77547" y="173490"/>
                  <a:pt x="99106" y="149840"/>
                  <a:pt x="119743" y="132643"/>
                </a:cubicBezTo>
                <a:cubicBezTo>
                  <a:pt x="129794" y="124268"/>
                  <a:pt x="142184" y="119045"/>
                  <a:pt x="152400" y="110872"/>
                </a:cubicBezTo>
                <a:cubicBezTo>
                  <a:pt x="179413" y="89261"/>
                  <a:pt x="170741" y="82795"/>
                  <a:pt x="206828" y="67329"/>
                </a:cubicBezTo>
                <a:cubicBezTo>
                  <a:pt x="222473" y="60624"/>
                  <a:pt x="292400" y="48657"/>
                  <a:pt x="304800" y="45557"/>
                </a:cubicBezTo>
                <a:cubicBezTo>
                  <a:pt x="315932" y="42774"/>
                  <a:pt x="326205" y="36922"/>
                  <a:pt x="337457" y="34672"/>
                </a:cubicBezTo>
                <a:cubicBezTo>
                  <a:pt x="362617" y="29640"/>
                  <a:pt x="388413" y="28376"/>
                  <a:pt x="413657" y="23786"/>
                </a:cubicBezTo>
                <a:cubicBezTo>
                  <a:pt x="428377" y="21110"/>
                  <a:pt x="442370" y="14877"/>
                  <a:pt x="457200" y="12900"/>
                </a:cubicBezTo>
                <a:cubicBezTo>
                  <a:pt x="496927" y="7603"/>
                  <a:pt x="537029" y="5643"/>
                  <a:pt x="576943" y="2015"/>
                </a:cubicBezTo>
                <a:cubicBezTo>
                  <a:pt x="689429" y="5643"/>
                  <a:pt x="801856" y="12900"/>
                  <a:pt x="914400" y="12900"/>
                </a:cubicBezTo>
                <a:cubicBezTo>
                  <a:pt x="1175658" y="12900"/>
                  <a:pt x="849083" y="-16127"/>
                  <a:pt x="1110343" y="12900"/>
                </a:cubicBezTo>
                <a:cubicBezTo>
                  <a:pt x="1124857" y="16529"/>
                  <a:pt x="1139166" y="21110"/>
                  <a:pt x="1153885" y="23786"/>
                </a:cubicBezTo>
                <a:cubicBezTo>
                  <a:pt x="1221457" y="36072"/>
                  <a:pt x="1224355" y="30518"/>
                  <a:pt x="1284514" y="45557"/>
                </a:cubicBezTo>
                <a:cubicBezTo>
                  <a:pt x="1295646" y="48340"/>
                  <a:pt x="1306285" y="52814"/>
                  <a:pt x="1317171" y="56443"/>
                </a:cubicBezTo>
                <a:cubicBezTo>
                  <a:pt x="1351674" y="108196"/>
                  <a:pt x="1334805" y="76687"/>
                  <a:pt x="1360714" y="154415"/>
                </a:cubicBezTo>
                <a:lnTo>
                  <a:pt x="1371600" y="187072"/>
                </a:lnTo>
                <a:cubicBezTo>
                  <a:pt x="1383876" y="346676"/>
                  <a:pt x="1382485" y="281275"/>
                  <a:pt x="1382485" y="383015"/>
                </a:cubicBez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3" name="Google Shape;493;p25"/>
          <p:cNvSpPr/>
          <p:nvPr/>
        </p:nvSpPr>
        <p:spPr>
          <a:xfrm>
            <a:off x="5799680" y="426992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4" name="Google Shape;494;p25"/>
          <p:cNvSpPr txBox="1"/>
          <p:nvPr/>
        </p:nvSpPr>
        <p:spPr>
          <a:xfrm>
            <a:off x="4769936" y="4268672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/>
          </a:p>
        </p:txBody>
      </p:sp>
      <p:graphicFrame>
        <p:nvGraphicFramePr>
          <p:cNvPr id="495" name="Google Shape;495;p25"/>
          <p:cNvGraphicFramePr/>
          <p:nvPr/>
        </p:nvGraphicFramePr>
        <p:xfrm>
          <a:off x="6896100" y="42528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{E9ADAB4E-2CB5-4171-A979-5822DAC9A899}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281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'a'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'b'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'c'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96" name="Google Shape;496;p25"/>
          <p:cNvSpPr txBox="1"/>
          <p:nvPr/>
        </p:nvSpPr>
        <p:spPr>
          <a:xfrm>
            <a:off x="8302376" y="4270491"/>
            <a:ext cx="76542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endParaRPr sz="14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7" name="Google Shape;497;p25"/>
          <p:cNvSpPr/>
          <p:nvPr/>
        </p:nvSpPr>
        <p:spPr>
          <a:xfrm>
            <a:off x="6444343" y="4163079"/>
            <a:ext cx="435428" cy="326571"/>
          </a:xfrm>
          <a:custGeom>
            <a:rect b="b" l="l" r="r" t="t"/>
            <a:pathLst>
              <a:path extrusionOk="0" h="326571" w="435428">
                <a:moveTo>
                  <a:pt x="0" y="326571"/>
                </a:moveTo>
                <a:cubicBezTo>
                  <a:pt x="7257" y="290285"/>
                  <a:pt x="10069" y="252819"/>
                  <a:pt x="21771" y="217714"/>
                </a:cubicBezTo>
                <a:cubicBezTo>
                  <a:pt x="25400" y="206828"/>
                  <a:pt x="27525" y="195320"/>
                  <a:pt x="32657" y="185057"/>
                </a:cubicBezTo>
                <a:cubicBezTo>
                  <a:pt x="47042" y="156287"/>
                  <a:pt x="87575" y="112159"/>
                  <a:pt x="108857" y="97971"/>
                </a:cubicBezTo>
                <a:cubicBezTo>
                  <a:pt x="119743" y="90714"/>
                  <a:pt x="131298" y="84373"/>
                  <a:pt x="141514" y="76200"/>
                </a:cubicBezTo>
                <a:cubicBezTo>
                  <a:pt x="149528" y="69789"/>
                  <a:pt x="154106" y="59018"/>
                  <a:pt x="163286" y="54428"/>
                </a:cubicBezTo>
                <a:cubicBezTo>
                  <a:pt x="183812" y="44165"/>
                  <a:pt x="209505" y="45387"/>
                  <a:pt x="228600" y="32657"/>
                </a:cubicBezTo>
                <a:cubicBezTo>
                  <a:pt x="270804" y="4521"/>
                  <a:pt x="248846" y="15023"/>
                  <a:pt x="293914" y="0"/>
                </a:cubicBezTo>
                <a:cubicBezTo>
                  <a:pt x="304800" y="3629"/>
                  <a:pt x="318457" y="2772"/>
                  <a:pt x="326571" y="10886"/>
                </a:cubicBezTo>
                <a:cubicBezTo>
                  <a:pt x="345073" y="29388"/>
                  <a:pt x="351611" y="57698"/>
                  <a:pt x="370114" y="76200"/>
                </a:cubicBezTo>
                <a:lnTo>
                  <a:pt x="391886" y="97971"/>
                </a:lnTo>
                <a:lnTo>
                  <a:pt x="413657" y="163286"/>
                </a:lnTo>
                <a:cubicBezTo>
                  <a:pt x="417286" y="174172"/>
                  <a:pt x="419412" y="185680"/>
                  <a:pt x="424543" y="195943"/>
                </a:cubicBezTo>
                <a:lnTo>
                  <a:pt x="435428" y="217714"/>
                </a:ln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8" name="Google Shape;498;p25"/>
          <p:cNvSpPr txBox="1"/>
          <p:nvPr/>
        </p:nvSpPr>
        <p:spPr>
          <a:xfrm>
            <a:off x="77560" y="789682"/>
            <a:ext cx="455839" cy="275767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4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5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6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7</a:t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9" name="Google Shape;499;p25"/>
          <p:cNvSpPr txBox="1"/>
          <p:nvPr/>
        </p:nvSpPr>
        <p:spPr>
          <a:xfrm>
            <a:off x="168729" y="3789962"/>
            <a:ext cx="10382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node</a:t>
            </a:r>
            <a:endParaRPr/>
          </a:p>
        </p:txBody>
      </p:sp>
      <p:sp>
        <p:nvSpPr>
          <p:cNvPr id="500" name="Google Shape;500;p25"/>
          <p:cNvSpPr/>
          <p:nvPr/>
        </p:nvSpPr>
        <p:spPr>
          <a:xfrm>
            <a:off x="2668920" y="3789962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0x350</a:t>
            </a:r>
            <a:endParaRPr/>
          </a:p>
        </p:txBody>
      </p:sp>
      <p:sp>
        <p:nvSpPr>
          <p:cNvPr id="501" name="Google Shape;501;p25"/>
          <p:cNvSpPr/>
          <p:nvPr/>
        </p:nvSpPr>
        <p:spPr>
          <a:xfrm>
            <a:off x="3583320" y="3789962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endParaRPr/>
          </a:p>
        </p:txBody>
      </p:sp>
      <p:sp>
        <p:nvSpPr>
          <p:cNvPr id="502" name="Google Shape;502;p25"/>
          <p:cNvSpPr/>
          <p:nvPr/>
        </p:nvSpPr>
        <p:spPr>
          <a:xfrm>
            <a:off x="1676400" y="3516086"/>
            <a:ext cx="979867" cy="457200"/>
          </a:xfrm>
          <a:custGeom>
            <a:rect b="b" l="l" r="r" t="t"/>
            <a:pathLst>
              <a:path extrusionOk="0" h="457200" w="979867">
                <a:moveTo>
                  <a:pt x="0" y="457200"/>
                </a:moveTo>
                <a:cubicBezTo>
                  <a:pt x="4251" y="435944"/>
                  <a:pt x="18847" y="351267"/>
                  <a:pt x="32657" y="337457"/>
                </a:cubicBezTo>
                <a:lnTo>
                  <a:pt x="54429" y="315685"/>
                </a:lnTo>
                <a:cubicBezTo>
                  <a:pt x="81429" y="234681"/>
                  <a:pt x="39984" y="342794"/>
                  <a:pt x="108857" y="239485"/>
                </a:cubicBezTo>
                <a:cubicBezTo>
                  <a:pt x="123371" y="217714"/>
                  <a:pt x="130629" y="188685"/>
                  <a:pt x="152400" y="174171"/>
                </a:cubicBezTo>
                <a:cubicBezTo>
                  <a:pt x="163286" y="166914"/>
                  <a:pt x="174841" y="160573"/>
                  <a:pt x="185057" y="152400"/>
                </a:cubicBezTo>
                <a:cubicBezTo>
                  <a:pt x="221898" y="122927"/>
                  <a:pt x="207041" y="108784"/>
                  <a:pt x="272143" y="87085"/>
                </a:cubicBezTo>
                <a:lnTo>
                  <a:pt x="304800" y="76200"/>
                </a:lnTo>
                <a:cubicBezTo>
                  <a:pt x="342799" y="38200"/>
                  <a:pt x="316834" y="57674"/>
                  <a:pt x="391886" y="32657"/>
                </a:cubicBezTo>
                <a:lnTo>
                  <a:pt x="424543" y="21771"/>
                </a:lnTo>
                <a:cubicBezTo>
                  <a:pt x="435429" y="18142"/>
                  <a:pt x="445841" y="12508"/>
                  <a:pt x="457200" y="10885"/>
                </a:cubicBezTo>
                <a:lnTo>
                  <a:pt x="533400" y="0"/>
                </a:lnTo>
                <a:cubicBezTo>
                  <a:pt x="630838" y="8119"/>
                  <a:pt x="664789" y="3883"/>
                  <a:pt x="751114" y="32657"/>
                </a:cubicBezTo>
                <a:lnTo>
                  <a:pt x="816429" y="54428"/>
                </a:lnTo>
                <a:cubicBezTo>
                  <a:pt x="823686" y="61685"/>
                  <a:pt x="829399" y="70920"/>
                  <a:pt x="838200" y="76200"/>
                </a:cubicBezTo>
                <a:cubicBezTo>
                  <a:pt x="848039" y="82104"/>
                  <a:pt x="862743" y="78971"/>
                  <a:pt x="870857" y="87085"/>
                </a:cubicBezTo>
                <a:cubicBezTo>
                  <a:pt x="939500" y="155728"/>
                  <a:pt x="897910" y="130304"/>
                  <a:pt x="925286" y="185057"/>
                </a:cubicBezTo>
                <a:cubicBezTo>
                  <a:pt x="939019" y="212523"/>
                  <a:pt x="948577" y="219234"/>
                  <a:pt x="968829" y="239485"/>
                </a:cubicBezTo>
                <a:cubicBezTo>
                  <a:pt x="982009" y="279028"/>
                  <a:pt x="979714" y="260668"/>
                  <a:pt x="979714" y="293914"/>
                </a:cubicBez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3" name="Google Shape;503;p25"/>
          <p:cNvSpPr/>
          <p:nvPr/>
        </p:nvSpPr>
        <p:spPr>
          <a:xfrm>
            <a:off x="2982686" y="3973286"/>
            <a:ext cx="119743" cy="511628"/>
          </a:xfrm>
          <a:custGeom>
            <a:rect b="b" l="l" r="r" t="t"/>
            <a:pathLst>
              <a:path extrusionOk="0" h="511628" w="119743">
                <a:moveTo>
                  <a:pt x="119743" y="0"/>
                </a:moveTo>
                <a:cubicBezTo>
                  <a:pt x="118601" y="5710"/>
                  <a:pt x="107269" y="74067"/>
                  <a:pt x="97971" y="87085"/>
                </a:cubicBezTo>
                <a:cubicBezTo>
                  <a:pt x="86040" y="103788"/>
                  <a:pt x="68942" y="116114"/>
                  <a:pt x="54428" y="130628"/>
                </a:cubicBezTo>
                <a:lnTo>
                  <a:pt x="32657" y="152400"/>
                </a:lnTo>
                <a:lnTo>
                  <a:pt x="10885" y="217714"/>
                </a:lnTo>
                <a:lnTo>
                  <a:pt x="0" y="250371"/>
                </a:lnTo>
                <a:cubicBezTo>
                  <a:pt x="3628" y="275771"/>
                  <a:pt x="5116" y="301570"/>
                  <a:pt x="10885" y="326571"/>
                </a:cubicBezTo>
                <a:cubicBezTo>
                  <a:pt x="16045" y="348932"/>
                  <a:pt x="25400" y="370114"/>
                  <a:pt x="32657" y="391885"/>
                </a:cubicBezTo>
                <a:lnTo>
                  <a:pt x="43543" y="424543"/>
                </a:lnTo>
                <a:lnTo>
                  <a:pt x="65314" y="489857"/>
                </a:lnTo>
                <a:lnTo>
                  <a:pt x="76200" y="511628"/>
                </a:ln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4" name="Google Shape;504;p25"/>
          <p:cNvSpPr/>
          <p:nvPr/>
        </p:nvSpPr>
        <p:spPr>
          <a:xfrm>
            <a:off x="97927" y="3208564"/>
            <a:ext cx="138750" cy="27758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505" name="Google Shape;505;p25"/>
          <p:cNvGraphicFramePr/>
          <p:nvPr/>
        </p:nvGraphicFramePr>
        <p:xfrm>
          <a:off x="3075215" y="4552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{E9ADAB4E-2CB5-4171-A979-5822DAC9A899}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281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'a'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'b'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'c'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06" name="Google Shape;506;p25"/>
          <p:cNvSpPr txBox="1"/>
          <p:nvPr/>
        </p:nvSpPr>
        <p:spPr>
          <a:xfrm>
            <a:off x="4481491" y="4552950"/>
            <a:ext cx="76542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endParaRPr sz="14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07" name="Google Shape;507;p25"/>
          <p:cNvSpPr/>
          <p:nvPr/>
        </p:nvSpPr>
        <p:spPr>
          <a:xfrm>
            <a:off x="2663025" y="3155795"/>
            <a:ext cx="5492234" cy="825190"/>
          </a:xfrm>
          <a:custGeom>
            <a:rect b="b" l="l" r="r" t="t"/>
            <a:pathLst>
              <a:path extrusionOk="0" h="825190" w="5564459">
                <a:moveTo>
                  <a:pt x="5564459" y="825190"/>
                </a:moveTo>
                <a:cubicBezTo>
                  <a:pt x="5560742" y="806605"/>
                  <a:pt x="5557420" y="787936"/>
                  <a:pt x="5553308" y="769434"/>
                </a:cubicBezTo>
                <a:cubicBezTo>
                  <a:pt x="5549983" y="754473"/>
                  <a:pt x="5544676" y="739946"/>
                  <a:pt x="5542156" y="724829"/>
                </a:cubicBezTo>
                <a:cubicBezTo>
                  <a:pt x="5537229" y="695269"/>
                  <a:pt x="5534722" y="665356"/>
                  <a:pt x="5531005" y="635620"/>
                </a:cubicBezTo>
                <a:cubicBezTo>
                  <a:pt x="5515540" y="388168"/>
                  <a:pt x="5530752" y="533609"/>
                  <a:pt x="5508703" y="390293"/>
                </a:cubicBezTo>
                <a:cubicBezTo>
                  <a:pt x="5504706" y="364315"/>
                  <a:pt x="5503461" y="337845"/>
                  <a:pt x="5497551" y="312234"/>
                </a:cubicBezTo>
                <a:cubicBezTo>
                  <a:pt x="5492265" y="289327"/>
                  <a:pt x="5491872" y="261950"/>
                  <a:pt x="5475249" y="245327"/>
                </a:cubicBezTo>
                <a:cubicBezTo>
                  <a:pt x="5460381" y="230459"/>
                  <a:pt x="5446468" y="214568"/>
                  <a:pt x="5430644" y="200722"/>
                </a:cubicBezTo>
                <a:cubicBezTo>
                  <a:pt x="5346946" y="127486"/>
                  <a:pt x="5421962" y="200466"/>
                  <a:pt x="5352586" y="144966"/>
                </a:cubicBezTo>
                <a:cubicBezTo>
                  <a:pt x="5344376" y="138398"/>
                  <a:pt x="5339298" y="128073"/>
                  <a:pt x="5330283" y="122664"/>
                </a:cubicBezTo>
                <a:cubicBezTo>
                  <a:pt x="5284696" y="95312"/>
                  <a:pt x="5226899" y="68939"/>
                  <a:pt x="5174166" y="55756"/>
                </a:cubicBezTo>
                <a:cubicBezTo>
                  <a:pt x="5144429" y="48322"/>
                  <a:pt x="5115420" y="36839"/>
                  <a:pt x="5084956" y="33454"/>
                </a:cubicBezTo>
                <a:cubicBezTo>
                  <a:pt x="4954810" y="18994"/>
                  <a:pt x="5017995" y="26478"/>
                  <a:pt x="4895386" y="11151"/>
                </a:cubicBezTo>
                <a:cubicBezTo>
                  <a:pt x="4258997" y="34723"/>
                  <a:pt x="4659737" y="24679"/>
                  <a:pt x="3557239" y="11151"/>
                </a:cubicBezTo>
                <a:lnTo>
                  <a:pt x="2776654" y="0"/>
                </a:lnTo>
                <a:lnTo>
                  <a:pt x="1906859" y="11151"/>
                </a:lnTo>
                <a:cubicBezTo>
                  <a:pt x="1847283" y="12419"/>
                  <a:pt x="1787701" y="16065"/>
                  <a:pt x="1728439" y="22303"/>
                </a:cubicBezTo>
                <a:cubicBezTo>
                  <a:pt x="1716749" y="23534"/>
                  <a:pt x="1706389" y="30603"/>
                  <a:pt x="1694986" y="33454"/>
                </a:cubicBezTo>
                <a:cubicBezTo>
                  <a:pt x="1676599" y="38051"/>
                  <a:pt x="1657926" y="41489"/>
                  <a:pt x="1639230" y="44605"/>
                </a:cubicBezTo>
                <a:cubicBezTo>
                  <a:pt x="1565277" y="56930"/>
                  <a:pt x="1528930" y="58980"/>
                  <a:pt x="1449659" y="66907"/>
                </a:cubicBezTo>
                <a:cubicBezTo>
                  <a:pt x="1431074" y="70624"/>
                  <a:pt x="1412771" y="76262"/>
                  <a:pt x="1393903" y="78059"/>
                </a:cubicBezTo>
                <a:cubicBezTo>
                  <a:pt x="1334582" y="83709"/>
                  <a:pt x="1274612" y="81819"/>
                  <a:pt x="1215483" y="89210"/>
                </a:cubicBezTo>
                <a:cubicBezTo>
                  <a:pt x="1132032" y="99641"/>
                  <a:pt x="1133443" y="115296"/>
                  <a:pt x="1059366" y="133815"/>
                </a:cubicBezTo>
                <a:cubicBezTo>
                  <a:pt x="904741" y="172470"/>
                  <a:pt x="1143111" y="113631"/>
                  <a:pt x="959005" y="156117"/>
                </a:cubicBezTo>
                <a:cubicBezTo>
                  <a:pt x="752266" y="203826"/>
                  <a:pt x="939570" y="160078"/>
                  <a:pt x="836342" y="189571"/>
                </a:cubicBezTo>
                <a:cubicBezTo>
                  <a:pt x="821606" y="193781"/>
                  <a:pt x="806417" y="196318"/>
                  <a:pt x="791737" y="200722"/>
                </a:cubicBezTo>
                <a:cubicBezTo>
                  <a:pt x="769220" y="207477"/>
                  <a:pt x="747132" y="215591"/>
                  <a:pt x="724830" y="223025"/>
                </a:cubicBezTo>
                <a:lnTo>
                  <a:pt x="691376" y="234176"/>
                </a:lnTo>
                <a:lnTo>
                  <a:pt x="657922" y="245327"/>
                </a:lnTo>
                <a:cubicBezTo>
                  <a:pt x="604908" y="280669"/>
                  <a:pt x="637183" y="263391"/>
                  <a:pt x="557561" y="289932"/>
                </a:cubicBezTo>
                <a:lnTo>
                  <a:pt x="524108" y="301083"/>
                </a:lnTo>
                <a:lnTo>
                  <a:pt x="490654" y="312234"/>
                </a:lnTo>
                <a:cubicBezTo>
                  <a:pt x="479503" y="319668"/>
                  <a:pt x="469447" y="329094"/>
                  <a:pt x="457200" y="334537"/>
                </a:cubicBezTo>
                <a:cubicBezTo>
                  <a:pt x="457190" y="334541"/>
                  <a:pt x="373570" y="362413"/>
                  <a:pt x="356839" y="367990"/>
                </a:cubicBezTo>
                <a:lnTo>
                  <a:pt x="289932" y="390293"/>
                </a:lnTo>
                <a:cubicBezTo>
                  <a:pt x="275064" y="394010"/>
                  <a:pt x="260007" y="397040"/>
                  <a:pt x="245327" y="401444"/>
                </a:cubicBezTo>
                <a:cubicBezTo>
                  <a:pt x="222810" y="408199"/>
                  <a:pt x="178420" y="423746"/>
                  <a:pt x="178420" y="423746"/>
                </a:cubicBezTo>
                <a:cubicBezTo>
                  <a:pt x="83066" y="519100"/>
                  <a:pt x="231821" y="363695"/>
                  <a:pt x="144966" y="479503"/>
                </a:cubicBezTo>
                <a:cubicBezTo>
                  <a:pt x="129196" y="500530"/>
                  <a:pt x="103790" y="513390"/>
                  <a:pt x="89210" y="535259"/>
                </a:cubicBezTo>
                <a:cubicBezTo>
                  <a:pt x="81776" y="546410"/>
                  <a:pt x="75280" y="558247"/>
                  <a:pt x="66908" y="568712"/>
                </a:cubicBezTo>
                <a:cubicBezTo>
                  <a:pt x="22762" y="623894"/>
                  <a:pt x="69117" y="555351"/>
                  <a:pt x="11151" y="613317"/>
                </a:cubicBezTo>
                <a:cubicBezTo>
                  <a:pt x="5274" y="619194"/>
                  <a:pt x="3717" y="628186"/>
                  <a:pt x="0" y="635620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6"/>
          <p:cNvSpPr txBox="1"/>
          <p:nvPr/>
        </p:nvSpPr>
        <p:spPr>
          <a:xfrm>
            <a:off x="2819400" y="4309062"/>
            <a:ext cx="1103855" cy="32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0x350</a:t>
            </a:r>
            <a:endParaRPr/>
          </a:p>
        </p:txBody>
      </p:sp>
      <p:sp>
        <p:nvSpPr>
          <p:cNvPr id="513" name="Google Shape;513;p26"/>
          <p:cNvSpPr txBox="1"/>
          <p:nvPr/>
        </p:nvSpPr>
        <p:spPr>
          <a:xfrm>
            <a:off x="2307819" y="3547062"/>
            <a:ext cx="1103855" cy="32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0x300</a:t>
            </a:r>
            <a:endParaRPr/>
          </a:p>
        </p:txBody>
      </p:sp>
      <p:sp>
        <p:nvSpPr>
          <p:cNvPr id="514" name="Google Shape;514;p26"/>
          <p:cNvSpPr/>
          <p:nvPr/>
        </p:nvSpPr>
        <p:spPr>
          <a:xfrm>
            <a:off x="7800976" y="3820117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0x300</a:t>
            </a:r>
            <a:endParaRPr/>
          </a:p>
        </p:txBody>
      </p:sp>
      <p:sp>
        <p:nvSpPr>
          <p:cNvPr id="515" name="Google Shape;515;p26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Linked List Example</a:t>
            </a:r>
            <a:endParaRPr/>
          </a:p>
        </p:txBody>
      </p:sp>
      <p:sp>
        <p:nvSpPr>
          <p:cNvPr id="516" name="Google Shape;516;p26"/>
          <p:cNvSpPr txBox="1"/>
          <p:nvPr/>
        </p:nvSpPr>
        <p:spPr>
          <a:xfrm>
            <a:off x="531996" y="777478"/>
            <a:ext cx="8612004" cy="342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# include &lt;string.h&gt;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92D050"/>
                </a:solidFill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()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US" sz="1600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struct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Node *head 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>
                <a:solidFill>
                  <a:srgbClr val="AA7EFA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add_to_front(</a:t>
            </a:r>
            <a:r>
              <a:rPr lang="en-US" sz="16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&amp;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head, 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"abc"</a:t>
            </a: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…  </a:t>
            </a:r>
            <a:r>
              <a:rPr lang="en-US" sz="16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// free nodes, strings here…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void add_to_front(struct Node **head_ptr, char *data) {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struct Node *node = (struct Node *) malloc(sizeof(struct Node));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node-&gt;data = (char *) malloc(strlen(data) + 1); // extra byte!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strcpy(node-&gt;data, data);  // strcpy also copies null terminator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node-&gt;next = *head_ptr;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*head_ptr = node;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  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17" name="Google Shape;517;p26"/>
          <p:cNvSpPr txBox="1"/>
          <p:nvPr/>
        </p:nvSpPr>
        <p:spPr>
          <a:xfrm>
            <a:off x="6089855" y="789682"/>
            <a:ext cx="283783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struct Node 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char *data;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  struct Node *next;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/>
          </a:p>
        </p:txBody>
      </p:sp>
      <p:sp>
        <p:nvSpPr>
          <p:cNvPr id="518" name="Google Shape;518;p26"/>
          <p:cNvSpPr txBox="1"/>
          <p:nvPr/>
        </p:nvSpPr>
        <p:spPr>
          <a:xfrm>
            <a:off x="77560" y="789682"/>
            <a:ext cx="455839" cy="275767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BFBFB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4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5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6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BFBF"/>
                </a:solidFill>
                <a:latin typeface="Consolas"/>
                <a:ea typeface="Consolas"/>
                <a:cs typeface="Consolas"/>
                <a:sym typeface="Consolas"/>
              </a:rPr>
              <a:t>7</a:t>
            </a:r>
            <a:endParaRPr/>
          </a:p>
        </p:txBody>
      </p:sp>
      <p:sp>
        <p:nvSpPr>
          <p:cNvPr id="519" name="Google Shape;519;p26"/>
          <p:cNvSpPr/>
          <p:nvPr/>
        </p:nvSpPr>
        <p:spPr>
          <a:xfrm>
            <a:off x="97927" y="1684564"/>
            <a:ext cx="138750" cy="27758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520" name="Google Shape;520;p26"/>
          <p:cNvGraphicFramePr/>
          <p:nvPr/>
        </p:nvGraphicFramePr>
        <p:xfrm>
          <a:off x="6896100" y="42528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{E9ADAB4E-2CB5-4171-A979-5822DAC9A899}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281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'a'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'b'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'c'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21" name="Google Shape;521;p26"/>
          <p:cNvSpPr/>
          <p:nvPr/>
        </p:nvSpPr>
        <p:spPr>
          <a:xfrm>
            <a:off x="2668920" y="3789962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0x350</a:t>
            </a:r>
            <a:endParaRPr/>
          </a:p>
        </p:txBody>
      </p:sp>
      <p:sp>
        <p:nvSpPr>
          <p:cNvPr id="522" name="Google Shape;522;p26"/>
          <p:cNvSpPr/>
          <p:nvPr/>
        </p:nvSpPr>
        <p:spPr>
          <a:xfrm>
            <a:off x="3583320" y="3789962"/>
            <a:ext cx="914400" cy="3048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NULL</a:t>
            </a:r>
            <a:endParaRPr/>
          </a:p>
        </p:txBody>
      </p:sp>
      <p:sp>
        <p:nvSpPr>
          <p:cNvPr id="523" name="Google Shape;523;p26"/>
          <p:cNvSpPr/>
          <p:nvPr/>
        </p:nvSpPr>
        <p:spPr>
          <a:xfrm>
            <a:off x="2982686" y="3973286"/>
            <a:ext cx="119743" cy="511628"/>
          </a:xfrm>
          <a:custGeom>
            <a:rect b="b" l="l" r="r" t="t"/>
            <a:pathLst>
              <a:path extrusionOk="0" h="511628" w="119743">
                <a:moveTo>
                  <a:pt x="119743" y="0"/>
                </a:moveTo>
                <a:cubicBezTo>
                  <a:pt x="118601" y="5710"/>
                  <a:pt x="107269" y="74067"/>
                  <a:pt x="97971" y="87085"/>
                </a:cubicBezTo>
                <a:cubicBezTo>
                  <a:pt x="86040" y="103788"/>
                  <a:pt x="68942" y="116114"/>
                  <a:pt x="54428" y="130628"/>
                </a:cubicBezTo>
                <a:lnTo>
                  <a:pt x="32657" y="152400"/>
                </a:lnTo>
                <a:lnTo>
                  <a:pt x="10885" y="217714"/>
                </a:lnTo>
                <a:lnTo>
                  <a:pt x="0" y="250371"/>
                </a:lnTo>
                <a:cubicBezTo>
                  <a:pt x="3628" y="275771"/>
                  <a:pt x="5116" y="301570"/>
                  <a:pt x="10885" y="326571"/>
                </a:cubicBezTo>
                <a:cubicBezTo>
                  <a:pt x="16045" y="348932"/>
                  <a:pt x="25400" y="370114"/>
                  <a:pt x="32657" y="391885"/>
                </a:cubicBezTo>
                <a:lnTo>
                  <a:pt x="43543" y="424543"/>
                </a:lnTo>
                <a:lnTo>
                  <a:pt x="65314" y="489857"/>
                </a:lnTo>
                <a:lnTo>
                  <a:pt x="76200" y="511628"/>
                </a:ln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524" name="Google Shape;524;p26"/>
          <p:cNvGraphicFramePr/>
          <p:nvPr/>
        </p:nvGraphicFramePr>
        <p:xfrm>
          <a:off x="3075215" y="4552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{E9ADAB4E-2CB5-4171-A979-5822DAC9A899}</a:tableStyleId>
              </a:tblPr>
              <a:tblGrid>
                <a:gridCol w="514350"/>
                <a:gridCol w="514350"/>
                <a:gridCol w="514350"/>
                <a:gridCol w="514350"/>
              </a:tblGrid>
              <a:tr h="281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'a'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'b'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'c'</a:t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25" name="Google Shape;525;p26"/>
          <p:cNvSpPr txBox="1"/>
          <p:nvPr/>
        </p:nvSpPr>
        <p:spPr>
          <a:xfrm>
            <a:off x="4481491" y="4552950"/>
            <a:ext cx="76542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endParaRPr sz="14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26" name="Google Shape;526;p26"/>
          <p:cNvSpPr/>
          <p:nvPr/>
        </p:nvSpPr>
        <p:spPr>
          <a:xfrm>
            <a:off x="2653991" y="3155795"/>
            <a:ext cx="5499410" cy="825190"/>
          </a:xfrm>
          <a:custGeom>
            <a:rect b="b" l="l" r="r" t="t"/>
            <a:pathLst>
              <a:path extrusionOk="0" h="825190" w="5564459">
                <a:moveTo>
                  <a:pt x="5564459" y="825190"/>
                </a:moveTo>
                <a:cubicBezTo>
                  <a:pt x="5560742" y="806605"/>
                  <a:pt x="5557420" y="787936"/>
                  <a:pt x="5553308" y="769434"/>
                </a:cubicBezTo>
                <a:cubicBezTo>
                  <a:pt x="5549983" y="754473"/>
                  <a:pt x="5544676" y="739946"/>
                  <a:pt x="5542156" y="724829"/>
                </a:cubicBezTo>
                <a:cubicBezTo>
                  <a:pt x="5537229" y="695269"/>
                  <a:pt x="5534722" y="665356"/>
                  <a:pt x="5531005" y="635620"/>
                </a:cubicBezTo>
                <a:cubicBezTo>
                  <a:pt x="5515540" y="388168"/>
                  <a:pt x="5530752" y="533609"/>
                  <a:pt x="5508703" y="390293"/>
                </a:cubicBezTo>
                <a:cubicBezTo>
                  <a:pt x="5504706" y="364315"/>
                  <a:pt x="5503461" y="337845"/>
                  <a:pt x="5497551" y="312234"/>
                </a:cubicBezTo>
                <a:cubicBezTo>
                  <a:pt x="5492265" y="289327"/>
                  <a:pt x="5491872" y="261950"/>
                  <a:pt x="5475249" y="245327"/>
                </a:cubicBezTo>
                <a:cubicBezTo>
                  <a:pt x="5460381" y="230459"/>
                  <a:pt x="5446468" y="214568"/>
                  <a:pt x="5430644" y="200722"/>
                </a:cubicBezTo>
                <a:cubicBezTo>
                  <a:pt x="5346946" y="127486"/>
                  <a:pt x="5421962" y="200466"/>
                  <a:pt x="5352586" y="144966"/>
                </a:cubicBezTo>
                <a:cubicBezTo>
                  <a:pt x="5344376" y="138398"/>
                  <a:pt x="5339298" y="128073"/>
                  <a:pt x="5330283" y="122664"/>
                </a:cubicBezTo>
                <a:cubicBezTo>
                  <a:pt x="5284696" y="95312"/>
                  <a:pt x="5226899" y="68939"/>
                  <a:pt x="5174166" y="55756"/>
                </a:cubicBezTo>
                <a:cubicBezTo>
                  <a:pt x="5144429" y="48322"/>
                  <a:pt x="5115420" y="36839"/>
                  <a:pt x="5084956" y="33454"/>
                </a:cubicBezTo>
                <a:cubicBezTo>
                  <a:pt x="4954810" y="18994"/>
                  <a:pt x="5017995" y="26478"/>
                  <a:pt x="4895386" y="11151"/>
                </a:cubicBezTo>
                <a:cubicBezTo>
                  <a:pt x="4258997" y="34723"/>
                  <a:pt x="4659737" y="24679"/>
                  <a:pt x="3557239" y="11151"/>
                </a:cubicBezTo>
                <a:lnTo>
                  <a:pt x="2776654" y="0"/>
                </a:lnTo>
                <a:lnTo>
                  <a:pt x="1906859" y="11151"/>
                </a:lnTo>
                <a:cubicBezTo>
                  <a:pt x="1847283" y="12419"/>
                  <a:pt x="1787701" y="16065"/>
                  <a:pt x="1728439" y="22303"/>
                </a:cubicBezTo>
                <a:cubicBezTo>
                  <a:pt x="1716749" y="23534"/>
                  <a:pt x="1706389" y="30603"/>
                  <a:pt x="1694986" y="33454"/>
                </a:cubicBezTo>
                <a:cubicBezTo>
                  <a:pt x="1676599" y="38051"/>
                  <a:pt x="1657926" y="41489"/>
                  <a:pt x="1639230" y="44605"/>
                </a:cubicBezTo>
                <a:cubicBezTo>
                  <a:pt x="1565277" y="56930"/>
                  <a:pt x="1528930" y="58980"/>
                  <a:pt x="1449659" y="66907"/>
                </a:cubicBezTo>
                <a:cubicBezTo>
                  <a:pt x="1431074" y="70624"/>
                  <a:pt x="1412771" y="76262"/>
                  <a:pt x="1393903" y="78059"/>
                </a:cubicBezTo>
                <a:cubicBezTo>
                  <a:pt x="1334582" y="83709"/>
                  <a:pt x="1274612" y="81819"/>
                  <a:pt x="1215483" y="89210"/>
                </a:cubicBezTo>
                <a:cubicBezTo>
                  <a:pt x="1132032" y="99641"/>
                  <a:pt x="1133443" y="115296"/>
                  <a:pt x="1059366" y="133815"/>
                </a:cubicBezTo>
                <a:cubicBezTo>
                  <a:pt x="904741" y="172470"/>
                  <a:pt x="1143111" y="113631"/>
                  <a:pt x="959005" y="156117"/>
                </a:cubicBezTo>
                <a:cubicBezTo>
                  <a:pt x="752266" y="203826"/>
                  <a:pt x="939570" y="160078"/>
                  <a:pt x="836342" y="189571"/>
                </a:cubicBezTo>
                <a:cubicBezTo>
                  <a:pt x="821606" y="193781"/>
                  <a:pt x="806417" y="196318"/>
                  <a:pt x="791737" y="200722"/>
                </a:cubicBezTo>
                <a:cubicBezTo>
                  <a:pt x="769220" y="207477"/>
                  <a:pt x="747132" y="215591"/>
                  <a:pt x="724830" y="223025"/>
                </a:cubicBezTo>
                <a:lnTo>
                  <a:pt x="691376" y="234176"/>
                </a:lnTo>
                <a:lnTo>
                  <a:pt x="657922" y="245327"/>
                </a:lnTo>
                <a:cubicBezTo>
                  <a:pt x="604908" y="280669"/>
                  <a:pt x="637183" y="263391"/>
                  <a:pt x="557561" y="289932"/>
                </a:cubicBezTo>
                <a:lnTo>
                  <a:pt x="524108" y="301083"/>
                </a:lnTo>
                <a:lnTo>
                  <a:pt x="490654" y="312234"/>
                </a:lnTo>
                <a:cubicBezTo>
                  <a:pt x="479503" y="319668"/>
                  <a:pt x="469447" y="329094"/>
                  <a:pt x="457200" y="334537"/>
                </a:cubicBezTo>
                <a:cubicBezTo>
                  <a:pt x="457190" y="334541"/>
                  <a:pt x="373570" y="362413"/>
                  <a:pt x="356839" y="367990"/>
                </a:cubicBezTo>
                <a:lnTo>
                  <a:pt x="289932" y="390293"/>
                </a:lnTo>
                <a:cubicBezTo>
                  <a:pt x="275064" y="394010"/>
                  <a:pt x="260007" y="397040"/>
                  <a:pt x="245327" y="401444"/>
                </a:cubicBezTo>
                <a:cubicBezTo>
                  <a:pt x="222810" y="408199"/>
                  <a:pt x="178420" y="423746"/>
                  <a:pt x="178420" y="423746"/>
                </a:cubicBezTo>
                <a:cubicBezTo>
                  <a:pt x="83066" y="519100"/>
                  <a:pt x="231821" y="363695"/>
                  <a:pt x="144966" y="479503"/>
                </a:cubicBezTo>
                <a:cubicBezTo>
                  <a:pt x="129196" y="500530"/>
                  <a:pt x="103790" y="513390"/>
                  <a:pt x="89210" y="535259"/>
                </a:cubicBezTo>
                <a:cubicBezTo>
                  <a:pt x="81776" y="546410"/>
                  <a:pt x="75280" y="558247"/>
                  <a:pt x="66908" y="568712"/>
                </a:cubicBezTo>
                <a:cubicBezTo>
                  <a:pt x="22762" y="623894"/>
                  <a:pt x="69117" y="555351"/>
                  <a:pt x="11151" y="613317"/>
                </a:cubicBezTo>
                <a:cubicBezTo>
                  <a:pt x="5274" y="619194"/>
                  <a:pt x="3717" y="628186"/>
                  <a:pt x="0" y="635620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7" name="Google Shape;527;p26"/>
          <p:cNvSpPr txBox="1"/>
          <p:nvPr/>
        </p:nvSpPr>
        <p:spPr>
          <a:xfrm>
            <a:off x="7020364" y="3818862"/>
            <a:ext cx="78909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head</a:t>
            </a:r>
            <a:endParaRPr/>
          </a:p>
        </p:txBody>
      </p:sp>
      <p:sp>
        <p:nvSpPr>
          <p:cNvPr id="528" name="Google Shape;528;p26"/>
          <p:cNvSpPr txBox="1"/>
          <p:nvPr/>
        </p:nvSpPr>
        <p:spPr>
          <a:xfrm>
            <a:off x="8302376" y="4270491"/>
            <a:ext cx="76542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'\0'</a:t>
            </a:r>
            <a:endParaRPr sz="14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29" name="Google Shape;529;p26"/>
          <p:cNvSpPr txBox="1"/>
          <p:nvPr/>
        </p:nvSpPr>
        <p:spPr>
          <a:xfrm>
            <a:off x="76200" y="3818863"/>
            <a:ext cx="1652239" cy="8402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out the lecture code in Drive!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7"/>
          <p:cNvSpPr txBox="1"/>
          <p:nvPr>
            <p:ph idx="1" type="body"/>
          </p:nvPr>
        </p:nvSpPr>
        <p:spPr>
          <a:xfrm>
            <a:off x="247828" y="681038"/>
            <a:ext cx="376345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5300" lIns="130600" spcFirstLastPara="1" rIns="130600" wrap="square" tIns="65300">
            <a:noAutofit/>
          </a:bodyPr>
          <a:lstStyle/>
          <a:p>
            <a:pPr indent="0" lvl="0" marL="66446" rtl="0" algn="l">
              <a:spcBef>
                <a:spcPts val="625"/>
              </a:spcBef>
              <a:spcAft>
                <a:spcPts val="0"/>
              </a:spcAft>
              <a:buSzPts val="2554"/>
              <a:buNone/>
            </a:pPr>
            <a:r>
              <a:rPr lang="en-US"/>
              <a:t>When Memory Goes Bad</a:t>
            </a:r>
            <a:endParaRPr/>
          </a:p>
        </p:txBody>
      </p:sp>
      <p:sp>
        <p:nvSpPr>
          <p:cNvPr id="535" name="Google Shape;535;p27"/>
          <p:cNvSpPr txBox="1"/>
          <p:nvPr>
            <p:ph idx="2" type="body"/>
          </p:nvPr>
        </p:nvSpPr>
        <p:spPr>
          <a:xfrm>
            <a:off x="4383344" y="681037"/>
            <a:ext cx="4497694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Memory Locations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The Stack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The Heap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Linked List Example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chemeClr val="lt1"/>
              </a:buClr>
              <a:buSzPts val="2554"/>
              <a:buFont typeface="Arial"/>
              <a:buChar char="•"/>
            </a:pPr>
            <a:r>
              <a:rPr lang="en-US"/>
              <a:t>When Memory Goes Bad</a:t>
            </a:r>
            <a:endParaRPr>
              <a:solidFill>
                <a:srgbClr val="7F7F7F"/>
              </a:solidFill>
            </a:endParaRPr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Implementing Memory Management</a:t>
            </a:r>
            <a:endParaRPr/>
          </a:p>
          <a:p>
            <a:pPr indent="-228573" lvl="0" marL="457200" rtl="0" algn="l">
              <a:spcBef>
                <a:spcPts val="625"/>
              </a:spcBef>
              <a:spcAft>
                <a:spcPts val="0"/>
              </a:spcAft>
              <a:buClr>
                <a:schemeClr val="lt1"/>
              </a:buClr>
              <a:buSzPts val="2554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28"/>
          <p:cNvSpPr txBox="1"/>
          <p:nvPr>
            <p:ph idx="1" type="body"/>
          </p:nvPr>
        </p:nvSpPr>
        <p:spPr>
          <a:xfrm>
            <a:off x="189572" y="681037"/>
            <a:ext cx="6789178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✅"/>
            </a:pPr>
            <a:r>
              <a:rPr lang="en-US" sz="2000"/>
              <a:t>Code, Static storage are easy: 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They never grow or shrink.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600"/>
              <a:buFont typeface="Arial"/>
              <a:buChar char="✅"/>
            </a:pPr>
            <a:r>
              <a:rPr lang="en-US" sz="2000"/>
              <a:t>Stack space is also easy: 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Stack frames are created and destroyed in LIFO order.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Just avoid “</a:t>
            </a:r>
            <a:r>
              <a:rPr b="1" lang="en-US" sz="1800">
                <a:solidFill>
                  <a:srgbClr val="D8E156"/>
                </a:solidFill>
              </a:rPr>
              <a:t>dangling references</a:t>
            </a:r>
            <a:r>
              <a:rPr lang="en-US" sz="1800"/>
              <a:t>”: pointers to deallocated variables (e.g., from old stack frames).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600"/>
              <a:buFont typeface="Arial"/>
              <a:buChar char="⚠️"/>
            </a:pPr>
            <a:r>
              <a:rPr lang="en-US" sz="2000"/>
              <a:t>Working with the heap is tricky: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Memory can be allocated / deallocated at any time!</a:t>
            </a:r>
            <a:endParaRPr b="1" sz="1800"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b="1" lang="en-US" sz="1800"/>
              <a:t>“</a:t>
            </a:r>
            <a:r>
              <a:rPr b="1" lang="en-US" sz="1800">
                <a:solidFill>
                  <a:srgbClr val="D8E156"/>
                </a:solidFill>
              </a:rPr>
              <a:t>Memory leak</a:t>
            </a:r>
            <a:r>
              <a:rPr b="1" lang="en-US" sz="1800"/>
              <a:t>”: If you forget to</a:t>
            </a:r>
            <a:br>
              <a:rPr b="1" lang="en-US" sz="1800"/>
            </a:br>
            <a:r>
              <a:rPr b="1" lang="en-US" sz="1800"/>
              <a:t>deallocate memory</a:t>
            </a:r>
            <a:endParaRPr b="1" sz="1612"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b="1" lang="en-US" sz="1800"/>
              <a:t>“</a:t>
            </a:r>
            <a:r>
              <a:rPr b="1" lang="en-US" sz="1800">
                <a:solidFill>
                  <a:srgbClr val="D8E156"/>
                </a:solidFill>
              </a:rPr>
              <a:t>Use after free</a:t>
            </a:r>
            <a:r>
              <a:rPr b="1" lang="en-US" sz="1800"/>
              <a:t>”: If you use data after calling free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b="1" lang="en-US" sz="1800"/>
              <a:t>“</a:t>
            </a:r>
            <a:r>
              <a:rPr b="1" lang="en-US" sz="1800">
                <a:solidFill>
                  <a:srgbClr val="D8E156"/>
                </a:solidFill>
              </a:rPr>
              <a:t>Double free</a:t>
            </a:r>
            <a:r>
              <a:rPr b="1" lang="en-US" sz="1800"/>
              <a:t>”: If you call free 2x on same memory</a:t>
            </a:r>
            <a:endParaRPr/>
          </a:p>
        </p:txBody>
      </p:sp>
      <p:sp>
        <p:nvSpPr>
          <p:cNvPr id="541" name="Google Shape;541;p28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Working with Memory</a:t>
            </a:r>
            <a:endParaRPr/>
          </a:p>
        </p:txBody>
      </p:sp>
      <p:sp>
        <p:nvSpPr>
          <p:cNvPr id="542" name="Google Shape;542;p28"/>
          <p:cNvSpPr txBox="1"/>
          <p:nvPr/>
        </p:nvSpPr>
        <p:spPr>
          <a:xfrm>
            <a:off x="6036483" y="4324350"/>
            <a:ext cx="2209318" cy="5884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2" marL="1111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12" u="none" cap="none" strike="noStrike">
                <a:solidFill>
                  <a:srgbClr val="00BEE2"/>
                </a:solidFill>
                <a:latin typeface="Calibri"/>
                <a:ea typeface="Calibri"/>
                <a:cs typeface="Calibri"/>
                <a:sym typeface="Calibri"/>
              </a:rPr>
              <a:t>Possible crash or exploitable vulnerability</a:t>
            </a:r>
            <a:endParaRPr/>
          </a:p>
        </p:txBody>
      </p:sp>
      <p:sp>
        <p:nvSpPr>
          <p:cNvPr id="543" name="Google Shape;543;p28"/>
          <p:cNvSpPr txBox="1"/>
          <p:nvPr/>
        </p:nvSpPr>
        <p:spPr>
          <a:xfrm>
            <a:off x="4242642" y="3409950"/>
            <a:ext cx="2691558" cy="5884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2" marL="1111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12" u="none" cap="none" strike="noStrike">
                <a:solidFill>
                  <a:srgbClr val="00BEE2"/>
                </a:solidFill>
                <a:latin typeface="Calibri"/>
                <a:ea typeface="Calibri"/>
                <a:cs typeface="Calibri"/>
                <a:sym typeface="Calibri"/>
              </a:rPr>
              <a:t>Your program will eventually run out of memory</a:t>
            </a:r>
            <a:endParaRPr/>
          </a:p>
        </p:txBody>
      </p:sp>
      <p:sp>
        <p:nvSpPr>
          <p:cNvPr id="544" name="Google Shape;544;p28"/>
          <p:cNvSpPr/>
          <p:nvPr/>
        </p:nvSpPr>
        <p:spPr>
          <a:xfrm>
            <a:off x="4035474" y="3540835"/>
            <a:ext cx="152400" cy="528074"/>
          </a:xfrm>
          <a:prstGeom prst="rightBrace">
            <a:avLst>
              <a:gd fmla="val 8333" name="adj1"/>
              <a:gd fmla="val 24968" name="adj2"/>
            </a:avLst>
          </a:prstGeom>
          <a:noFill/>
          <a:ln cap="flat" cmpd="sng" w="19050">
            <a:solidFill>
              <a:srgbClr val="00BE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5" name="Google Shape;545;p28"/>
          <p:cNvSpPr/>
          <p:nvPr/>
        </p:nvSpPr>
        <p:spPr>
          <a:xfrm>
            <a:off x="5884087" y="4141749"/>
            <a:ext cx="159345" cy="697971"/>
          </a:xfrm>
          <a:prstGeom prst="rightBrace">
            <a:avLst>
              <a:gd fmla="val 8333" name="adj1"/>
              <a:gd fmla="val 60117" name="adj2"/>
            </a:avLst>
          </a:prstGeom>
          <a:noFill/>
          <a:ln cap="flat" cmpd="sng" w="19050">
            <a:solidFill>
              <a:srgbClr val="00BE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descr="Wide upward diagonal" id="546" name="Google Shape;546;p28"/>
          <p:cNvSpPr/>
          <p:nvPr/>
        </p:nvSpPr>
        <p:spPr>
          <a:xfrm>
            <a:off x="7123658" y="1209674"/>
            <a:ext cx="1828800" cy="1076326"/>
          </a:xfrm>
          <a:prstGeom prst="rect">
            <a:avLst/>
          </a:prstGeom>
          <a:blipFill rotWithShape="1">
            <a:blip r:embed="rId3">
              <a:alphaModFix amt="30000"/>
            </a:blip>
            <a:tile algn="tl" flip="none" tx="0" sx="100000" ty="0" sy="100000"/>
          </a:blip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7" name="Google Shape;547;p28"/>
          <p:cNvSpPr/>
          <p:nvPr/>
        </p:nvSpPr>
        <p:spPr>
          <a:xfrm>
            <a:off x="7123658" y="857250"/>
            <a:ext cx="1828800" cy="308609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8" name="Google Shape;548;p28"/>
          <p:cNvSpPr/>
          <p:nvPr/>
        </p:nvSpPr>
        <p:spPr>
          <a:xfrm>
            <a:off x="7123658" y="3314700"/>
            <a:ext cx="1828800" cy="628650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9" name="Google Shape;549;p28"/>
          <p:cNvSpPr/>
          <p:nvPr/>
        </p:nvSpPr>
        <p:spPr>
          <a:xfrm>
            <a:off x="7123658" y="2800350"/>
            <a:ext cx="1828800" cy="51435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550" name="Google Shape;550;p28"/>
          <p:cNvCxnSpPr/>
          <p:nvPr/>
        </p:nvCxnSpPr>
        <p:spPr>
          <a:xfrm>
            <a:off x="7123658" y="2286000"/>
            <a:ext cx="1828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lgDash"/>
            <a:round/>
            <a:headEnd len="med" w="med" type="none"/>
            <a:tailEnd len="med" w="med" type="none"/>
          </a:ln>
        </p:spPr>
      </p:cxnSp>
      <p:cxnSp>
        <p:nvCxnSpPr>
          <p:cNvPr id="551" name="Google Shape;551;p28"/>
          <p:cNvCxnSpPr/>
          <p:nvPr/>
        </p:nvCxnSpPr>
        <p:spPr>
          <a:xfrm>
            <a:off x="7123658" y="1209674"/>
            <a:ext cx="1828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552" name="Google Shape;552;p28"/>
          <p:cNvSpPr txBox="1"/>
          <p:nvPr/>
        </p:nvSpPr>
        <p:spPr>
          <a:xfrm>
            <a:off x="7625015" y="3398192"/>
            <a:ext cx="8643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text</a:t>
            </a:r>
            <a:endParaRPr/>
          </a:p>
        </p:txBody>
      </p:sp>
      <p:sp>
        <p:nvSpPr>
          <p:cNvPr id="553" name="Google Shape;553;p28"/>
          <p:cNvSpPr txBox="1"/>
          <p:nvPr/>
        </p:nvSpPr>
        <p:spPr>
          <a:xfrm>
            <a:off x="7625013" y="2843777"/>
            <a:ext cx="8643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D8E156"/>
                </a:solidFill>
                <a:latin typeface="Consolas"/>
                <a:ea typeface="Consolas"/>
                <a:cs typeface="Consolas"/>
                <a:sym typeface="Consolas"/>
              </a:rPr>
              <a:t>data</a:t>
            </a:r>
            <a:endParaRPr/>
          </a:p>
        </p:txBody>
      </p:sp>
      <p:sp>
        <p:nvSpPr>
          <p:cNvPr id="554" name="Google Shape;554;p28"/>
          <p:cNvSpPr txBox="1"/>
          <p:nvPr/>
        </p:nvSpPr>
        <p:spPr>
          <a:xfrm>
            <a:off x="7652264" y="2324961"/>
            <a:ext cx="8098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  <a:t>heap</a:t>
            </a:r>
            <a:endParaRPr/>
          </a:p>
        </p:txBody>
      </p:sp>
      <p:sp>
        <p:nvSpPr>
          <p:cNvPr id="555" name="Google Shape;555;p28"/>
          <p:cNvSpPr txBox="1"/>
          <p:nvPr/>
        </p:nvSpPr>
        <p:spPr>
          <a:xfrm>
            <a:off x="7618712" y="811109"/>
            <a:ext cx="83869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stack</a:t>
            </a:r>
            <a:endParaRPr/>
          </a:p>
        </p:txBody>
      </p:sp>
      <p:cxnSp>
        <p:nvCxnSpPr>
          <p:cNvPr id="556" name="Google Shape;556;p28"/>
          <p:cNvCxnSpPr/>
          <p:nvPr/>
        </p:nvCxnSpPr>
        <p:spPr>
          <a:xfrm rot="10800000">
            <a:off x="7923758" y="2000250"/>
            <a:ext cx="0" cy="285750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7" name="Google Shape;557;p28"/>
          <p:cNvCxnSpPr/>
          <p:nvPr/>
        </p:nvCxnSpPr>
        <p:spPr>
          <a:xfrm>
            <a:off x="7923758" y="1209674"/>
            <a:ext cx="0" cy="285750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8" name="Google Shape;558;p28"/>
          <p:cNvSpPr txBox="1"/>
          <p:nvPr/>
        </p:nvSpPr>
        <p:spPr>
          <a:xfrm>
            <a:off x="6019800" y="813024"/>
            <a:ext cx="111921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C000"/>
                </a:solidFill>
                <a:latin typeface="Consolas"/>
                <a:ea typeface="Consolas"/>
                <a:cs typeface="Consolas"/>
                <a:sym typeface="Consolas"/>
              </a:rPr>
              <a:t>0xFFFF FFFF</a:t>
            </a:r>
            <a:endParaRPr/>
          </a:p>
        </p:txBody>
      </p:sp>
      <p:sp>
        <p:nvSpPr>
          <p:cNvPr id="559" name="Google Shape;559;p28"/>
          <p:cNvSpPr txBox="1"/>
          <p:nvPr/>
        </p:nvSpPr>
        <p:spPr>
          <a:xfrm>
            <a:off x="6019800" y="3742551"/>
            <a:ext cx="111921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C000"/>
                </a:solidFill>
                <a:latin typeface="Consolas"/>
                <a:ea typeface="Consolas"/>
                <a:cs typeface="Consolas"/>
                <a:sym typeface="Consolas"/>
              </a:rPr>
              <a:t>0x0000 0000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9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The runtime </a:t>
            </a:r>
            <a:r>
              <a:rPr lang="en-US" sz="2000">
                <a:solidFill>
                  <a:srgbClr val="FFC117"/>
                </a:solidFill>
              </a:rPr>
              <a:t>does not </a:t>
            </a:r>
            <a:r>
              <a:rPr lang="en-US" sz="2000"/>
              <a:t>check for the programmer’s failure to manage memory.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Memory is so performance-critical that there just isn’t time to do this.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Usual result: you corrupt the memory allocator’s internal structure, and you find out much later in a totally unrelated part of your code!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2280"/>
              <a:buChar char="▪"/>
            </a:pPr>
            <a:r>
              <a:rPr lang="en-US" sz="2400">
                <a:solidFill>
                  <a:srgbClr val="D8E156"/>
                </a:solidFill>
              </a:rPr>
              <a:t>Memory leak</a:t>
            </a:r>
            <a:r>
              <a:rPr lang="en-US" sz="2400"/>
              <a:t>: Failure to </a:t>
            </a:r>
            <a:r>
              <a:rPr lang="en-US" sz="2400">
                <a:latin typeface="Consolas"/>
                <a:ea typeface="Consolas"/>
                <a:cs typeface="Consolas"/>
                <a:sym typeface="Consolas"/>
              </a:rPr>
              <a:t>free()</a:t>
            </a:r>
            <a:r>
              <a:rPr lang="en-US" sz="2400"/>
              <a:t> allocated memory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Font typeface="Arial"/>
              <a:buChar char="🙃"/>
            </a:pPr>
            <a:r>
              <a:rPr lang="en-US" sz="1800"/>
              <a:t>Initial symptoms. Nothing… </a:t>
            </a:r>
            <a:endParaRPr/>
          </a:p>
          <a:p>
            <a:pPr indent="-204096" lvl="2" marL="888673" rtl="0" algn="l">
              <a:spcBef>
                <a:spcPts val="320"/>
              </a:spcBef>
              <a:spcAft>
                <a:spcPts val="0"/>
              </a:spcAft>
              <a:buClr>
                <a:srgbClr val="00BEE2"/>
              </a:buClr>
              <a:buSzPts val="1600"/>
              <a:buChar char="■"/>
            </a:pPr>
            <a:r>
              <a:rPr lang="en-US" sz="1600"/>
              <a:t>Until you hit a critical point, memory leaks aren’t actually a problem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Font typeface="Arial"/>
              <a:buChar char="🎢"/>
            </a:pPr>
            <a:r>
              <a:rPr lang="en-US" sz="1800"/>
              <a:t>…Later symptoms: performance drops off a cliff…</a:t>
            </a:r>
            <a:endParaRPr/>
          </a:p>
          <a:p>
            <a:pPr indent="-204096" lvl="2" marL="888673" rtl="0" algn="l">
              <a:spcBef>
                <a:spcPts val="320"/>
              </a:spcBef>
              <a:spcAft>
                <a:spcPts val="0"/>
              </a:spcAft>
              <a:buClr>
                <a:srgbClr val="00BEE2"/>
              </a:buClr>
              <a:buSzPts val="1600"/>
              <a:buChar char="■"/>
            </a:pPr>
            <a:r>
              <a:rPr lang="en-US" sz="1600"/>
              <a:t>Memory hierarchy behavior tends to be great just up until it isn’t, then it hits several cliffs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Font typeface="Arial"/>
              <a:buChar char="😈"/>
            </a:pPr>
            <a:r>
              <a:rPr lang="en-US" sz="1800"/>
              <a:t>…and then your program is killed off! </a:t>
            </a:r>
            <a:endParaRPr/>
          </a:p>
          <a:p>
            <a:pPr indent="-204096" lvl="2" marL="888673" rtl="0" algn="l">
              <a:spcBef>
                <a:spcPts val="320"/>
              </a:spcBef>
              <a:spcAft>
                <a:spcPts val="0"/>
              </a:spcAft>
              <a:buClr>
                <a:srgbClr val="00BEE2"/>
              </a:buClr>
              <a:buSzPts val="1600"/>
              <a:buChar char="■"/>
            </a:pPr>
            <a:r>
              <a:rPr lang="en-US" sz="1600"/>
              <a:t>Because the operating system (OS) says “no” when you ask for more memory</a:t>
            </a:r>
            <a:endParaRPr/>
          </a:p>
          <a:p>
            <a:pPr indent="-112847" lvl="2" marL="888673" rtl="0" algn="l">
              <a:spcBef>
                <a:spcPts val="287"/>
              </a:spcBef>
              <a:spcAft>
                <a:spcPts val="0"/>
              </a:spcAft>
              <a:buClr>
                <a:srgbClr val="00BEE2"/>
              </a:buClr>
              <a:buSzPts val="1437"/>
              <a:buNone/>
            </a:pPr>
            <a:r>
              <a:t/>
            </a:r>
            <a:endParaRPr sz="1437"/>
          </a:p>
          <a:p>
            <a:pPr indent="-174939" lvl="0" marL="367091" rtl="0" algn="l">
              <a:spcBef>
                <a:spcPts val="625"/>
              </a:spcBef>
              <a:spcAft>
                <a:spcPts val="0"/>
              </a:spcAft>
              <a:buSzPts val="2066"/>
              <a:buNone/>
            </a:pPr>
            <a:r>
              <a:t/>
            </a:r>
            <a:endParaRPr sz="2175"/>
          </a:p>
        </p:txBody>
      </p:sp>
      <p:sp>
        <p:nvSpPr>
          <p:cNvPr id="565" name="Google Shape;565;p29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Failure to </a:t>
            </a:r>
            <a:r>
              <a:rPr b="0" lang="en-US">
                <a:latin typeface="Consolas"/>
                <a:ea typeface="Consolas"/>
                <a:cs typeface="Consolas"/>
                <a:sym typeface="Consolas"/>
              </a:rPr>
              <a:t>free()</a:t>
            </a:r>
            <a:endParaRPr/>
          </a:p>
        </p:txBody>
      </p:sp>
      <p:pic>
        <p:nvPicPr>
          <p:cNvPr descr="てんとう虫のイラスト" id="566" name="Google Shape;56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48556" y="38100"/>
            <a:ext cx="601965" cy="52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30"/>
          <p:cNvSpPr txBox="1"/>
          <p:nvPr>
            <p:ph idx="1" type="body"/>
          </p:nvPr>
        </p:nvSpPr>
        <p:spPr>
          <a:xfrm>
            <a:off x="189571" y="681037"/>
            <a:ext cx="4534829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“</a:t>
            </a:r>
            <a:r>
              <a:rPr b="1" lang="en-US" sz="2000">
                <a:solidFill>
                  <a:srgbClr val="D8E156"/>
                </a:solidFill>
              </a:rPr>
              <a:t>Dangling reference</a:t>
            </a:r>
            <a:r>
              <a:rPr lang="en-US" sz="2000"/>
              <a:t>”</a:t>
            </a:r>
            <a:br>
              <a:rPr lang="en-US" sz="2000"/>
            </a:br>
            <a:r>
              <a:rPr lang="en-US" sz="2000"/>
              <a:t>When you keep using a pointer, even after it has been deallocated</a:t>
            </a:r>
            <a:endParaRPr sz="1800">
              <a:solidFill>
                <a:schemeClr val="accent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185496" lvl="0" marL="367091" rtl="0" algn="l">
              <a:spcBef>
                <a:spcPts val="625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sz="2000"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Reads after the free may be corrupted!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If something else takes over that memory, your program will probably read the wrong information!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Writes corrupt other data!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Uh oh...  Your program crashes later!</a:t>
            </a:r>
            <a:endParaRPr/>
          </a:p>
        </p:txBody>
      </p:sp>
      <p:sp>
        <p:nvSpPr>
          <p:cNvPr id="572" name="Google Shape;572;p30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after Free</a:t>
            </a:r>
            <a:endParaRPr b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3" name="Google Shape;573;p30"/>
          <p:cNvSpPr txBox="1"/>
          <p:nvPr>
            <p:ph idx="12" type="sldNum"/>
          </p:nvPr>
        </p:nvSpPr>
        <p:spPr>
          <a:xfrm>
            <a:off x="8683625" y="13098463"/>
            <a:ext cx="460375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ill Sans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てんとう虫のイラスト" id="574" name="Google Shape;57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48556" y="38100"/>
            <a:ext cx="601965" cy="5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30"/>
          <p:cNvSpPr txBox="1"/>
          <p:nvPr/>
        </p:nvSpPr>
        <p:spPr>
          <a:xfrm>
            <a:off x="4724400" y="738086"/>
            <a:ext cx="4203290" cy="16496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struct foo *f;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b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 = malloc(sizeof(struct foo));</a:t>
            </a:r>
            <a:b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…</a:t>
            </a:r>
            <a:b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free(f);</a:t>
            </a:r>
            <a:b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…</a:t>
            </a:r>
            <a:b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bar(f-&gt;a); </a:t>
            </a: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// !!!</a:t>
            </a:r>
            <a:endParaRPr sz="16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1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Double-Free...</a:t>
            </a:r>
            <a:endParaRPr/>
          </a:p>
        </p:txBody>
      </p:sp>
      <p:sp>
        <p:nvSpPr>
          <p:cNvPr id="581" name="Google Shape;581;p31"/>
          <p:cNvSpPr txBox="1"/>
          <p:nvPr>
            <p:ph idx="1" type="body"/>
          </p:nvPr>
        </p:nvSpPr>
        <p:spPr>
          <a:xfrm>
            <a:off x="304800" y="2495550"/>
            <a:ext cx="7877176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May cause either a use-after-</a:t>
            </a:r>
            <a:r>
              <a:rPr lang="en-US" sz="2000">
                <a:latin typeface="Consolas"/>
                <a:ea typeface="Consolas"/>
                <a:cs typeface="Consolas"/>
                <a:sym typeface="Consolas"/>
              </a:rPr>
              <a:t>free</a:t>
            </a:r>
            <a:r>
              <a:rPr lang="en-US" sz="2000"/>
              <a:t> (because something else called </a:t>
            </a:r>
            <a:r>
              <a:rPr lang="en-US" sz="2000">
                <a:solidFill>
                  <a:srgbClr val="FFC115"/>
                </a:solidFill>
                <a:latin typeface="Consolas"/>
                <a:ea typeface="Consolas"/>
                <a:cs typeface="Consolas"/>
                <a:sym typeface="Consolas"/>
              </a:rPr>
              <a:t>malloc()</a:t>
            </a:r>
            <a:r>
              <a:rPr lang="en-US" sz="2000"/>
              <a:t> and got that data) or corrupt heap data (because you are no longer freeing a pointer tracked by </a:t>
            </a:r>
            <a:r>
              <a:rPr lang="en-US" sz="2000">
                <a:solidFill>
                  <a:srgbClr val="FFC115"/>
                </a:solidFill>
                <a:latin typeface="Consolas"/>
                <a:ea typeface="Consolas"/>
                <a:cs typeface="Consolas"/>
                <a:sym typeface="Consolas"/>
              </a:rPr>
              <a:t>malloc</a:t>
            </a:r>
            <a:r>
              <a:rPr lang="en-US" sz="2000"/>
              <a:t>)</a:t>
            </a:r>
            <a:endParaRPr/>
          </a:p>
        </p:txBody>
      </p:sp>
      <p:sp>
        <p:nvSpPr>
          <p:cNvPr id="582" name="Google Shape;582;p31"/>
          <p:cNvSpPr txBox="1"/>
          <p:nvPr>
            <p:ph idx="12" type="sldNum"/>
          </p:nvPr>
        </p:nvSpPr>
        <p:spPr>
          <a:xfrm>
            <a:off x="8683625" y="13098463"/>
            <a:ext cx="460375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ill Sans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83" name="Google Shape;583;p31"/>
          <p:cNvSpPr txBox="1"/>
          <p:nvPr/>
        </p:nvSpPr>
        <p:spPr>
          <a:xfrm>
            <a:off x="609600" y="817424"/>
            <a:ext cx="815340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11113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nsola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struct foo *f = (struct foo *) malloc(10*sizeof(struct foo));</a:t>
            </a:r>
            <a:br>
              <a:rPr b="0" i="0" lang="en-US" sz="16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-US" sz="16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b="0" i="0" lang="en-US" sz="16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-US" sz="16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free(f);</a:t>
            </a:r>
            <a:br>
              <a:rPr b="0" i="0" lang="en-US" sz="16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-US" sz="16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br>
              <a:rPr b="0" i="0" lang="en-US" sz="16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-US" sz="16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free(f); </a:t>
            </a:r>
            <a:r>
              <a:rPr b="0" i="0" lang="en-US" sz="1600" u="none" cap="none" strike="noStrike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// !!!</a:t>
            </a:r>
            <a:endParaRPr/>
          </a:p>
        </p:txBody>
      </p:sp>
      <p:pic>
        <p:nvPicPr>
          <p:cNvPr descr="てんとう虫のイラスト" id="584" name="Google Shape;58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00956" y="190500"/>
            <a:ext cx="601965" cy="52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32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”</a:t>
            </a:r>
            <a:r>
              <a:rPr lang="en-US" sz="2000">
                <a:solidFill>
                  <a:srgbClr val="D8E156"/>
                </a:solidFill>
              </a:rPr>
              <a:t>Dangling reference</a:t>
            </a:r>
            <a:r>
              <a:rPr lang="en-US" sz="2000"/>
              <a:t>”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Remember, when you </a:t>
            </a:r>
            <a:r>
              <a:rPr lang="en-US" sz="2000">
                <a:latin typeface="Consolas"/>
                <a:ea typeface="Consolas"/>
                <a:cs typeface="Consolas"/>
                <a:sym typeface="Consolas"/>
              </a:rPr>
              <a:t>realloc</a:t>
            </a:r>
            <a:r>
              <a:rPr lang="en-US" sz="2000"/>
              <a:t> it can copy data to a different part of the heap.</a:t>
            </a:r>
            <a:br>
              <a:rPr lang="en-US" sz="2000"/>
            </a:br>
            <a:br>
              <a:rPr lang="en-US" sz="2000"/>
            </a:br>
            <a:br>
              <a:rPr lang="en-US" sz="2000"/>
            </a:br>
            <a:br>
              <a:rPr lang="en-US" sz="2000"/>
            </a:br>
            <a:br>
              <a:rPr lang="en-US" sz="2000"/>
            </a:br>
            <a:br>
              <a:rPr lang="en-US" sz="2000"/>
            </a:br>
            <a:br>
              <a:rPr lang="en-US" sz="2000"/>
            </a:br>
            <a:br>
              <a:rPr lang="en-US" sz="2000"/>
            </a:br>
            <a:endParaRPr sz="2400"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Reads may be corrupted, and writes may corrupt other pieces of memory.</a:t>
            </a:r>
            <a:endParaRPr/>
          </a:p>
        </p:txBody>
      </p:sp>
      <p:sp>
        <p:nvSpPr>
          <p:cNvPr id="590" name="Google Shape;590;p32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Forgetting </a:t>
            </a:r>
            <a:r>
              <a:rPr b="0" lang="en-US">
                <a:latin typeface="Consolas"/>
                <a:ea typeface="Consolas"/>
                <a:cs typeface="Consolas"/>
                <a:sym typeface="Consolas"/>
              </a:rPr>
              <a:t>realloc()</a:t>
            </a:r>
            <a:r>
              <a:rPr lang="en-US"/>
              <a:t> Can Move Data</a:t>
            </a:r>
            <a:endParaRPr/>
          </a:p>
        </p:txBody>
      </p:sp>
      <p:pic>
        <p:nvPicPr>
          <p:cNvPr descr="てんとう虫のイラスト" id="591" name="Google Shape;59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48556" y="38100"/>
            <a:ext cx="601965" cy="5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32"/>
          <p:cNvSpPr txBox="1"/>
          <p:nvPr/>
        </p:nvSpPr>
        <p:spPr>
          <a:xfrm>
            <a:off x="304800" y="1878949"/>
            <a:ext cx="5117690" cy="2314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int *nums;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nums = malloc(10*sizeof(int));</a:t>
            </a:r>
            <a:b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…</a:t>
            </a:r>
            <a:b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int *g = nums;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…</a:t>
            </a:r>
            <a:b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nums = realloc(nums,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       20*sizeof(int));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// g could now point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// to invalid memory</a:t>
            </a:r>
            <a:endParaRPr/>
          </a:p>
        </p:txBody>
      </p:sp>
      <p:sp>
        <p:nvSpPr>
          <p:cNvPr id="593" name="Google Shape;593;p32"/>
          <p:cNvSpPr txBox="1"/>
          <p:nvPr/>
        </p:nvSpPr>
        <p:spPr>
          <a:xfrm>
            <a:off x="4876800" y="1657350"/>
            <a:ext cx="5117690" cy="25360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int *nums;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nums = malloc(10*sizeof(int));</a:t>
            </a:r>
            <a:b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…</a:t>
            </a:r>
            <a:b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// forget to update nums</a:t>
            </a:r>
            <a:endParaRPr sz="16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</a:rPr>
              <a:t>// on realloc call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realloc(nums, 20*sizeof(int));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// nums could now point 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// to invalid memory,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// and we could have potentially</a:t>
            </a:r>
            <a:endParaRPr/>
          </a:p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Consolas"/>
                <a:ea typeface="Consolas"/>
                <a:cs typeface="Consolas"/>
                <a:sym typeface="Consolas"/>
              </a:rPr>
              <a:t>lost a pointer to a new block</a:t>
            </a:r>
            <a:endParaRPr/>
          </a:p>
        </p:txBody>
      </p:sp>
      <p:cxnSp>
        <p:nvCxnSpPr>
          <p:cNvPr id="594" name="Google Shape;594;p32"/>
          <p:cNvCxnSpPr/>
          <p:nvPr/>
        </p:nvCxnSpPr>
        <p:spPr>
          <a:xfrm>
            <a:off x="4724400" y="1962150"/>
            <a:ext cx="0" cy="2092881"/>
          </a:xfrm>
          <a:prstGeom prst="straightConnector1">
            <a:avLst/>
          </a:prstGeom>
          <a:noFill/>
          <a:ln cap="flat" cmpd="sng" w="381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33"/>
          <p:cNvSpPr txBox="1"/>
          <p:nvPr/>
        </p:nvSpPr>
        <p:spPr>
          <a:xfrm>
            <a:off x="304800" y="1200150"/>
            <a:ext cx="4648200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void free_mem_x() {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int fnh[3];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...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free(fnh); 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void free_mem_y() {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int *fum = malloc(4*sizeof(int));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free(fum+1);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...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free(fum);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...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free(fum);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</p:txBody>
      </p:sp>
      <p:sp>
        <p:nvSpPr>
          <p:cNvPr id="600" name="Google Shape;600;p33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60945" rtl="0" algn="l">
              <a:spcBef>
                <a:spcPts val="0"/>
              </a:spcBef>
              <a:spcAft>
                <a:spcPts val="0"/>
              </a:spcAft>
              <a:buSzPts val="2280"/>
              <a:buNone/>
            </a:pPr>
            <a:r>
              <a:rPr lang="en-US"/>
              <a:t>How many memory management errors are in this code?</a:t>
            </a:r>
            <a:endParaRPr/>
          </a:p>
        </p:txBody>
      </p:sp>
      <p:sp>
        <p:nvSpPr>
          <p:cNvPr id="601" name="Google Shape;601;p33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Faulty Heap Management</a:t>
            </a:r>
            <a:endParaRPr/>
          </a:p>
        </p:txBody>
      </p:sp>
      <p:pic>
        <p:nvPicPr>
          <p:cNvPr descr="Text&#10;&#10;Description automatically generated" id="602" name="Google Shape;60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9193" y="3806256"/>
            <a:ext cx="4559300" cy="73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33"/>
          <p:cNvSpPr txBox="1"/>
          <p:nvPr/>
        </p:nvSpPr>
        <p:spPr>
          <a:xfrm>
            <a:off x="6934200" y="1833086"/>
            <a:ext cx="198120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Other</a:t>
            </a:r>
            <a:endParaRPr/>
          </a:p>
        </p:txBody>
      </p:sp>
      <p:sp>
        <p:nvSpPr>
          <p:cNvPr id="604" name="Google Shape;604;p33"/>
          <p:cNvSpPr txBox="1"/>
          <p:nvPr/>
        </p:nvSpPr>
        <p:spPr>
          <a:xfrm>
            <a:off x="7027896" y="158234"/>
            <a:ext cx="18875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[Concept Check]</a:t>
            </a:r>
            <a:endParaRPr/>
          </a:p>
        </p:txBody>
      </p:sp>
      <p:sp>
        <p:nvSpPr>
          <p:cNvPr id="605" name="Google Shape;605;p33"/>
          <p:cNvSpPr txBox="1"/>
          <p:nvPr/>
        </p:nvSpPr>
        <p:spPr>
          <a:xfrm>
            <a:off x="7410769" y="1098816"/>
            <a:ext cx="17332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[for next time]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34"/>
          <p:cNvSpPr txBox="1"/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5300" lIns="130600" spcFirstLastPara="1" rIns="130600" wrap="square" tIns="65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34"/>
          <p:cNvSpPr txBox="1"/>
          <p:nvPr>
            <p:ph idx="1" type="subTitle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280"/>
              <a:buNone/>
            </a:pPr>
            <a:r>
              <a:t/>
            </a:r>
            <a:endParaRPr/>
          </a:p>
        </p:txBody>
      </p:sp>
      <p:pic>
        <p:nvPicPr>
          <p:cNvPr id="612" name="Google Shape;61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00" y="63500"/>
            <a:ext cx="9017000" cy="501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5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60945" rtl="0" algn="l">
              <a:spcBef>
                <a:spcPts val="0"/>
              </a:spcBef>
              <a:spcAft>
                <a:spcPts val="0"/>
              </a:spcAft>
              <a:buSzPts val="2280"/>
              <a:buNone/>
            </a:pPr>
            <a:r>
              <a:rPr lang="en-US"/>
              <a:t>How many memory management errors are in this code?</a:t>
            </a:r>
            <a:endParaRPr/>
          </a:p>
        </p:txBody>
      </p:sp>
      <p:sp>
        <p:nvSpPr>
          <p:cNvPr id="618" name="Google Shape;618;p35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Faulty Heap Management</a:t>
            </a:r>
            <a:endParaRPr/>
          </a:p>
        </p:txBody>
      </p:sp>
      <p:sp>
        <p:nvSpPr>
          <p:cNvPr id="619" name="Google Shape;619;p35"/>
          <p:cNvSpPr txBox="1"/>
          <p:nvPr/>
        </p:nvSpPr>
        <p:spPr>
          <a:xfrm>
            <a:off x="6934200" y="1833086"/>
            <a:ext cx="198120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/>
          </a:p>
          <a:p>
            <a:pPr indent="-457200" lvl="0" marL="4651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758"/>
              <a:buFont typeface="Calibri"/>
              <a:buAutoNum type="alphaUcPeriod"/>
            </a:pPr>
            <a:r>
              <a:rPr lang="en-U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Other</a:t>
            </a:r>
            <a:endParaRPr/>
          </a:p>
        </p:txBody>
      </p:sp>
      <p:sp>
        <p:nvSpPr>
          <p:cNvPr id="620" name="Google Shape;620;p35"/>
          <p:cNvSpPr txBox="1"/>
          <p:nvPr/>
        </p:nvSpPr>
        <p:spPr>
          <a:xfrm>
            <a:off x="304800" y="1200150"/>
            <a:ext cx="4648200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void free_mem_x() {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int fnh[3];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...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free(fnh); 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void free_mem_y() {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int *fum = malloc(4*sizeof(int));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free(fum+1);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...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free(fum);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...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free(fum);</a:t>
            </a:r>
            <a:endParaRPr/>
          </a:p>
          <a:p>
            <a:pPr indent="0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}</a:t>
            </a:r>
            <a:endParaRPr/>
          </a:p>
        </p:txBody>
      </p:sp>
      <p:sp>
        <p:nvSpPr>
          <p:cNvPr id="621" name="Google Shape;621;p35"/>
          <p:cNvSpPr txBox="1"/>
          <p:nvPr/>
        </p:nvSpPr>
        <p:spPr>
          <a:xfrm>
            <a:off x="2514600" y="1962150"/>
            <a:ext cx="3657600" cy="340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2" marL="1111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12" u="none" cap="none" strike="noStrike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free()</a:t>
            </a:r>
            <a:r>
              <a:rPr b="0" i="0" lang="en-US" sz="1612" u="none" cap="none" strike="noStrike">
                <a:solidFill>
                  <a:srgbClr val="00BEE2"/>
                </a:solidFill>
                <a:latin typeface="Calibri"/>
                <a:ea typeface="Calibri"/>
                <a:cs typeface="Calibri"/>
                <a:sym typeface="Calibri"/>
              </a:rPr>
              <a:t> on stack-allocated memory</a:t>
            </a:r>
            <a:endParaRPr/>
          </a:p>
        </p:txBody>
      </p:sp>
      <p:sp>
        <p:nvSpPr>
          <p:cNvPr id="622" name="Google Shape;622;p35"/>
          <p:cNvSpPr/>
          <p:nvPr/>
        </p:nvSpPr>
        <p:spPr>
          <a:xfrm>
            <a:off x="2307432" y="1962150"/>
            <a:ext cx="207168" cy="310150"/>
          </a:xfrm>
          <a:prstGeom prst="rightBrace">
            <a:avLst>
              <a:gd fmla="val 8333" name="adj1"/>
              <a:gd fmla="val 49861" name="adj2"/>
            </a:avLst>
          </a:prstGeom>
          <a:noFill/>
          <a:ln cap="flat" cmpd="sng" w="19050">
            <a:solidFill>
              <a:srgbClr val="00BE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3" name="Google Shape;623;p35"/>
          <p:cNvSpPr txBox="1"/>
          <p:nvPr/>
        </p:nvSpPr>
        <p:spPr>
          <a:xfrm>
            <a:off x="2514600" y="3188357"/>
            <a:ext cx="3352800" cy="5884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2" marL="1111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12" u="none" cap="none" strike="noStrike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free()</a:t>
            </a:r>
            <a:r>
              <a:rPr b="0" i="0" lang="en-US" sz="1612" u="none" cap="none" strike="noStrike">
                <a:solidFill>
                  <a:srgbClr val="00BEE2"/>
                </a:solidFill>
                <a:latin typeface="Calibri"/>
                <a:ea typeface="Calibri"/>
                <a:cs typeface="Calibri"/>
                <a:sym typeface="Calibri"/>
              </a:rPr>
              <a:t> on memory that isn’t the pointer from </a:t>
            </a:r>
            <a:r>
              <a:rPr b="0" i="0" lang="en-US" sz="1612" u="none" cap="none" strike="noStrike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malloc</a:t>
            </a:r>
            <a:endParaRPr/>
          </a:p>
        </p:txBody>
      </p:sp>
      <p:sp>
        <p:nvSpPr>
          <p:cNvPr id="624" name="Google Shape;624;p35"/>
          <p:cNvSpPr/>
          <p:nvPr/>
        </p:nvSpPr>
        <p:spPr>
          <a:xfrm>
            <a:off x="2307432" y="3204376"/>
            <a:ext cx="207168" cy="310150"/>
          </a:xfrm>
          <a:prstGeom prst="rightBrace">
            <a:avLst>
              <a:gd fmla="val 8333" name="adj1"/>
              <a:gd fmla="val 49861" name="adj2"/>
            </a:avLst>
          </a:prstGeom>
          <a:noFill/>
          <a:ln cap="flat" cmpd="sng" w="19050">
            <a:solidFill>
              <a:srgbClr val="00BE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5" name="Google Shape;625;p35"/>
          <p:cNvSpPr/>
          <p:nvPr/>
        </p:nvSpPr>
        <p:spPr>
          <a:xfrm>
            <a:off x="2307432" y="4174556"/>
            <a:ext cx="207168" cy="310150"/>
          </a:xfrm>
          <a:prstGeom prst="rightBrace">
            <a:avLst>
              <a:gd fmla="val 8333" name="adj1"/>
              <a:gd fmla="val 49861" name="adj2"/>
            </a:avLst>
          </a:prstGeom>
          <a:noFill/>
          <a:ln cap="flat" cmpd="sng" w="19050">
            <a:solidFill>
              <a:srgbClr val="00BE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6" name="Google Shape;626;p35"/>
          <p:cNvSpPr txBox="1"/>
          <p:nvPr/>
        </p:nvSpPr>
        <p:spPr>
          <a:xfrm>
            <a:off x="2514600" y="4162105"/>
            <a:ext cx="3352800" cy="340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2" marL="1111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12" u="none" cap="none" strike="noStrike">
                <a:solidFill>
                  <a:srgbClr val="00BEE2"/>
                </a:solidFill>
                <a:latin typeface="Calibri"/>
                <a:ea typeface="Calibri"/>
                <a:cs typeface="Calibri"/>
                <a:sym typeface="Calibri"/>
              </a:rPr>
              <a:t>Double </a:t>
            </a:r>
            <a:r>
              <a:rPr b="0" i="0" lang="en-US" sz="1612" u="none" cap="none" strike="noStrike">
                <a:solidFill>
                  <a:srgbClr val="00BEE2"/>
                </a:solidFill>
                <a:latin typeface="Consolas"/>
                <a:ea typeface="Consolas"/>
                <a:cs typeface="Consolas"/>
                <a:sym typeface="Consolas"/>
              </a:rPr>
              <a:t>free()</a:t>
            </a:r>
            <a:endParaRPr/>
          </a:p>
        </p:txBody>
      </p:sp>
      <p:sp>
        <p:nvSpPr>
          <p:cNvPr id="627" name="Google Shape;627;p35"/>
          <p:cNvSpPr txBox="1"/>
          <p:nvPr/>
        </p:nvSpPr>
        <p:spPr>
          <a:xfrm>
            <a:off x="7027896" y="158234"/>
            <a:ext cx="18875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[Concept Check]</a:t>
            </a:r>
            <a:endParaRPr/>
          </a:p>
        </p:txBody>
      </p:sp>
      <p:sp>
        <p:nvSpPr>
          <p:cNvPr id="628" name="Google Shape;628;p35"/>
          <p:cNvSpPr txBox="1"/>
          <p:nvPr/>
        </p:nvSpPr>
        <p:spPr>
          <a:xfrm>
            <a:off x="7410769" y="1098816"/>
            <a:ext cx="17332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[for next time]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6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Valgrind slows down your program by an order of magnitude, but...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It adds a tons of checks designed to catch most (but not all) memory errors</a:t>
            </a:r>
            <a:endParaRPr/>
          </a:p>
          <a:p>
            <a:pPr indent="-204096" lvl="2" marL="888673" rtl="0" algn="l">
              <a:spcBef>
                <a:spcPts val="287"/>
              </a:spcBef>
              <a:spcAft>
                <a:spcPts val="0"/>
              </a:spcAft>
              <a:buClr>
                <a:srgbClr val="00BEE2"/>
              </a:buClr>
              <a:buSzPts val="1437"/>
              <a:buChar char="■"/>
            </a:pPr>
            <a:r>
              <a:rPr lang="en-US" sz="1437"/>
              <a:t>Memory leaks</a:t>
            </a:r>
            <a:endParaRPr/>
          </a:p>
          <a:p>
            <a:pPr indent="-204096" lvl="2" marL="888673" rtl="0" algn="l">
              <a:spcBef>
                <a:spcPts val="287"/>
              </a:spcBef>
              <a:spcAft>
                <a:spcPts val="0"/>
              </a:spcAft>
              <a:buClr>
                <a:srgbClr val="00BEE2"/>
              </a:buClr>
              <a:buSzPts val="1437"/>
              <a:buChar char="■"/>
            </a:pPr>
            <a:r>
              <a:rPr lang="en-US" sz="1437"/>
              <a:t>Misuse of free</a:t>
            </a:r>
            <a:endParaRPr/>
          </a:p>
          <a:p>
            <a:pPr indent="-204096" lvl="2" marL="888673" rtl="0" algn="l">
              <a:spcBef>
                <a:spcPts val="287"/>
              </a:spcBef>
              <a:spcAft>
                <a:spcPts val="0"/>
              </a:spcAft>
              <a:buClr>
                <a:srgbClr val="00BEE2"/>
              </a:buClr>
              <a:buSzPts val="1437"/>
              <a:buChar char="■"/>
            </a:pPr>
            <a:r>
              <a:rPr lang="en-US" sz="1437"/>
              <a:t>Writing over the end of arrays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2066"/>
              <a:buChar char="▪"/>
            </a:pPr>
            <a:r>
              <a:rPr lang="en-US" sz="2175"/>
              <a:t>Tools like Valgrind are absolutely essential for debugging C code.</a:t>
            </a:r>
            <a:endParaRPr/>
          </a:p>
        </p:txBody>
      </p:sp>
      <p:sp>
        <p:nvSpPr>
          <p:cNvPr id="634" name="Google Shape;634;p36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Valgrind to the rescue!!!</a:t>
            </a:r>
            <a:endParaRPr/>
          </a:p>
        </p:txBody>
      </p:sp>
      <p:sp>
        <p:nvSpPr>
          <p:cNvPr id="635" name="Google Shape;635;p36"/>
          <p:cNvSpPr txBox="1"/>
          <p:nvPr>
            <p:ph idx="12" type="sldNum"/>
          </p:nvPr>
        </p:nvSpPr>
        <p:spPr>
          <a:xfrm>
            <a:off x="8683625" y="13098463"/>
            <a:ext cx="460375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ill Sans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36" name="Google Shape;636;p36"/>
          <p:cNvSpPr txBox="1"/>
          <p:nvPr/>
        </p:nvSpPr>
        <p:spPr>
          <a:xfrm>
            <a:off x="194008" y="4019550"/>
            <a:ext cx="2168192" cy="3416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9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out Lab 02!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37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C has 3 pools of memory for variables: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D8E156"/>
              </a:buClr>
              <a:buSzPts val="1620"/>
              <a:buChar char="▪"/>
            </a:pPr>
            <a:r>
              <a:rPr lang="en-US" sz="1800">
                <a:solidFill>
                  <a:srgbClr val="D8E156"/>
                </a:solidFill>
              </a:rPr>
              <a:t>Data</a:t>
            </a:r>
            <a:r>
              <a:rPr lang="en-US" sz="1800"/>
              <a:t>: </a:t>
            </a:r>
            <a:r>
              <a:rPr b="1" lang="en-US" sz="1800"/>
              <a:t>global/static </a:t>
            </a:r>
            <a:r>
              <a:rPr lang="en-US" sz="1800"/>
              <a:t>variable storage, basically permanent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D8E156"/>
              </a:buClr>
              <a:buSzPts val="1620"/>
              <a:buChar char="▪"/>
            </a:pPr>
            <a:r>
              <a:rPr lang="en-US" sz="1800">
                <a:solidFill>
                  <a:srgbClr val="D8E156"/>
                </a:solidFill>
              </a:rPr>
              <a:t>Stack</a:t>
            </a:r>
            <a:r>
              <a:rPr lang="en-US" sz="1800"/>
              <a:t>: </a:t>
            </a:r>
            <a:r>
              <a:rPr b="1" lang="en-US" sz="1800"/>
              <a:t>local variable </a:t>
            </a:r>
            <a:r>
              <a:rPr lang="en-US" sz="1800"/>
              <a:t>storage, parameters, return address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D8E156"/>
              </a:buClr>
              <a:buSzPts val="1620"/>
              <a:buChar char="▪"/>
            </a:pPr>
            <a:r>
              <a:rPr lang="en-US" sz="1800">
                <a:solidFill>
                  <a:srgbClr val="D8E156"/>
                </a:solidFill>
              </a:rPr>
              <a:t>Heap </a:t>
            </a:r>
            <a:r>
              <a:rPr lang="en-US" sz="1800"/>
              <a:t>(</a:t>
            </a:r>
            <a:r>
              <a:rPr b="1" lang="en-US" sz="1800"/>
              <a:t>dynamic </a:t>
            </a:r>
            <a:r>
              <a:rPr lang="en-US" sz="1800"/>
              <a:t>storage): malloc() grabs space from here, free() returns it. 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(4</a:t>
            </a:r>
            <a:r>
              <a:rPr baseline="30000" lang="en-US" sz="1800"/>
              <a:t>th</a:t>
            </a:r>
            <a:r>
              <a:rPr lang="en-US" sz="1800"/>
              <a:t> memory pool: text, for the program executable itself)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Heap data is biggest source of bugs in C code!</a:t>
            </a:r>
            <a:endParaRPr sz="2000">
              <a:solidFill>
                <a:srgbClr val="FFC115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42" name="Google Shape;642;p37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And in Conclusion…</a:t>
            </a:r>
            <a:endParaRPr/>
          </a:p>
        </p:txBody>
      </p:sp>
      <p:sp>
        <p:nvSpPr>
          <p:cNvPr id="643" name="Google Shape;643;p37"/>
          <p:cNvSpPr/>
          <p:nvPr/>
        </p:nvSpPr>
        <p:spPr>
          <a:xfrm>
            <a:off x="8382000" y="4171950"/>
            <a:ext cx="990600" cy="5232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🗹</a:t>
            </a:r>
            <a:endParaRPr sz="2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38"/>
          <p:cNvSpPr txBox="1"/>
          <p:nvPr>
            <p:ph idx="1" type="body"/>
          </p:nvPr>
        </p:nvSpPr>
        <p:spPr>
          <a:xfrm>
            <a:off x="247828" y="681038"/>
            <a:ext cx="376345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5300" lIns="130600" spcFirstLastPara="1" rIns="130600" wrap="square" tIns="65300">
            <a:noAutofit/>
          </a:bodyPr>
          <a:lstStyle/>
          <a:p>
            <a:pPr indent="0" lvl="0" marL="66446" rtl="0" algn="l">
              <a:spcBef>
                <a:spcPts val="625"/>
              </a:spcBef>
              <a:spcAft>
                <a:spcPts val="0"/>
              </a:spcAft>
              <a:buSzPts val="2554"/>
              <a:buNone/>
            </a:pPr>
            <a:r>
              <a:rPr lang="en-US"/>
              <a:t>Implementing Memory Management</a:t>
            </a:r>
            <a:endParaRPr/>
          </a:p>
        </p:txBody>
      </p:sp>
      <p:sp>
        <p:nvSpPr>
          <p:cNvPr id="649" name="Google Shape;649;p38"/>
          <p:cNvSpPr txBox="1"/>
          <p:nvPr>
            <p:ph idx="2" type="body"/>
          </p:nvPr>
        </p:nvSpPr>
        <p:spPr>
          <a:xfrm>
            <a:off x="4383344" y="681037"/>
            <a:ext cx="4497694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Memory Locations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The Stack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The Heap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Linked List Example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rgbClr val="7F7F7F"/>
              </a:buClr>
              <a:buSzPts val="2554"/>
              <a:buFont typeface="Arial"/>
              <a:buChar char="•"/>
            </a:pPr>
            <a:r>
              <a:rPr lang="en-US">
                <a:solidFill>
                  <a:srgbClr val="7F7F7F"/>
                </a:solidFill>
              </a:rPr>
              <a:t>When Memory Goes Bad</a:t>
            </a:r>
            <a:endParaRPr/>
          </a:p>
          <a:p>
            <a:pPr indent="-390753" lvl="0" marL="457200" rtl="0" algn="l">
              <a:spcBef>
                <a:spcPts val="625"/>
              </a:spcBef>
              <a:spcAft>
                <a:spcPts val="0"/>
              </a:spcAft>
              <a:buClr>
                <a:schemeClr val="lt1"/>
              </a:buClr>
              <a:buSzPts val="2554"/>
              <a:buFont typeface="Arial"/>
              <a:buChar char="•"/>
            </a:pPr>
            <a:r>
              <a:rPr lang="en-US"/>
              <a:t>Implementing Memory Management</a:t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650" name="Google Shape;650;p38"/>
          <p:cNvSpPr txBox="1"/>
          <p:nvPr/>
        </p:nvSpPr>
        <p:spPr>
          <a:xfrm>
            <a:off x="29308" y="4176346"/>
            <a:ext cx="4161692" cy="5232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 not tested. Recording: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rgbClr val="7F7F7F"/>
                </a:solidFill>
                <a:latin typeface="Consolas"/>
                <a:ea typeface="Consolas"/>
                <a:cs typeface="Consolas"/>
                <a:sym typeface="Consola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https://www.youtube.com/watch?v=Sq5tSeWfnGY</a:t>
            </a:r>
            <a:endParaRPr sz="1200">
              <a:solidFill>
                <a:srgbClr val="7F7F7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9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2280"/>
              <a:buChar char="▪"/>
            </a:pPr>
            <a:r>
              <a:rPr lang="en-US" sz="2400"/>
              <a:t>Want </a:t>
            </a:r>
            <a:r>
              <a:rPr lang="en-US" sz="2400">
                <a:solidFill>
                  <a:srgbClr val="FFC115"/>
                </a:solidFill>
                <a:latin typeface="Consolas"/>
                <a:ea typeface="Consolas"/>
                <a:cs typeface="Consolas"/>
                <a:sym typeface="Consolas"/>
              </a:rPr>
              <a:t>malloc()</a:t>
            </a:r>
            <a:r>
              <a:rPr lang="en-US" sz="2400"/>
              <a:t> and </a:t>
            </a:r>
            <a:r>
              <a:rPr lang="en-US" sz="2400">
                <a:solidFill>
                  <a:srgbClr val="FFC115"/>
                </a:solidFill>
                <a:latin typeface="Consolas"/>
                <a:ea typeface="Consolas"/>
                <a:cs typeface="Consolas"/>
                <a:sym typeface="Consolas"/>
              </a:rPr>
              <a:t>free()</a:t>
            </a:r>
            <a:r>
              <a:rPr lang="en-US" sz="2400"/>
              <a:t> to run quickly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2280"/>
              <a:buChar char="▪"/>
            </a:pPr>
            <a:r>
              <a:rPr lang="en-US" sz="2400"/>
              <a:t>Want minimal memory overhead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2280"/>
              <a:buChar char="▪"/>
            </a:pPr>
            <a:r>
              <a:rPr lang="en-US" sz="2400"/>
              <a:t>Want to avoid </a:t>
            </a:r>
            <a:r>
              <a:rPr lang="en-US" sz="2400">
                <a:solidFill>
                  <a:srgbClr val="D8E156"/>
                </a:solidFill>
              </a:rPr>
              <a:t>fragmentation*</a:t>
            </a:r>
            <a:r>
              <a:rPr lang="en-US" sz="2400"/>
              <a:t>, </a:t>
            </a:r>
            <a:br>
              <a:rPr lang="en-US" sz="2400"/>
            </a:br>
            <a:r>
              <a:rPr lang="en-US" sz="2400"/>
              <a:t>when most of our free memory is in many small chunks</a:t>
            </a:r>
            <a:endParaRPr/>
          </a:p>
          <a:p>
            <a:pPr indent="-255121" lvl="1" marL="660481" rtl="0" algn="l">
              <a:spcBef>
                <a:spcPts val="400"/>
              </a:spcBef>
              <a:spcAft>
                <a:spcPts val="0"/>
              </a:spcAft>
              <a:buClr>
                <a:srgbClr val="C5DBC3"/>
              </a:buClr>
              <a:buSzPts val="1800"/>
              <a:buChar char="▪"/>
            </a:pPr>
            <a:r>
              <a:rPr lang="en-US" sz="2000"/>
              <a:t>In this case, we might have many free bytes but not be able to satisfy a large request since the free bytes are not contiguous in memory.</a:t>
            </a:r>
            <a:endParaRPr/>
          </a:p>
        </p:txBody>
      </p:sp>
      <p:sp>
        <p:nvSpPr>
          <p:cNvPr id="656" name="Google Shape;656;p39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Heap Management Requirements</a:t>
            </a:r>
            <a:endParaRPr/>
          </a:p>
        </p:txBody>
      </p:sp>
      <p:sp>
        <p:nvSpPr>
          <p:cNvPr id="657" name="Google Shape;657;p39"/>
          <p:cNvSpPr txBox="1"/>
          <p:nvPr/>
        </p:nvSpPr>
        <p:spPr>
          <a:xfrm>
            <a:off x="6108290" y="3867150"/>
            <a:ext cx="2847976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D8E156"/>
                </a:solidFill>
                <a:latin typeface="Calibri"/>
                <a:ea typeface="Calibri"/>
                <a:cs typeface="Calibri"/>
                <a:sym typeface="Calibri"/>
              </a:rPr>
              <a:t>* This is technically external fragmentation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40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161366" lvl="0" marL="367091" rtl="0" algn="l">
              <a:spcBef>
                <a:spcPts val="0"/>
              </a:spcBef>
              <a:spcAft>
                <a:spcPts val="0"/>
              </a:spcAft>
              <a:buSzPts val="2280"/>
              <a:buNone/>
            </a:pPr>
            <a:r>
              <a:t/>
            </a:r>
            <a:endParaRPr/>
          </a:p>
        </p:txBody>
      </p:sp>
      <p:sp>
        <p:nvSpPr>
          <p:cNvPr id="663" name="Google Shape;663;p40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Heap Management Example</a:t>
            </a:r>
            <a:endParaRPr/>
          </a:p>
        </p:txBody>
      </p:sp>
      <p:cxnSp>
        <p:nvCxnSpPr>
          <p:cNvPr id="664" name="Google Shape;664;p40"/>
          <p:cNvCxnSpPr/>
          <p:nvPr/>
        </p:nvCxnSpPr>
        <p:spPr>
          <a:xfrm>
            <a:off x="713314" y="2193146"/>
            <a:ext cx="0" cy="10287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med" w="med" type="triangle"/>
            <a:tailEnd len="sm" w="sm" type="none"/>
          </a:ln>
        </p:spPr>
      </p:cxnSp>
      <p:sp>
        <p:nvSpPr>
          <p:cNvPr id="665" name="Google Shape;665;p40"/>
          <p:cNvSpPr txBox="1"/>
          <p:nvPr/>
        </p:nvSpPr>
        <p:spPr>
          <a:xfrm>
            <a:off x="179914" y="3327952"/>
            <a:ext cx="762000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Heap grows up</a:t>
            </a:r>
            <a:endParaRPr/>
          </a:p>
        </p:txBody>
      </p:sp>
      <p:grpSp>
        <p:nvGrpSpPr>
          <p:cNvPr id="666" name="Google Shape;666;p40"/>
          <p:cNvGrpSpPr/>
          <p:nvPr/>
        </p:nvGrpSpPr>
        <p:grpSpPr>
          <a:xfrm>
            <a:off x="973384" y="972712"/>
            <a:ext cx="1342186" cy="3021821"/>
            <a:chOff x="795528" y="973873"/>
            <a:chExt cx="1342186" cy="3021821"/>
          </a:xfrm>
        </p:grpSpPr>
        <p:sp>
          <p:nvSpPr>
            <p:cNvPr id="667" name="Google Shape;667;p40"/>
            <p:cNvSpPr/>
            <p:nvPr/>
          </p:nvSpPr>
          <p:spPr>
            <a:xfrm>
              <a:off x="795528" y="973873"/>
              <a:ext cx="1342186" cy="3012296"/>
            </a:xfrm>
            <a:prstGeom prst="rect">
              <a:avLst/>
            </a:prstGeom>
            <a:solidFill>
              <a:srgbClr val="7F7F7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68" name="Google Shape;668;p40"/>
            <p:cNvSpPr/>
            <p:nvPr/>
          </p:nvSpPr>
          <p:spPr>
            <a:xfrm>
              <a:off x="795528" y="2157369"/>
              <a:ext cx="1338069" cy="1838325"/>
            </a:xfrm>
            <a:prstGeom prst="rect">
              <a:avLst/>
            </a:prstGeom>
            <a:solidFill>
              <a:srgbClr val="FF99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R1 (100 bytes)</a:t>
              </a:r>
              <a:endParaRPr/>
            </a:p>
          </p:txBody>
        </p:sp>
      </p:grpSp>
      <p:sp>
        <p:nvSpPr>
          <p:cNvPr id="669" name="Google Shape;669;p40"/>
          <p:cNvSpPr txBox="1"/>
          <p:nvPr/>
        </p:nvSpPr>
        <p:spPr>
          <a:xfrm>
            <a:off x="973385" y="4025638"/>
            <a:ext cx="13421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111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C6DBC3"/>
                </a:solidFill>
                <a:latin typeface="Calibri"/>
                <a:ea typeface="Calibri"/>
                <a:cs typeface="Calibri"/>
                <a:sym typeface="Calibri"/>
              </a:rPr>
              <a:t>Request R1,</a:t>
            </a:r>
            <a:endParaRPr/>
          </a:p>
          <a:p>
            <a:pPr indent="0" lvl="1" marL="111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C6DBC3"/>
                </a:solidFill>
                <a:latin typeface="Calibri"/>
                <a:ea typeface="Calibri"/>
                <a:cs typeface="Calibri"/>
                <a:sym typeface="Calibri"/>
              </a:rPr>
              <a:t>100 bytes</a:t>
            </a:r>
            <a:endParaRPr/>
          </a:p>
        </p:txBody>
      </p:sp>
      <p:sp>
        <p:nvSpPr>
          <p:cNvPr id="670" name="Google Shape;670;p40"/>
          <p:cNvSpPr txBox="1"/>
          <p:nvPr/>
        </p:nvSpPr>
        <p:spPr>
          <a:xfrm>
            <a:off x="3046523" y="4025638"/>
            <a:ext cx="133806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111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C6DBC3"/>
                </a:solidFill>
                <a:latin typeface="Calibri"/>
                <a:ea typeface="Calibri"/>
                <a:cs typeface="Calibri"/>
                <a:sym typeface="Calibri"/>
              </a:rPr>
              <a:t>Request R2,</a:t>
            </a:r>
            <a:endParaRPr/>
          </a:p>
          <a:p>
            <a:pPr indent="0" lvl="1" marL="111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C6DBC3"/>
                </a:solidFill>
                <a:latin typeface="Calibri"/>
                <a:ea typeface="Calibri"/>
                <a:cs typeface="Calibri"/>
                <a:sym typeface="Calibri"/>
              </a:rPr>
              <a:t>10 bytes</a:t>
            </a:r>
            <a:endParaRPr/>
          </a:p>
        </p:txBody>
      </p:sp>
      <p:grpSp>
        <p:nvGrpSpPr>
          <p:cNvPr id="671" name="Google Shape;671;p40"/>
          <p:cNvGrpSpPr/>
          <p:nvPr/>
        </p:nvGrpSpPr>
        <p:grpSpPr>
          <a:xfrm>
            <a:off x="3043582" y="972712"/>
            <a:ext cx="1342186" cy="3021821"/>
            <a:chOff x="2772614" y="971550"/>
            <a:chExt cx="1342186" cy="3021821"/>
          </a:xfrm>
        </p:grpSpPr>
        <p:sp>
          <p:nvSpPr>
            <p:cNvPr id="672" name="Google Shape;672;p40"/>
            <p:cNvSpPr/>
            <p:nvPr/>
          </p:nvSpPr>
          <p:spPr>
            <a:xfrm>
              <a:off x="2772614" y="971550"/>
              <a:ext cx="1342186" cy="3012296"/>
            </a:xfrm>
            <a:prstGeom prst="rect">
              <a:avLst/>
            </a:prstGeom>
            <a:solidFill>
              <a:srgbClr val="7F7F7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3" name="Google Shape;673;p40"/>
            <p:cNvSpPr/>
            <p:nvPr/>
          </p:nvSpPr>
          <p:spPr>
            <a:xfrm>
              <a:off x="2772614" y="2155046"/>
              <a:ext cx="1338069" cy="1838325"/>
            </a:xfrm>
            <a:prstGeom prst="rect">
              <a:avLst/>
            </a:prstGeom>
            <a:solidFill>
              <a:srgbClr val="FF99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R1 (100 bytes)</a:t>
              </a:r>
              <a:endParaRPr/>
            </a:p>
          </p:txBody>
        </p:sp>
        <p:sp>
          <p:nvSpPr>
            <p:cNvPr id="674" name="Google Shape;674;p40"/>
            <p:cNvSpPr/>
            <p:nvPr/>
          </p:nvSpPr>
          <p:spPr>
            <a:xfrm>
              <a:off x="2772614" y="1914915"/>
              <a:ext cx="1338069" cy="236794"/>
            </a:xfrm>
            <a:prstGeom prst="rect">
              <a:avLst/>
            </a:prstGeom>
            <a:solidFill>
              <a:srgbClr val="FF99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R2 (10 bytes)</a:t>
              </a:r>
              <a:endParaRPr/>
            </a:p>
          </p:txBody>
        </p:sp>
      </p:grpSp>
      <p:grpSp>
        <p:nvGrpSpPr>
          <p:cNvPr id="675" name="Google Shape;675;p40"/>
          <p:cNvGrpSpPr/>
          <p:nvPr/>
        </p:nvGrpSpPr>
        <p:grpSpPr>
          <a:xfrm>
            <a:off x="5111722" y="977474"/>
            <a:ext cx="1342186" cy="3012296"/>
            <a:chOff x="5029202" y="971550"/>
            <a:chExt cx="1342186" cy="3012296"/>
          </a:xfrm>
        </p:grpSpPr>
        <p:sp>
          <p:nvSpPr>
            <p:cNvPr id="676" name="Google Shape;676;p40"/>
            <p:cNvSpPr/>
            <p:nvPr/>
          </p:nvSpPr>
          <p:spPr>
            <a:xfrm>
              <a:off x="5029202" y="971550"/>
              <a:ext cx="1342186" cy="3012296"/>
            </a:xfrm>
            <a:prstGeom prst="rect">
              <a:avLst/>
            </a:prstGeom>
            <a:solidFill>
              <a:srgbClr val="7F7F7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7" name="Google Shape;677;p40"/>
            <p:cNvSpPr/>
            <p:nvPr/>
          </p:nvSpPr>
          <p:spPr>
            <a:xfrm>
              <a:off x="5029202" y="1914915"/>
              <a:ext cx="1338069" cy="236794"/>
            </a:xfrm>
            <a:prstGeom prst="rect">
              <a:avLst/>
            </a:prstGeom>
            <a:solidFill>
              <a:srgbClr val="FF99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R2 (10 bytes)</a:t>
              </a:r>
              <a:endParaRPr/>
            </a:p>
          </p:txBody>
        </p:sp>
      </p:grpSp>
      <p:sp>
        <p:nvSpPr>
          <p:cNvPr id="678" name="Google Shape;678;p40"/>
          <p:cNvSpPr txBox="1"/>
          <p:nvPr/>
        </p:nvSpPr>
        <p:spPr>
          <a:xfrm>
            <a:off x="4942556" y="4025638"/>
            <a:ext cx="16764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111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C6DBC3"/>
                </a:solidFill>
                <a:latin typeface="Calibri"/>
                <a:ea typeface="Calibri"/>
                <a:cs typeface="Calibri"/>
                <a:sym typeface="Calibri"/>
              </a:rPr>
              <a:t>Memory from R1 is freed</a:t>
            </a:r>
            <a:endParaRPr/>
          </a:p>
        </p:txBody>
      </p:sp>
      <p:sp>
        <p:nvSpPr>
          <p:cNvPr id="679" name="Google Shape;679;p40"/>
          <p:cNvSpPr txBox="1"/>
          <p:nvPr/>
        </p:nvSpPr>
        <p:spPr>
          <a:xfrm>
            <a:off x="7196331" y="4025638"/>
            <a:ext cx="133806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111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C6DBC3"/>
                </a:solidFill>
                <a:latin typeface="Calibri"/>
                <a:ea typeface="Calibri"/>
                <a:cs typeface="Calibri"/>
                <a:sym typeface="Calibri"/>
              </a:rPr>
              <a:t>Request R3,</a:t>
            </a:r>
            <a:endParaRPr/>
          </a:p>
          <a:p>
            <a:pPr indent="0" lvl="1" marL="111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C6DBC3"/>
                </a:solidFill>
                <a:latin typeface="Calibri"/>
                <a:ea typeface="Calibri"/>
                <a:cs typeface="Calibri"/>
                <a:sym typeface="Calibri"/>
              </a:rPr>
              <a:t>50 bytes?</a:t>
            </a:r>
            <a:endParaRPr/>
          </a:p>
        </p:txBody>
      </p:sp>
      <p:grpSp>
        <p:nvGrpSpPr>
          <p:cNvPr id="680" name="Google Shape;680;p40"/>
          <p:cNvGrpSpPr/>
          <p:nvPr/>
        </p:nvGrpSpPr>
        <p:grpSpPr>
          <a:xfrm>
            <a:off x="7179864" y="977474"/>
            <a:ext cx="1348361" cy="3012296"/>
            <a:chOff x="6999950" y="981075"/>
            <a:chExt cx="1348361" cy="3012296"/>
          </a:xfrm>
        </p:grpSpPr>
        <p:sp>
          <p:nvSpPr>
            <p:cNvPr id="681" name="Google Shape;681;p40"/>
            <p:cNvSpPr/>
            <p:nvPr/>
          </p:nvSpPr>
          <p:spPr>
            <a:xfrm>
              <a:off x="7004067" y="981075"/>
              <a:ext cx="1342186" cy="3012296"/>
            </a:xfrm>
            <a:prstGeom prst="rect">
              <a:avLst/>
            </a:prstGeom>
            <a:solidFill>
              <a:srgbClr val="7F7F7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2" name="Google Shape;682;p40"/>
            <p:cNvSpPr/>
            <p:nvPr/>
          </p:nvSpPr>
          <p:spPr>
            <a:xfrm>
              <a:off x="7004067" y="1924440"/>
              <a:ext cx="1338069" cy="236794"/>
            </a:xfrm>
            <a:prstGeom prst="rect">
              <a:avLst/>
            </a:prstGeom>
            <a:solidFill>
              <a:srgbClr val="FF99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R2 (10 bytes)</a:t>
              </a:r>
              <a:endParaRPr/>
            </a:p>
          </p:txBody>
        </p:sp>
        <p:sp>
          <p:nvSpPr>
            <p:cNvPr id="683" name="Google Shape;683;p40"/>
            <p:cNvSpPr/>
            <p:nvPr/>
          </p:nvSpPr>
          <p:spPr>
            <a:xfrm>
              <a:off x="6999950" y="981075"/>
              <a:ext cx="1338069" cy="93345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R3?</a:t>
              </a:r>
              <a:endParaRPr/>
            </a:p>
          </p:txBody>
        </p:sp>
        <p:sp>
          <p:nvSpPr>
            <p:cNvPr id="684" name="Google Shape;684;p40"/>
            <p:cNvSpPr/>
            <p:nvPr/>
          </p:nvSpPr>
          <p:spPr>
            <a:xfrm>
              <a:off x="7010242" y="3059921"/>
              <a:ext cx="1338069" cy="93345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R3?</a:t>
              </a:r>
              <a:endParaRPr/>
            </a:p>
          </p:txBody>
        </p:sp>
      </p:grpSp>
      <p:sp>
        <p:nvSpPr>
          <p:cNvPr id="685" name="Google Shape;685;p40"/>
          <p:cNvSpPr/>
          <p:nvPr/>
        </p:nvSpPr>
        <p:spPr>
          <a:xfrm>
            <a:off x="2566305" y="1862288"/>
            <a:ext cx="228600" cy="124266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2C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6" name="Google Shape;686;p40"/>
          <p:cNvSpPr/>
          <p:nvPr/>
        </p:nvSpPr>
        <p:spPr>
          <a:xfrm>
            <a:off x="4634445" y="1862288"/>
            <a:ext cx="228600" cy="124266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2C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7" name="Google Shape;687;p40"/>
          <p:cNvSpPr/>
          <p:nvPr/>
        </p:nvSpPr>
        <p:spPr>
          <a:xfrm>
            <a:off x="6702585" y="1862288"/>
            <a:ext cx="228600" cy="124266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2C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875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41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From Section 8.7 of K&amp;R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Code in the book uses some C language features we haven’t discussed and is written in a very terse style; don’t worry if you can’t decipher the code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Each block of memory is preceded by a header that has two fields: 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FFC115"/>
              </a:buClr>
              <a:buSzPts val="1620"/>
              <a:buChar char="▪"/>
            </a:pPr>
            <a:r>
              <a:rPr lang="en-US" sz="1800">
                <a:solidFill>
                  <a:srgbClr val="FFC115"/>
                </a:solidFill>
              </a:rPr>
              <a:t>size</a:t>
            </a:r>
            <a:r>
              <a:rPr lang="en-US" sz="1800"/>
              <a:t> of the block, and 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a </a:t>
            </a:r>
            <a:r>
              <a:rPr lang="en-US" sz="1800">
                <a:solidFill>
                  <a:srgbClr val="FFC115"/>
                </a:solidFill>
              </a:rPr>
              <a:t>pointer to the next </a:t>
            </a:r>
            <a:r>
              <a:rPr lang="en-US" sz="1800"/>
              <a:t>block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All </a:t>
            </a:r>
            <a:r>
              <a:rPr lang="en-US" sz="2000">
                <a:solidFill>
                  <a:srgbClr val="FFC115"/>
                </a:solidFill>
              </a:rPr>
              <a:t>free blocks </a:t>
            </a:r>
            <a:r>
              <a:rPr lang="en-US" sz="2000"/>
              <a:t>are kept in a circular linked list.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/>
              <a:t>In an allocated block, the header’s pointer field is unused.</a:t>
            </a:r>
            <a:endParaRPr/>
          </a:p>
        </p:txBody>
      </p:sp>
      <p:sp>
        <p:nvSpPr>
          <p:cNvPr id="693" name="Google Shape;693;p41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K&amp;R Malloc/Free Implementation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42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-US" sz="2000">
                <a:solidFill>
                  <a:srgbClr val="FFC115"/>
                </a:solidFill>
                <a:latin typeface="Consolas"/>
                <a:ea typeface="Consolas"/>
                <a:cs typeface="Consolas"/>
                <a:sym typeface="Consolas"/>
              </a:rPr>
              <a:t>malloc()</a:t>
            </a:r>
            <a:r>
              <a:rPr lang="en-US" sz="2000"/>
              <a:t> searches the free list for a block that is big enough.  If none is found, more memory is requested from the operating system. If what it gets can’t satisfy the request, it fails.</a:t>
            </a:r>
            <a:endParaRPr/>
          </a:p>
          <a:p>
            <a:pPr indent="-306146" lvl="0" marL="367091" rtl="0" algn="l">
              <a:spcBef>
                <a:spcPts val="625"/>
              </a:spcBef>
              <a:spcAft>
                <a:spcPts val="0"/>
              </a:spcAft>
              <a:buSzPts val="1900"/>
              <a:buChar char="▪"/>
            </a:pPr>
            <a:r>
              <a:rPr lang="en-US" sz="2000">
                <a:solidFill>
                  <a:srgbClr val="FFC115"/>
                </a:solidFill>
                <a:latin typeface="Consolas"/>
                <a:ea typeface="Consolas"/>
                <a:cs typeface="Consolas"/>
                <a:sym typeface="Consolas"/>
              </a:rPr>
              <a:t>free()</a:t>
            </a:r>
            <a:r>
              <a:rPr lang="en-US" sz="2000"/>
              <a:t> checks if the blocks adjacent to the freed block are also free.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If so, adjacent free blocks are merged (</a:t>
            </a:r>
            <a:r>
              <a:rPr b="1" lang="en-US" sz="1800">
                <a:solidFill>
                  <a:srgbClr val="D8E156"/>
                </a:solidFill>
              </a:rPr>
              <a:t>coalesced</a:t>
            </a:r>
            <a:r>
              <a:rPr lang="en-US" sz="1800"/>
              <a:t>) into a single, larger free block.</a:t>
            </a:r>
            <a:endParaRPr/>
          </a:p>
          <a:p>
            <a:pPr indent="-255120" lvl="1" marL="660481" rtl="0" algn="l">
              <a:spcBef>
                <a:spcPts val="360"/>
              </a:spcBef>
              <a:spcAft>
                <a:spcPts val="0"/>
              </a:spcAft>
              <a:buClr>
                <a:srgbClr val="C5DBC3"/>
              </a:buClr>
              <a:buSzPts val="1620"/>
              <a:buChar char="▪"/>
            </a:pPr>
            <a:r>
              <a:rPr lang="en-US" sz="1800"/>
              <a:t>Otherwise, freed block is just added to the free list.</a:t>
            </a:r>
            <a:endParaRPr/>
          </a:p>
        </p:txBody>
      </p:sp>
      <p:sp>
        <p:nvSpPr>
          <p:cNvPr id="699" name="Google Shape;699;p42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K&amp;R Malloc/Free Implementation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3"/>
          <p:cNvSpPr txBox="1"/>
          <p:nvPr>
            <p:ph idx="1" type="body"/>
          </p:nvPr>
        </p:nvSpPr>
        <p:spPr>
          <a:xfrm>
            <a:off x="189571" y="681037"/>
            <a:ext cx="8525805" cy="4024313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-306146" lvl="0" marL="367091" rtl="0" algn="l">
              <a:spcBef>
                <a:spcPts val="0"/>
              </a:spcBef>
              <a:spcAft>
                <a:spcPts val="0"/>
              </a:spcAft>
              <a:buSzPts val="2280"/>
              <a:buChar char="▪"/>
            </a:pPr>
            <a:r>
              <a:rPr lang="en-US" sz="2400"/>
              <a:t>If there are multiple free blocks of memory that are big enough for some request, how do we choose which one to use?</a:t>
            </a:r>
            <a:endParaRPr/>
          </a:p>
          <a:p>
            <a:pPr indent="-255121" lvl="1" marL="660481" rtl="0" algn="l">
              <a:spcBef>
                <a:spcPts val="400"/>
              </a:spcBef>
              <a:spcAft>
                <a:spcPts val="0"/>
              </a:spcAft>
              <a:buClr>
                <a:srgbClr val="D8E156"/>
              </a:buClr>
              <a:buSzPts val="1800"/>
              <a:buChar char="▪"/>
            </a:pPr>
            <a:r>
              <a:rPr b="1" lang="en-US" sz="2000">
                <a:solidFill>
                  <a:srgbClr val="D8E156"/>
                </a:solidFill>
              </a:rPr>
              <a:t>best-fit</a:t>
            </a:r>
            <a:r>
              <a:rPr lang="en-US" sz="2000"/>
              <a:t>: choose the smallest block that is big enough for the request.</a:t>
            </a:r>
            <a:endParaRPr/>
          </a:p>
          <a:p>
            <a:pPr indent="-255121" lvl="1" marL="660481" rtl="0" algn="l">
              <a:spcBef>
                <a:spcPts val="400"/>
              </a:spcBef>
              <a:spcAft>
                <a:spcPts val="0"/>
              </a:spcAft>
              <a:buClr>
                <a:srgbClr val="D8E156"/>
              </a:buClr>
              <a:buSzPts val="1800"/>
              <a:buChar char="▪"/>
            </a:pPr>
            <a:r>
              <a:rPr b="1" lang="en-US" sz="2000">
                <a:solidFill>
                  <a:srgbClr val="D8E156"/>
                </a:solidFill>
              </a:rPr>
              <a:t>first-fit</a:t>
            </a:r>
            <a:r>
              <a:rPr lang="en-US" sz="2000"/>
              <a:t>: choose the first block we see that is big enough.</a:t>
            </a:r>
            <a:endParaRPr/>
          </a:p>
          <a:p>
            <a:pPr indent="-255121" lvl="1" marL="660481" rtl="0" algn="l">
              <a:spcBef>
                <a:spcPts val="400"/>
              </a:spcBef>
              <a:spcAft>
                <a:spcPts val="0"/>
              </a:spcAft>
              <a:buClr>
                <a:srgbClr val="D8E156"/>
              </a:buClr>
              <a:buSzPts val="1800"/>
              <a:buChar char="▪"/>
            </a:pPr>
            <a:r>
              <a:rPr b="1" lang="en-US" sz="2000">
                <a:solidFill>
                  <a:srgbClr val="D8E156"/>
                </a:solidFill>
              </a:rPr>
              <a:t>next-fit</a:t>
            </a:r>
            <a:r>
              <a:rPr lang="en-US" sz="2000"/>
              <a:t>: like first-fit, but remember where we finished searching and resume searching from there.</a:t>
            </a:r>
            <a:endParaRPr/>
          </a:p>
        </p:txBody>
      </p:sp>
      <p:sp>
        <p:nvSpPr>
          <p:cNvPr id="705" name="Google Shape;705;p43"/>
          <p:cNvSpPr txBox="1"/>
          <p:nvPr>
            <p:ph type="title"/>
          </p:nvPr>
        </p:nvSpPr>
        <p:spPr>
          <a:xfrm>
            <a:off x="838200" y="57150"/>
            <a:ext cx="787717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00" lIns="130600" spcFirstLastPara="1" rIns="130600" wrap="square" tIns="65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Choosing a block in </a:t>
            </a:r>
            <a:r>
              <a:rPr b="0" lang="en-US">
                <a:solidFill>
                  <a:srgbClr val="FFC115"/>
                </a:solidFill>
                <a:latin typeface="Consolas"/>
                <a:ea typeface="Consolas"/>
                <a:cs typeface="Consolas"/>
                <a:sym typeface="Consolas"/>
              </a:rPr>
              <a:t>malloc()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S61C-ly-sp24">
  <a:themeElements>
    <a:clrScheme name="Custom 7">
      <a:dk1>
        <a:srgbClr val="000000"/>
      </a:dk1>
      <a:lt1>
        <a:srgbClr val="FFFFFF"/>
      </a:lt1>
      <a:dk2>
        <a:srgbClr val="002E5D"/>
      </a:dk2>
      <a:lt2>
        <a:srgbClr val="E5DCD1"/>
      </a:lt2>
      <a:accent1>
        <a:srgbClr val="00BDE2"/>
      </a:accent1>
      <a:accent2>
        <a:srgbClr val="C6DAC3"/>
      </a:accent2>
      <a:accent3>
        <a:srgbClr val="FEC016"/>
      </a:accent3>
      <a:accent4>
        <a:srgbClr val="D9E056"/>
      </a:accent4>
      <a:accent5>
        <a:srgbClr val="EB1379"/>
      </a:accent5>
      <a:accent6>
        <a:srgbClr val="A97EFA"/>
      </a:accent6>
      <a:hlink>
        <a:srgbClr val="93C9FE"/>
      </a:hlink>
      <a:folHlink>
        <a:srgbClr val="E5DC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2017-01-19T01:41:28Z</dcterms:created>
  <dc:creator>John Wawrzynek</dc:creator>
</cp:coreProperties>
</file>