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73" r:id="rId1"/>
  </p:sldMasterIdLst>
  <p:notesMasterIdLst>
    <p:notesMasterId r:id="rId54"/>
  </p:notesMasterIdLst>
  <p:sldIdLst>
    <p:sldId id="1184" r:id="rId2"/>
    <p:sldId id="1163" r:id="rId3"/>
    <p:sldId id="1172" r:id="rId4"/>
    <p:sldId id="1166" r:id="rId5"/>
    <p:sldId id="1183" r:id="rId6"/>
    <p:sldId id="1185" r:id="rId7"/>
    <p:sldId id="1111" r:id="rId8"/>
    <p:sldId id="933" r:id="rId9"/>
    <p:sldId id="934" r:id="rId10"/>
    <p:sldId id="1112" r:id="rId11"/>
    <p:sldId id="1113" r:id="rId12"/>
    <p:sldId id="1114" r:id="rId13"/>
    <p:sldId id="1186" r:id="rId14"/>
    <p:sldId id="1115" r:id="rId15"/>
    <p:sldId id="1116" r:id="rId16"/>
    <p:sldId id="1118" r:id="rId17"/>
    <p:sldId id="1119" r:id="rId18"/>
    <p:sldId id="1190" r:id="rId19"/>
    <p:sldId id="1121" r:id="rId20"/>
    <p:sldId id="1122" r:id="rId21"/>
    <p:sldId id="950" r:id="rId22"/>
    <p:sldId id="1124" r:id="rId23"/>
    <p:sldId id="1191" r:id="rId24"/>
    <p:sldId id="1125" r:id="rId25"/>
    <p:sldId id="1157" r:id="rId26"/>
    <p:sldId id="1133" r:id="rId27"/>
    <p:sldId id="1187" r:id="rId28"/>
    <p:sldId id="1128" r:id="rId29"/>
    <p:sldId id="1129" r:id="rId30"/>
    <p:sldId id="1123" r:id="rId31"/>
    <p:sldId id="1156" r:id="rId32"/>
    <p:sldId id="963" r:id="rId33"/>
    <p:sldId id="966" r:id="rId34"/>
    <p:sldId id="1131" r:id="rId35"/>
    <p:sldId id="1134" r:id="rId36"/>
    <p:sldId id="1132" r:id="rId37"/>
    <p:sldId id="1155" r:id="rId38"/>
    <p:sldId id="1188" r:id="rId39"/>
    <p:sldId id="962" r:id="rId40"/>
    <p:sldId id="954" r:id="rId41"/>
    <p:sldId id="955" r:id="rId42"/>
    <p:sldId id="1105" r:id="rId43"/>
    <p:sldId id="1106" r:id="rId44"/>
    <p:sldId id="1102" r:id="rId45"/>
    <p:sldId id="960" r:id="rId46"/>
    <p:sldId id="1189" r:id="rId47"/>
    <p:sldId id="1126" r:id="rId48"/>
    <p:sldId id="1127" r:id="rId49"/>
    <p:sldId id="986" r:id="rId50"/>
    <p:sldId id="1108" r:id="rId51"/>
    <p:sldId id="1109" r:id="rId52"/>
    <p:sldId id="936" r:id="rId5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1pPr>
    <a:lvl2pPr marL="408194" algn="l" rtl="0" fontAlgn="base">
      <a:spcBef>
        <a:spcPct val="0"/>
      </a:spcBef>
      <a:spcAft>
        <a:spcPct val="0"/>
      </a:spcAft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2pPr>
    <a:lvl3pPr marL="816388" algn="l" rtl="0" fontAlgn="base">
      <a:spcBef>
        <a:spcPct val="0"/>
      </a:spcBef>
      <a:spcAft>
        <a:spcPct val="0"/>
      </a:spcAft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3pPr>
    <a:lvl4pPr marL="1224582" algn="l" rtl="0" fontAlgn="base">
      <a:spcBef>
        <a:spcPct val="0"/>
      </a:spcBef>
      <a:spcAft>
        <a:spcPct val="0"/>
      </a:spcAft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4pPr>
    <a:lvl5pPr marL="1632776" algn="l" rtl="0" fontAlgn="base">
      <a:spcBef>
        <a:spcPct val="0"/>
      </a:spcBef>
      <a:spcAft>
        <a:spcPct val="0"/>
      </a:spcAft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5pPr>
    <a:lvl6pPr marL="2040969" algn="l" defTabSz="408194" rtl="0" eaLnBrk="1" latinLnBrk="0" hangingPunct="1"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6pPr>
    <a:lvl7pPr marL="2449163" algn="l" defTabSz="408194" rtl="0" eaLnBrk="1" latinLnBrk="0" hangingPunct="1"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7pPr>
    <a:lvl8pPr marL="2857357" algn="l" defTabSz="408194" rtl="0" eaLnBrk="1" latinLnBrk="0" hangingPunct="1"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8pPr>
    <a:lvl9pPr marL="3265551" algn="l" defTabSz="408194" rtl="0" eaLnBrk="1" latinLnBrk="0" hangingPunct="1">
      <a:defRPr sz="22875" kern="1200">
        <a:solidFill>
          <a:schemeClr val="accent1"/>
        </a:solidFill>
        <a:latin typeface="Helvetica" pitchFamily="-1" charset="0"/>
        <a:ea typeface="ＭＳ Ｐゴシック" pitchFamily="-1" charset="-128"/>
        <a:cs typeface="ＭＳ Ｐゴシック" pitchFamily="-1" charset="-128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79"/>
    <p:restoredTop sz="82936"/>
  </p:normalViewPr>
  <p:slideViewPr>
    <p:cSldViewPr snapToGrid="0">
      <p:cViewPr varScale="1">
        <p:scale>
          <a:sx n="113" d="100"/>
          <a:sy n="113" d="100"/>
        </p:scale>
        <p:origin x="18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E9131323-F5E9-1A46-8FFB-8A4756010370}" type="datetimeFigureOut">
              <a:rPr lang="en-US" smtClean="0"/>
              <a:pPr/>
              <a:t>1/29/24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18347B25-4996-D54E-80B2-69EECB810C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848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56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171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How many memory management errors are in this code?</a:t>
            </a:r>
          </a:p>
          <a:p>
            <a:r>
              <a:rPr lang="en-US"/>
              <a:t>https://www.polleverywhere.com/multiple_choice_polls/lwAQZsP5QdbmQwoLJYsV6?state=opened&amp;flow=Default&amp;onscreen=persist</a:t>
            </a:r>
          </a:p>
        </p:txBody>
      </p:sp>
    </p:spTree>
    <p:extLst>
      <p:ext uri="{BB962C8B-B14F-4D97-AF65-F5344CB8AC3E}">
        <p14:creationId xmlns:p14="http://schemas.microsoft.com/office/powerpoint/2010/main" val="4165283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05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80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58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22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12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75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36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30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log(31556926010)/log(2) = 34.8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log(0.000000000052917710)/log(2) = -34.1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2^-35+2^-36+2^-37+2^-39+2^-43+2^-45+2^-46+2^-47+2^-48+2^-55+2^-57+2^-58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48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72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61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16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47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IEEE standard 754-1985 (also an inter- national standard, IEC 559) 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stackoverflow.com</a:t>
            </a:r>
            <a:r>
              <a:rPr lang="en-US" dirty="0"/>
              <a:t>/questions/31967040/is-it-safe-to-assume-floating-point-is-represented-using-ieee754-floats-in-c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7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7E9A8-9AA7-2430-0B00-D74A7BD2D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84542-26EF-9322-01C0-7B37B1C28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1A3EE7-BD7E-7167-BF60-7051AFFCB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IEEE standard 754-1985 (also an inter- national standard, IEC 559) 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stackoverflow.com</a:t>
            </a:r>
            <a:r>
              <a:rPr lang="en-US" dirty="0"/>
              <a:t>/questions/31967040/is-it-safe-to-assume-floating-point-is-represented-using-ieee754-floats-in-c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C2A5B-CDCA-8A23-E02C-B997AFB62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66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J-16 The primary reason why the IEEE standard, like most other floating-point formats, uses biased exponents is that it means nonnegative numbers are ordered in the same way as integers. That is, the magnitude of floating-point numbers can be compared using an integer comparator. Another (related) advantage is that 0 is represented by a word of all 0s. The downside of biased exponents is that adding them is slightly awkward, because it requires that the bias be subtracted from their sum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a typeface="ＭＳ Ｐゴシック" pitchFamily="-65" charset="-128"/>
                <a:cs typeface="ＭＳ Ｐゴシック" pitchFamily="-65" charset="-128"/>
              </a:rPr>
              <a:t>Bias for N bits chosen as –(2</a:t>
            </a:r>
            <a:r>
              <a:rPr lang="en-US" sz="1200" baseline="30000" dirty="0">
                <a:ea typeface="ＭＳ Ｐゴシック" pitchFamily="-65" charset="-128"/>
                <a:cs typeface="ＭＳ Ｐゴシック" pitchFamily="-65" charset="-128"/>
              </a:rPr>
              <a:t>N-1</a:t>
            </a:r>
            <a:r>
              <a:rPr lang="en-US" sz="1200" dirty="0">
                <a:ea typeface="ＭＳ Ｐゴシック" pitchFamily="-65" charset="-128"/>
                <a:cs typeface="ＭＳ Ｐゴシック" pitchFamily="-65" charset="-128"/>
              </a:rPr>
              <a:t>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91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916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27038" y="596900"/>
            <a:ext cx="6181725" cy="3478213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638" y="4421188"/>
            <a:ext cx="6051550" cy="41894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320" tIns="46659" rIns="93320" bIns="46659"/>
          <a:lstStyle/>
          <a:p>
            <a:r>
              <a:rPr lang="en-US" dirty="0"/>
              <a:t>1:30 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IEEE standard 754-1985 (also an inter- national standard, IEC 559)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amturing.acm.org</a:t>
            </a:r>
            <a:r>
              <a:rPr lang="en-US" dirty="0"/>
              <a:t>/</a:t>
            </a:r>
            <a:r>
              <a:rPr lang="en-US" dirty="0" err="1"/>
              <a:t>award_winners</a:t>
            </a:r>
            <a:r>
              <a:rPr lang="en-US" dirty="0"/>
              <a:t>/kahan_1023746.cfm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093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29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What is the decimal equivalent of the following IEEE 754 single-precision binary floating point number?</a:t>
            </a:r>
          </a:p>
          <a:p>
            <a:r>
              <a:rPr lang="en-US"/>
              <a:t>https://www.polleverywhere.com/multiple_choice_polls/CUSIiCfWhh7jbnrSbDhcd?state=opened&amp;flow=Default&amp;onscreen=persist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282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15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25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832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335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809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00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20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33388" y="596900"/>
            <a:ext cx="618331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443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28639" y="4425949"/>
            <a:ext cx="6053137" cy="418623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1815" tIns="45907" rIns="91815" bIns="45907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894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5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27038" y="596900"/>
            <a:ext cx="6181725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0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8638" y="4421188"/>
            <a:ext cx="6051550" cy="4189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321" tIns="46660" rIns="93321" bIns="46660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201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366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70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9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8E894-3224-AD6F-A541-2D544619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29E143-8FCC-7B60-5E02-26E10D797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42048-DBD9-5C9B-EC21-5527690C8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E9611-D73A-3616-4F4C-E51774CA3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041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5290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27038" y="596900"/>
            <a:ext cx="6181725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2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8638" y="4421188"/>
            <a:ext cx="6051550" cy="4189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321" tIns="46660" rIns="93321" bIns="46660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954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982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2355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426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www.mathworks.com</a:t>
            </a:r>
            <a:r>
              <a:rPr lang="en-US" dirty="0"/>
              <a:t>/company/newsletters/articles/what-is-int8-quantization-and-why-is-it-popular-for-deep-neural-networks.html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82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193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31800" y="596900"/>
            <a:ext cx="6183313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8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8638" y="4424364"/>
            <a:ext cx="6049962" cy="41862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806" tIns="45903" rIns="91806" bIns="45903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499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9010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021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47B25-4996-D54E-80B2-69EECB810CC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842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33388" y="596900"/>
            <a:ext cx="618331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4153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28639" y="4425949"/>
            <a:ext cx="6053137" cy="418623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1815" tIns="45907" rIns="91815" bIns="45907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282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8" tIns="45719" rIns="91438" bIns="4571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841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8" tIns="45719" rIns="91438" bIns="4571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461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27038" y="596900"/>
            <a:ext cx="6181725" cy="3478213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638" y="4421188"/>
            <a:ext cx="6051550" cy="41894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321" tIns="46660" rIns="93321" bIns="4666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68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CB8B6-30DA-60AE-DF67-DAF7A9A85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D62B4F-4FB6-7008-1096-21FA15832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496458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8BE3-3690-A64C-B81F-5D4836EA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241" y="4561556"/>
            <a:ext cx="7823200" cy="762000"/>
          </a:xfrm>
        </p:spPr>
        <p:txBody>
          <a:bodyPr/>
          <a:lstStyle>
            <a:lvl1pPr algn="ctr">
              <a:defRPr b="1" i="0">
                <a:solidFill>
                  <a:srgbClr val="FFC117">
                    <a:alpha val="99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1F4736C-1B40-EF40-A4E6-C67F6BA9B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41" y="405525"/>
            <a:ext cx="6908800" cy="16319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 lIns="75592" tIns="30237" rIns="75592" bIns="30237" anchor="ctr">
            <a:prstTxWarp prst="textNoShape">
              <a:avLst/>
            </a:prstTxWarp>
            <a:spAutoFit/>
            <a:sp3d extrusionH="25400">
              <a:bevelT w="0" h="0"/>
              <a:contourClr>
                <a:srgbClr val="4991B1"/>
              </a:contourClr>
            </a:sp3d>
          </a:bodyPr>
          <a:lstStyle/>
          <a:p>
            <a:pPr algn="ctr" eaLnBrk="0" hangingPunct="0">
              <a:lnSpc>
                <a:spcPct val="77000"/>
              </a:lnSpc>
            </a:pPr>
            <a:r>
              <a:rPr lang="en-US" sz="12800" b="1" i="0" dirty="0">
                <a:ln w="0"/>
                <a:solidFill>
                  <a:srgbClr val="4991B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CS61C</a:t>
            </a:r>
            <a:endParaRPr lang="en-US" sz="6400" b="1" i="0" dirty="0">
              <a:solidFill>
                <a:srgbClr val="4991B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983A71A-E6AB-F34C-BE07-4CD0CE150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41" y="1859888"/>
            <a:ext cx="6908800" cy="15403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75592" tIns="30237" rIns="75592" bIns="30237"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7000"/>
              </a:lnSpc>
            </a:pPr>
            <a:r>
              <a:rPr lang="en-US" sz="3333" b="1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 Ideas</a:t>
            </a:r>
          </a:p>
          <a:p>
            <a:pPr algn="ctr" eaLnBrk="0" hangingPunct="0">
              <a:lnSpc>
                <a:spcPct val="77000"/>
              </a:lnSpc>
            </a:pPr>
            <a:r>
              <a:rPr lang="en-US" sz="3333" b="1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br>
              <a:rPr lang="en-US" sz="3333" b="1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333" b="1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Computer Architecture</a:t>
            </a:r>
          </a:p>
          <a:p>
            <a:pPr algn="ctr" eaLnBrk="0" hangingPunct="0">
              <a:lnSpc>
                <a:spcPct val="77000"/>
              </a:lnSpc>
            </a:pPr>
            <a:r>
              <a:rPr lang="en-US" sz="2400" dirty="0">
                <a:solidFill>
                  <a:srgbClr val="E4DDD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(a.k.a. Machine Structures)</a:t>
            </a:r>
            <a:endParaRPr lang="en-US" sz="3833" b="1" dirty="0">
              <a:solidFill>
                <a:srgbClr val="E4DDD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45346C-6CDA-0242-B211-E679E89FE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283" y="6480099"/>
            <a:ext cx="1079717" cy="3779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8CC368-03BC-234A-917E-B8B2D87214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1600" y="76200"/>
            <a:ext cx="812800" cy="812800"/>
          </a:xfrm>
          <a:prstGeom prst="rect">
            <a:avLst/>
          </a:prstGeom>
        </p:spPr>
      </p:pic>
      <p:sp>
        <p:nvSpPr>
          <p:cNvPr id="4" name="Google Shape;24;p49">
            <a:extLst>
              <a:ext uri="{FF2B5EF4-FFF2-40B4-BE49-F238E27FC236}">
                <a16:creationId xmlns:a16="http://schemas.microsoft.com/office/drawing/2014/main" id="{7CFCDDFF-F2F3-BB7F-5AAC-4DAC3FACB74D}"/>
              </a:ext>
            </a:extLst>
          </p:cNvPr>
          <p:cNvSpPr/>
          <p:nvPr/>
        </p:nvSpPr>
        <p:spPr>
          <a:xfrm>
            <a:off x="4774131" y="6362905"/>
            <a:ext cx="2643739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 b="0" i="0" u="none" strike="noStrike" cap="none" dirty="0">
                <a:solidFill>
                  <a:schemeClr val="lt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cs61c.org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 </a:t>
            </a:r>
            <a:endParaRPr sz="21199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pic>
        <p:nvPicPr>
          <p:cNvPr id="18" name="Google Shape;13;p48">
            <a:extLst>
              <a:ext uri="{FF2B5EF4-FFF2-40B4-BE49-F238E27FC236}">
                <a16:creationId xmlns:a16="http://schemas.microsoft.com/office/drawing/2014/main" id="{508F213C-E8CC-FC33-B2F4-1AE8CDDC63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76" y="6362905"/>
            <a:ext cx="1264675" cy="389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A2F13871-64D9-6820-CBB7-A7ABACF84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1201" y="6236370"/>
            <a:ext cx="1320801" cy="240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75592" tIns="30237" rIns="75592" bIns="30237">
            <a:prstTxWarp prst="textNoShape">
              <a:avLst/>
            </a:prstTxWarp>
            <a:spAutoFit/>
          </a:bodyPr>
          <a:lstStyle/>
          <a:p>
            <a:pPr algn="r" eaLnBrk="0" hangingPunct="0">
              <a:defRPr/>
            </a:pPr>
            <a:r>
              <a:rPr lang="en-US" sz="1167" b="0" i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Yan, Yokota</a:t>
            </a:r>
          </a:p>
        </p:txBody>
      </p:sp>
      <p:pic>
        <p:nvPicPr>
          <p:cNvPr id="9" name="Google Shape;23;p49">
            <a:extLst>
              <a:ext uri="{FF2B5EF4-FFF2-40B4-BE49-F238E27FC236}">
                <a16:creationId xmlns:a16="http://schemas.microsoft.com/office/drawing/2014/main" id="{B0E4AA8A-808B-209B-6AD3-EEB1AD85B846}"/>
              </a:ext>
            </a:extLst>
          </p:cNvPr>
          <p:cNvPicPr preferRelativeResize="0"/>
          <p:nvPr/>
        </p:nvPicPr>
        <p:blipFill>
          <a:blip r:embed="rId5"/>
          <a:srcRect l="12860" r="12860"/>
          <a:stretch/>
        </p:blipFill>
        <p:spPr>
          <a:xfrm>
            <a:off x="8888173" y="410680"/>
            <a:ext cx="1266560" cy="170513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CFEB6B-F7F8-20F9-5FFA-53520264EA3A}"/>
              </a:ext>
            </a:extLst>
          </p:cNvPr>
          <p:cNvSpPr txBox="1"/>
          <p:nvPr/>
        </p:nvSpPr>
        <p:spPr>
          <a:xfrm>
            <a:off x="8410205" y="2493788"/>
            <a:ext cx="2222500" cy="861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 Berkeley</a:t>
            </a:r>
            <a:b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Lecturer</a:t>
            </a:r>
            <a:b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Justin Yokota</a:t>
            </a:r>
          </a:p>
        </p:txBody>
      </p:sp>
      <p:pic>
        <p:nvPicPr>
          <p:cNvPr id="12" name="Google Shape;23;p49">
            <a:extLst>
              <a:ext uri="{FF2B5EF4-FFF2-40B4-BE49-F238E27FC236}">
                <a16:creationId xmlns:a16="http://schemas.microsoft.com/office/drawing/2014/main" id="{B5F5D044-E7B8-227C-2762-FC050D99D253}"/>
              </a:ext>
            </a:extLst>
          </p:cNvPr>
          <p:cNvPicPr preferRelativeResize="0"/>
          <p:nvPr/>
        </p:nvPicPr>
        <p:blipFill>
          <a:blip r:embed="rId6"/>
          <a:srcRect l="481" r="481"/>
          <a:stretch/>
        </p:blipFill>
        <p:spPr>
          <a:xfrm>
            <a:off x="2000479" y="399773"/>
            <a:ext cx="1266560" cy="170513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D743AEC-29C7-B8BF-AA7C-A89A0709FC2C}"/>
              </a:ext>
            </a:extLst>
          </p:cNvPr>
          <p:cNvSpPr txBox="1"/>
          <p:nvPr/>
        </p:nvSpPr>
        <p:spPr>
          <a:xfrm>
            <a:off x="1522509" y="2493787"/>
            <a:ext cx="2222500" cy="861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 Berkeley</a:t>
            </a:r>
            <a:b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Teaching Professor</a:t>
            </a:r>
            <a:b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67" b="1" i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Lisa Yan</a:t>
            </a:r>
          </a:p>
        </p:txBody>
      </p:sp>
    </p:spTree>
    <p:extLst>
      <p:ext uri="{BB962C8B-B14F-4D97-AF65-F5344CB8AC3E}">
        <p14:creationId xmlns:p14="http://schemas.microsoft.com/office/powerpoint/2010/main" val="166446419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EAF9E6-5A4D-BB83-C34B-C86C1442BF68}"/>
              </a:ext>
            </a:extLst>
          </p:cNvPr>
          <p:cNvSpPr/>
          <p:nvPr/>
        </p:nvSpPr>
        <p:spPr>
          <a:xfrm>
            <a:off x="0" y="908051"/>
            <a:ext cx="5514021" cy="5365751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rgbClr val="3A7EA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alibri" panose="020F0502020204030204" pitchFamily="34" charset="0"/>
            </a:endParaRPr>
          </a:p>
        </p:txBody>
      </p:sp>
      <p:sp>
        <p:nvSpPr>
          <p:cNvPr id="9" name="Google Shape;19;p49">
            <a:extLst>
              <a:ext uri="{FF2B5EF4-FFF2-40B4-BE49-F238E27FC236}">
                <a16:creationId xmlns:a16="http://schemas.microsoft.com/office/drawing/2014/main" id="{01C53EE1-2ECD-848C-DB59-CFF4555FFB88}"/>
              </a:ext>
            </a:extLst>
          </p:cNvPr>
          <p:cNvSpPr/>
          <p:nvPr/>
        </p:nvSpPr>
        <p:spPr>
          <a:xfrm>
            <a:off x="330438" y="5084098"/>
            <a:ext cx="4740068" cy="471948"/>
          </a:xfrm>
          <a:prstGeom prst="ellipse">
            <a:avLst/>
          </a:prstGeom>
          <a:solidFill>
            <a:srgbClr val="3A7EA2">
              <a:alpha val="16862"/>
            </a:srgbClr>
          </a:solidFill>
          <a:ln>
            <a:noFill/>
          </a:ln>
        </p:spPr>
        <p:txBody>
          <a:bodyPr spcFirstLastPara="1" wrap="square" lIns="108833" tIns="54400" rIns="108833" bIns="54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62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Google Shape;31;p50">
            <a:extLst>
              <a:ext uri="{FF2B5EF4-FFF2-40B4-BE49-F238E27FC236}">
                <a16:creationId xmlns:a16="http://schemas.microsoft.com/office/drawing/2014/main" id="{1E94494F-1BD8-FFFC-A3DC-64F8F04DF208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330438" y="908051"/>
            <a:ext cx="5017940" cy="536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>
            <a:lvl1pPr marL="88592" lvl="0" indent="0" algn="l">
              <a:spcBef>
                <a:spcPts val="833"/>
              </a:spcBef>
              <a:spcAft>
                <a:spcPts val="0"/>
              </a:spcAft>
              <a:buSzPts val="2554"/>
              <a:buNone/>
              <a:defRPr sz="5867" b="1" i="0">
                <a:solidFill>
                  <a:srgbClr val="FFC116">
                    <a:alpha val="99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1219140" lvl="1" indent="-481025" algn="l">
              <a:spcBef>
                <a:spcPts val="617"/>
              </a:spcBef>
              <a:spcAft>
                <a:spcPts val="0"/>
              </a:spcAft>
              <a:buClr>
                <a:srgbClr val="C5DBC3"/>
              </a:buClr>
              <a:buSzPts val="2082"/>
              <a:buChar char="🢭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828709" lvl="2" indent="-484692" algn="l">
              <a:spcBef>
                <a:spcPts val="567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278" lvl="3" indent="-463527" algn="l">
              <a:spcBef>
                <a:spcPts val="500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848" lvl="4" indent="-458278" algn="l">
              <a:spcBef>
                <a:spcPts val="484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418" lvl="5" indent="-457178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6pPr>
            <a:lvl7pPr marL="4266987" lvl="6" indent="-457178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7pPr>
            <a:lvl8pPr marL="4876557" lvl="7" indent="-457178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8pPr>
            <a:lvl9pPr marL="5486126" lvl="8" indent="-457178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Google Shape;19;p49">
            <a:extLst>
              <a:ext uri="{FF2B5EF4-FFF2-40B4-BE49-F238E27FC236}">
                <a16:creationId xmlns:a16="http://schemas.microsoft.com/office/drawing/2014/main" id="{6BAFBF7C-0501-C34A-C6EC-4AB09536C7D5}"/>
              </a:ext>
            </a:extLst>
          </p:cNvPr>
          <p:cNvSpPr/>
          <p:nvPr/>
        </p:nvSpPr>
        <p:spPr>
          <a:xfrm>
            <a:off x="330438" y="5084098"/>
            <a:ext cx="4740068" cy="471948"/>
          </a:xfrm>
          <a:prstGeom prst="ellipse">
            <a:avLst/>
          </a:prstGeom>
          <a:solidFill>
            <a:srgbClr val="3A7EA2">
              <a:alpha val="16862"/>
            </a:srgbClr>
          </a:solidFill>
          <a:ln>
            <a:noFill/>
          </a:ln>
        </p:spPr>
        <p:txBody>
          <a:bodyPr spcFirstLastPara="1" wrap="square" lIns="108833" tIns="54400" rIns="108833" bIns="54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62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7" name="Google Shape;19;p49">
            <a:extLst>
              <a:ext uri="{FF2B5EF4-FFF2-40B4-BE49-F238E27FC236}">
                <a16:creationId xmlns:a16="http://schemas.microsoft.com/office/drawing/2014/main" id="{C22284D9-D8A2-F249-9417-5DE5E8B61AD0}"/>
              </a:ext>
            </a:extLst>
          </p:cNvPr>
          <p:cNvSpPr/>
          <p:nvPr/>
        </p:nvSpPr>
        <p:spPr>
          <a:xfrm>
            <a:off x="330438" y="5084098"/>
            <a:ext cx="4740068" cy="471948"/>
          </a:xfrm>
          <a:prstGeom prst="ellipse">
            <a:avLst/>
          </a:prstGeom>
          <a:solidFill>
            <a:srgbClr val="3A7EA2">
              <a:alpha val="16862"/>
            </a:srgbClr>
          </a:solidFill>
          <a:ln>
            <a:noFill/>
          </a:ln>
        </p:spPr>
        <p:txBody>
          <a:bodyPr spcFirstLastPara="1" wrap="square" lIns="108833" tIns="54400" rIns="108833" bIns="54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62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11" name="Google Shape;31;p50">
            <a:extLst>
              <a:ext uri="{FF2B5EF4-FFF2-40B4-BE49-F238E27FC236}">
                <a16:creationId xmlns:a16="http://schemas.microsoft.com/office/drawing/2014/main" id="{0FA0AE13-419A-0613-81F8-F57167B525D4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5844459" y="908050"/>
            <a:ext cx="5996925" cy="536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>
            <a:lvl1pPr marL="609585" lvl="0" indent="-520991" algn="l">
              <a:spcBef>
                <a:spcPts val="833"/>
              </a:spcBef>
              <a:spcAft>
                <a:spcPts val="0"/>
              </a:spcAft>
              <a:buClrTx/>
              <a:buSzPts val="2554"/>
              <a:buFont typeface="Arial" panose="020B0604020202020204" pitchFamily="34" charset="0"/>
              <a:buChar char="•"/>
              <a:defRPr b="0" i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1219170" lvl="1" indent="-481037" algn="l">
              <a:spcBef>
                <a:spcPts val="617"/>
              </a:spcBef>
              <a:spcAft>
                <a:spcPts val="0"/>
              </a:spcAft>
              <a:buClr>
                <a:srgbClr val="C5DBC3"/>
              </a:buClr>
              <a:buSzPts val="2082"/>
              <a:buChar char="🢭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828754" lvl="2" indent="-484704" algn="l">
              <a:spcBef>
                <a:spcPts val="567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463538" algn="l">
              <a:spcBef>
                <a:spcPts val="500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58289" algn="l">
              <a:spcBef>
                <a:spcPts val="484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9">
            <a:extLst>
              <a:ext uri="{FF2B5EF4-FFF2-40B4-BE49-F238E27FC236}">
                <a16:creationId xmlns:a16="http://schemas.microsoft.com/office/drawing/2014/main" id="{CF676684-C8DB-8F71-C600-E45AE294A7C1}"/>
              </a:ext>
            </a:extLst>
          </p:cNvPr>
          <p:cNvSpPr txBox="1">
            <a:spLocks/>
          </p:cNvSpPr>
          <p:nvPr userDrawn="1"/>
        </p:nvSpPr>
        <p:spPr>
          <a:xfrm>
            <a:off x="1117600" y="76200"/>
            <a:ext cx="10502901" cy="762000"/>
          </a:xfrm>
          <a:prstGeom prst="rect">
            <a:avLst/>
          </a:prstGeom>
        </p:spPr>
        <p:txBody>
          <a:bodyPr vert="horz" lIns="130622" tIns="65310" rIns="130622" bIns="65310" anchor="t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 i="0" kern="1200" spc="-119">
                <a:solidFill>
                  <a:srgbClr val="E4DDD2">
                    <a:alpha val="99000"/>
                  </a:srgb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833">
                <a:solidFill>
                  <a:srgbClr val="C1EEFF"/>
                </a:solidFill>
                <a:latin typeface="18 VAG Rounded Bold   07390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833">
                <a:solidFill>
                  <a:srgbClr val="C1EEFF"/>
                </a:solidFill>
                <a:latin typeface="18 VAG Rounded Bold   07390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833">
                <a:solidFill>
                  <a:srgbClr val="C1EEFF"/>
                </a:solidFill>
                <a:latin typeface="18 VAG Rounded Bold   07390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833">
                <a:solidFill>
                  <a:srgbClr val="C1EEFF"/>
                </a:solidFill>
                <a:latin typeface="18 VAG Rounded Bold   07390" charset="0"/>
                <a:ea typeface="ＭＳ Ｐゴシック" charset="-128"/>
                <a:cs typeface="ＭＳ Ｐゴシック" charset="-128"/>
              </a:defRPr>
            </a:lvl5pPr>
            <a:lvl6pPr marL="544245" algn="l" rtl="0" eaLnBrk="1" fontAlgn="base" hangingPunct="1">
              <a:spcBef>
                <a:spcPct val="0"/>
              </a:spcBef>
              <a:spcAft>
                <a:spcPct val="0"/>
              </a:spcAft>
              <a:defRPr sz="4833" b="1">
                <a:solidFill>
                  <a:srgbClr val="C1EEFF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1088490" algn="l" rtl="0" eaLnBrk="1" fontAlgn="base" hangingPunct="1">
              <a:spcBef>
                <a:spcPct val="0"/>
              </a:spcBef>
              <a:spcAft>
                <a:spcPct val="0"/>
              </a:spcAft>
              <a:defRPr sz="4833" b="1">
                <a:solidFill>
                  <a:srgbClr val="C1EEFF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632735" algn="l" rtl="0" eaLnBrk="1" fontAlgn="base" hangingPunct="1">
              <a:spcBef>
                <a:spcPct val="0"/>
              </a:spcBef>
              <a:spcAft>
                <a:spcPct val="0"/>
              </a:spcAft>
              <a:defRPr sz="4833" b="1">
                <a:solidFill>
                  <a:srgbClr val="C1EEFF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2176980" algn="l" rtl="0" eaLnBrk="1" fontAlgn="base" hangingPunct="1">
              <a:spcBef>
                <a:spcPct val="0"/>
              </a:spcBef>
              <a:spcAft>
                <a:spcPct val="0"/>
              </a:spcAft>
              <a:defRPr sz="4833" b="1">
                <a:solidFill>
                  <a:srgbClr val="C1EEFF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393103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880619" indent="-340153">
              <a:buFont typeface="Wingdings" pitchFamily="2" charset="2"/>
              <a:buChar char="§"/>
              <a:defRPr/>
            </a:lvl2pPr>
            <a:lvl3pPr>
              <a:defRPr>
                <a:solidFill>
                  <a:srgbClr val="00BEE2"/>
                </a:solidFill>
              </a:defRPr>
            </a:lvl3pPr>
            <a:lvl4pPr marL="1684825" indent="-385224">
              <a:buClr>
                <a:srgbClr val="FFC117"/>
              </a:buClr>
              <a:buFont typeface="Arial" panose="020B0604020202020204" pitchFamily="34" charset="0"/>
              <a:buChar char="•"/>
              <a:tabLst/>
              <a:defRPr>
                <a:solidFill>
                  <a:srgbClr val="FFC117"/>
                </a:solidFill>
              </a:defRPr>
            </a:lvl4pPr>
            <a:lvl5pPr>
              <a:buClr>
                <a:srgbClr val="E4DDD2"/>
              </a:buClr>
              <a:defRPr>
                <a:solidFill>
                  <a:srgbClr val="E4DDD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4A448BC-C94B-E240-BBCC-5B2F3975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450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908050"/>
            <a:ext cx="10502901" cy="5365751"/>
          </a:xfrm>
        </p:spPr>
        <p:txBody>
          <a:bodyPr/>
          <a:lstStyle>
            <a:lvl1pPr>
              <a:defRPr sz="3200"/>
            </a:lvl1pPr>
            <a:lvl2pPr marL="880619" indent="-340153">
              <a:buFont typeface="Wingdings" pitchFamily="2" charset="2"/>
              <a:buChar char="§"/>
              <a:defRPr sz="2667"/>
            </a:lvl2pPr>
            <a:lvl3pPr>
              <a:defRPr sz="2400"/>
            </a:lvl3pPr>
            <a:lvl4pPr marL="1528195" indent="-300559">
              <a:tabLst/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4A448BC-C94B-E240-BBCC-5B2F3975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94609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62" y="908050"/>
            <a:ext cx="11367740" cy="5365751"/>
          </a:xfrm>
        </p:spPr>
        <p:txBody>
          <a:bodyPr/>
          <a:lstStyle>
            <a:lvl1pPr>
              <a:defRPr sz="3200"/>
            </a:lvl1pPr>
            <a:lvl2pPr marL="880619" indent="-340153">
              <a:buFont typeface="Wingdings" pitchFamily="2" charset="2"/>
              <a:buChar char="§"/>
              <a:defRPr sz="2667"/>
            </a:lvl2pPr>
            <a:lvl3pPr>
              <a:defRPr sz="2400"/>
            </a:lvl3pPr>
            <a:lvl4pPr marL="1528195" indent="-300559">
              <a:tabLst/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4A448BC-C94B-E240-BBCC-5B2F3975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22129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989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2DF9A1AA-6E36-A244-B9C8-150E2F1D4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2756" y="681039"/>
            <a:ext cx="61383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>
              <a:defRPr/>
            </a:pPr>
            <a:endParaRPr lang="en-US" sz="19062" dirty="0"/>
          </a:p>
        </p:txBody>
      </p:sp>
      <p:sp>
        <p:nvSpPr>
          <p:cNvPr id="5" name="Rectangle 4"/>
          <p:cNvSpPr/>
          <p:nvPr/>
        </p:nvSpPr>
        <p:spPr>
          <a:xfrm>
            <a:off x="357719" y="681039"/>
            <a:ext cx="38100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>
              <a:defRPr/>
            </a:pPr>
            <a:endParaRPr lang="en-US" sz="19062" dirty="0"/>
          </a:p>
        </p:txBody>
      </p:sp>
      <p:sp>
        <p:nvSpPr>
          <p:cNvPr id="6" name="Rectangle 5"/>
          <p:cNvSpPr/>
          <p:nvPr/>
        </p:nvSpPr>
        <p:spPr>
          <a:xfrm>
            <a:off x="332319" y="681039"/>
            <a:ext cx="12700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>
              <a:defRPr/>
            </a:pPr>
            <a:endParaRPr lang="en-US" sz="19062"/>
          </a:p>
        </p:txBody>
      </p:sp>
      <p:sp>
        <p:nvSpPr>
          <p:cNvPr id="7" name="Rectangle 6"/>
          <p:cNvSpPr/>
          <p:nvPr/>
        </p:nvSpPr>
        <p:spPr>
          <a:xfrm>
            <a:off x="296333" y="681039"/>
            <a:ext cx="10584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>
              <a:defRPr/>
            </a:pPr>
            <a:endParaRPr lang="en-US" sz="19062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657600" y="2834640"/>
            <a:ext cx="7924800" cy="1508760"/>
          </a:xfrm>
        </p:spPr>
        <p:txBody>
          <a:bodyPr lIns="14368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D0940C"/>
              </a:contourClr>
            </a:sp3d>
          </a:bodyPr>
          <a:lstStyle>
            <a:lvl1pPr marL="0" indent="0" algn="ctr">
              <a:spcBef>
                <a:spcPts val="0"/>
              </a:spcBef>
              <a:buNone/>
              <a:defRPr sz="8417" b="1" cap="none" spc="0">
                <a:ln w="11430"/>
                <a:solidFill>
                  <a:srgbClr val="D0940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  <a:lvl2pPr marL="544245" indent="0" algn="ctr">
              <a:buNone/>
            </a:lvl2pPr>
            <a:lvl3pPr marL="1088490" indent="0" algn="ctr">
              <a:buNone/>
            </a:lvl3pPr>
            <a:lvl4pPr marL="1632735" indent="0" algn="ctr">
              <a:buNone/>
            </a:lvl4pPr>
            <a:lvl5pPr marL="2176980" indent="0" algn="ctr">
              <a:buNone/>
            </a:lvl5pPr>
            <a:lvl6pPr marL="2721224" indent="0" algn="ctr">
              <a:buNone/>
            </a:lvl6pPr>
            <a:lvl7pPr marL="3265469" indent="0" algn="ctr">
              <a:buNone/>
            </a:lvl7pPr>
            <a:lvl8pPr marL="3809714" indent="0" algn="ctr">
              <a:buNone/>
            </a:lvl8pPr>
            <a:lvl9pPr marL="4353959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AF5FF24-66A4-234A-883D-365009EBD055}"/>
              </a:ext>
            </a:extLst>
          </p:cNvPr>
          <p:cNvSpPr/>
          <p:nvPr/>
        </p:nvSpPr>
        <p:spPr>
          <a:xfrm>
            <a:off x="3670301" y="5754635"/>
            <a:ext cx="7912099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 eaLnBrk="0" hangingPunct="0">
              <a:defRPr/>
            </a:pPr>
            <a:endParaRPr lang="en-US" sz="19062" dirty="0"/>
          </a:p>
        </p:txBody>
      </p:sp>
      <p:pic>
        <p:nvPicPr>
          <p:cNvPr id="2" name="Picture 1" descr="A picture containing food&#10;&#10;Description automatically generated">
            <a:extLst>
              <a:ext uri="{FF2B5EF4-FFF2-40B4-BE49-F238E27FC236}">
                <a16:creationId xmlns:a16="http://schemas.microsoft.com/office/drawing/2014/main" id="{C07D87F5-5088-2471-3054-586C54F97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67637A1-B2A9-9C21-7484-CD8D7BF61103}"/>
              </a:ext>
            </a:extLst>
          </p:cNvPr>
          <p:cNvSpPr/>
          <p:nvPr/>
        </p:nvSpPr>
        <p:spPr>
          <a:xfrm>
            <a:off x="3670301" y="5754635"/>
            <a:ext cx="7912099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 eaLnBrk="0" hangingPunct="0">
              <a:defRPr/>
            </a:pPr>
            <a:endParaRPr lang="en-US" sz="19062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22B1B81-69AA-AADC-B264-4EB9A44F1DC9}"/>
              </a:ext>
            </a:extLst>
          </p:cNvPr>
          <p:cNvSpPr/>
          <p:nvPr/>
        </p:nvSpPr>
        <p:spPr>
          <a:xfrm>
            <a:off x="3670301" y="5754635"/>
            <a:ext cx="7912099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 eaLnBrk="0" hangingPunct="0">
              <a:defRPr/>
            </a:pPr>
            <a:endParaRPr lang="en-US" sz="19062" dirty="0"/>
          </a:p>
        </p:txBody>
      </p:sp>
      <p:pic>
        <p:nvPicPr>
          <p:cNvPr id="12" name="Picture 11" descr="A picture containing food&#10;&#10;Description automatically generated">
            <a:extLst>
              <a:ext uri="{FF2B5EF4-FFF2-40B4-BE49-F238E27FC236}">
                <a16:creationId xmlns:a16="http://schemas.microsoft.com/office/drawing/2014/main" id="{1257691B-D576-2330-F64B-497F31DC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74BB410-366E-3F6A-D72B-5DDD04AADFB6}"/>
              </a:ext>
            </a:extLst>
          </p:cNvPr>
          <p:cNvSpPr/>
          <p:nvPr/>
        </p:nvSpPr>
        <p:spPr>
          <a:xfrm>
            <a:off x="3670301" y="5754635"/>
            <a:ext cx="7912099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52" tIns="54425" rIns="108852" bIns="54425" anchor="ctr"/>
          <a:lstStyle/>
          <a:p>
            <a:pPr algn="ctr" eaLnBrk="0" hangingPunct="0">
              <a:defRPr/>
            </a:pPr>
            <a:endParaRPr lang="en-US" sz="19062" dirty="0"/>
          </a:p>
        </p:txBody>
      </p:sp>
    </p:spTree>
    <p:extLst>
      <p:ext uri="{BB962C8B-B14F-4D97-AF65-F5344CB8AC3E}">
        <p14:creationId xmlns:p14="http://schemas.microsoft.com/office/powerpoint/2010/main" val="380899748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food&#10;&#10;Description automatically generated">
            <a:extLst>
              <a:ext uri="{FF2B5EF4-FFF2-40B4-BE49-F238E27FC236}">
                <a16:creationId xmlns:a16="http://schemas.microsoft.com/office/drawing/2014/main" id="{6C194DF9-C0AF-304B-88A9-02036DD40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0B0AD534-1470-1D8B-50E9-6FB277944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ABDC32CD-91F1-64FC-6476-13003190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8634CEC0-AFC1-3F18-CD17-C1F5E23CE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4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0" y="928127"/>
            <a:ext cx="3937000" cy="5368340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928127"/>
            <a:ext cx="4000501" cy="5368340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EA538D-CE12-4F4E-B8F9-BE50989C1758}"/>
              </a:ext>
            </a:extLst>
          </p:cNvPr>
          <p:cNvCxnSpPr>
            <a:cxnSpLocks/>
          </p:cNvCxnSpPr>
          <p:nvPr/>
        </p:nvCxnSpPr>
        <p:spPr>
          <a:xfrm>
            <a:off x="1115843" y="889000"/>
            <a:ext cx="10466559" cy="389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rgbClr val="5F78A2">
                <a:alpha val="7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0">
            <a:extLst>
              <a:ext uri="{FF2B5EF4-FFF2-40B4-BE49-F238E27FC236}">
                <a16:creationId xmlns:a16="http://schemas.microsoft.com/office/drawing/2014/main" id="{844558A7-D2FB-5F4B-864B-BFC87E4F4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6578929"/>
            <a:ext cx="9144000" cy="2918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75592" tIns="30237" rIns="75592" bIns="30237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500" b="1" i="0" dirty="0">
                <a:solidFill>
                  <a:srgbClr val="FFC117"/>
                </a:solidFill>
                <a:latin typeface="Calibri" panose="020F0502020204030204" pitchFamily="34" charset="0"/>
                <a:ea typeface="+mn-ea"/>
                <a:cs typeface="+mn-cs"/>
              </a:rPr>
              <a:t>Introduction to C</a:t>
            </a:r>
            <a:r>
              <a:rPr lang="en-US" sz="1500" b="1" i="0" dirty="0">
                <a:solidFill>
                  <a:srgbClr val="FFFF00"/>
                </a:solidFill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500" b="1" i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</a:t>
            </a:r>
            <a:fld id="{F6F39CF2-87E7-FF4A-9C8E-A745CB692DE9}" type="slidenum">
              <a:rPr lang="en-US" sz="1500" b="1" i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US" sz="1500" b="1" i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8F52F5B9-E725-A74B-AAA1-88E65AD7B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1201" y="6248400"/>
            <a:ext cx="1320801" cy="240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75592" tIns="30237" rIns="75592" bIns="30237">
            <a:prstTxWarp prst="textNoShape">
              <a:avLst/>
            </a:prstTxWarp>
            <a:spAutoFit/>
          </a:bodyPr>
          <a:lstStyle/>
          <a:p>
            <a:pPr marL="0" marR="0" lvl="0" indent="0" algn="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67" b="0" i="0" kern="12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" charset="-128"/>
                <a:cs typeface="ＭＳ Ｐゴシック" pitchFamily="-1" charset="-128"/>
              </a:rPr>
              <a:t>Garcia, Yan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60B7DD-B895-2049-804B-344CFFDA4D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600" y="76200"/>
            <a:ext cx="812800" cy="812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67B7BEE-7519-024E-B9B3-6388E1716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283" y="6480099"/>
            <a:ext cx="1079717" cy="377901"/>
          </a:xfrm>
          <a:prstGeom prst="rect">
            <a:avLst/>
          </a:prstGeom>
        </p:spPr>
      </p:pic>
      <p:sp>
        <p:nvSpPr>
          <p:cNvPr id="11" name="Title Placeholder 21">
            <a:extLst>
              <a:ext uri="{FF2B5EF4-FFF2-40B4-BE49-F238E27FC236}">
                <a16:creationId xmlns:a16="http://schemas.microsoft.com/office/drawing/2014/main" id="{83907F55-8DA3-AB4E-B199-AF2531DB4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76200"/>
            <a:ext cx="10502901" cy="762000"/>
          </a:xfrm>
          <a:prstGeom prst="rect">
            <a:avLst/>
          </a:prstGeom>
        </p:spPr>
        <p:txBody>
          <a:bodyPr vert="horz" lIns="130622" tIns="65310" rIns="130622" bIns="65310" anchor="t">
            <a:noAutofit/>
          </a:bodyPr>
          <a:lstStyle>
            <a:lvl1pPr>
              <a:defRPr>
                <a:solidFill>
                  <a:srgbClr val="E4DDD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DD9E74F-8295-8546-AB63-B09A36C3C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141" y="6375400"/>
            <a:ext cx="1264675" cy="38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3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7051276"/>
      </p:ext>
    </p:extLst>
  </p:cSld>
  <p:clrMapOvr>
    <a:masterClrMapping/>
  </p:clrMapOvr>
  <p:transition spd="med"/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1_Agenda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8"/>
          <p:cNvSpPr/>
          <p:nvPr/>
        </p:nvSpPr>
        <p:spPr>
          <a:xfrm>
            <a:off x="0" y="908051"/>
            <a:ext cx="5514021" cy="5365751"/>
          </a:xfrm>
          <a:prstGeom prst="rect">
            <a:avLst/>
          </a:prstGeom>
          <a:gradFill>
            <a:gsLst>
              <a:gs pos="0">
                <a:srgbClr val="000000">
                  <a:alpha val="14901"/>
                </a:srgbClr>
              </a:gs>
              <a:gs pos="100000">
                <a:srgbClr val="3A7EA2"/>
              </a:gs>
            </a:gsLst>
            <a:lin ang="540000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9" name="Google Shape;29;p88"/>
          <p:cNvSpPr/>
          <p:nvPr/>
        </p:nvSpPr>
        <p:spPr>
          <a:xfrm>
            <a:off x="330438" y="5084098"/>
            <a:ext cx="4740068" cy="471948"/>
          </a:xfrm>
          <a:prstGeom prst="ellipse">
            <a:avLst/>
          </a:prstGeom>
          <a:solidFill>
            <a:srgbClr val="3A7EA2">
              <a:alpha val="16470"/>
            </a:srgbClr>
          </a:solidFill>
          <a:ln>
            <a:noFill/>
          </a:ln>
        </p:spPr>
        <p:txBody>
          <a:bodyPr spcFirstLastPara="1" wrap="square" lIns="108833" tIns="54400" rIns="108833" bIns="54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97"/>
              <a:buFont typeface="Arial"/>
              <a:buNone/>
            </a:pPr>
            <a:endParaRPr sz="19062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30" name="Google Shape;30;p88"/>
          <p:cNvSpPr txBox="1">
            <a:spLocks noGrp="1"/>
          </p:cNvSpPr>
          <p:nvPr>
            <p:ph type="body" idx="1"/>
          </p:nvPr>
        </p:nvSpPr>
        <p:spPr>
          <a:xfrm>
            <a:off x="330437" y="908051"/>
            <a:ext cx="5183584" cy="536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>
            <a:lvl1pPr marL="609585" lvl="0" indent="-304792" algn="l">
              <a:spcBef>
                <a:spcPts val="833"/>
              </a:spcBef>
              <a:spcAft>
                <a:spcPts val="0"/>
              </a:spcAft>
              <a:buSzPts val="2554"/>
              <a:buNone/>
              <a:defRPr sz="5867" b="0" i="0">
                <a:solidFill>
                  <a:srgbClr val="FFC11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1219170" lvl="1" indent="-481064" algn="l">
              <a:spcBef>
                <a:spcPts val="617"/>
              </a:spcBef>
              <a:spcAft>
                <a:spcPts val="0"/>
              </a:spcAft>
              <a:buClr>
                <a:srgbClr val="C5DBC3"/>
              </a:buClr>
              <a:buSzPts val="2082"/>
              <a:buChar char="?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828754" lvl="2" indent="-484704" algn="l">
              <a:spcBef>
                <a:spcPts val="567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463538" algn="l">
              <a:spcBef>
                <a:spcPts val="500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58289" algn="l">
              <a:spcBef>
                <a:spcPts val="484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Google Shape;31;p88"/>
          <p:cNvSpPr txBox="1">
            <a:spLocks noGrp="1"/>
          </p:cNvSpPr>
          <p:nvPr>
            <p:ph type="title"/>
          </p:nvPr>
        </p:nvSpPr>
        <p:spPr>
          <a:xfrm>
            <a:off x="1117600" y="76200"/>
            <a:ext cx="10502901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2" name="Google Shape;32;p88"/>
          <p:cNvSpPr/>
          <p:nvPr/>
        </p:nvSpPr>
        <p:spPr>
          <a:xfrm>
            <a:off x="330438" y="5084098"/>
            <a:ext cx="4740068" cy="471948"/>
          </a:xfrm>
          <a:prstGeom prst="ellipse">
            <a:avLst/>
          </a:prstGeom>
          <a:solidFill>
            <a:srgbClr val="3A7EA2">
              <a:alpha val="16470"/>
            </a:srgbClr>
          </a:solidFill>
          <a:ln>
            <a:noFill/>
          </a:ln>
        </p:spPr>
        <p:txBody>
          <a:bodyPr spcFirstLastPara="1" wrap="square" lIns="108833" tIns="54400" rIns="108833" bIns="54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97"/>
              <a:buFont typeface="Arial"/>
              <a:buNone/>
            </a:pPr>
            <a:endParaRPr sz="19062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33" name="Google Shape;33;p88"/>
          <p:cNvSpPr/>
          <p:nvPr/>
        </p:nvSpPr>
        <p:spPr>
          <a:xfrm>
            <a:off x="330438" y="5084098"/>
            <a:ext cx="4740068" cy="471948"/>
          </a:xfrm>
          <a:prstGeom prst="ellipse">
            <a:avLst/>
          </a:prstGeom>
          <a:solidFill>
            <a:srgbClr val="3A7EA2">
              <a:alpha val="16470"/>
            </a:srgbClr>
          </a:solidFill>
          <a:ln>
            <a:noFill/>
          </a:ln>
        </p:spPr>
        <p:txBody>
          <a:bodyPr spcFirstLastPara="1" wrap="square" lIns="108833" tIns="54400" rIns="108833" bIns="54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97"/>
              <a:buFont typeface="Arial"/>
              <a:buNone/>
            </a:pPr>
            <a:endParaRPr sz="19062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34" name="Google Shape;34;p88"/>
          <p:cNvSpPr txBox="1">
            <a:spLocks noGrp="1"/>
          </p:cNvSpPr>
          <p:nvPr>
            <p:ph type="body" idx="2"/>
          </p:nvPr>
        </p:nvSpPr>
        <p:spPr>
          <a:xfrm>
            <a:off x="5844459" y="908050"/>
            <a:ext cx="5996925" cy="536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>
            <a:lvl1pPr marL="609585" lvl="0" indent="-521026" algn="l">
              <a:spcBef>
                <a:spcPts val="833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  <a:defRPr b="0" i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1219170" lvl="1" indent="-481064" algn="l">
              <a:spcBef>
                <a:spcPts val="617"/>
              </a:spcBef>
              <a:spcAft>
                <a:spcPts val="0"/>
              </a:spcAft>
              <a:buClr>
                <a:srgbClr val="C5DBC3"/>
              </a:buClr>
              <a:buSzPts val="2082"/>
              <a:buChar char="?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828754" lvl="2" indent="-484704" algn="l">
              <a:spcBef>
                <a:spcPts val="567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463538" algn="l">
              <a:spcBef>
                <a:spcPts val="500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58289" algn="l">
              <a:spcBef>
                <a:spcPts val="484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9234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/>
            </a:gs>
            <a:gs pos="50000">
              <a:schemeClr val="bg1">
                <a:shade val="90000"/>
                <a:satMod val="375000"/>
              </a:schemeClr>
            </a:gs>
            <a:gs pos="100000">
              <a:srgbClr val="00326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>
            <a:cxnSpLocks/>
          </p:cNvCxnSpPr>
          <p:nvPr/>
        </p:nvCxnSpPr>
        <p:spPr>
          <a:xfrm>
            <a:off x="1115843" y="888611"/>
            <a:ext cx="10466559" cy="389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rgbClr val="5F78A2">
                <a:alpha val="7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4800" y="908050"/>
            <a:ext cx="11315701" cy="536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22" tIns="65310" rIns="130622" bIns="6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926C7-7ABA-BC4B-B059-3F085BB916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12283" y="6480099"/>
            <a:ext cx="1079717" cy="377901"/>
          </a:xfrm>
          <a:prstGeom prst="rect">
            <a:avLst/>
          </a:prstGeom>
        </p:spPr>
      </p:pic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502901" cy="762000"/>
          </a:xfrm>
          <a:prstGeom prst="rect">
            <a:avLst/>
          </a:prstGeom>
        </p:spPr>
        <p:txBody>
          <a:bodyPr vert="horz" lIns="130622" tIns="65310" rIns="130622" bIns="6531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54BFA1-742A-6040-9A02-17161CC49CF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1600" y="76200"/>
            <a:ext cx="812800" cy="812800"/>
          </a:xfrm>
          <a:prstGeom prst="rect">
            <a:avLst/>
          </a:prstGeom>
        </p:spPr>
      </p:pic>
      <p:sp>
        <p:nvSpPr>
          <p:cNvPr id="9" name="Google Shape;7;p48">
            <a:extLst>
              <a:ext uri="{FF2B5EF4-FFF2-40B4-BE49-F238E27FC236}">
                <a16:creationId xmlns:a16="http://schemas.microsoft.com/office/drawing/2014/main" id="{BB65562A-5DEE-3A8D-68C4-4A2377EC686E}"/>
              </a:ext>
            </a:extLst>
          </p:cNvPr>
          <p:cNvSpPr/>
          <p:nvPr/>
        </p:nvSpPr>
        <p:spPr>
          <a:xfrm>
            <a:off x="2243223" y="6512636"/>
            <a:ext cx="7705556" cy="291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67" tIns="30233" rIns="75567" bIns="302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kern="1200" dirty="0">
                <a:solidFill>
                  <a:srgbClr val="FFC115"/>
                </a:solidFill>
                <a:latin typeface="Calibri" panose="020F0502020204030204" pitchFamily="34" charset="0"/>
                <a:ea typeface="ＭＳ Ｐゴシック" pitchFamily="-1" charset="-128"/>
                <a:cs typeface="ＭＳ Ｐゴシック" pitchFamily="-1" charset="-128"/>
              </a:rPr>
              <a:t>06-Floating Point </a:t>
            </a:r>
            <a:r>
              <a:rPr lang="en-US" sz="15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(</a:t>
            </a:r>
            <a:fld id="{00000000-1234-1234-1234-123412341234}" type="slidenum">
              <a:rPr lang="en-US" sz="1500" b="0" i="0" u="none" strike="noStrike" cap="none" smtClean="0">
                <a:solidFill>
                  <a:schemeClr val="l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r>
              <a:rPr lang="en-US" sz="15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)</a:t>
            </a:r>
            <a:endParaRPr sz="2400" b="1" i="0" dirty="0">
              <a:latin typeface="Calibri" panose="020F0502020204030204" pitchFamily="34" charset="0"/>
            </a:endParaRPr>
          </a:p>
        </p:txBody>
      </p:sp>
      <p:sp>
        <p:nvSpPr>
          <p:cNvPr id="14" name="Google Shape;10;p48">
            <a:extLst>
              <a:ext uri="{FF2B5EF4-FFF2-40B4-BE49-F238E27FC236}">
                <a16:creationId xmlns:a16="http://schemas.microsoft.com/office/drawing/2014/main" id="{B60B6E44-B008-3490-1094-CE62DB57FEB4}"/>
              </a:ext>
            </a:extLst>
          </p:cNvPr>
          <p:cNvSpPr/>
          <p:nvPr/>
        </p:nvSpPr>
        <p:spPr>
          <a:xfrm>
            <a:off x="10871202" y="6235851"/>
            <a:ext cx="1320801" cy="24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67" tIns="30233" rIns="75567" bIns="30233" anchor="b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67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Yan, Yokota</a:t>
            </a:r>
            <a:endParaRPr sz="1167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Google Shape;13;p48">
            <a:extLst>
              <a:ext uri="{FF2B5EF4-FFF2-40B4-BE49-F238E27FC236}">
                <a16:creationId xmlns:a16="http://schemas.microsoft.com/office/drawing/2014/main" id="{B97FEA8D-56F2-012B-17E7-5A8B90735EAC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9176" y="6362905"/>
            <a:ext cx="1264675" cy="3894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40203D-A965-C4C7-A41A-7C4D9345D87A}"/>
              </a:ext>
            </a:extLst>
          </p:cNvPr>
          <p:cNvCxnSpPr>
            <a:cxnSpLocks/>
          </p:cNvCxnSpPr>
          <p:nvPr/>
        </p:nvCxnSpPr>
        <p:spPr>
          <a:xfrm>
            <a:off x="1115843" y="888611"/>
            <a:ext cx="10466559" cy="389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rgbClr val="5F78A2">
                <a:alpha val="7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4CEE61F-12DF-8381-F30D-15190BC30C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12283" y="6480099"/>
            <a:ext cx="1079717" cy="377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0F2C45-AA82-843E-F136-431B630C136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1600" y="76200"/>
            <a:ext cx="812800" cy="8128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4EE0B5-A8C1-8F9E-FFC1-224621D8B75C}"/>
              </a:ext>
            </a:extLst>
          </p:cNvPr>
          <p:cNvCxnSpPr>
            <a:cxnSpLocks/>
          </p:cNvCxnSpPr>
          <p:nvPr/>
        </p:nvCxnSpPr>
        <p:spPr>
          <a:xfrm>
            <a:off x="1115843" y="888611"/>
            <a:ext cx="10466559" cy="389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rgbClr val="5F78A2">
                <a:alpha val="7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D175330-44BB-9252-0B84-4561C231494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1600" y="76200"/>
            <a:ext cx="812800" cy="8128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403E81C-1269-0F5D-76F7-D68E615CD4D9}"/>
              </a:ext>
            </a:extLst>
          </p:cNvPr>
          <p:cNvCxnSpPr>
            <a:cxnSpLocks/>
          </p:cNvCxnSpPr>
          <p:nvPr/>
        </p:nvCxnSpPr>
        <p:spPr>
          <a:xfrm>
            <a:off x="1115843" y="888611"/>
            <a:ext cx="10466559" cy="389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rgbClr val="5F78A2">
                <a:alpha val="7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E7D3828-8351-2B24-F63C-3E63C407D4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12283" y="6480099"/>
            <a:ext cx="1079717" cy="3779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D2C875-4035-A87E-0838-3B8D40CEF2A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1600" y="76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21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 b="1" i="0" kern="1200" spc="-119">
          <a:solidFill>
            <a:srgbClr val="E4DDD2">
              <a:alpha val="99000"/>
            </a:srgbClr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33">
          <a:solidFill>
            <a:srgbClr val="C1EEFF"/>
          </a:solidFill>
          <a:latin typeface="18 VAG Rounded Bold   07390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33">
          <a:solidFill>
            <a:srgbClr val="C1EEFF"/>
          </a:solidFill>
          <a:latin typeface="18 VAG Rounded Bold   07390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33">
          <a:solidFill>
            <a:srgbClr val="C1EEFF"/>
          </a:solidFill>
          <a:latin typeface="18 VAG Rounded Bold   07390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33">
          <a:solidFill>
            <a:srgbClr val="C1EEFF"/>
          </a:solidFill>
          <a:latin typeface="18 VAG Rounded Bold   07390" charset="0"/>
          <a:ea typeface="ＭＳ Ｐゴシック" charset="-128"/>
          <a:cs typeface="ＭＳ Ｐゴシック" charset="-128"/>
        </a:defRPr>
      </a:lvl5pPr>
      <a:lvl6pPr marL="544245" algn="l" rtl="0" eaLnBrk="1" fontAlgn="base" hangingPunct="1">
        <a:spcBef>
          <a:spcPct val="0"/>
        </a:spcBef>
        <a:spcAft>
          <a:spcPct val="0"/>
        </a:spcAft>
        <a:defRPr sz="4833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6pPr>
      <a:lvl7pPr marL="1088490" algn="l" rtl="0" eaLnBrk="1" fontAlgn="base" hangingPunct="1">
        <a:spcBef>
          <a:spcPct val="0"/>
        </a:spcBef>
        <a:spcAft>
          <a:spcPct val="0"/>
        </a:spcAft>
        <a:defRPr sz="4833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7pPr>
      <a:lvl8pPr marL="1632735" algn="l" rtl="0" eaLnBrk="1" fontAlgn="base" hangingPunct="1">
        <a:spcBef>
          <a:spcPct val="0"/>
        </a:spcBef>
        <a:spcAft>
          <a:spcPct val="0"/>
        </a:spcAft>
        <a:defRPr sz="4833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8pPr>
      <a:lvl9pPr marL="2176980" algn="l" rtl="0" eaLnBrk="1" fontAlgn="base" hangingPunct="1">
        <a:spcBef>
          <a:spcPct val="0"/>
        </a:spcBef>
        <a:spcAft>
          <a:spcPct val="0"/>
        </a:spcAft>
        <a:defRPr sz="4833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9pPr>
    </p:titleStyle>
    <p:bodyStyle>
      <a:lvl1pPr marL="489442" indent="-408184" algn="l" rtl="0" eaLnBrk="1" fontAlgn="base" hangingPunct="1">
        <a:spcBef>
          <a:spcPts val="833"/>
        </a:spcBef>
        <a:spcAft>
          <a:spcPct val="0"/>
        </a:spcAft>
        <a:buClr>
          <a:srgbClr val="E4DDD2"/>
        </a:buClr>
        <a:buSzPct val="95000"/>
        <a:buFont typeface="Wingdings" pitchFamily="-1" charset="2"/>
        <a:buChar char=""/>
        <a:defRPr sz="3200" kern="1200">
          <a:solidFill>
            <a:schemeClr val="tx1">
              <a:alpha val="99000"/>
            </a:schemeClr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1pPr>
      <a:lvl2pPr marL="880619" indent="-340153" algn="l" rtl="0" eaLnBrk="1" fontAlgn="base" hangingPunct="1">
        <a:spcBef>
          <a:spcPct val="20000"/>
        </a:spcBef>
        <a:spcAft>
          <a:spcPct val="0"/>
        </a:spcAft>
        <a:buSzPct val="90000"/>
        <a:buFont typeface="Wingdings" pitchFamily="2" charset="2"/>
        <a:buChar char="§"/>
        <a:defRPr sz="2667" kern="1200">
          <a:solidFill>
            <a:srgbClr val="C5DBC3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2pPr>
      <a:lvl3pPr marL="1184868" indent="-272123" algn="l" rtl="0" eaLnBrk="1" fontAlgn="base" hangingPunct="1">
        <a:spcBef>
          <a:spcPct val="20000"/>
        </a:spcBef>
        <a:spcAft>
          <a:spcPct val="0"/>
        </a:spcAft>
        <a:buFont typeface="Wingdings 2" pitchFamily="-1" charset="2"/>
        <a:buChar char=""/>
        <a:defRPr sz="2400" kern="1200">
          <a:solidFill>
            <a:srgbClr val="00BEE2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3pPr>
      <a:lvl4pPr marL="1684825" indent="-385224" algn="l" rtl="0" eaLnBrk="1" fontAlgn="base" hangingPunct="1">
        <a:spcBef>
          <a:spcPct val="20000"/>
        </a:spcBef>
        <a:spcAft>
          <a:spcPct val="0"/>
        </a:spcAft>
        <a:buClr>
          <a:srgbClr val="FFC000"/>
        </a:buClr>
        <a:buFont typeface="Arial" panose="020B0604020202020204" pitchFamily="34" charset="0"/>
        <a:buChar char="•"/>
        <a:tabLst/>
        <a:defRPr sz="2400" kern="1200">
          <a:solidFill>
            <a:srgbClr val="FFC117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4pPr>
      <a:lvl5pPr marL="1763128" indent="-24944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 2" pitchFamily="-1" charset="2"/>
        <a:buChar char=""/>
        <a:defRPr sz="2400" kern="1200">
          <a:solidFill>
            <a:srgbClr val="E4DDD2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5pPr>
      <a:lvl6pPr marL="2035476" indent="-25035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2264058" indent="-217699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33" kern="1200">
          <a:solidFill>
            <a:schemeClr val="tx1"/>
          </a:solidFill>
          <a:latin typeface="+mn-lt"/>
          <a:ea typeface="+mn-ea"/>
          <a:cs typeface="+mn-cs"/>
        </a:defRPr>
      </a:lvl7pPr>
      <a:lvl8pPr marL="2492642" indent="-217699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33" kern="1200">
          <a:solidFill>
            <a:schemeClr val="tx1"/>
          </a:solidFill>
          <a:latin typeface="+mn-lt"/>
          <a:ea typeface="+mn-ea"/>
          <a:cs typeface="+mn-cs"/>
        </a:defRPr>
      </a:lvl8pPr>
      <a:lvl9pPr marL="2721224" indent="-217699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442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884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176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2654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35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berkeley.edu/~wkahan/ieee754status/754story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-schmidt.net/FloatConverter/IEEE754.html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oating-point_arithmetic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loud.google.com/tpu/docs/bfloat16" TargetMode="External"/><Relationship Id="rId4" Type="http://schemas.openxmlformats.org/officeDocument/2006/relationships/image" Target="../media/image17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n.wikipedia.org/wiki/Unum_(number_format)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-schmidt.net/FloatConverter/IEEE754.html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1AB5-F4E4-B55D-F8AB-CDEB4E53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</a:t>
            </a:r>
          </a:p>
        </p:txBody>
      </p:sp>
    </p:spTree>
    <p:extLst>
      <p:ext uri="{BB962C8B-B14F-4D97-AF65-F5344CB8AC3E}">
        <p14:creationId xmlns:p14="http://schemas.microsoft.com/office/powerpoint/2010/main" val="382854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F581E8F-E136-923E-E234-D614CE5D0984}"/>
              </a:ext>
            </a:extLst>
          </p:cNvPr>
          <p:cNvSpPr txBox="1"/>
          <p:nvPr/>
        </p:nvSpPr>
        <p:spPr>
          <a:xfrm>
            <a:off x="406400" y="1600201"/>
            <a:ext cx="6197600" cy="468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free_mem_x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int 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fnh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...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free(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fnh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endParaRPr lang="en-US" sz="2133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free_mem_y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 *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fum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malloc(4*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free(fum+1);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...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free(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fum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...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free(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fum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EFC94-AFF7-45F4-0B4A-CE22FBDBC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58" indent="0">
              <a:buNone/>
            </a:pPr>
            <a:r>
              <a:rPr lang="en-US" dirty="0"/>
              <a:t>How many memory management errors are in this code?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E7E2D-4A91-8B15-C7A1-7B23BECBE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Faulty Heap Management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094BA138-1B50-6534-B093-D6B4193A8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924" y="5075008"/>
            <a:ext cx="6079067" cy="9821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414619-B9BE-0F15-A267-A0669EF2B66A}"/>
              </a:ext>
            </a:extLst>
          </p:cNvPr>
          <p:cNvSpPr txBox="1"/>
          <p:nvPr/>
        </p:nvSpPr>
        <p:spPr>
          <a:xfrm>
            <a:off x="9245600" y="2444115"/>
            <a:ext cx="2641600" cy="193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AutoNum type="alphaUcPeriod"/>
            </a:pP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AutoNum type="alphaUcPeriod"/>
            </a:pP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AutoNum type="alphaUcPeriod"/>
            </a:pP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AutoNum type="alphaUcPeriod"/>
            </a:pP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AutoNum type="alphaUcPeriod"/>
            </a:pP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</a:rPr>
              <a:t>Other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105A78-C955-E6C0-8341-797D9C8A3C46}"/>
              </a:ext>
            </a:extLst>
          </p:cNvPr>
          <p:cNvSpPr txBox="1"/>
          <p:nvPr/>
        </p:nvSpPr>
        <p:spPr>
          <a:xfrm>
            <a:off x="9549445" y="210979"/>
            <a:ext cx="2337756" cy="461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667" dirty="0">
                <a:solidFill>
                  <a:schemeClr val="accent3"/>
                </a:solidFill>
                <a:latin typeface="+mn-lt"/>
              </a:rPr>
              <a:t>[from last time]</a:t>
            </a:r>
          </a:p>
        </p:txBody>
      </p:sp>
    </p:spTree>
    <p:extLst>
      <p:ext uri="{BB962C8B-B14F-4D97-AF65-F5344CB8AC3E}">
        <p14:creationId xmlns:p14="http://schemas.microsoft.com/office/powerpoint/2010/main" val="3743754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D6866-884D-7880-D76C-3FF68D3DD0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42F2A4-F3C3-BB50-D90A-E381E4A302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lwAQZsP5QdbmQwoLJYsV6?state=opened&amp;flow=Default&amp;onscreen=persist">
            <a:extLst>
              <a:ext uri="{FF2B5EF4-FFF2-40B4-BE49-F238E27FC236}">
                <a16:creationId xmlns:a16="http://schemas.microsoft.com/office/drawing/2014/main" id="{1B1877CE-72D3-0BE1-7CD9-03E4ABE3C9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4667" y="84667"/>
            <a:ext cx="12022667" cy="668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12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EFC94-AFF7-45F4-0B4A-CE22FBDBC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58" indent="0">
              <a:buNone/>
            </a:pPr>
            <a:r>
              <a:rPr lang="en-US" dirty="0"/>
              <a:t>How many memory management errors are in this code?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E7E2D-4A91-8B15-C7A1-7B23BECBE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Faulty Heap Management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331946-04ED-96F5-71C0-89E4541C1D88}"/>
              </a:ext>
            </a:extLst>
          </p:cNvPr>
          <p:cNvSpPr txBox="1"/>
          <p:nvPr/>
        </p:nvSpPr>
        <p:spPr>
          <a:xfrm>
            <a:off x="9245600" y="2444115"/>
            <a:ext cx="2641600" cy="193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  <a:lumOff val="50000"/>
                </a:schemeClr>
              </a:buClr>
              <a:buSzPts val="1758"/>
              <a:buAutoNum type="alphaUcPeriod"/>
            </a:pPr>
            <a:r>
              <a:rPr lang="en-US" sz="2667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1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  <a:lumOff val="50000"/>
                </a:schemeClr>
              </a:buClr>
              <a:buSzPts val="1758"/>
              <a:buAutoNum type="alphaUcPeriod"/>
            </a:pPr>
            <a:r>
              <a:rPr lang="en-US" sz="2667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2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AutoNum type="alphaUcPeriod"/>
            </a:pPr>
            <a:r>
              <a:rPr lang="en-US" sz="2667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  <a:lumOff val="50000"/>
                </a:schemeClr>
              </a:buClr>
              <a:buSzPts val="1758"/>
              <a:buAutoNum type="alphaUcPeriod"/>
            </a:pPr>
            <a:r>
              <a:rPr lang="en-US" sz="2667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0</a:t>
            </a:r>
          </a:p>
          <a:p>
            <a:pPr marL="620168" indent="-60958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  <a:lumOff val="50000"/>
                </a:schemeClr>
              </a:buClr>
              <a:buSzPts val="1758"/>
              <a:buAutoNum type="alphaUcPeriod"/>
            </a:pPr>
            <a:r>
              <a:rPr lang="en-US" sz="2667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Other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5720BE-33C7-3A56-96C3-FFEAA8DBAB19}"/>
              </a:ext>
            </a:extLst>
          </p:cNvPr>
          <p:cNvSpPr txBox="1"/>
          <p:nvPr/>
        </p:nvSpPr>
        <p:spPr>
          <a:xfrm>
            <a:off x="406400" y="1600201"/>
            <a:ext cx="6197600" cy="468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free_mem_x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int 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fnh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...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free(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fnh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endParaRPr lang="en-US" sz="2133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free_mem_y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 *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fum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malloc(4*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free(fum+1);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...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free(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fum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  ...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free(</a:t>
            </a:r>
            <a:r>
              <a:rPr lang="en-US" sz="2133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fum</a:t>
            </a: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0584">
              <a:spcBef>
                <a:spcPts val="0"/>
              </a:spcBef>
              <a:spcAft>
                <a:spcPts val="0"/>
              </a:spcAft>
              <a:buSzPts val="1758"/>
            </a:pPr>
            <a:r>
              <a:rPr lang="en-US" sz="2133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B8BCC3-1ABC-007F-1126-20B26DD57298}"/>
              </a:ext>
            </a:extLst>
          </p:cNvPr>
          <p:cNvSpPr txBox="1"/>
          <p:nvPr/>
        </p:nvSpPr>
        <p:spPr>
          <a:xfrm>
            <a:off x="3352800" y="2616200"/>
            <a:ext cx="4876800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17" lvl="2">
              <a:spcBef>
                <a:spcPct val="20000"/>
              </a:spcBef>
            </a:pPr>
            <a:r>
              <a:rPr lang="en-US" altLang="en-US" sz="2149" dirty="0">
                <a:solidFill>
                  <a:srgbClr val="00BEE2"/>
                </a:solidFill>
                <a:latin typeface="Consolas" panose="020B0609020204030204" pitchFamily="49" charset="0"/>
                <a:ea typeface="ＭＳ Ｐゴシック" charset="-128"/>
                <a:cs typeface="Consolas" panose="020B0609020204030204" pitchFamily="49" charset="0"/>
              </a:rPr>
              <a:t>free()</a:t>
            </a:r>
            <a:r>
              <a:rPr lang="en-US" altLang="en-US" sz="2149" dirty="0">
                <a:solidFill>
                  <a:srgbClr val="00BEE2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 on stack-allocated memory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82414AF-B457-7399-F96A-78B0895775A0}"/>
              </a:ext>
            </a:extLst>
          </p:cNvPr>
          <p:cNvSpPr/>
          <p:nvPr/>
        </p:nvSpPr>
        <p:spPr>
          <a:xfrm>
            <a:off x="3076576" y="2616200"/>
            <a:ext cx="276224" cy="413533"/>
          </a:xfrm>
          <a:prstGeom prst="rightBrace">
            <a:avLst>
              <a:gd name="adj1" fmla="val 8333"/>
              <a:gd name="adj2" fmla="val 49861"/>
            </a:avLst>
          </a:prstGeom>
          <a:ln w="19050">
            <a:solidFill>
              <a:srgbClr val="00BEE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0499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3689EB-37FA-F169-4B3B-89F465F5B53F}"/>
              </a:ext>
            </a:extLst>
          </p:cNvPr>
          <p:cNvSpPr txBox="1"/>
          <p:nvPr/>
        </p:nvSpPr>
        <p:spPr>
          <a:xfrm>
            <a:off x="3352800" y="4251143"/>
            <a:ext cx="4470400" cy="75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17" lvl="2">
              <a:spcBef>
                <a:spcPct val="20000"/>
              </a:spcBef>
            </a:pPr>
            <a:r>
              <a:rPr lang="en-US" altLang="en-US" sz="2149" dirty="0">
                <a:solidFill>
                  <a:srgbClr val="00BEE2"/>
                </a:solidFill>
                <a:latin typeface="Consolas" panose="020B0609020204030204" pitchFamily="49" charset="0"/>
                <a:ea typeface="ＭＳ Ｐゴシック" charset="-128"/>
                <a:cs typeface="Consolas" panose="020B0609020204030204" pitchFamily="49" charset="0"/>
              </a:rPr>
              <a:t>free()</a:t>
            </a:r>
            <a:r>
              <a:rPr lang="en-US" altLang="en-US" sz="2149" dirty="0">
                <a:solidFill>
                  <a:srgbClr val="00BEE2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 on memory that isn’t the pointer from </a:t>
            </a:r>
            <a:r>
              <a:rPr lang="en-US" altLang="en-US" sz="2149" dirty="0">
                <a:solidFill>
                  <a:srgbClr val="00BEE2"/>
                </a:solidFill>
                <a:latin typeface="Consolas" panose="020B0609020204030204" pitchFamily="49" charset="0"/>
                <a:ea typeface="ＭＳ Ｐゴシック" charset="-128"/>
                <a:cs typeface="Consolas" panose="020B0609020204030204" pitchFamily="49" charset="0"/>
              </a:rPr>
              <a:t>malloc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9A0F3BB1-650F-13AA-0723-175F02FB3B19}"/>
              </a:ext>
            </a:extLst>
          </p:cNvPr>
          <p:cNvSpPr/>
          <p:nvPr/>
        </p:nvSpPr>
        <p:spPr>
          <a:xfrm>
            <a:off x="3076576" y="4272502"/>
            <a:ext cx="276224" cy="413533"/>
          </a:xfrm>
          <a:prstGeom prst="rightBrace">
            <a:avLst>
              <a:gd name="adj1" fmla="val 8333"/>
              <a:gd name="adj2" fmla="val 49861"/>
            </a:avLst>
          </a:prstGeom>
          <a:ln w="19050">
            <a:solidFill>
              <a:srgbClr val="00BEE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0499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75B282A7-2DC1-7C9A-9437-7E14D8DE6938}"/>
              </a:ext>
            </a:extLst>
          </p:cNvPr>
          <p:cNvSpPr/>
          <p:nvPr/>
        </p:nvSpPr>
        <p:spPr>
          <a:xfrm>
            <a:off x="3076576" y="5566075"/>
            <a:ext cx="276224" cy="413533"/>
          </a:xfrm>
          <a:prstGeom prst="rightBrace">
            <a:avLst>
              <a:gd name="adj1" fmla="val 8333"/>
              <a:gd name="adj2" fmla="val 49861"/>
            </a:avLst>
          </a:prstGeom>
          <a:ln w="19050">
            <a:solidFill>
              <a:srgbClr val="00BEE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0499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C1E131-0364-BC78-6D70-3196C7F0AF8D}"/>
              </a:ext>
            </a:extLst>
          </p:cNvPr>
          <p:cNvSpPr txBox="1"/>
          <p:nvPr/>
        </p:nvSpPr>
        <p:spPr>
          <a:xfrm>
            <a:off x="3352800" y="5549474"/>
            <a:ext cx="4470400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17" lvl="2">
              <a:spcBef>
                <a:spcPct val="20000"/>
              </a:spcBef>
            </a:pPr>
            <a:r>
              <a:rPr lang="en-US" altLang="en-US" sz="2149" dirty="0">
                <a:solidFill>
                  <a:srgbClr val="00BEE2"/>
                </a:solidFill>
                <a:latin typeface="Calibri" panose="020F0502020204030204" pitchFamily="34" charset="0"/>
                <a:ea typeface="ＭＳ Ｐゴシック" charset="-128"/>
                <a:cs typeface="+mn-cs"/>
              </a:rPr>
              <a:t>Double </a:t>
            </a:r>
            <a:r>
              <a:rPr lang="en-US" altLang="en-US" sz="2149" dirty="0">
                <a:solidFill>
                  <a:srgbClr val="00BEE2"/>
                </a:solidFill>
                <a:latin typeface="Consolas" panose="020B0609020204030204" pitchFamily="49" charset="0"/>
                <a:ea typeface="ＭＳ Ｐゴシック" charset="-128"/>
                <a:cs typeface="Consolas" panose="020B0609020204030204" pitchFamily="49" charset="0"/>
              </a:rPr>
              <a:t>free()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3245E-2060-5512-7D15-B0A7708CDBAB}"/>
              </a:ext>
            </a:extLst>
          </p:cNvPr>
          <p:cNvSpPr txBox="1"/>
          <p:nvPr/>
        </p:nvSpPr>
        <p:spPr>
          <a:xfrm>
            <a:off x="9435761" y="210979"/>
            <a:ext cx="2451440" cy="461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667" dirty="0">
                <a:solidFill>
                  <a:schemeClr val="accent3"/>
                </a:solidFill>
                <a:latin typeface="+mn-lt"/>
              </a:rPr>
              <a:t>[Concept Check]</a:t>
            </a:r>
          </a:p>
        </p:txBody>
      </p:sp>
    </p:spTree>
    <p:extLst>
      <p:ext uri="{BB962C8B-B14F-4D97-AF65-F5344CB8AC3E}">
        <p14:creationId xmlns:p14="http://schemas.microsoft.com/office/powerpoint/2010/main" val="281769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2" grpId="0"/>
      <p:bldP spid="13" grpId="0" animBg="1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8D1E-9008-9C80-836D-EE020281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199"/>
            <a:ext cx="10951111" cy="768096"/>
          </a:xfrm>
        </p:spPr>
        <p:txBody>
          <a:bodyPr>
            <a:noAutofit/>
          </a:bodyPr>
          <a:lstStyle/>
          <a:p>
            <a:r>
              <a:rPr lang="en-US" sz="3000" dirty="0">
                <a:latin typeface="+mn-lt"/>
              </a:rPr>
              <a:t>Great Idea </a:t>
            </a:r>
            <a:r>
              <a:rPr lang="en-US" sz="3000" dirty="0">
                <a:solidFill>
                  <a:schemeClr val="accent3"/>
                </a:solidFill>
                <a:latin typeface="+mn-lt"/>
              </a:rPr>
              <a:t>#1</a:t>
            </a:r>
            <a:r>
              <a:rPr lang="en-US" sz="3000" dirty="0">
                <a:latin typeface="+mn-lt"/>
              </a:rPr>
              <a:t>: Abstraction (Levels of Representation/Interpretation)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695D59-ECEB-C1DC-F3BA-6F015ABFC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894496"/>
              </p:ext>
            </p:extLst>
          </p:nvPr>
        </p:nvGraphicFramePr>
        <p:xfrm>
          <a:off x="628797" y="1805555"/>
          <a:ext cx="9752720" cy="2103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38068">
                  <a:extLst>
                    <a:ext uri="{9D8B030D-6E8A-4147-A177-3AD203B41FA5}">
                      <a16:colId xmlns:a16="http://schemas.microsoft.com/office/drawing/2014/main" val="1505688248"/>
                    </a:ext>
                  </a:extLst>
                </a:gridCol>
                <a:gridCol w="2804884">
                  <a:extLst>
                    <a:ext uri="{9D8B030D-6E8A-4147-A177-3AD203B41FA5}">
                      <a16:colId xmlns:a16="http://schemas.microsoft.com/office/drawing/2014/main" val="3661432836"/>
                    </a:ext>
                  </a:extLst>
                </a:gridCol>
                <a:gridCol w="2804884">
                  <a:extLst>
                    <a:ext uri="{9D8B030D-6E8A-4147-A177-3AD203B41FA5}">
                      <a16:colId xmlns:a16="http://schemas.microsoft.com/office/drawing/2014/main" val="2592264856"/>
                    </a:ext>
                  </a:extLst>
                </a:gridCol>
                <a:gridCol w="2804884">
                  <a:extLst>
                    <a:ext uri="{9D8B030D-6E8A-4147-A177-3AD203B41FA5}">
                      <a16:colId xmlns:a16="http://schemas.microsoft.com/office/drawing/2014/main" val="429278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–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Welcome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2"/>
                          </a:solidFill>
                        </a:rPr>
                        <a:t>C 1: Intro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08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2"/>
                          </a:solidFill>
                        </a:rPr>
                        <a:t>C 2: Pointers, Arrays, and Strings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5"/>
                          </a:solidFill>
                        </a:rPr>
                        <a:t>Number 1: Bit ops, Integer num rep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2"/>
                          </a:solidFill>
                        </a:rPr>
                        <a:t>C 3: Memory (Stack, Heap)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687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5"/>
                          </a:solidFill>
                        </a:rPr>
                        <a:t>Number 2: Floating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2"/>
                          </a:solidFill>
                        </a:rPr>
                        <a:t>C 4: Generics, Function 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RISC-V 1: Intro to Assembly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73073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2F19994-C4D9-D55D-0647-3317B5C98F55}"/>
              </a:ext>
            </a:extLst>
          </p:cNvPr>
          <p:cNvSpPr/>
          <p:nvPr/>
        </p:nvSpPr>
        <p:spPr>
          <a:xfrm>
            <a:off x="6414868" y="4740812"/>
            <a:ext cx="5488719" cy="1496836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Learning C means learning the binary abstraction! Our first “unit” of CS61C interleaves bit representation with C.</a:t>
            </a:r>
          </a:p>
        </p:txBody>
      </p:sp>
    </p:spTree>
    <p:extLst>
      <p:ext uri="{BB962C8B-B14F-4D97-AF65-F5344CB8AC3E}">
        <p14:creationId xmlns:p14="http://schemas.microsoft.com/office/powerpoint/2010/main" val="400090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2F32D9-5CB9-C651-899D-E6482CD1A8F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Basics, Fixed 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87ED2-F977-D9F1-476D-1E1D4EEB89D1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Basics, Fixed Point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Special Numbers</a:t>
            </a:r>
          </a:p>
          <a:p>
            <a:r>
              <a:rPr lang="en-US" dirty="0"/>
              <a:t>Other Floating Point Representations</a:t>
            </a:r>
          </a:p>
          <a:p>
            <a:r>
              <a:rPr lang="en-US" dirty="0"/>
              <a:t>(Bonus) More Examples</a:t>
            </a:r>
          </a:p>
        </p:txBody>
      </p:sp>
    </p:spTree>
    <p:extLst>
      <p:ext uri="{BB962C8B-B14F-4D97-AF65-F5344CB8AC3E}">
        <p14:creationId xmlns:p14="http://schemas.microsoft.com/office/powerpoint/2010/main" val="204668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E0035-2CE1-6C01-4BC6-2B80ECCB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“95% of the folks out there are completely </a:t>
            </a:r>
            <a:r>
              <a:rPr lang="en-US" dirty="0">
                <a:solidFill>
                  <a:srgbClr val="D8E156"/>
                </a:solidFill>
              </a:rPr>
              <a:t>clueless</a:t>
            </a:r>
            <a:r>
              <a:rPr lang="en-US" dirty="0"/>
              <a:t> about floating-point.”</a:t>
            </a:r>
          </a:p>
          <a:p>
            <a:pPr marL="81257" indent="0" algn="r">
              <a:buNone/>
            </a:pPr>
            <a:r>
              <a:rPr lang="en-US" sz="2667" dirty="0"/>
              <a:t>	– James Gosling, 1998-02-28</a:t>
            </a:r>
          </a:p>
          <a:p>
            <a:pPr lvl="1"/>
            <a:r>
              <a:rPr lang="en-US" sz="2400" dirty="0"/>
              <a:t>Sun Fellow</a:t>
            </a:r>
          </a:p>
          <a:p>
            <a:pPr lvl="1"/>
            <a:r>
              <a:rPr lang="en-US" sz="2400" dirty="0"/>
              <a:t>Java Inventor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4D4ED-6C04-BD3A-AB2E-F63E43E2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 of the 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7B829D1-BA46-E550-EDA2-B8C72B493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3934" t="10550"/>
          <a:stretch>
            <a:fillRect/>
          </a:stretch>
        </p:blipFill>
        <p:spPr bwMode="auto">
          <a:xfrm>
            <a:off x="9619488" y="3708058"/>
            <a:ext cx="1810512" cy="251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576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Computers made to process numbers,</a:t>
            </a:r>
            <a:br>
              <a:rPr lang="en-US" dirty="0"/>
            </a:br>
            <a:r>
              <a:rPr lang="en-US" dirty="0"/>
              <a:t>represented as bits.</a:t>
            </a:r>
          </a:p>
          <a:p>
            <a:r>
              <a:rPr lang="en-US" dirty="0"/>
              <a:t>What can we represent in N bits?</a:t>
            </a:r>
          </a:p>
          <a:p>
            <a:pPr lvl="1"/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things, and no more! We’ve covered a few conventions…</a:t>
            </a:r>
          </a:p>
          <a:p>
            <a:pPr lvl="1"/>
            <a:r>
              <a:rPr lang="en-US" dirty="0">
                <a:solidFill>
                  <a:srgbClr val="D8E156"/>
                </a:solidFill>
              </a:rPr>
              <a:t>Unsigned integers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Range: 	0	to 	2</a:t>
            </a:r>
            <a:r>
              <a:rPr lang="en-US" baseline="30000" dirty="0"/>
              <a:t>N</a:t>
            </a:r>
            <a:r>
              <a:rPr lang="en-US" dirty="0"/>
              <a:t> - 1</a:t>
            </a:r>
          </a:p>
          <a:p>
            <a:pPr lvl="2"/>
            <a:r>
              <a:rPr lang="en-US" dirty="0"/>
              <a:t>N=32:		  	2</a:t>
            </a:r>
            <a:r>
              <a:rPr lang="en-US" baseline="30000" dirty="0"/>
              <a:t>N</a:t>
            </a:r>
            <a:r>
              <a:rPr lang="en-US" dirty="0"/>
              <a:t> - 1  = 4,294,967,295)</a:t>
            </a:r>
          </a:p>
          <a:p>
            <a:pPr lvl="1"/>
            <a:r>
              <a:rPr lang="en-US" dirty="0">
                <a:solidFill>
                  <a:srgbClr val="D8E156"/>
                </a:solidFill>
              </a:rPr>
              <a:t>Signed Integers </a:t>
            </a:r>
            <a:r>
              <a:rPr lang="en-US" dirty="0"/>
              <a:t>(Two’s Complement)</a:t>
            </a:r>
          </a:p>
          <a:p>
            <a:pPr lvl="2"/>
            <a:r>
              <a:rPr lang="en-US" dirty="0"/>
              <a:t>Range: 	-2</a:t>
            </a:r>
            <a:r>
              <a:rPr lang="en-US" baseline="30000" dirty="0"/>
              <a:t>(N-1)</a:t>
            </a:r>
            <a:r>
              <a:rPr lang="en-US" dirty="0"/>
              <a:t> 	to 	2</a:t>
            </a:r>
            <a:r>
              <a:rPr lang="en-US" baseline="30000" dirty="0"/>
              <a:t>(N-1)</a:t>
            </a:r>
            <a:r>
              <a:rPr lang="en-US" dirty="0"/>
              <a:t> - 1</a:t>
            </a:r>
          </a:p>
          <a:p>
            <a:pPr lvl="2"/>
            <a:r>
              <a:rPr lang="en-US" dirty="0"/>
              <a:t>N=32:			2</a:t>
            </a:r>
            <a:r>
              <a:rPr lang="en-US" baseline="30000" dirty="0"/>
              <a:t>(N-1)</a:t>
            </a:r>
            <a:r>
              <a:rPr lang="en-US" dirty="0"/>
              <a:t> - 1  = 2,147,483,647)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Integer Number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686952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Very large numbers	(sec/millennium)</a:t>
            </a:r>
          </a:p>
          <a:p>
            <a:pPr lvl="1"/>
            <a:r>
              <a:rPr lang="en-US" dirty="0"/>
              <a:t>31,556,926,010 (3.155692610 x 10</a:t>
            </a:r>
            <a:r>
              <a:rPr lang="en-US" baseline="30000" dirty="0"/>
              <a:t>10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r>
              <a:rPr lang="en-US" dirty="0"/>
              <a:t>Very small numbers? (Bohr radius)</a:t>
            </a:r>
          </a:p>
          <a:p>
            <a:pPr lvl="1"/>
            <a:r>
              <a:rPr lang="en-US" dirty="0"/>
              <a:t>0.000000000052917710 (5.2917710 x 10</a:t>
            </a:r>
            <a:r>
              <a:rPr lang="en-US" baseline="30000" dirty="0"/>
              <a:t>-11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#s with both integer &amp; fractional parts?</a:t>
            </a:r>
          </a:p>
          <a:p>
            <a:pPr lvl="1"/>
            <a:r>
              <a:rPr lang="en-US" dirty="0"/>
              <a:t>2.625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other numbers?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F298F9-7E7B-D888-13C5-18250B0F9765}"/>
              </a:ext>
            </a:extLst>
          </p:cNvPr>
          <p:cNvGrpSpPr/>
          <p:nvPr/>
        </p:nvGrpSpPr>
        <p:grpSpPr>
          <a:xfrm>
            <a:off x="3538503" y="1952726"/>
            <a:ext cx="2806025" cy="584261"/>
            <a:chOff x="3862067" y="2079338"/>
            <a:chExt cx="2806025" cy="584261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6D804A64-52F3-F2DE-3A94-8FFFC1A68474}"/>
                </a:ext>
              </a:extLst>
            </p:cNvPr>
            <p:cNvSpPr/>
            <p:nvPr/>
          </p:nvSpPr>
          <p:spPr>
            <a:xfrm rot="5400000">
              <a:off x="5173004" y="768401"/>
              <a:ext cx="184151" cy="2806025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7FDC24-889F-72D8-8879-6E433B9FD81E}"/>
                </a:ext>
              </a:extLst>
            </p:cNvPr>
            <p:cNvSpPr txBox="1"/>
            <p:nvPr/>
          </p:nvSpPr>
          <p:spPr>
            <a:xfrm>
              <a:off x="4419148" y="2263489"/>
              <a:ext cx="21019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1"/>
                  </a:solidFill>
                  <a:latin typeface="Calibri" panose="020F0502020204030204" pitchFamily="34" charset="0"/>
                </a:rPr>
                <a:t>Scientific Notation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A38CF3-CE25-53CA-8E94-92545B3B436E}"/>
              </a:ext>
            </a:extLst>
          </p:cNvPr>
          <p:cNvGrpSpPr/>
          <p:nvPr/>
        </p:nvGrpSpPr>
        <p:grpSpPr>
          <a:xfrm>
            <a:off x="8963891" y="4452883"/>
            <a:ext cx="3228109" cy="1410854"/>
            <a:chOff x="8963891" y="4452883"/>
            <a:chExt cx="3228109" cy="141085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1E52504-3F99-E2D6-BC0F-A284443EFA98}"/>
                </a:ext>
              </a:extLst>
            </p:cNvPr>
            <p:cNvSpPr txBox="1"/>
            <p:nvPr/>
          </p:nvSpPr>
          <p:spPr>
            <a:xfrm>
              <a:off x="9633233" y="4558146"/>
              <a:ext cx="25587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Let’s start with representing</a:t>
              </a:r>
              <a:br>
                <a:rPr lang="en-US" sz="2400" dirty="0">
                  <a:solidFill>
                    <a:schemeClr val="accent3"/>
                  </a:solidFill>
                  <a:latin typeface="Calibri" panose="020F0502020204030204" pitchFamily="34" charset="0"/>
                </a:rPr>
              </a:br>
              <a:r>
                <a:rPr lang="en-US" sz="24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this number…</a:t>
              </a:r>
            </a:p>
          </p:txBody>
        </p:sp>
        <p:sp>
          <p:nvSpPr>
            <p:cNvPr id="6" name="Left Arrow 5">
              <a:extLst>
                <a:ext uri="{FF2B5EF4-FFF2-40B4-BE49-F238E27FC236}">
                  <a16:creationId xmlns:a16="http://schemas.microsoft.com/office/drawing/2014/main" id="{1B8002D9-370E-D195-4D0B-3B8A70A1076B}"/>
                </a:ext>
              </a:extLst>
            </p:cNvPr>
            <p:cNvSpPr/>
            <p:nvPr/>
          </p:nvSpPr>
          <p:spPr>
            <a:xfrm>
              <a:off x="8963891" y="4452883"/>
              <a:ext cx="429491" cy="1410854"/>
            </a:xfrm>
            <a:prstGeom prst="lef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627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FE77E-B3C9-614F-BAF3-AD5E87E4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11325992" cy="5287965"/>
          </a:xfrm>
        </p:spPr>
        <p:txBody>
          <a:bodyPr>
            <a:normAutofit/>
          </a:bodyPr>
          <a:lstStyle/>
          <a:p>
            <a:pPr marL="766763" indent="-382588"/>
            <a:r>
              <a:rPr lang="en-US" sz="3200" dirty="0"/>
              <a:t>“</a:t>
            </a:r>
            <a:r>
              <a:rPr lang="en-US" sz="3200" dirty="0">
                <a:solidFill>
                  <a:schemeClr val="accent4"/>
                </a:solidFill>
              </a:rPr>
              <a:t>Binary Point</a:t>
            </a:r>
            <a:r>
              <a:rPr lang="en-US" sz="3200" dirty="0"/>
              <a:t>,” like decimal point, signifies the boundary between integer and fractional parts.</a:t>
            </a:r>
          </a:p>
          <a:p>
            <a:pPr marL="766763" indent="-382588"/>
            <a:r>
              <a:rPr lang="en-US" sz="3200" dirty="0"/>
              <a:t>Example 6-bit representation, positive numbers only:</a:t>
            </a:r>
          </a:p>
          <a:p>
            <a:pPr marL="766763" indent="-382588">
              <a:buNone/>
            </a:pPr>
            <a:endParaRPr lang="en-US" sz="3200" dirty="0"/>
          </a:p>
          <a:p>
            <a:pPr marL="766763" indent="-382588">
              <a:buNone/>
            </a:pPr>
            <a:endParaRPr lang="en-US" sz="3200" dirty="0"/>
          </a:p>
          <a:p>
            <a:pPr marL="766763" indent="-382588">
              <a:buNone/>
            </a:pPr>
            <a:endParaRPr lang="en-US" sz="3200" dirty="0"/>
          </a:p>
          <a:p>
            <a:pPr marL="766763" indent="-382588"/>
            <a:r>
              <a:rPr lang="en-US" sz="3200" dirty="0"/>
              <a:t>With the above 6-bit ”fixed binary point” representation:</a:t>
            </a:r>
          </a:p>
          <a:p>
            <a:pPr marL="1067322" lvl="1" indent="-382588"/>
            <a:r>
              <a:rPr lang="en-US" sz="2800" dirty="0"/>
              <a:t>Range: 0 	to 	3.9375</a:t>
            </a:r>
            <a:endParaRPr lang="en-US" sz="2800" baseline="-25000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0FE9493-4540-8C4C-726F-60180FB5C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310241"/>
              </p:ext>
            </p:extLst>
          </p:nvPr>
        </p:nvGraphicFramePr>
        <p:xfrm>
          <a:off x="3910172" y="2850585"/>
          <a:ext cx="3620684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796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210312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611392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4058893834"/>
                    </a:ext>
                  </a:extLst>
                </a:gridCol>
              </a:tblGrid>
              <a:tr h="62513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</a:t>
                      </a:r>
                      <a:endParaRPr lang="en-US" sz="3600" b="1" dirty="0">
                        <a:solidFill>
                          <a:schemeClr val="accent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</a:t>
                      </a:r>
                      <a:endParaRPr lang="en-US" sz="3600" b="1" dirty="0">
                        <a:solidFill>
                          <a:schemeClr val="accent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</a:t>
                      </a:r>
                      <a:endParaRPr lang="en-US" sz="3600" b="1" dirty="0">
                        <a:solidFill>
                          <a:schemeClr val="accent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</a:t>
                      </a:r>
                      <a:endParaRPr lang="en-US" sz="3600" b="1" dirty="0">
                        <a:solidFill>
                          <a:schemeClr val="accent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4250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-1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-2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-3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-4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D9BE48-7C12-F3B5-B33E-2FC9362F5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686260"/>
              </p:ext>
            </p:extLst>
          </p:nvPr>
        </p:nvGraphicFramePr>
        <p:xfrm>
          <a:off x="3910172" y="2850585"/>
          <a:ext cx="3620684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796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210312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611392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4058893834"/>
                    </a:ext>
                  </a:extLst>
                </a:gridCol>
              </a:tblGrid>
              <a:tr h="62513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4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4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4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4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4250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-1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-2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-3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800" baseline="30000" dirty="0">
                          <a:solidFill>
                            <a:schemeClr val="accent2"/>
                          </a:solidFill>
                          <a:latin typeface="+mn-lt"/>
                          <a:cs typeface="Arial" panose="020B0604020202020204" pitchFamily="34" charset="0"/>
                        </a:rPr>
                        <a:t>-4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92721CD6-DEAD-04A3-36E4-00B63C3E9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78643"/>
              </p:ext>
            </p:extLst>
          </p:nvPr>
        </p:nvGraphicFramePr>
        <p:xfrm>
          <a:off x="952595" y="3077594"/>
          <a:ext cx="1651709" cy="579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1709">
                  <a:extLst>
                    <a:ext uri="{9D8B030D-6E8A-4147-A177-3AD203B41FA5}">
                      <a16:colId xmlns:a16="http://schemas.microsoft.com/office/drawing/2014/main" val="1050736669"/>
                    </a:ext>
                  </a:extLst>
                </a:gridCol>
              </a:tblGrid>
              <a:tr h="463643">
                <a:tc>
                  <a:txBody>
                    <a:bodyPr/>
                    <a:lstStyle/>
                    <a:p>
                      <a:r>
                        <a:rPr lang="en-US" sz="3200" b="0" i="0" dirty="0" err="1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  <a:r>
                        <a:rPr lang="en-US" sz="3200" b="0" i="0" dirty="0" err="1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yyyy</a:t>
                      </a:r>
                      <a:endParaRPr lang="en-US" sz="3200" b="0" i="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74474"/>
                  </a:ext>
                </a:extLst>
              </a:tr>
            </a:tbl>
          </a:graphicData>
        </a:graphic>
      </p:graphicFrame>
      <p:graphicFrame>
        <p:nvGraphicFramePr>
          <p:cNvPr id="10" name="Table 14">
            <a:extLst>
              <a:ext uri="{FF2B5EF4-FFF2-40B4-BE49-F238E27FC236}">
                <a16:creationId xmlns:a16="http://schemas.microsoft.com/office/drawing/2014/main" id="{0D7F4423-AD8F-7892-2DF1-1FC25490F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3197"/>
              </p:ext>
            </p:extLst>
          </p:nvPr>
        </p:nvGraphicFramePr>
        <p:xfrm>
          <a:off x="952595" y="3077594"/>
          <a:ext cx="1651709" cy="579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1709">
                  <a:extLst>
                    <a:ext uri="{9D8B030D-6E8A-4147-A177-3AD203B41FA5}">
                      <a16:colId xmlns:a16="http://schemas.microsoft.com/office/drawing/2014/main" val="1050736669"/>
                    </a:ext>
                  </a:extLst>
                </a:gridCol>
              </a:tblGrid>
              <a:tr h="463643">
                <a:tc>
                  <a:txBody>
                    <a:bodyPr/>
                    <a:lstStyle/>
                    <a:p>
                      <a:r>
                        <a:rPr lang="en-US" sz="32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sz="32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1010</a:t>
                      </a:r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47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CC80F26-AE55-5B11-D998-0ADB7F5D2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“Fixed Point” Binary Representation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F73578FB-2310-00F8-FE9D-1D4C68A5544D}"/>
              </a:ext>
            </a:extLst>
          </p:cNvPr>
          <p:cNvSpPr/>
          <p:nvPr/>
        </p:nvSpPr>
        <p:spPr>
          <a:xfrm rot="16200000">
            <a:off x="2937075" y="3215325"/>
            <a:ext cx="970138" cy="280894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4ED007-7EB4-FC16-9FDF-9A93F1AE3B3B}"/>
              </a:ext>
            </a:extLst>
          </p:cNvPr>
          <p:cNvSpPr txBox="1"/>
          <p:nvPr/>
        </p:nvSpPr>
        <p:spPr>
          <a:xfrm>
            <a:off x="8370032" y="2798184"/>
            <a:ext cx="36206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47675" algn="l"/>
              </a:tabLst>
            </a:pP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</a:rPr>
              <a:t>1x2</a:t>
            </a:r>
            <a:r>
              <a:rPr lang="en-US" sz="2800" b="1" baseline="30000" dirty="0">
                <a:solidFill>
                  <a:schemeClr val="accent1"/>
                </a:solidFill>
                <a:latin typeface="Calibri" panose="020F0502020204030204" pitchFamily="34" charset="0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 + </a:t>
            </a:r>
            <a:r>
              <a:rPr lang="en-US" sz="2800" b="1" dirty="0">
                <a:solidFill>
                  <a:schemeClr val="accent4"/>
                </a:solidFill>
                <a:latin typeface="Calibri" panose="020F0502020204030204" pitchFamily="34" charset="0"/>
              </a:rPr>
              <a:t>1x2</a:t>
            </a:r>
            <a:r>
              <a:rPr lang="en-US" sz="2800" b="1" baseline="30000" dirty="0">
                <a:solidFill>
                  <a:schemeClr val="accent4"/>
                </a:solidFill>
                <a:latin typeface="Calibri" panose="020F0502020204030204" pitchFamily="34" charset="0"/>
              </a:rPr>
              <a:t>-1</a:t>
            </a:r>
            <a:r>
              <a:rPr lang="en-US" sz="2800" b="1" dirty="0">
                <a:solidFill>
                  <a:schemeClr val="accent4"/>
                </a:solidFill>
                <a:latin typeface="Calibri" panose="020F0502020204030204" pitchFamily="34" charset="0"/>
              </a:rPr>
              <a:t> + 1x2</a:t>
            </a:r>
            <a:r>
              <a:rPr lang="en-US" sz="2800" b="1" baseline="30000" dirty="0">
                <a:solidFill>
                  <a:schemeClr val="accent4"/>
                </a:solidFill>
                <a:latin typeface="Calibri" panose="020F0502020204030204" pitchFamily="34" charset="0"/>
              </a:rPr>
              <a:t>-3</a:t>
            </a:r>
            <a:r>
              <a:rPr lang="en-US" sz="2800" b="1" dirty="0">
                <a:solidFill>
                  <a:schemeClr val="accent4"/>
                </a:solidFill>
                <a:latin typeface="Calibri" panose="020F0502020204030204" pitchFamily="34" charset="0"/>
              </a:rPr>
              <a:t> </a:t>
            </a:r>
          </a:p>
          <a:p>
            <a:pPr>
              <a:tabLst>
                <a:tab pos="447675" algn="l"/>
              </a:tabLst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= </a:t>
            </a:r>
            <a:r>
              <a:rPr lang="en-US" sz="2800" dirty="0">
                <a:solidFill>
                  <a:schemeClr val="accent1"/>
                </a:solidFill>
                <a:latin typeface="Calibri" panose="020F0502020204030204" pitchFamily="34" charset="0"/>
              </a:rPr>
              <a:t>2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+  </a:t>
            </a:r>
            <a:r>
              <a:rPr lang="en-US" sz="2800" dirty="0">
                <a:solidFill>
                  <a:schemeClr val="accent4"/>
                </a:solidFill>
                <a:latin typeface="Calibri" panose="020F0502020204030204" pitchFamily="34" charset="0"/>
              </a:rPr>
              <a:t>0.5 + 0.125</a:t>
            </a:r>
          </a:p>
          <a:p>
            <a:pPr>
              <a:tabLst>
                <a:tab pos="447675" algn="l"/>
              </a:tabLst>
            </a:pPr>
            <a:r>
              <a:rPr lang="en-US" sz="2800" b="1" dirty="0">
                <a:solidFill>
                  <a:schemeClr val="accent4"/>
                </a:solidFill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schemeClr val="accent3"/>
                </a:solidFill>
                <a:latin typeface="Calibri" panose="020F0502020204030204" pitchFamily="34" charset="0"/>
              </a:rPr>
              <a:t>= 2.625</a:t>
            </a:r>
            <a:r>
              <a:rPr lang="en-US" sz="2800" b="1" baseline="-25000" dirty="0">
                <a:solidFill>
                  <a:schemeClr val="accent3"/>
                </a:solidFill>
                <a:latin typeface="Calibri" panose="020F0502020204030204" pitchFamily="34" charset="0"/>
              </a:rPr>
              <a:t>ten</a:t>
            </a:r>
            <a:endParaRPr lang="en-US" sz="28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3793E6C7-5AF5-88B9-B0B9-292AC8DD8A7D}"/>
              </a:ext>
            </a:extLst>
          </p:cNvPr>
          <p:cNvSpPr/>
          <p:nvPr/>
        </p:nvSpPr>
        <p:spPr>
          <a:xfrm rot="5400000">
            <a:off x="4498780" y="5050234"/>
            <a:ext cx="178953" cy="107232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E8DDB9-3AA9-3890-A048-752F8D81B1EC}"/>
              </a:ext>
            </a:extLst>
          </p:cNvPr>
          <p:cNvSpPr txBox="1"/>
          <p:nvPr/>
        </p:nvSpPr>
        <p:spPr>
          <a:xfrm>
            <a:off x="3690535" y="5759776"/>
            <a:ext cx="2867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11.1111</a:t>
            </a:r>
            <a:r>
              <a:rPr lang="en-US" sz="2400" baseline="-25000" dirty="0">
                <a:solidFill>
                  <a:schemeClr val="accent1"/>
                </a:solidFill>
                <a:latin typeface="Calibri" panose="020F0502020204030204" pitchFamily="34" charset="0"/>
              </a:rPr>
              <a:t>two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 = 4 – 1x2</a:t>
            </a:r>
            <a:r>
              <a:rPr lang="en-US" sz="2400" baseline="30000" dirty="0">
                <a:solidFill>
                  <a:schemeClr val="accent1"/>
                </a:solidFill>
                <a:latin typeface="Calibri" panose="020F0502020204030204" pitchFamily="34" charset="0"/>
              </a:rPr>
              <a:t>-4</a:t>
            </a:r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655754C3-1C7B-37CC-52C4-87F5E7AB2A0B}"/>
              </a:ext>
            </a:extLst>
          </p:cNvPr>
          <p:cNvSpPr/>
          <p:nvPr/>
        </p:nvSpPr>
        <p:spPr>
          <a:xfrm rot="16200000">
            <a:off x="7442561" y="3215324"/>
            <a:ext cx="970138" cy="280894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0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28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FC7B235-8383-96CC-1E8A-8A17696912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412" y="916710"/>
            <a:ext cx="4583390" cy="1153960"/>
          </a:xfrm>
        </p:spPr>
        <p:txBody>
          <a:bodyPr>
            <a:normAutofit/>
          </a:bodyPr>
          <a:lstStyle/>
          <a:p>
            <a:r>
              <a:rPr lang="en-US" sz="3200" dirty="0"/>
              <a:t>Addition is straightforward: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DBDDCC-7E43-BBA5-7FB0-5E1113BC1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43009" y="933316"/>
            <a:ext cx="5577840" cy="1150317"/>
          </a:xfrm>
        </p:spPr>
        <p:txBody>
          <a:bodyPr>
            <a:normAutofit/>
          </a:bodyPr>
          <a:lstStyle/>
          <a:p>
            <a:r>
              <a:rPr lang="en-US" sz="3200" dirty="0"/>
              <a:t>Multiplication is a bit more complex: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59F31-7A8F-8F11-8417-66B07EDCE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with Fixed Point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E111238D-1CFC-9E82-B9F8-C44A3F69CBBA}"/>
              </a:ext>
            </a:extLst>
          </p:cNvPr>
          <p:cNvGrpSpPr>
            <a:grpSpLocks/>
          </p:cNvGrpSpPr>
          <p:nvPr/>
        </p:nvGrpSpPr>
        <p:grpSpPr bwMode="auto">
          <a:xfrm>
            <a:off x="431828" y="2102678"/>
            <a:ext cx="3233739" cy="1671638"/>
            <a:chOff x="2010" y="1032"/>
            <a:chExt cx="2037" cy="1053"/>
          </a:xfrm>
        </p:grpSpPr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id="{46B12798-3B57-5B44-FC9C-5C2D0B4F24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0" y="1032"/>
              <a:ext cx="2037" cy="10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01.1000  1.5</a:t>
              </a:r>
              <a:r>
                <a:rPr lang="en-US" sz="2800" baseline="-250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</a:t>
              </a:r>
            </a:p>
            <a:p>
              <a:r>
                <a:rPr lang="en-US" sz="28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+ 00.1000  0.5</a:t>
              </a:r>
              <a:r>
                <a:rPr lang="en-US" sz="2800" baseline="-250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</a:t>
              </a:r>
            </a:p>
            <a:p>
              <a:r>
                <a:rPr lang="en-US" sz="2800" dirty="0">
                  <a:solidFill>
                    <a:srgbClr val="FFC115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n-US" sz="2800" dirty="0">
                  <a:solidFill>
                    <a:schemeClr val="accent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10.0000  2.0</a:t>
              </a:r>
              <a:r>
                <a:rPr lang="en-US" sz="2800" baseline="-25000" dirty="0">
                  <a:solidFill>
                    <a:schemeClr val="accent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</a:t>
              </a:r>
            </a:p>
            <a:p>
              <a:endParaRPr lang="en-US" sz="2800" baseline="-250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19135C38-AC91-2248-C4D9-06DF177C17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0" y="1573"/>
              <a:ext cx="1267" cy="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rgbClr val="FFC115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06CEE6-FE70-2AD8-317D-1DC5EC223FF5}"/>
              </a:ext>
            </a:extLst>
          </p:cNvPr>
          <p:cNvCxnSpPr/>
          <p:nvPr/>
        </p:nvCxnSpPr>
        <p:spPr>
          <a:xfrm>
            <a:off x="4472167" y="1214203"/>
            <a:ext cx="0" cy="4946754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1">
            <a:extLst>
              <a:ext uri="{FF2B5EF4-FFF2-40B4-BE49-F238E27FC236}">
                <a16:creationId xmlns:a16="http://schemas.microsoft.com/office/drawing/2014/main" id="{7CD8CE44-99C0-29FF-E6F1-DB685D3CA8C5}"/>
              </a:ext>
            </a:extLst>
          </p:cNvPr>
          <p:cNvGrpSpPr>
            <a:grpSpLocks/>
          </p:cNvGrpSpPr>
          <p:nvPr/>
        </p:nvGrpSpPr>
        <p:grpSpPr bwMode="auto">
          <a:xfrm>
            <a:off x="5597916" y="2102678"/>
            <a:ext cx="5254957" cy="4400551"/>
            <a:chOff x="3072" y="1968"/>
            <a:chExt cx="2424" cy="2772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BBA28301-2EA4-D598-D927-343E78438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1968"/>
              <a:ext cx="2424" cy="27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 01.1000  1.5</a:t>
              </a:r>
              <a:r>
                <a:rPr lang="en-US" sz="2800" baseline="-250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x 00.1000  0.5</a:t>
              </a:r>
              <a:r>
                <a:rPr lang="en-US" sz="2800" baseline="-250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 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 00 0000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000 000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0000 00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01100 0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000000 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000000</a:t>
              </a: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0001100 0000 </a:t>
              </a:r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  <a:sym typeface="Wingdings" pitchFamily="2" charset="2"/>
                </a:rPr>
                <a:t> </a:t>
              </a:r>
              <a:r>
                <a:rPr lang="en-US" sz="2800" dirty="0">
                  <a:solidFill>
                    <a:schemeClr val="accent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00.1100</a:t>
              </a:r>
              <a:endParaRPr lang="en-US" sz="2800" baseline="-25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2800" dirty="0">
                  <a:solidFill>
                    <a:srgbClr val="D8E15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    </a:t>
              </a:r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3E052A46-C586-724E-7610-A8356E0CC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1" y="4109"/>
              <a:ext cx="1223" cy="0"/>
            </a:xfrm>
            <a:prstGeom prst="line">
              <a:avLst/>
            </a:prstGeom>
            <a:noFill/>
            <a:ln w="19050">
              <a:solidFill>
                <a:srgbClr val="D8E15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6900" dirty="0">
                <a:latin typeface="Calibri" panose="020F0502020204030204" pitchFamily="34" charset="0"/>
              </a:endParaRPr>
            </a:p>
          </p:txBody>
        </p:sp>
        <p:sp>
          <p:nvSpPr>
            <p:cNvPr id="19" name="Line 13">
              <a:extLst>
                <a:ext uri="{FF2B5EF4-FFF2-40B4-BE49-F238E27FC236}">
                  <a16:creationId xmlns:a16="http://schemas.microsoft.com/office/drawing/2014/main" id="{CA2810CD-818B-BE27-999E-F56BB4373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3" y="2509"/>
              <a:ext cx="901" cy="0"/>
            </a:xfrm>
            <a:prstGeom prst="line">
              <a:avLst/>
            </a:prstGeom>
            <a:noFill/>
            <a:ln w="19050">
              <a:solidFill>
                <a:srgbClr val="D8E15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6900" dirty="0">
                <a:latin typeface="Calibri" panose="020F0502020204030204" pitchFamily="34" charset="0"/>
              </a:endParaRPr>
            </a:p>
          </p:txBody>
        </p:sp>
      </p:grpSp>
      <p:sp>
        <p:nvSpPr>
          <p:cNvPr id="21" name="Freeform 20">
            <a:extLst>
              <a:ext uri="{FF2B5EF4-FFF2-40B4-BE49-F238E27FC236}">
                <a16:creationId xmlns:a16="http://schemas.microsoft.com/office/drawing/2014/main" id="{ACD3AE70-93B3-77B1-34EC-2DD8051D75C6}"/>
              </a:ext>
            </a:extLst>
          </p:cNvPr>
          <p:cNvSpPr/>
          <p:nvPr/>
        </p:nvSpPr>
        <p:spPr>
          <a:xfrm>
            <a:off x="7362334" y="5862480"/>
            <a:ext cx="914400" cy="160256"/>
          </a:xfrm>
          <a:custGeom>
            <a:avLst/>
            <a:gdLst>
              <a:gd name="connsiteX0" fmla="*/ 914400 w 914400"/>
              <a:gd name="connsiteY0" fmla="*/ 0 h 160256"/>
              <a:gd name="connsiteX1" fmla="*/ 895546 w 914400"/>
              <a:gd name="connsiteY1" fmla="*/ 75415 h 160256"/>
              <a:gd name="connsiteX2" fmla="*/ 876693 w 914400"/>
              <a:gd name="connsiteY2" fmla="*/ 103695 h 160256"/>
              <a:gd name="connsiteX3" fmla="*/ 820132 w 914400"/>
              <a:gd name="connsiteY3" fmla="*/ 122549 h 160256"/>
              <a:gd name="connsiteX4" fmla="*/ 772998 w 914400"/>
              <a:gd name="connsiteY4" fmla="*/ 113122 h 160256"/>
              <a:gd name="connsiteX5" fmla="*/ 716437 w 914400"/>
              <a:gd name="connsiteY5" fmla="*/ 94268 h 160256"/>
              <a:gd name="connsiteX6" fmla="*/ 669303 w 914400"/>
              <a:gd name="connsiteY6" fmla="*/ 47134 h 160256"/>
              <a:gd name="connsiteX7" fmla="*/ 631596 w 914400"/>
              <a:gd name="connsiteY7" fmla="*/ 113122 h 160256"/>
              <a:gd name="connsiteX8" fmla="*/ 575035 w 914400"/>
              <a:gd name="connsiteY8" fmla="*/ 131975 h 160256"/>
              <a:gd name="connsiteX9" fmla="*/ 471340 w 914400"/>
              <a:gd name="connsiteY9" fmla="*/ 103695 h 160256"/>
              <a:gd name="connsiteX10" fmla="*/ 452487 w 914400"/>
              <a:gd name="connsiteY10" fmla="*/ 47134 h 160256"/>
              <a:gd name="connsiteX11" fmla="*/ 433633 w 914400"/>
              <a:gd name="connsiteY11" fmla="*/ 113122 h 160256"/>
              <a:gd name="connsiteX12" fmla="*/ 377072 w 914400"/>
              <a:gd name="connsiteY12" fmla="*/ 141402 h 160256"/>
              <a:gd name="connsiteX13" fmla="*/ 301658 w 914400"/>
              <a:gd name="connsiteY13" fmla="*/ 122549 h 160256"/>
              <a:gd name="connsiteX14" fmla="*/ 245097 w 914400"/>
              <a:gd name="connsiteY14" fmla="*/ 103695 h 160256"/>
              <a:gd name="connsiteX15" fmla="*/ 226243 w 914400"/>
              <a:gd name="connsiteY15" fmla="*/ 75415 h 160256"/>
              <a:gd name="connsiteX16" fmla="*/ 235670 w 914400"/>
              <a:gd name="connsiteY16" fmla="*/ 103695 h 160256"/>
              <a:gd name="connsiteX17" fmla="*/ 226243 w 914400"/>
              <a:gd name="connsiteY17" fmla="*/ 131975 h 160256"/>
              <a:gd name="connsiteX18" fmla="*/ 169682 w 914400"/>
              <a:gd name="connsiteY18" fmla="*/ 160256 h 160256"/>
              <a:gd name="connsiteX19" fmla="*/ 47134 w 914400"/>
              <a:gd name="connsiteY19" fmla="*/ 131975 h 160256"/>
              <a:gd name="connsiteX20" fmla="*/ 0 w 914400"/>
              <a:gd name="connsiteY20" fmla="*/ 75415 h 160256"/>
              <a:gd name="connsiteX21" fmla="*/ 18854 w 914400"/>
              <a:gd name="connsiteY21" fmla="*/ 37707 h 16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4400" h="160256">
                <a:moveTo>
                  <a:pt x="914400" y="0"/>
                </a:moveTo>
                <a:cubicBezTo>
                  <a:pt x="910814" y="17928"/>
                  <a:pt x="905208" y="56090"/>
                  <a:pt x="895546" y="75415"/>
                </a:cubicBezTo>
                <a:cubicBezTo>
                  <a:pt x="890479" y="85548"/>
                  <a:pt x="886300" y="97690"/>
                  <a:pt x="876693" y="103695"/>
                </a:cubicBezTo>
                <a:cubicBezTo>
                  <a:pt x="859840" y="114228"/>
                  <a:pt x="820132" y="122549"/>
                  <a:pt x="820132" y="122549"/>
                </a:cubicBezTo>
                <a:cubicBezTo>
                  <a:pt x="804421" y="119407"/>
                  <a:pt x="788456" y="117338"/>
                  <a:pt x="772998" y="113122"/>
                </a:cubicBezTo>
                <a:cubicBezTo>
                  <a:pt x="753825" y="107893"/>
                  <a:pt x="716437" y="94268"/>
                  <a:pt x="716437" y="94268"/>
                </a:cubicBezTo>
                <a:cubicBezTo>
                  <a:pt x="694442" y="28280"/>
                  <a:pt x="716438" y="31422"/>
                  <a:pt x="669303" y="47134"/>
                </a:cubicBezTo>
                <a:cubicBezTo>
                  <a:pt x="661096" y="71756"/>
                  <a:pt x="656054" y="96817"/>
                  <a:pt x="631596" y="113122"/>
                </a:cubicBezTo>
                <a:cubicBezTo>
                  <a:pt x="615060" y="124146"/>
                  <a:pt x="575035" y="131975"/>
                  <a:pt x="575035" y="131975"/>
                </a:cubicBezTo>
                <a:cubicBezTo>
                  <a:pt x="558216" y="129873"/>
                  <a:pt x="489467" y="132698"/>
                  <a:pt x="471340" y="103695"/>
                </a:cubicBezTo>
                <a:cubicBezTo>
                  <a:pt x="460807" y="86842"/>
                  <a:pt x="452487" y="47134"/>
                  <a:pt x="452487" y="47134"/>
                </a:cubicBezTo>
                <a:cubicBezTo>
                  <a:pt x="451871" y="49598"/>
                  <a:pt x="438550" y="106975"/>
                  <a:pt x="433633" y="113122"/>
                </a:cubicBezTo>
                <a:cubicBezTo>
                  <a:pt x="420343" y="129734"/>
                  <a:pt x="395701" y="135192"/>
                  <a:pt x="377072" y="141402"/>
                </a:cubicBezTo>
                <a:cubicBezTo>
                  <a:pt x="291267" y="112799"/>
                  <a:pt x="426783" y="156673"/>
                  <a:pt x="301658" y="122549"/>
                </a:cubicBezTo>
                <a:cubicBezTo>
                  <a:pt x="282485" y="117320"/>
                  <a:pt x="245097" y="103695"/>
                  <a:pt x="245097" y="103695"/>
                </a:cubicBezTo>
                <a:cubicBezTo>
                  <a:pt x="238812" y="94268"/>
                  <a:pt x="237573" y="75415"/>
                  <a:pt x="226243" y="75415"/>
                </a:cubicBezTo>
                <a:cubicBezTo>
                  <a:pt x="216306" y="75415"/>
                  <a:pt x="235670" y="93758"/>
                  <a:pt x="235670" y="103695"/>
                </a:cubicBezTo>
                <a:cubicBezTo>
                  <a:pt x="235670" y="113632"/>
                  <a:pt x="232450" y="124216"/>
                  <a:pt x="226243" y="131975"/>
                </a:cubicBezTo>
                <a:cubicBezTo>
                  <a:pt x="212952" y="148589"/>
                  <a:pt x="188313" y="154046"/>
                  <a:pt x="169682" y="160256"/>
                </a:cubicBezTo>
                <a:cubicBezTo>
                  <a:pt x="130760" y="154696"/>
                  <a:pt x="82968" y="151883"/>
                  <a:pt x="47134" y="131975"/>
                </a:cubicBezTo>
                <a:cubicBezTo>
                  <a:pt x="27922" y="121302"/>
                  <a:pt x="11734" y="93016"/>
                  <a:pt x="0" y="75415"/>
                </a:cubicBezTo>
                <a:cubicBezTo>
                  <a:pt x="10832" y="42918"/>
                  <a:pt x="2401" y="54160"/>
                  <a:pt x="18854" y="37707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91DB8A37-642F-5045-5B3B-DEB5DFE6D105}"/>
              </a:ext>
            </a:extLst>
          </p:cNvPr>
          <p:cNvSpPr/>
          <p:nvPr/>
        </p:nvSpPr>
        <p:spPr>
          <a:xfrm>
            <a:off x="6315827" y="5900187"/>
            <a:ext cx="933385" cy="169683"/>
          </a:xfrm>
          <a:custGeom>
            <a:avLst/>
            <a:gdLst>
              <a:gd name="connsiteX0" fmla="*/ 933385 w 933385"/>
              <a:gd name="connsiteY0" fmla="*/ 0 h 169683"/>
              <a:gd name="connsiteX1" fmla="*/ 886251 w 933385"/>
              <a:gd name="connsiteY1" fmla="*/ 103695 h 169683"/>
              <a:gd name="connsiteX2" fmla="*/ 829691 w 933385"/>
              <a:gd name="connsiteY2" fmla="*/ 122549 h 169683"/>
              <a:gd name="connsiteX3" fmla="*/ 725996 w 933385"/>
              <a:gd name="connsiteY3" fmla="*/ 103695 h 169683"/>
              <a:gd name="connsiteX4" fmla="*/ 697715 w 933385"/>
              <a:gd name="connsiteY4" fmla="*/ 84842 h 169683"/>
              <a:gd name="connsiteX5" fmla="*/ 650581 w 933385"/>
              <a:gd name="connsiteY5" fmla="*/ 47134 h 169683"/>
              <a:gd name="connsiteX6" fmla="*/ 631728 w 933385"/>
              <a:gd name="connsiteY6" fmla="*/ 75415 h 169683"/>
              <a:gd name="connsiteX7" fmla="*/ 575167 w 933385"/>
              <a:gd name="connsiteY7" fmla="*/ 113122 h 169683"/>
              <a:gd name="connsiteX8" fmla="*/ 480899 w 933385"/>
              <a:gd name="connsiteY8" fmla="*/ 103695 h 169683"/>
              <a:gd name="connsiteX9" fmla="*/ 462045 w 933385"/>
              <a:gd name="connsiteY9" fmla="*/ 75415 h 169683"/>
              <a:gd name="connsiteX10" fmla="*/ 443192 w 933385"/>
              <a:gd name="connsiteY10" fmla="*/ 18854 h 169683"/>
              <a:gd name="connsiteX11" fmla="*/ 405484 w 933385"/>
              <a:gd name="connsiteY11" fmla="*/ 75415 h 169683"/>
              <a:gd name="connsiteX12" fmla="*/ 358350 w 933385"/>
              <a:gd name="connsiteY12" fmla="*/ 122549 h 169683"/>
              <a:gd name="connsiteX13" fmla="*/ 330070 w 933385"/>
              <a:gd name="connsiteY13" fmla="*/ 131976 h 169683"/>
              <a:gd name="connsiteX14" fmla="*/ 301789 w 933385"/>
              <a:gd name="connsiteY14" fmla="*/ 122549 h 169683"/>
              <a:gd name="connsiteX15" fmla="*/ 264082 w 933385"/>
              <a:gd name="connsiteY15" fmla="*/ 65988 h 169683"/>
              <a:gd name="connsiteX16" fmla="*/ 235802 w 933385"/>
              <a:gd name="connsiteY16" fmla="*/ 37708 h 169683"/>
              <a:gd name="connsiteX17" fmla="*/ 188668 w 933385"/>
              <a:gd name="connsiteY17" fmla="*/ 103695 h 169683"/>
              <a:gd name="connsiteX18" fmla="*/ 103827 w 933385"/>
              <a:gd name="connsiteY18" fmla="*/ 169683 h 169683"/>
              <a:gd name="connsiteX19" fmla="*/ 56693 w 933385"/>
              <a:gd name="connsiteY19" fmla="*/ 160256 h 169683"/>
              <a:gd name="connsiteX20" fmla="*/ 9559 w 933385"/>
              <a:gd name="connsiteY20" fmla="*/ 75415 h 169683"/>
              <a:gd name="connsiteX21" fmla="*/ 132 w 933385"/>
              <a:gd name="connsiteY21" fmla="*/ 28281 h 16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33385" h="169683">
                <a:moveTo>
                  <a:pt x="933385" y="0"/>
                </a:moveTo>
                <a:cubicBezTo>
                  <a:pt x="927751" y="28170"/>
                  <a:pt x="921199" y="92045"/>
                  <a:pt x="886251" y="103695"/>
                </a:cubicBezTo>
                <a:lnTo>
                  <a:pt x="829691" y="122549"/>
                </a:lnTo>
                <a:cubicBezTo>
                  <a:pt x="803689" y="119299"/>
                  <a:pt x="755061" y="118227"/>
                  <a:pt x="725996" y="103695"/>
                </a:cubicBezTo>
                <a:cubicBezTo>
                  <a:pt x="715862" y="98628"/>
                  <a:pt x="707142" y="91126"/>
                  <a:pt x="697715" y="84842"/>
                </a:cubicBezTo>
                <a:cubicBezTo>
                  <a:pt x="675279" y="17533"/>
                  <a:pt x="695398" y="17258"/>
                  <a:pt x="650581" y="47134"/>
                </a:cubicBezTo>
                <a:cubicBezTo>
                  <a:pt x="644297" y="56561"/>
                  <a:pt x="640254" y="67954"/>
                  <a:pt x="631728" y="75415"/>
                </a:cubicBezTo>
                <a:cubicBezTo>
                  <a:pt x="614675" y="90336"/>
                  <a:pt x="575167" y="113122"/>
                  <a:pt x="575167" y="113122"/>
                </a:cubicBezTo>
                <a:cubicBezTo>
                  <a:pt x="543744" y="109980"/>
                  <a:pt x="510858" y="113681"/>
                  <a:pt x="480899" y="103695"/>
                </a:cubicBezTo>
                <a:cubicBezTo>
                  <a:pt x="470151" y="100112"/>
                  <a:pt x="466646" y="85768"/>
                  <a:pt x="462045" y="75415"/>
                </a:cubicBezTo>
                <a:cubicBezTo>
                  <a:pt x="453974" y="57254"/>
                  <a:pt x="443192" y="18854"/>
                  <a:pt x="443192" y="18854"/>
                </a:cubicBezTo>
                <a:lnTo>
                  <a:pt x="405484" y="75415"/>
                </a:lnTo>
                <a:cubicBezTo>
                  <a:pt x="386630" y="103696"/>
                  <a:pt x="389774" y="106837"/>
                  <a:pt x="358350" y="122549"/>
                </a:cubicBezTo>
                <a:cubicBezTo>
                  <a:pt x="349462" y="126993"/>
                  <a:pt x="339497" y="128834"/>
                  <a:pt x="330070" y="131976"/>
                </a:cubicBezTo>
                <a:cubicBezTo>
                  <a:pt x="320643" y="128834"/>
                  <a:pt x="308815" y="129575"/>
                  <a:pt x="301789" y="122549"/>
                </a:cubicBezTo>
                <a:cubicBezTo>
                  <a:pt x="285767" y="106527"/>
                  <a:pt x="280104" y="82010"/>
                  <a:pt x="264082" y="65988"/>
                </a:cubicBezTo>
                <a:lnTo>
                  <a:pt x="235802" y="37708"/>
                </a:lnTo>
                <a:cubicBezTo>
                  <a:pt x="155674" y="64414"/>
                  <a:pt x="276649" y="15714"/>
                  <a:pt x="188668" y="103695"/>
                </a:cubicBezTo>
                <a:cubicBezTo>
                  <a:pt x="125081" y="167282"/>
                  <a:pt x="157402" y="151824"/>
                  <a:pt x="103827" y="169683"/>
                </a:cubicBezTo>
                <a:cubicBezTo>
                  <a:pt x="88116" y="166541"/>
                  <a:pt x="71024" y="167421"/>
                  <a:pt x="56693" y="160256"/>
                </a:cubicBezTo>
                <a:cubicBezTo>
                  <a:pt x="22825" y="143322"/>
                  <a:pt x="20008" y="106762"/>
                  <a:pt x="9559" y="75415"/>
                </a:cubicBezTo>
                <a:cubicBezTo>
                  <a:pt x="-1855" y="41171"/>
                  <a:pt x="132" y="57071"/>
                  <a:pt x="132" y="28281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7FC9EF-8C3F-6424-15C5-6906CDEEF108}"/>
              </a:ext>
            </a:extLst>
          </p:cNvPr>
          <p:cNvSpPr txBox="1"/>
          <p:nvPr/>
        </p:nvSpPr>
        <p:spPr>
          <a:xfrm>
            <a:off x="8935047" y="5963715"/>
            <a:ext cx="2635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accent3"/>
                </a:solidFill>
                <a:latin typeface="Calibri" panose="020F0502020204030204" pitchFamily="34" charset="0"/>
              </a:rPr>
              <a:t>Need to remember where point is…</a:t>
            </a:r>
          </a:p>
        </p:txBody>
      </p:sp>
    </p:spTree>
    <p:extLst>
      <p:ext uri="{BB962C8B-B14F-4D97-AF65-F5344CB8AC3E}">
        <p14:creationId xmlns:p14="http://schemas.microsoft.com/office/powerpoint/2010/main" val="136915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17942AA-BC7A-EA4F-2D08-7164114B4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08050"/>
            <a:ext cx="11315701" cy="536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22" tIns="65310" rIns="130622" bIns="65310" numCol="1" anchor="t" anchorCtr="0" compatLnSpc="1">
            <a:prstTxWarp prst="textNoShape">
              <a:avLst/>
            </a:prstTxWarp>
            <a:noAutofit/>
          </a:bodyPr>
          <a:lstStyle>
            <a:lvl1pPr marL="489442" indent="-408184" algn="l" rtl="0" eaLnBrk="1" fontAlgn="base" hangingPunct="1">
              <a:spcBef>
                <a:spcPts val="833"/>
              </a:spcBef>
              <a:spcAft>
                <a:spcPct val="0"/>
              </a:spcAft>
              <a:buClr>
                <a:srgbClr val="E4DDD2"/>
              </a:buClr>
              <a:buSzPct val="95000"/>
              <a:buFont typeface="Wingdings" pitchFamily="-1" charset="2"/>
              <a:buChar char=""/>
              <a:defRPr sz="3200" kern="1200">
                <a:solidFill>
                  <a:schemeClr val="tx1">
                    <a:alpha val="99000"/>
                  </a:scheme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defRPr>
            </a:lvl1pPr>
            <a:lvl2pPr marL="880619" indent="-340153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667" kern="1200">
                <a:solidFill>
                  <a:srgbClr val="C5DBC3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defRPr>
            </a:lvl2pPr>
            <a:lvl3pPr marL="1184868" indent="-27212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2" pitchFamily="-1" charset="2"/>
              <a:buChar char=""/>
              <a:defRPr sz="2400" kern="1200">
                <a:solidFill>
                  <a:srgbClr val="00BEE2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defRPr>
            </a:lvl3pPr>
            <a:lvl4pPr marL="1684825" indent="-38522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117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rgbClr val="FFC117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defRPr>
            </a:lvl4pPr>
            <a:lvl5pPr marL="1763128" indent="-24944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DD2"/>
              </a:buClr>
              <a:buFont typeface="Wingdings 2" pitchFamily="-1" charset="2"/>
              <a:buChar char=""/>
              <a:defRPr sz="2400" kern="1200">
                <a:solidFill>
                  <a:srgbClr val="E4DDD2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defRPr>
            </a:lvl5pPr>
            <a:lvl6pPr marL="2035476" indent="-25035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4058" indent="-21769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8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2642" indent="-21769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8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224" indent="-21769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8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Very large numbers	(sec/millennium)</a:t>
            </a:r>
          </a:p>
          <a:p>
            <a:pPr lvl="1"/>
            <a:r>
              <a:rPr lang="en-US" dirty="0"/>
              <a:t>31,556,926,010 (3.155692610 x 10</a:t>
            </a:r>
            <a:r>
              <a:rPr lang="en-US" baseline="30000" dirty="0"/>
              <a:t>10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r>
              <a:rPr lang="en-US" dirty="0"/>
              <a:t>Very small numbers? (Bohr radius)</a:t>
            </a:r>
          </a:p>
          <a:p>
            <a:pPr lvl="1"/>
            <a:r>
              <a:rPr lang="en-US" dirty="0"/>
              <a:t>0.000000000052917710 (5.2917710 x 10</a:t>
            </a:r>
            <a:r>
              <a:rPr lang="en-US" baseline="30000" dirty="0"/>
              <a:t>-11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#s with both integer &amp; fractional parts?</a:t>
            </a:r>
          </a:p>
          <a:p>
            <a:pPr lvl="1"/>
            <a:r>
              <a:rPr lang="en-US" dirty="0"/>
              <a:t>2.625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Very large numbers	(sec/millennium)</a:t>
            </a:r>
          </a:p>
          <a:p>
            <a:pPr lvl="1"/>
            <a:r>
              <a:rPr lang="en-US" dirty="0"/>
              <a:t>31,556,926,010 (3.155692610 x 10</a:t>
            </a:r>
            <a:r>
              <a:rPr lang="en-US" baseline="30000" dirty="0"/>
              <a:t>10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r>
              <a:rPr lang="en-US" dirty="0"/>
              <a:t>Very small numbers? (Bohr radius)</a:t>
            </a:r>
          </a:p>
          <a:p>
            <a:pPr lvl="1"/>
            <a:r>
              <a:rPr lang="en-US" dirty="0"/>
              <a:t>0.000000000052917710 (5.2917710 x 10</a:t>
            </a:r>
            <a:r>
              <a:rPr lang="en-US" baseline="30000" dirty="0"/>
              <a:t>-11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#s with both integer &amp; fractional parts?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2.625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other numbers?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DFB083-A4E5-4833-66B3-E250F94AF445}"/>
              </a:ext>
            </a:extLst>
          </p:cNvPr>
          <p:cNvSpPr txBox="1"/>
          <p:nvPr/>
        </p:nvSpPr>
        <p:spPr>
          <a:xfrm>
            <a:off x="9207977" y="1584039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11....0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163587-1110-CADC-3B89-22AB51F570CE}"/>
              </a:ext>
            </a:extLst>
          </p:cNvPr>
          <p:cNvSpPr txBox="1"/>
          <p:nvPr/>
        </p:nvSpPr>
        <p:spPr>
          <a:xfrm>
            <a:off x="9207977" y="3268304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</a:t>
            </a:r>
            <a:r>
              <a:rPr lang="en-US" sz="32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0....11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F10028B-A6C1-ED93-38D2-D676013E24BF}"/>
              </a:ext>
            </a:extLst>
          </p:cNvPr>
          <p:cNvSpPr/>
          <p:nvPr/>
        </p:nvSpPr>
        <p:spPr>
          <a:xfrm rot="5400000">
            <a:off x="10007800" y="1453993"/>
            <a:ext cx="165119" cy="153979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1871B0-EC3D-0D4E-D2E8-8AE024F9BB05}"/>
              </a:ext>
            </a:extLst>
          </p:cNvPr>
          <p:cNvSpPr txBox="1"/>
          <p:nvPr/>
        </p:nvSpPr>
        <p:spPr>
          <a:xfrm>
            <a:off x="9748276" y="2386230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</a:rPr>
              <a:t>34 bits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CE6CF15-D75F-07BB-E62B-B3305E3AEEC0}"/>
              </a:ext>
            </a:extLst>
          </p:cNvPr>
          <p:cNvSpPr/>
          <p:nvPr/>
        </p:nvSpPr>
        <p:spPr>
          <a:xfrm rot="5400000">
            <a:off x="10465219" y="3102200"/>
            <a:ext cx="165119" cy="155342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EF17CD-2F41-84BC-CF6F-1965C206F254}"/>
              </a:ext>
            </a:extLst>
          </p:cNvPr>
          <p:cNvSpPr txBox="1"/>
          <p:nvPr/>
        </p:nvSpPr>
        <p:spPr>
          <a:xfrm>
            <a:off x="10198881" y="4041252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</a:rPr>
              <a:t>58 bits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2108D6-50B1-A587-3402-B1ADB0AC0AE5}"/>
              </a:ext>
            </a:extLst>
          </p:cNvPr>
          <p:cNvSpPr/>
          <p:nvPr/>
        </p:nvSpPr>
        <p:spPr>
          <a:xfrm>
            <a:off x="7908758" y="4521142"/>
            <a:ext cx="3994829" cy="1716506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To store all these numbers, we’d need a fixed-point rep with at least 92 bits. There must be a better way!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4B91E-E17E-471A-CAD4-60741CE7CBD3}"/>
              </a:ext>
            </a:extLst>
          </p:cNvPr>
          <p:cNvSpPr txBox="1"/>
          <p:nvPr/>
        </p:nvSpPr>
        <p:spPr>
          <a:xfrm>
            <a:off x="325286" y="468873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✅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856E4F-613D-C6B1-F55B-8534B04E9F35}"/>
              </a:ext>
            </a:extLst>
          </p:cNvPr>
          <p:cNvGrpSpPr/>
          <p:nvPr/>
        </p:nvGrpSpPr>
        <p:grpSpPr>
          <a:xfrm>
            <a:off x="3538503" y="1952726"/>
            <a:ext cx="2806025" cy="584261"/>
            <a:chOff x="3862067" y="2079338"/>
            <a:chExt cx="2806025" cy="584261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A5180DBC-67AF-3C2B-9652-44539B6B757E}"/>
                </a:ext>
              </a:extLst>
            </p:cNvPr>
            <p:cNvSpPr/>
            <p:nvPr/>
          </p:nvSpPr>
          <p:spPr>
            <a:xfrm rot="5400000">
              <a:off x="5173004" y="768401"/>
              <a:ext cx="184151" cy="2806025"/>
            </a:xfrm>
            <a:prstGeom prst="rightBrace">
              <a:avLst/>
            </a:prstGeom>
            <a:ln w="28575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862A52-313D-7DF6-E088-58DC880C3DF9}"/>
                </a:ext>
              </a:extLst>
            </p:cNvPr>
            <p:cNvSpPr txBox="1"/>
            <p:nvPr/>
          </p:nvSpPr>
          <p:spPr>
            <a:xfrm>
              <a:off x="4419148" y="2263489"/>
              <a:ext cx="21019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50000"/>
                    </a:schemeClr>
                  </a:solidFill>
                  <a:latin typeface="Calibri" panose="020F0502020204030204" pitchFamily="34" charset="0"/>
                </a:rPr>
                <a:t>Scientific Notation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23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E338C-F549-8D7D-DC8C-77928BCE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8C8F4D-01E9-48E3-C56E-C0A6F932E11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Floating 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66803-48EF-8DAA-0C3B-88BFFFEF595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Basics, Fixed Point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Special Numbers</a:t>
            </a:r>
          </a:p>
          <a:p>
            <a:r>
              <a:rPr lang="en-US" dirty="0"/>
              <a:t>Other Floating Point Representations</a:t>
            </a:r>
          </a:p>
          <a:p>
            <a:r>
              <a:rPr lang="en-US" dirty="0"/>
              <a:t>(Bonus) More Examples</a:t>
            </a:r>
          </a:p>
        </p:txBody>
      </p:sp>
    </p:spTree>
    <p:extLst>
      <p:ext uri="{BB962C8B-B14F-4D97-AF65-F5344CB8AC3E}">
        <p14:creationId xmlns:p14="http://schemas.microsoft.com/office/powerpoint/2010/main" val="4195818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1DEFF-98DB-92B0-591B-F42009E1A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 “</a:t>
            </a:r>
            <a:r>
              <a:rPr lang="en-US" sz="3200" dirty="0">
                <a:solidFill>
                  <a:schemeClr val="accent4"/>
                </a:solidFill>
              </a:rPr>
              <a:t>floating binary point</a:t>
            </a:r>
            <a:r>
              <a:rPr lang="en-US" sz="3200" dirty="0"/>
              <a:t>” most effectively uses of our limited bits (and thus more accuracy in our number representation).</a:t>
            </a:r>
          </a:p>
          <a:p>
            <a:r>
              <a:rPr lang="en-US" sz="3200" dirty="0"/>
              <a:t>Example:</a:t>
            </a:r>
          </a:p>
          <a:p>
            <a:pPr lvl="1"/>
            <a:r>
              <a:rPr lang="en-US" sz="2800" dirty="0"/>
              <a:t>Suppose we wanted to </a:t>
            </a:r>
            <a:r>
              <a:rPr lang="en-US" dirty="0"/>
              <a:t>represent </a:t>
            </a:r>
            <a:r>
              <a:rPr lang="en-US" dirty="0">
                <a:solidFill>
                  <a:srgbClr val="FFC115"/>
                </a:solidFill>
              </a:rPr>
              <a:t>0.1640625</a:t>
            </a:r>
            <a:r>
              <a:rPr lang="en-US" baseline="-25000" dirty="0">
                <a:solidFill>
                  <a:srgbClr val="FFC115"/>
                </a:solidFill>
              </a:rPr>
              <a:t>ten</a:t>
            </a:r>
            <a:r>
              <a:rPr lang="en-US" dirty="0"/>
              <a:t>.</a:t>
            </a:r>
          </a:p>
          <a:p>
            <a:pPr lvl="1"/>
            <a:r>
              <a:rPr lang="en-US" sz="2800" dirty="0"/>
              <a:t>Binary representation: </a:t>
            </a:r>
            <a:r>
              <a:rPr lang="en-US" sz="28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000000</a:t>
            </a:r>
            <a:r>
              <a:rPr lang="en-US" sz="2800" u="sng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8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2800" u="sng" dirty="0">
                <a:solidFill>
                  <a:srgbClr val="00BE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10101</a:t>
            </a:r>
            <a:r>
              <a:rPr lang="en-US" sz="28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00000…</a:t>
            </a:r>
          </a:p>
          <a:p>
            <a:pPr lvl="1"/>
            <a:endParaRPr lang="en-US" sz="2800" dirty="0">
              <a:solidFill>
                <a:srgbClr val="FFC11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2800" dirty="0">
              <a:solidFill>
                <a:srgbClr val="FFC11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2800" dirty="0">
              <a:solidFill>
                <a:srgbClr val="FFC11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3200" dirty="0">
                <a:cs typeface="Consolas" panose="020B0609020204030204" pitchFamily="49" charset="0"/>
              </a:rPr>
              <a:t>The binary point is stored separately from the significant bits, so very large and small numbers can be represented.</a:t>
            </a:r>
          </a:p>
          <a:p>
            <a:pPr lvl="1"/>
            <a:endParaRPr lang="en-US" sz="2800" baseline="-25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61B90-C9BA-B68C-ECBB-5469BAE3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6830AA-2B95-F48E-CDDC-A02EC8A11D21}"/>
              </a:ext>
            </a:extLst>
          </p:cNvPr>
          <p:cNvSpPr txBox="1"/>
          <p:nvPr/>
        </p:nvSpPr>
        <p:spPr>
          <a:xfrm>
            <a:off x="6810526" y="3866146"/>
            <a:ext cx="4246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1. Store these ”</a:t>
            </a: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significant bits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704FA-6AAE-FE09-1D1D-A4F49EA74C2D}"/>
              </a:ext>
            </a:extLst>
          </p:cNvPr>
          <p:cNvSpPr txBox="1"/>
          <p:nvPr/>
        </p:nvSpPr>
        <p:spPr>
          <a:xfrm>
            <a:off x="1285481" y="4163835"/>
            <a:ext cx="5525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2. Keep track of the binary point 2 places to the left of the MSB (“</a:t>
            </a: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exponent field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”).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5FEBC5-5B3C-DFBA-9D47-16B08C5A7760}"/>
              </a:ext>
            </a:extLst>
          </p:cNvPr>
          <p:cNvCxnSpPr/>
          <p:nvPr/>
        </p:nvCxnSpPr>
        <p:spPr>
          <a:xfrm>
            <a:off x="6304548" y="3557647"/>
            <a:ext cx="0" cy="6577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905BA6-523C-3ED6-9351-CD4F380699FA}"/>
              </a:ext>
            </a:extLst>
          </p:cNvPr>
          <p:cNvCxnSpPr/>
          <p:nvPr/>
        </p:nvCxnSpPr>
        <p:spPr>
          <a:xfrm>
            <a:off x="7387391" y="3557647"/>
            <a:ext cx="0" cy="3657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08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42B49913-8A36-6163-1325-2F3369546434}"/>
              </a:ext>
            </a:extLst>
          </p:cNvPr>
          <p:cNvGrpSpPr/>
          <p:nvPr/>
        </p:nvGrpSpPr>
        <p:grpSpPr>
          <a:xfrm>
            <a:off x="10936224" y="1775470"/>
            <a:ext cx="420997" cy="1250838"/>
            <a:chOff x="10936224" y="1775470"/>
            <a:chExt cx="420997" cy="125083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0735AB1-BCE1-6502-2A23-D2ADF87F79E6}"/>
                </a:ext>
              </a:extLst>
            </p:cNvPr>
            <p:cNvCxnSpPr>
              <a:cxnSpLocks/>
              <a:stCxn id="15" idx="2"/>
              <a:endCxn id="12" idx="0"/>
            </p:cNvCxnSpPr>
            <p:nvPr/>
          </p:nvCxnSpPr>
          <p:spPr>
            <a:xfrm flipH="1">
              <a:off x="11001912" y="2103734"/>
              <a:ext cx="144811" cy="922574"/>
            </a:xfrm>
            <a:prstGeom prst="line">
              <a:avLst/>
            </a:prstGeom>
            <a:ln w="28575">
              <a:solidFill>
                <a:schemeClr val="accent3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10AE8E-2655-9ED9-A6FE-0165F323A7EF}"/>
                </a:ext>
              </a:extLst>
            </p:cNvPr>
            <p:cNvSpPr/>
            <p:nvPr/>
          </p:nvSpPr>
          <p:spPr>
            <a:xfrm>
              <a:off x="10936224" y="1775470"/>
              <a:ext cx="420997" cy="328264"/>
            </a:xfrm>
            <a:prstGeom prst="rect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6B3256F-8C8F-E10E-DEAB-D302772562E8}"/>
              </a:ext>
            </a:extLst>
          </p:cNvPr>
          <p:cNvSpPr txBox="1"/>
          <p:nvPr/>
        </p:nvSpPr>
        <p:spPr>
          <a:xfrm>
            <a:off x="10203135" y="3026308"/>
            <a:ext cx="1597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accent3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EAECB-0A83-3A8D-4A46-777A800B1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412" y="916710"/>
            <a:ext cx="6881930" cy="5260254"/>
          </a:xfrm>
        </p:spPr>
        <p:txBody>
          <a:bodyPr>
            <a:normAutofit/>
          </a:bodyPr>
          <a:lstStyle/>
          <a:p>
            <a:r>
              <a:rPr lang="en-US" sz="2800" dirty="0"/>
              <a:t>“</a:t>
            </a:r>
            <a:r>
              <a:rPr lang="en-US" sz="2800" dirty="0">
                <a:solidFill>
                  <a:schemeClr val="accent4"/>
                </a:solidFill>
              </a:rPr>
              <a:t>Normalized form</a:t>
            </a:r>
            <a:r>
              <a:rPr lang="en-US" sz="2800" dirty="0"/>
              <a:t>”: no leadings 0s (exactly one nonzero digit to left of point).</a:t>
            </a:r>
          </a:p>
          <a:p>
            <a:pPr lvl="1"/>
            <a:r>
              <a:rPr lang="en-US" sz="2400" dirty="0"/>
              <a:t>To represent 3/1,000,000,000:</a:t>
            </a:r>
          </a:p>
          <a:p>
            <a:pPr lvl="2"/>
            <a:r>
              <a:rPr lang="en-US" sz="2000" b="1" dirty="0">
                <a:solidFill>
                  <a:srgbClr val="D8E156"/>
                </a:solidFill>
              </a:rPr>
              <a:t>Normalized</a:t>
            </a:r>
            <a:r>
              <a:rPr lang="en-US" sz="2000" dirty="0">
                <a:solidFill>
                  <a:srgbClr val="D8E156"/>
                </a:solidFill>
              </a:rPr>
              <a:t>: 		3.0 x 10</a:t>
            </a:r>
            <a:r>
              <a:rPr lang="en-US" sz="2000" baseline="30000" dirty="0">
                <a:solidFill>
                  <a:srgbClr val="D8E156"/>
                </a:solidFill>
              </a:rPr>
              <a:t>-9</a:t>
            </a:r>
          </a:p>
          <a:p>
            <a:pPr lvl="2"/>
            <a:r>
              <a:rPr lang="en-US" sz="2000" dirty="0"/>
              <a:t>Not normalized: 	0.3 x 10</a:t>
            </a:r>
            <a:r>
              <a:rPr lang="en-US" sz="2000" baseline="30000" dirty="0"/>
              <a:t>-8</a:t>
            </a:r>
            <a:r>
              <a:rPr lang="en-US" sz="2000" dirty="0"/>
              <a:t>, 30.0 x 10</a:t>
            </a:r>
            <a:r>
              <a:rPr lang="en-US" sz="2000" baseline="30000" dirty="0"/>
              <a:t>-10</a:t>
            </a:r>
            <a:r>
              <a:rPr lang="en-US" sz="2000" dirty="0"/>
              <a:t> </a:t>
            </a:r>
          </a:p>
          <a:p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88826-291D-ABC1-200B-9CC5193E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Scientific Notation (in Decimal)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4D7C133-F4FB-04D3-2B3D-BB0441333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448" y="1812047"/>
            <a:ext cx="4042773" cy="5266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1.640625</a:t>
            </a:r>
            <a:r>
              <a:rPr lang="en-US" sz="3600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ten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 	x 10</a:t>
            </a:r>
            <a:r>
              <a:rPr lang="en-US" sz="3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 -1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676F35-FCFA-08E2-9C73-726950AB0859}"/>
              </a:ext>
            </a:extLst>
          </p:cNvPr>
          <p:cNvSpPr txBox="1"/>
          <p:nvPr/>
        </p:nvSpPr>
        <p:spPr>
          <a:xfrm>
            <a:off x="7184921" y="3035787"/>
            <a:ext cx="1779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accent3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9996886-2368-A210-74B7-DB440F9A7430}"/>
              </a:ext>
            </a:extLst>
          </p:cNvPr>
          <p:cNvSpPr/>
          <p:nvPr/>
        </p:nvSpPr>
        <p:spPr>
          <a:xfrm rot="16200000">
            <a:off x="8141730" y="1622151"/>
            <a:ext cx="302609" cy="1994539"/>
          </a:xfrm>
          <a:prstGeom prst="leftBrace">
            <a:avLst>
              <a:gd name="adj1" fmla="val 8333"/>
              <a:gd name="adj2" fmla="val 15289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EE097C00-9C67-A4B8-E511-9CEF44076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95" y="1090584"/>
            <a:ext cx="1582164" cy="3163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decimal point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1D081BD-AF37-EAD4-C5D3-EEACB815ED79}"/>
              </a:ext>
            </a:extLst>
          </p:cNvPr>
          <p:cNvCxnSpPr>
            <a:cxnSpLocks/>
          </p:cNvCxnSpPr>
          <p:nvPr/>
        </p:nvCxnSpPr>
        <p:spPr>
          <a:xfrm>
            <a:off x="7618099" y="1370312"/>
            <a:ext cx="0" cy="40515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8">
            <a:extLst>
              <a:ext uri="{FF2B5EF4-FFF2-40B4-BE49-F238E27FC236}">
                <a16:creationId xmlns:a16="http://schemas.microsoft.com/office/drawing/2014/main" id="{3C33DEAA-9559-AD6A-751D-47B20229E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3135" y="1070790"/>
            <a:ext cx="1660263" cy="3152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radix (base 10)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2B1A51D-1B21-99AE-5BF0-A460FF69AA73}"/>
              </a:ext>
            </a:extLst>
          </p:cNvPr>
          <p:cNvCxnSpPr>
            <a:cxnSpLocks/>
          </p:cNvCxnSpPr>
          <p:nvPr/>
        </p:nvCxnSpPr>
        <p:spPr>
          <a:xfrm>
            <a:off x="10704269" y="1370312"/>
            <a:ext cx="0" cy="40515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 animBg="1"/>
      <p:bldP spid="32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EAECB-0A83-3A8D-4A46-777A800B1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411" y="916710"/>
            <a:ext cx="6876338" cy="4459962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“Normalized form”: no leadings 0s (exactly one nonzero digit to left of point).</a:t>
            </a:r>
          </a:p>
          <a:p>
            <a:pPr lvl="1"/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To represent 3/1,000,000,000:</a:t>
            </a:r>
          </a:p>
          <a:p>
            <a:pPr lvl="2"/>
            <a:r>
              <a:rPr lang="en-US" sz="2000" b="1" dirty="0">
                <a:solidFill>
                  <a:schemeClr val="tx1">
                    <a:lumMod val="50000"/>
                  </a:schemeClr>
                </a:solidFill>
              </a:rPr>
              <a:t>Normalized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: 		3.0 x 10</a:t>
            </a:r>
            <a:r>
              <a:rPr lang="en-US" sz="2000" baseline="30000" dirty="0">
                <a:solidFill>
                  <a:schemeClr val="tx1">
                    <a:lumMod val="50000"/>
                  </a:schemeClr>
                </a:solidFill>
              </a:rPr>
              <a:t>-9</a:t>
            </a:r>
          </a:p>
          <a:p>
            <a:pPr lvl="2"/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Not normalized: 	0.3 x 10</a:t>
            </a:r>
            <a:r>
              <a:rPr lang="en-US" sz="2000" baseline="30000" dirty="0">
                <a:solidFill>
                  <a:schemeClr val="tx1">
                    <a:lumMod val="50000"/>
                  </a:schemeClr>
                </a:solidFill>
              </a:rPr>
              <a:t>-8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, 30.0 x 10</a:t>
            </a:r>
            <a:r>
              <a:rPr lang="en-US" sz="2000" baseline="30000" dirty="0">
                <a:solidFill>
                  <a:schemeClr val="tx1">
                    <a:lumMod val="50000"/>
                  </a:schemeClr>
                </a:solidFill>
              </a:rPr>
              <a:t>-10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endParaRPr lang="en-US" sz="2800" dirty="0"/>
          </a:p>
          <a:p>
            <a:r>
              <a:rPr lang="en-US" sz="2800" dirty="0"/>
              <a:t>“</a:t>
            </a:r>
            <a:r>
              <a:rPr lang="en-US" sz="2800" dirty="0">
                <a:solidFill>
                  <a:srgbClr val="D8E156"/>
                </a:solidFill>
              </a:rPr>
              <a:t>Floating point”: </a:t>
            </a:r>
            <a:r>
              <a:rPr lang="en-US" sz="2800" dirty="0"/>
              <a:t>Computer arithmetic that supports this binary representation.</a:t>
            </a:r>
          </a:p>
          <a:p>
            <a:pPr lvl="1"/>
            <a:r>
              <a:rPr lang="en-US" sz="2400" dirty="0"/>
              <a:t>Represents numbers where the binary point is not fixed (as opposed to integers).</a:t>
            </a:r>
          </a:p>
          <a:p>
            <a:pPr lvl="1"/>
            <a:r>
              <a:rPr lang="en-US" sz="2400" dirty="0"/>
              <a:t>C variable types: </a:t>
            </a:r>
            <a:r>
              <a:rPr lang="en-US" sz="24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sz="2400" dirty="0"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88826-291D-ABC1-200B-9CC5193E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Scientific Notation (in Binary)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85D92B-A1CE-68C7-09F8-84C3660BFC35}"/>
              </a:ext>
            </a:extLst>
          </p:cNvPr>
          <p:cNvGrpSpPr/>
          <p:nvPr/>
        </p:nvGrpSpPr>
        <p:grpSpPr>
          <a:xfrm>
            <a:off x="10936224" y="1775470"/>
            <a:ext cx="420997" cy="1250838"/>
            <a:chOff x="10936224" y="1775470"/>
            <a:chExt cx="420997" cy="125083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588C8A2-91DB-B79F-44CF-DB894E81899A}"/>
                </a:ext>
              </a:extLst>
            </p:cNvPr>
            <p:cNvCxnSpPr>
              <a:cxnSpLocks/>
              <a:stCxn id="6" idx="2"/>
              <a:endCxn id="14" idx="0"/>
            </p:cNvCxnSpPr>
            <p:nvPr/>
          </p:nvCxnSpPr>
          <p:spPr>
            <a:xfrm flipH="1">
              <a:off x="11001912" y="2103734"/>
              <a:ext cx="144811" cy="922574"/>
            </a:xfrm>
            <a:prstGeom prst="line">
              <a:avLst/>
            </a:prstGeom>
            <a:ln w="28575">
              <a:solidFill>
                <a:schemeClr val="tx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75F08C-B6ED-0F2D-7AE9-324129732C74}"/>
                </a:ext>
              </a:extLst>
            </p:cNvPr>
            <p:cNvSpPr/>
            <p:nvPr/>
          </p:nvSpPr>
          <p:spPr>
            <a:xfrm>
              <a:off x="10936224" y="1775470"/>
              <a:ext cx="420997" cy="328264"/>
            </a:xfrm>
            <a:prstGeom prst="rect">
              <a:avLst/>
            </a:prstGeom>
            <a:noFill/>
            <a:ln w="28575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84128D-9F83-132C-9284-E256C602AD4B}"/>
              </a:ext>
            </a:extLst>
          </p:cNvPr>
          <p:cNvGrpSpPr/>
          <p:nvPr/>
        </p:nvGrpSpPr>
        <p:grpSpPr>
          <a:xfrm>
            <a:off x="10764364" y="3549528"/>
            <a:ext cx="420997" cy="993318"/>
            <a:chOff x="10764364" y="3549528"/>
            <a:chExt cx="420997" cy="99331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E430EC-3F69-05A2-E9D8-847675F65DBE}"/>
                </a:ext>
              </a:extLst>
            </p:cNvPr>
            <p:cNvSpPr/>
            <p:nvPr/>
          </p:nvSpPr>
          <p:spPr>
            <a:xfrm>
              <a:off x="10764364" y="4214582"/>
              <a:ext cx="420997" cy="328264"/>
            </a:xfrm>
            <a:prstGeom prst="rect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E73323D-2CE2-D2D5-9148-ED327DA6DB4A}"/>
                </a:ext>
              </a:extLst>
            </p:cNvPr>
            <p:cNvCxnSpPr>
              <a:cxnSpLocks/>
              <a:stCxn id="14" idx="2"/>
              <a:endCxn id="9" idx="0"/>
            </p:cNvCxnSpPr>
            <p:nvPr/>
          </p:nvCxnSpPr>
          <p:spPr>
            <a:xfrm flipH="1">
              <a:off x="10974863" y="3549528"/>
              <a:ext cx="27049" cy="665054"/>
            </a:xfrm>
            <a:prstGeom prst="line">
              <a:avLst/>
            </a:prstGeom>
            <a:ln w="28575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B213630-6288-5E2C-EA9B-DB72D3C816E8}"/>
              </a:ext>
            </a:extLst>
          </p:cNvPr>
          <p:cNvSpPr txBox="1"/>
          <p:nvPr/>
        </p:nvSpPr>
        <p:spPr>
          <a:xfrm>
            <a:off x="10203135" y="3026308"/>
            <a:ext cx="1597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accent3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1E74BBE-338F-141A-C6E6-237F39B38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448" y="1812047"/>
            <a:ext cx="4042773" cy="5266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1.640625</a:t>
            </a:r>
            <a:r>
              <a:rPr lang="en-US" sz="3600" baseline="-25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ten</a:t>
            </a:r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	x 10</a:t>
            </a:r>
            <a:r>
              <a:rPr lang="en-US" sz="3600" b="1" baseline="30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-1</a:t>
            </a:r>
            <a:endParaRPr lang="en-US" sz="3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FFF099D9-A6DD-208E-7517-B011FD88B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448" y="4256025"/>
            <a:ext cx="3927357" cy="526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  <a:tabLst>
                <a:tab pos="2846388" algn="l"/>
              </a:tabLst>
            </a:pP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3600" b="1" dirty="0">
                <a:solidFill>
                  <a:schemeClr val="accent4"/>
                </a:solidFill>
                <a:latin typeface="Calibri" panose="020F0502020204030204" pitchFamily="34" charset="0"/>
              </a:rPr>
              <a:t>.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0101</a:t>
            </a:r>
            <a:r>
              <a:rPr lang="en-US" sz="3600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two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 	x 2</a:t>
            </a:r>
            <a:r>
              <a:rPr lang="en-US" sz="3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 -3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724612-BA39-A67C-6762-3D95117EDD48}"/>
              </a:ext>
            </a:extLst>
          </p:cNvPr>
          <p:cNvSpPr txBox="1"/>
          <p:nvPr/>
        </p:nvSpPr>
        <p:spPr>
          <a:xfrm>
            <a:off x="7184921" y="3035787"/>
            <a:ext cx="1779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accent3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E2BC7C74-0B1A-90AB-97F6-FCF7B12ECBD1}"/>
              </a:ext>
            </a:extLst>
          </p:cNvPr>
          <p:cNvSpPr/>
          <p:nvPr/>
        </p:nvSpPr>
        <p:spPr>
          <a:xfrm rot="16200000">
            <a:off x="8141730" y="1622151"/>
            <a:ext cx="302609" cy="1994539"/>
          </a:xfrm>
          <a:prstGeom prst="leftBrace">
            <a:avLst>
              <a:gd name="adj1" fmla="val 8333"/>
              <a:gd name="adj2" fmla="val 15289"/>
            </a:avLst>
          </a:prstGeom>
          <a:ln w="28575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251739F-A5BC-15DB-47FC-9EE1F508FED0}"/>
              </a:ext>
            </a:extLst>
          </p:cNvPr>
          <p:cNvSpPr/>
          <p:nvPr/>
        </p:nvSpPr>
        <p:spPr>
          <a:xfrm rot="5400000">
            <a:off x="7788688" y="3348488"/>
            <a:ext cx="302609" cy="1288455"/>
          </a:xfrm>
          <a:prstGeom prst="leftBrace">
            <a:avLst>
              <a:gd name="adj1" fmla="val 8333"/>
              <a:gd name="adj2" fmla="val 72064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3392C4A7-92AD-F0C7-1B73-9F1F66E21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95" y="1090584"/>
            <a:ext cx="1582164" cy="3163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decimal point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3434D6C-8C7A-6AC2-E776-4E8258FE104B}"/>
              </a:ext>
            </a:extLst>
          </p:cNvPr>
          <p:cNvCxnSpPr>
            <a:cxnSpLocks/>
          </p:cNvCxnSpPr>
          <p:nvPr/>
        </p:nvCxnSpPr>
        <p:spPr>
          <a:xfrm>
            <a:off x="7618099" y="1370312"/>
            <a:ext cx="0" cy="405158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8">
            <a:extLst>
              <a:ext uri="{FF2B5EF4-FFF2-40B4-BE49-F238E27FC236}">
                <a16:creationId xmlns:a16="http://schemas.microsoft.com/office/drawing/2014/main" id="{9B09C819-FD56-D478-8F3B-73F4F461C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95" y="5213312"/>
            <a:ext cx="1615635" cy="3152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dirty="0">
                <a:solidFill>
                  <a:schemeClr val="accent4"/>
                </a:solidFill>
                <a:latin typeface="Calibri" panose="020F0502020204030204" pitchFamily="34" charset="0"/>
              </a:rPr>
              <a:t>“binary point”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05C8CF-1328-FC87-3147-8F4A7C271486}"/>
              </a:ext>
            </a:extLst>
          </p:cNvPr>
          <p:cNvCxnSpPr>
            <a:cxnSpLocks/>
          </p:cNvCxnSpPr>
          <p:nvPr/>
        </p:nvCxnSpPr>
        <p:spPr>
          <a:xfrm flipV="1">
            <a:off x="7602105" y="4782644"/>
            <a:ext cx="0" cy="405158"/>
          </a:xfrm>
          <a:prstGeom prst="line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8">
            <a:extLst>
              <a:ext uri="{FF2B5EF4-FFF2-40B4-BE49-F238E27FC236}">
                <a16:creationId xmlns:a16="http://schemas.microsoft.com/office/drawing/2014/main" id="{229E3261-60DE-2616-3A5B-F7D8A08A5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3135" y="1070790"/>
            <a:ext cx="1660263" cy="3152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radix (base 10)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36C12BBC-3030-AF89-8C1A-851AFA5E7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5802" y="5239864"/>
            <a:ext cx="1588576" cy="3163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radix (base 2)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F118AE-C1DA-DE96-E8F1-1CE8C666BE69}"/>
              </a:ext>
            </a:extLst>
          </p:cNvPr>
          <p:cNvCxnSpPr>
            <a:cxnSpLocks/>
          </p:cNvCxnSpPr>
          <p:nvPr/>
        </p:nvCxnSpPr>
        <p:spPr>
          <a:xfrm>
            <a:off x="10704269" y="1370312"/>
            <a:ext cx="0" cy="405158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05C7A67-0A93-A0DF-690B-0039E3B7F21A}"/>
              </a:ext>
            </a:extLst>
          </p:cNvPr>
          <p:cNvCxnSpPr>
            <a:cxnSpLocks/>
          </p:cNvCxnSpPr>
          <p:nvPr/>
        </p:nvCxnSpPr>
        <p:spPr>
          <a:xfrm flipV="1">
            <a:off x="10704269" y="4782644"/>
            <a:ext cx="0" cy="40515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9F66D941-CCDF-D49B-9430-E4D574DFB8C8}"/>
              </a:ext>
            </a:extLst>
          </p:cNvPr>
          <p:cNvSpPr/>
          <p:nvPr/>
        </p:nvSpPr>
        <p:spPr>
          <a:xfrm>
            <a:off x="5488100" y="5731807"/>
            <a:ext cx="5410554" cy="858253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Note: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Normalized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binary representation always leads with a 1! (why?)</a:t>
            </a:r>
          </a:p>
        </p:txBody>
      </p:sp>
    </p:spTree>
    <p:extLst>
      <p:ext uri="{BB962C8B-B14F-4D97-AF65-F5344CB8AC3E}">
        <p14:creationId xmlns:p14="http://schemas.microsoft.com/office/powerpoint/2010/main" val="160021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0E61B468-5C07-94F8-A41B-7ACBE7AF2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08051"/>
            <a:ext cx="11315701" cy="1278030"/>
          </a:xfrm>
        </p:spPr>
        <p:txBody>
          <a:bodyPr>
            <a:normAutofit/>
          </a:bodyPr>
          <a:lstStyle/>
          <a:p>
            <a:r>
              <a:rPr lang="en-US" sz="2800" dirty="0"/>
              <a:t>Single precision standard for 32-bit word</a:t>
            </a:r>
            <a:r>
              <a:rPr lang="en-US" sz="2800" b="1" dirty="0"/>
              <a:t>. In C,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sz="2800" b="1" dirty="0"/>
              <a:t>.</a:t>
            </a:r>
            <a:r>
              <a:rPr lang="en-US" sz="2800" dirty="0"/>
              <a:t> </a:t>
            </a:r>
            <a:endParaRPr lang="en-US" sz="2800" b="1" dirty="0"/>
          </a:p>
          <a:p>
            <a:r>
              <a:rPr lang="en-US" sz="2800" b="1" dirty="0">
                <a:solidFill>
                  <a:schemeClr val="accent3"/>
                </a:solidFill>
              </a:rPr>
              <a:t>Normalized</a:t>
            </a:r>
            <a:r>
              <a:rPr lang="en-US" sz="2800" b="1" dirty="0"/>
              <a:t> format: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D32C60E-ECE3-6906-9F42-49A6C42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754 Floating Point Standard (1/3)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18076C-066D-9622-3A61-25586EBA0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472527"/>
              </p:ext>
            </p:extLst>
          </p:nvPr>
        </p:nvGraphicFramePr>
        <p:xfrm>
          <a:off x="1954530" y="2246376"/>
          <a:ext cx="8590790" cy="1207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bit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8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747A86-62EC-11E1-293A-31B5A4787D80}"/>
              </a:ext>
            </a:extLst>
          </p:cNvPr>
          <p:cNvSpPr txBox="1"/>
          <p:nvPr/>
        </p:nvSpPr>
        <p:spPr>
          <a:xfrm>
            <a:off x="4255072" y="1387893"/>
            <a:ext cx="4284956" cy="64633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6"/>
                </a:solidFill>
                <a:latin typeface="Calibri" panose="020F0502020204030204" pitchFamily="34" charset="0"/>
              </a:rPr>
              <a:t>±</a:t>
            </a:r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1</a:t>
            </a:r>
            <a:r>
              <a:rPr lang="en-US" sz="3600" dirty="0">
                <a:solidFill>
                  <a:schemeClr val="accent4"/>
                </a:solidFill>
                <a:latin typeface="Calibri" panose="020F0502020204030204" pitchFamily="34" charset="0"/>
              </a:rPr>
              <a:t>.</a:t>
            </a:r>
            <a:r>
              <a:rPr lang="en-US" sz="3600" dirty="0">
                <a:solidFill>
                  <a:srgbClr val="D8E156"/>
                </a:solidFill>
                <a:latin typeface="Calibri" panose="020F0502020204030204" pitchFamily="34" charset="0"/>
              </a:rPr>
              <a:t>xxx…</a:t>
            </a:r>
            <a:r>
              <a:rPr lang="en-US" sz="3600" dirty="0" err="1">
                <a:solidFill>
                  <a:srgbClr val="D8E156"/>
                </a:solidFill>
                <a:latin typeface="Calibri" panose="020F0502020204030204" pitchFamily="34" charset="0"/>
              </a:rPr>
              <a:t>x</a:t>
            </a:r>
            <a:r>
              <a:rPr lang="en-US" sz="3600" baseline="-25000" dirty="0" err="1">
                <a:solidFill>
                  <a:srgbClr val="FFFFFF"/>
                </a:solidFill>
                <a:latin typeface="Calibri" panose="020F0502020204030204" pitchFamily="34" charset="0"/>
              </a:rPr>
              <a:t>two</a:t>
            </a:r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 x 2</a:t>
            </a:r>
            <a:r>
              <a:rPr lang="en-US" sz="36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yyy…</a:t>
            </a:r>
            <a:r>
              <a:rPr lang="en-US" sz="3600" baseline="30000" dirty="0" err="1">
                <a:solidFill>
                  <a:srgbClr val="00BEE2"/>
                </a:solidFill>
                <a:latin typeface="Calibri" panose="020F0502020204030204" pitchFamily="34" charset="0"/>
              </a:rPr>
              <a:t>y</a:t>
            </a:r>
            <a:r>
              <a:rPr lang="en-US" sz="2000" baseline="30000" dirty="0" err="1">
                <a:solidFill>
                  <a:srgbClr val="FFFFFF"/>
                </a:solidFill>
                <a:latin typeface="Calibri" panose="020F0502020204030204" pitchFamily="34" charset="0"/>
              </a:rPr>
              <a:t>two</a:t>
            </a:r>
            <a:endParaRPr lang="en-US" sz="2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83FAB08-0340-4CEB-BB89-48D1CC4851C2}"/>
              </a:ext>
            </a:extLst>
          </p:cNvPr>
          <p:cNvSpPr/>
          <p:nvPr/>
        </p:nvSpPr>
        <p:spPr>
          <a:xfrm>
            <a:off x="2410078" y="1999959"/>
            <a:ext cx="2023872" cy="274400"/>
          </a:xfrm>
          <a:custGeom>
            <a:avLst/>
            <a:gdLst>
              <a:gd name="connsiteX0" fmla="*/ 2023872 w 2023872"/>
              <a:gd name="connsiteY0" fmla="*/ 0 h 438912"/>
              <a:gd name="connsiteX1" fmla="*/ 1999488 w 2023872"/>
              <a:gd name="connsiteY1" fmla="*/ 60960 h 438912"/>
              <a:gd name="connsiteX2" fmla="*/ 1938528 w 2023872"/>
              <a:gd name="connsiteY2" fmla="*/ 73152 h 438912"/>
              <a:gd name="connsiteX3" fmla="*/ 1609344 w 2023872"/>
              <a:gd name="connsiteY3" fmla="*/ 109728 h 438912"/>
              <a:gd name="connsiteX4" fmla="*/ 1304544 w 2023872"/>
              <a:gd name="connsiteY4" fmla="*/ 134112 h 438912"/>
              <a:gd name="connsiteX5" fmla="*/ 1194816 w 2023872"/>
              <a:gd name="connsiteY5" fmla="*/ 146304 h 438912"/>
              <a:gd name="connsiteX6" fmla="*/ 1011936 w 2023872"/>
              <a:gd name="connsiteY6" fmla="*/ 158496 h 438912"/>
              <a:gd name="connsiteX7" fmla="*/ 853440 w 2023872"/>
              <a:gd name="connsiteY7" fmla="*/ 170688 h 438912"/>
              <a:gd name="connsiteX8" fmla="*/ 621792 w 2023872"/>
              <a:gd name="connsiteY8" fmla="*/ 195072 h 438912"/>
              <a:gd name="connsiteX9" fmla="*/ 560832 w 2023872"/>
              <a:gd name="connsiteY9" fmla="*/ 207264 h 438912"/>
              <a:gd name="connsiteX10" fmla="*/ 451104 w 2023872"/>
              <a:gd name="connsiteY10" fmla="*/ 231648 h 438912"/>
              <a:gd name="connsiteX11" fmla="*/ 353568 w 2023872"/>
              <a:gd name="connsiteY11" fmla="*/ 256032 h 438912"/>
              <a:gd name="connsiteX12" fmla="*/ 280416 w 2023872"/>
              <a:gd name="connsiteY12" fmla="*/ 280416 h 438912"/>
              <a:gd name="connsiteX13" fmla="*/ 158496 w 2023872"/>
              <a:gd name="connsiteY13" fmla="*/ 304800 h 438912"/>
              <a:gd name="connsiteX14" fmla="*/ 85344 w 2023872"/>
              <a:gd name="connsiteY14" fmla="*/ 353568 h 438912"/>
              <a:gd name="connsiteX15" fmla="*/ 60960 w 2023872"/>
              <a:gd name="connsiteY15" fmla="*/ 390144 h 438912"/>
              <a:gd name="connsiteX16" fmla="*/ 24384 w 2023872"/>
              <a:gd name="connsiteY16" fmla="*/ 414528 h 438912"/>
              <a:gd name="connsiteX17" fmla="*/ 0 w 2023872"/>
              <a:gd name="connsiteY17" fmla="*/ 438912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3872" h="438912">
                <a:moveTo>
                  <a:pt x="2023872" y="0"/>
                </a:moveTo>
                <a:cubicBezTo>
                  <a:pt x="2015744" y="20320"/>
                  <a:pt x="2016105" y="46717"/>
                  <a:pt x="1999488" y="60960"/>
                </a:cubicBezTo>
                <a:cubicBezTo>
                  <a:pt x="1983754" y="74446"/>
                  <a:pt x="1958720" y="68492"/>
                  <a:pt x="1938528" y="73152"/>
                </a:cubicBezTo>
                <a:cubicBezTo>
                  <a:pt x="1747350" y="117270"/>
                  <a:pt x="1917437" y="93513"/>
                  <a:pt x="1609344" y="109728"/>
                </a:cubicBezTo>
                <a:cubicBezTo>
                  <a:pt x="1400364" y="135851"/>
                  <a:pt x="1634859" y="108703"/>
                  <a:pt x="1304544" y="134112"/>
                </a:cubicBezTo>
                <a:cubicBezTo>
                  <a:pt x="1267851" y="136935"/>
                  <a:pt x="1231490" y="143248"/>
                  <a:pt x="1194816" y="146304"/>
                </a:cubicBezTo>
                <a:cubicBezTo>
                  <a:pt x="1133932" y="151378"/>
                  <a:pt x="1072876" y="154143"/>
                  <a:pt x="1011936" y="158496"/>
                </a:cubicBezTo>
                <a:lnTo>
                  <a:pt x="853440" y="170688"/>
                </a:lnTo>
                <a:cubicBezTo>
                  <a:pt x="675442" y="200354"/>
                  <a:pt x="917639" y="162200"/>
                  <a:pt x="621792" y="195072"/>
                </a:cubicBezTo>
                <a:cubicBezTo>
                  <a:pt x="601196" y="197360"/>
                  <a:pt x="581220" y="203557"/>
                  <a:pt x="560832" y="207264"/>
                </a:cubicBezTo>
                <a:cubicBezTo>
                  <a:pt x="383721" y="239466"/>
                  <a:pt x="558587" y="202334"/>
                  <a:pt x="451104" y="231648"/>
                </a:cubicBezTo>
                <a:cubicBezTo>
                  <a:pt x="418772" y="240466"/>
                  <a:pt x="385361" y="245434"/>
                  <a:pt x="353568" y="256032"/>
                </a:cubicBezTo>
                <a:cubicBezTo>
                  <a:pt x="329184" y="264160"/>
                  <a:pt x="305620" y="275375"/>
                  <a:pt x="280416" y="280416"/>
                </a:cubicBezTo>
                <a:lnTo>
                  <a:pt x="158496" y="304800"/>
                </a:lnTo>
                <a:cubicBezTo>
                  <a:pt x="134112" y="321056"/>
                  <a:pt x="101600" y="329184"/>
                  <a:pt x="85344" y="353568"/>
                </a:cubicBezTo>
                <a:cubicBezTo>
                  <a:pt x="77216" y="365760"/>
                  <a:pt x="71321" y="379783"/>
                  <a:pt x="60960" y="390144"/>
                </a:cubicBezTo>
                <a:cubicBezTo>
                  <a:pt x="50599" y="400505"/>
                  <a:pt x="35826" y="405374"/>
                  <a:pt x="24384" y="414528"/>
                </a:cubicBezTo>
                <a:cubicBezTo>
                  <a:pt x="15408" y="421709"/>
                  <a:pt x="8128" y="430784"/>
                  <a:pt x="0" y="438912"/>
                </a:cubicBezTo>
              </a:path>
            </a:pathLst>
          </a:custGeom>
          <a:noFill/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179B16C-6870-B70C-1CC8-20239E0DD9B2}"/>
              </a:ext>
            </a:extLst>
          </p:cNvPr>
          <p:cNvSpPr/>
          <p:nvPr/>
        </p:nvSpPr>
        <p:spPr>
          <a:xfrm>
            <a:off x="4255072" y="1985731"/>
            <a:ext cx="3450336" cy="517413"/>
          </a:xfrm>
          <a:custGeom>
            <a:avLst/>
            <a:gdLst>
              <a:gd name="connsiteX0" fmla="*/ 3450336 w 3450336"/>
              <a:gd name="connsiteY0" fmla="*/ 0 h 768194"/>
              <a:gd name="connsiteX1" fmla="*/ 3413760 w 3450336"/>
              <a:gd name="connsiteY1" fmla="*/ 60960 h 768194"/>
              <a:gd name="connsiteX2" fmla="*/ 3352800 w 3450336"/>
              <a:gd name="connsiteY2" fmla="*/ 134112 h 768194"/>
              <a:gd name="connsiteX3" fmla="*/ 3316224 w 3450336"/>
              <a:gd name="connsiteY3" fmla="*/ 146304 h 768194"/>
              <a:gd name="connsiteX4" fmla="*/ 3267456 w 3450336"/>
              <a:gd name="connsiteY4" fmla="*/ 170688 h 768194"/>
              <a:gd name="connsiteX5" fmla="*/ 3169920 w 3450336"/>
              <a:gd name="connsiteY5" fmla="*/ 195072 h 768194"/>
              <a:gd name="connsiteX6" fmla="*/ 2987040 w 3450336"/>
              <a:gd name="connsiteY6" fmla="*/ 219456 h 768194"/>
              <a:gd name="connsiteX7" fmla="*/ 2731008 w 3450336"/>
              <a:gd name="connsiteY7" fmla="*/ 231648 h 768194"/>
              <a:gd name="connsiteX8" fmla="*/ 2596896 w 3450336"/>
              <a:gd name="connsiteY8" fmla="*/ 268224 h 768194"/>
              <a:gd name="connsiteX9" fmla="*/ 2474976 w 3450336"/>
              <a:gd name="connsiteY9" fmla="*/ 280416 h 768194"/>
              <a:gd name="connsiteX10" fmla="*/ 2328672 w 3450336"/>
              <a:gd name="connsiteY10" fmla="*/ 304800 h 768194"/>
              <a:gd name="connsiteX11" fmla="*/ 2048256 w 3450336"/>
              <a:gd name="connsiteY11" fmla="*/ 329184 h 768194"/>
              <a:gd name="connsiteX12" fmla="*/ 1950720 w 3450336"/>
              <a:gd name="connsiteY12" fmla="*/ 341376 h 768194"/>
              <a:gd name="connsiteX13" fmla="*/ 1658112 w 3450336"/>
              <a:gd name="connsiteY13" fmla="*/ 365760 h 768194"/>
              <a:gd name="connsiteX14" fmla="*/ 1584960 w 3450336"/>
              <a:gd name="connsiteY14" fmla="*/ 377952 h 768194"/>
              <a:gd name="connsiteX15" fmla="*/ 1499616 w 3450336"/>
              <a:gd name="connsiteY15" fmla="*/ 390144 h 768194"/>
              <a:gd name="connsiteX16" fmla="*/ 1426464 w 3450336"/>
              <a:gd name="connsiteY16" fmla="*/ 402336 h 768194"/>
              <a:gd name="connsiteX17" fmla="*/ 1121664 w 3450336"/>
              <a:gd name="connsiteY17" fmla="*/ 426720 h 768194"/>
              <a:gd name="connsiteX18" fmla="*/ 914400 w 3450336"/>
              <a:gd name="connsiteY18" fmla="*/ 451104 h 768194"/>
              <a:gd name="connsiteX19" fmla="*/ 658368 w 3450336"/>
              <a:gd name="connsiteY19" fmla="*/ 475488 h 768194"/>
              <a:gd name="connsiteX20" fmla="*/ 524256 w 3450336"/>
              <a:gd name="connsiteY20" fmla="*/ 499872 h 768194"/>
              <a:gd name="connsiteX21" fmla="*/ 426720 w 3450336"/>
              <a:gd name="connsiteY21" fmla="*/ 524256 h 768194"/>
              <a:gd name="connsiteX22" fmla="*/ 365760 w 3450336"/>
              <a:gd name="connsiteY22" fmla="*/ 536448 h 768194"/>
              <a:gd name="connsiteX23" fmla="*/ 329184 w 3450336"/>
              <a:gd name="connsiteY23" fmla="*/ 548640 h 768194"/>
              <a:gd name="connsiteX24" fmla="*/ 231648 w 3450336"/>
              <a:gd name="connsiteY24" fmla="*/ 573024 h 768194"/>
              <a:gd name="connsiteX25" fmla="*/ 182880 w 3450336"/>
              <a:gd name="connsiteY25" fmla="*/ 585216 h 768194"/>
              <a:gd name="connsiteX26" fmla="*/ 109728 w 3450336"/>
              <a:gd name="connsiteY26" fmla="*/ 633984 h 768194"/>
              <a:gd name="connsiteX27" fmla="*/ 73152 w 3450336"/>
              <a:gd name="connsiteY27" fmla="*/ 658368 h 768194"/>
              <a:gd name="connsiteX28" fmla="*/ 24384 w 3450336"/>
              <a:gd name="connsiteY28" fmla="*/ 731520 h 768194"/>
              <a:gd name="connsiteX29" fmla="*/ 0 w 3450336"/>
              <a:gd name="connsiteY29" fmla="*/ 768096 h 7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0336" h="768194">
                <a:moveTo>
                  <a:pt x="3450336" y="0"/>
                </a:moveTo>
                <a:cubicBezTo>
                  <a:pt x="3438144" y="20320"/>
                  <a:pt x="3426319" y="40865"/>
                  <a:pt x="3413760" y="60960"/>
                </a:cubicBezTo>
                <a:cubicBezTo>
                  <a:pt x="3397695" y="86664"/>
                  <a:pt x="3378694" y="116849"/>
                  <a:pt x="3352800" y="134112"/>
                </a:cubicBezTo>
                <a:cubicBezTo>
                  <a:pt x="3342107" y="141241"/>
                  <a:pt x="3328036" y="141242"/>
                  <a:pt x="3316224" y="146304"/>
                </a:cubicBezTo>
                <a:cubicBezTo>
                  <a:pt x="3299519" y="153463"/>
                  <a:pt x="3284161" y="163529"/>
                  <a:pt x="3267456" y="170688"/>
                </a:cubicBezTo>
                <a:cubicBezTo>
                  <a:pt x="3236287" y="184046"/>
                  <a:pt x="3203064" y="189046"/>
                  <a:pt x="3169920" y="195072"/>
                </a:cubicBezTo>
                <a:cubicBezTo>
                  <a:pt x="3109688" y="206023"/>
                  <a:pt x="3048064" y="215388"/>
                  <a:pt x="2987040" y="219456"/>
                </a:cubicBezTo>
                <a:cubicBezTo>
                  <a:pt x="2901789" y="225139"/>
                  <a:pt x="2816352" y="227584"/>
                  <a:pt x="2731008" y="231648"/>
                </a:cubicBezTo>
                <a:cubicBezTo>
                  <a:pt x="2673821" y="250710"/>
                  <a:pt x="2654339" y="260565"/>
                  <a:pt x="2596896" y="268224"/>
                </a:cubicBezTo>
                <a:cubicBezTo>
                  <a:pt x="2556412" y="273622"/>
                  <a:pt x="2515460" y="275018"/>
                  <a:pt x="2474976" y="280416"/>
                </a:cubicBezTo>
                <a:cubicBezTo>
                  <a:pt x="2305705" y="302985"/>
                  <a:pt x="2545653" y="283102"/>
                  <a:pt x="2328672" y="304800"/>
                </a:cubicBezTo>
                <a:cubicBezTo>
                  <a:pt x="1942272" y="343440"/>
                  <a:pt x="2367179" y="293748"/>
                  <a:pt x="2048256" y="329184"/>
                </a:cubicBezTo>
                <a:cubicBezTo>
                  <a:pt x="2015691" y="332802"/>
                  <a:pt x="1983362" y="338538"/>
                  <a:pt x="1950720" y="341376"/>
                </a:cubicBezTo>
                <a:cubicBezTo>
                  <a:pt x="1770636" y="357035"/>
                  <a:pt x="1804759" y="346207"/>
                  <a:pt x="1658112" y="365760"/>
                </a:cubicBezTo>
                <a:cubicBezTo>
                  <a:pt x="1633609" y="369027"/>
                  <a:pt x="1609393" y="374193"/>
                  <a:pt x="1584960" y="377952"/>
                </a:cubicBezTo>
                <a:cubicBezTo>
                  <a:pt x="1556557" y="382322"/>
                  <a:pt x="1528019" y="385774"/>
                  <a:pt x="1499616" y="390144"/>
                </a:cubicBezTo>
                <a:cubicBezTo>
                  <a:pt x="1475183" y="393903"/>
                  <a:pt x="1451015" y="399448"/>
                  <a:pt x="1426464" y="402336"/>
                </a:cubicBezTo>
                <a:cubicBezTo>
                  <a:pt x="1345994" y="411803"/>
                  <a:pt x="1196776" y="421355"/>
                  <a:pt x="1121664" y="426720"/>
                </a:cubicBezTo>
                <a:cubicBezTo>
                  <a:pt x="1007808" y="449491"/>
                  <a:pt x="1092949" y="434872"/>
                  <a:pt x="914400" y="451104"/>
                </a:cubicBezTo>
                <a:cubicBezTo>
                  <a:pt x="829022" y="458866"/>
                  <a:pt x="742932" y="461394"/>
                  <a:pt x="658368" y="475488"/>
                </a:cubicBezTo>
                <a:cubicBezTo>
                  <a:pt x="613562" y="482956"/>
                  <a:pt x="568560" y="489648"/>
                  <a:pt x="524256" y="499872"/>
                </a:cubicBezTo>
                <a:cubicBezTo>
                  <a:pt x="491602" y="507408"/>
                  <a:pt x="459582" y="517684"/>
                  <a:pt x="426720" y="524256"/>
                </a:cubicBezTo>
                <a:cubicBezTo>
                  <a:pt x="406400" y="528320"/>
                  <a:pt x="385864" y="531422"/>
                  <a:pt x="365760" y="536448"/>
                </a:cubicBezTo>
                <a:cubicBezTo>
                  <a:pt x="353292" y="539565"/>
                  <a:pt x="341583" y="545259"/>
                  <a:pt x="329184" y="548640"/>
                </a:cubicBezTo>
                <a:cubicBezTo>
                  <a:pt x="296852" y="557458"/>
                  <a:pt x="264160" y="564896"/>
                  <a:pt x="231648" y="573024"/>
                </a:cubicBezTo>
                <a:lnTo>
                  <a:pt x="182880" y="585216"/>
                </a:lnTo>
                <a:lnTo>
                  <a:pt x="109728" y="633984"/>
                </a:lnTo>
                <a:lnTo>
                  <a:pt x="73152" y="658368"/>
                </a:lnTo>
                <a:cubicBezTo>
                  <a:pt x="56896" y="682752"/>
                  <a:pt x="33651" y="703718"/>
                  <a:pt x="24384" y="731520"/>
                </a:cubicBezTo>
                <a:cubicBezTo>
                  <a:pt x="10907" y="771951"/>
                  <a:pt x="25043" y="768096"/>
                  <a:pt x="0" y="768096"/>
                </a:cubicBezTo>
              </a:path>
            </a:pathLst>
          </a:custGeom>
          <a:noFill/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87D414E-F2FB-0AAF-EE9B-1B30C4A3F200}"/>
              </a:ext>
            </a:extLst>
          </p:cNvPr>
          <p:cNvSpPr/>
          <p:nvPr/>
        </p:nvSpPr>
        <p:spPr>
          <a:xfrm>
            <a:off x="5949696" y="1999958"/>
            <a:ext cx="1255776" cy="505497"/>
          </a:xfrm>
          <a:custGeom>
            <a:avLst/>
            <a:gdLst>
              <a:gd name="connsiteX0" fmla="*/ 0 w 1255776"/>
              <a:gd name="connsiteY0" fmla="*/ 0 h 621792"/>
              <a:gd name="connsiteX1" fmla="*/ 170688 w 1255776"/>
              <a:gd name="connsiteY1" fmla="*/ 170688 h 621792"/>
              <a:gd name="connsiteX2" fmla="*/ 219456 w 1255776"/>
              <a:gd name="connsiteY2" fmla="*/ 195072 h 621792"/>
              <a:gd name="connsiteX3" fmla="*/ 475488 w 1255776"/>
              <a:gd name="connsiteY3" fmla="*/ 219456 h 621792"/>
              <a:gd name="connsiteX4" fmla="*/ 573024 w 1255776"/>
              <a:gd name="connsiteY4" fmla="*/ 231648 h 621792"/>
              <a:gd name="connsiteX5" fmla="*/ 890016 w 1255776"/>
              <a:gd name="connsiteY5" fmla="*/ 256032 h 621792"/>
              <a:gd name="connsiteX6" fmla="*/ 926592 w 1255776"/>
              <a:gd name="connsiteY6" fmla="*/ 268224 h 621792"/>
              <a:gd name="connsiteX7" fmla="*/ 999744 w 1255776"/>
              <a:gd name="connsiteY7" fmla="*/ 316992 h 621792"/>
              <a:gd name="connsiteX8" fmla="*/ 1024128 w 1255776"/>
              <a:gd name="connsiteY8" fmla="*/ 353568 h 621792"/>
              <a:gd name="connsiteX9" fmla="*/ 1097280 w 1255776"/>
              <a:gd name="connsiteY9" fmla="*/ 402336 h 621792"/>
              <a:gd name="connsiteX10" fmla="*/ 1182624 w 1255776"/>
              <a:gd name="connsiteY10" fmla="*/ 499872 h 621792"/>
              <a:gd name="connsiteX11" fmla="*/ 1231392 w 1255776"/>
              <a:gd name="connsiteY11" fmla="*/ 573024 h 621792"/>
              <a:gd name="connsiteX12" fmla="*/ 1255776 w 1255776"/>
              <a:gd name="connsiteY1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5776" h="621792">
                <a:moveTo>
                  <a:pt x="0" y="0"/>
                </a:moveTo>
                <a:cubicBezTo>
                  <a:pt x="56896" y="56896"/>
                  <a:pt x="110549" y="117231"/>
                  <a:pt x="170688" y="170688"/>
                </a:cubicBezTo>
                <a:cubicBezTo>
                  <a:pt x="184272" y="182763"/>
                  <a:pt x="202751" y="187913"/>
                  <a:pt x="219456" y="195072"/>
                </a:cubicBezTo>
                <a:cubicBezTo>
                  <a:pt x="298453" y="228928"/>
                  <a:pt x="397606" y="215129"/>
                  <a:pt x="475488" y="219456"/>
                </a:cubicBezTo>
                <a:cubicBezTo>
                  <a:pt x="508000" y="223520"/>
                  <a:pt x="540386" y="228768"/>
                  <a:pt x="573024" y="231648"/>
                </a:cubicBezTo>
                <a:cubicBezTo>
                  <a:pt x="678590" y="240963"/>
                  <a:pt x="784602" y="245127"/>
                  <a:pt x="890016" y="256032"/>
                </a:cubicBezTo>
                <a:cubicBezTo>
                  <a:pt x="902799" y="257354"/>
                  <a:pt x="915358" y="261983"/>
                  <a:pt x="926592" y="268224"/>
                </a:cubicBezTo>
                <a:cubicBezTo>
                  <a:pt x="952210" y="282456"/>
                  <a:pt x="999744" y="316992"/>
                  <a:pt x="999744" y="316992"/>
                </a:cubicBezTo>
                <a:cubicBezTo>
                  <a:pt x="1007872" y="329184"/>
                  <a:pt x="1013101" y="343919"/>
                  <a:pt x="1024128" y="353568"/>
                </a:cubicBezTo>
                <a:cubicBezTo>
                  <a:pt x="1046183" y="372866"/>
                  <a:pt x="1097280" y="402336"/>
                  <a:pt x="1097280" y="402336"/>
                </a:cubicBezTo>
                <a:cubicBezTo>
                  <a:pt x="1154176" y="487680"/>
                  <a:pt x="1121664" y="459232"/>
                  <a:pt x="1182624" y="499872"/>
                </a:cubicBezTo>
                <a:cubicBezTo>
                  <a:pt x="1198880" y="524256"/>
                  <a:pt x="1222125" y="545222"/>
                  <a:pt x="1231392" y="573024"/>
                </a:cubicBezTo>
                <a:cubicBezTo>
                  <a:pt x="1245401" y="615052"/>
                  <a:pt x="1234497" y="600513"/>
                  <a:pt x="1255776" y="621792"/>
                </a:cubicBezTo>
              </a:path>
            </a:pathLst>
          </a:custGeom>
          <a:noFill/>
          <a:ln w="3810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4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94601-A35B-A02E-B6D1-8D25624FE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94D82120-A38C-CC02-9A12-5E1702F8D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08051"/>
            <a:ext cx="11315701" cy="1278030"/>
          </a:xfrm>
        </p:spPr>
        <p:txBody>
          <a:bodyPr>
            <a:normAutofit/>
          </a:bodyPr>
          <a:lstStyle/>
          <a:p>
            <a:r>
              <a:rPr lang="en-US" sz="2800" dirty="0"/>
              <a:t>Single precision standard for 32-bit word</a:t>
            </a:r>
            <a:r>
              <a:rPr lang="en-US" sz="2800" b="1" dirty="0"/>
              <a:t>. In C,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sz="2800" b="1" dirty="0"/>
              <a:t>.</a:t>
            </a:r>
            <a:r>
              <a:rPr lang="en-US" sz="2800" dirty="0"/>
              <a:t> </a:t>
            </a:r>
            <a:endParaRPr lang="en-US" sz="2800" b="1" dirty="0"/>
          </a:p>
          <a:p>
            <a:r>
              <a:rPr lang="en-US" sz="2800" b="1" dirty="0">
                <a:solidFill>
                  <a:schemeClr val="accent3"/>
                </a:solidFill>
              </a:rPr>
              <a:t>Normalized</a:t>
            </a:r>
            <a:r>
              <a:rPr lang="en-US" sz="2800" b="1" dirty="0"/>
              <a:t> format: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267455-516F-72E3-E2FE-E4B3AB2F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754 Floating Point Standard (1/3)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410CDD7-57F6-F1FC-AE1E-83CFBB13DA4A}"/>
              </a:ext>
            </a:extLst>
          </p:cNvPr>
          <p:cNvGraphicFramePr>
            <a:graphicFrameLocks noGrp="1"/>
          </p:cNvGraphicFramePr>
          <p:nvPr/>
        </p:nvGraphicFramePr>
        <p:xfrm>
          <a:off x="1954530" y="2246376"/>
          <a:ext cx="8590790" cy="1207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bit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8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6D3E43D-A10C-400E-DE5B-BC2A5946D244}"/>
              </a:ext>
            </a:extLst>
          </p:cNvPr>
          <p:cNvSpPr txBox="1"/>
          <p:nvPr/>
        </p:nvSpPr>
        <p:spPr>
          <a:xfrm>
            <a:off x="4255072" y="1387893"/>
            <a:ext cx="4284956" cy="64633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6"/>
                </a:solidFill>
                <a:latin typeface="Calibri" panose="020F0502020204030204" pitchFamily="34" charset="0"/>
              </a:rPr>
              <a:t>±</a:t>
            </a:r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1</a:t>
            </a:r>
            <a:r>
              <a:rPr lang="en-US" sz="3600" dirty="0">
                <a:solidFill>
                  <a:schemeClr val="accent4"/>
                </a:solidFill>
                <a:latin typeface="Calibri" panose="020F0502020204030204" pitchFamily="34" charset="0"/>
              </a:rPr>
              <a:t>.</a:t>
            </a:r>
            <a:r>
              <a:rPr lang="en-US" sz="3600" dirty="0">
                <a:solidFill>
                  <a:srgbClr val="D8E156"/>
                </a:solidFill>
                <a:latin typeface="Calibri" panose="020F0502020204030204" pitchFamily="34" charset="0"/>
              </a:rPr>
              <a:t>xxx…</a:t>
            </a:r>
            <a:r>
              <a:rPr lang="en-US" sz="3600" dirty="0" err="1">
                <a:solidFill>
                  <a:srgbClr val="D8E156"/>
                </a:solidFill>
                <a:latin typeface="Calibri" panose="020F0502020204030204" pitchFamily="34" charset="0"/>
              </a:rPr>
              <a:t>x</a:t>
            </a:r>
            <a:r>
              <a:rPr lang="en-US" sz="3600" baseline="-25000" dirty="0" err="1">
                <a:solidFill>
                  <a:srgbClr val="FFFFFF"/>
                </a:solidFill>
                <a:latin typeface="Calibri" panose="020F0502020204030204" pitchFamily="34" charset="0"/>
              </a:rPr>
              <a:t>two</a:t>
            </a:r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 x 2</a:t>
            </a:r>
            <a:r>
              <a:rPr lang="en-US" sz="36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yyy…</a:t>
            </a:r>
            <a:r>
              <a:rPr lang="en-US" sz="3600" baseline="30000" dirty="0" err="1">
                <a:solidFill>
                  <a:srgbClr val="00BEE2"/>
                </a:solidFill>
                <a:latin typeface="Calibri" panose="020F0502020204030204" pitchFamily="34" charset="0"/>
              </a:rPr>
              <a:t>y</a:t>
            </a:r>
            <a:r>
              <a:rPr lang="en-US" sz="2000" baseline="30000" dirty="0" err="1">
                <a:solidFill>
                  <a:srgbClr val="FFFFFF"/>
                </a:solidFill>
                <a:latin typeface="Calibri" panose="020F0502020204030204" pitchFamily="34" charset="0"/>
              </a:rPr>
              <a:t>two</a:t>
            </a:r>
            <a:endParaRPr lang="en-US" sz="2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5E541B-C3AE-F0AB-EA69-79D8E77273EC}"/>
              </a:ext>
            </a:extLst>
          </p:cNvPr>
          <p:cNvSpPr txBox="1"/>
          <p:nvPr/>
        </p:nvSpPr>
        <p:spPr>
          <a:xfrm>
            <a:off x="571508" y="3633846"/>
            <a:ext cx="2147308" cy="1236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0" algn="r" defTabSz="914377">
              <a:spcBef>
                <a:spcPts val="1000"/>
              </a:spcBef>
              <a:buSzPct val="95000"/>
            </a:pPr>
            <a:r>
              <a:rPr lang="en-US" sz="2400" b="1" dirty="0">
                <a:solidFill>
                  <a:schemeClr val="accent6"/>
                </a:solidFill>
                <a:latin typeface="Calibri" panose="020F0502020204030204" pitchFamily="34" charset="0"/>
              </a:rPr>
              <a:t>Sign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bit:</a:t>
            </a:r>
            <a:endParaRPr lang="en-US" sz="2667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03225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rgbClr val="C6DAC3"/>
                </a:solidFill>
                <a:latin typeface="Calibri" panose="020F0502020204030204" pitchFamily="34" charset="0"/>
              </a:rPr>
              <a:t>1 is negative</a:t>
            </a:r>
          </a:p>
          <a:p>
            <a:pPr marL="403225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rgbClr val="C6DAC3"/>
                </a:solidFill>
                <a:latin typeface="Calibri" panose="020F0502020204030204" pitchFamily="34" charset="0"/>
              </a:rPr>
              <a:t>0 is positive</a:t>
            </a:r>
            <a:endParaRPr lang="en-US" sz="24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EDF6357-8AD2-B8BB-4752-33DE157A17F6}"/>
              </a:ext>
            </a:extLst>
          </p:cNvPr>
          <p:cNvSpPr/>
          <p:nvPr/>
        </p:nvSpPr>
        <p:spPr>
          <a:xfrm>
            <a:off x="2410078" y="1999959"/>
            <a:ext cx="2023872" cy="274400"/>
          </a:xfrm>
          <a:custGeom>
            <a:avLst/>
            <a:gdLst>
              <a:gd name="connsiteX0" fmla="*/ 2023872 w 2023872"/>
              <a:gd name="connsiteY0" fmla="*/ 0 h 438912"/>
              <a:gd name="connsiteX1" fmla="*/ 1999488 w 2023872"/>
              <a:gd name="connsiteY1" fmla="*/ 60960 h 438912"/>
              <a:gd name="connsiteX2" fmla="*/ 1938528 w 2023872"/>
              <a:gd name="connsiteY2" fmla="*/ 73152 h 438912"/>
              <a:gd name="connsiteX3" fmla="*/ 1609344 w 2023872"/>
              <a:gd name="connsiteY3" fmla="*/ 109728 h 438912"/>
              <a:gd name="connsiteX4" fmla="*/ 1304544 w 2023872"/>
              <a:gd name="connsiteY4" fmla="*/ 134112 h 438912"/>
              <a:gd name="connsiteX5" fmla="*/ 1194816 w 2023872"/>
              <a:gd name="connsiteY5" fmla="*/ 146304 h 438912"/>
              <a:gd name="connsiteX6" fmla="*/ 1011936 w 2023872"/>
              <a:gd name="connsiteY6" fmla="*/ 158496 h 438912"/>
              <a:gd name="connsiteX7" fmla="*/ 853440 w 2023872"/>
              <a:gd name="connsiteY7" fmla="*/ 170688 h 438912"/>
              <a:gd name="connsiteX8" fmla="*/ 621792 w 2023872"/>
              <a:gd name="connsiteY8" fmla="*/ 195072 h 438912"/>
              <a:gd name="connsiteX9" fmla="*/ 560832 w 2023872"/>
              <a:gd name="connsiteY9" fmla="*/ 207264 h 438912"/>
              <a:gd name="connsiteX10" fmla="*/ 451104 w 2023872"/>
              <a:gd name="connsiteY10" fmla="*/ 231648 h 438912"/>
              <a:gd name="connsiteX11" fmla="*/ 353568 w 2023872"/>
              <a:gd name="connsiteY11" fmla="*/ 256032 h 438912"/>
              <a:gd name="connsiteX12" fmla="*/ 280416 w 2023872"/>
              <a:gd name="connsiteY12" fmla="*/ 280416 h 438912"/>
              <a:gd name="connsiteX13" fmla="*/ 158496 w 2023872"/>
              <a:gd name="connsiteY13" fmla="*/ 304800 h 438912"/>
              <a:gd name="connsiteX14" fmla="*/ 85344 w 2023872"/>
              <a:gd name="connsiteY14" fmla="*/ 353568 h 438912"/>
              <a:gd name="connsiteX15" fmla="*/ 60960 w 2023872"/>
              <a:gd name="connsiteY15" fmla="*/ 390144 h 438912"/>
              <a:gd name="connsiteX16" fmla="*/ 24384 w 2023872"/>
              <a:gd name="connsiteY16" fmla="*/ 414528 h 438912"/>
              <a:gd name="connsiteX17" fmla="*/ 0 w 2023872"/>
              <a:gd name="connsiteY17" fmla="*/ 438912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3872" h="438912">
                <a:moveTo>
                  <a:pt x="2023872" y="0"/>
                </a:moveTo>
                <a:cubicBezTo>
                  <a:pt x="2015744" y="20320"/>
                  <a:pt x="2016105" y="46717"/>
                  <a:pt x="1999488" y="60960"/>
                </a:cubicBezTo>
                <a:cubicBezTo>
                  <a:pt x="1983754" y="74446"/>
                  <a:pt x="1958720" y="68492"/>
                  <a:pt x="1938528" y="73152"/>
                </a:cubicBezTo>
                <a:cubicBezTo>
                  <a:pt x="1747350" y="117270"/>
                  <a:pt x="1917437" y="93513"/>
                  <a:pt x="1609344" y="109728"/>
                </a:cubicBezTo>
                <a:cubicBezTo>
                  <a:pt x="1400364" y="135851"/>
                  <a:pt x="1634859" y="108703"/>
                  <a:pt x="1304544" y="134112"/>
                </a:cubicBezTo>
                <a:cubicBezTo>
                  <a:pt x="1267851" y="136935"/>
                  <a:pt x="1231490" y="143248"/>
                  <a:pt x="1194816" y="146304"/>
                </a:cubicBezTo>
                <a:cubicBezTo>
                  <a:pt x="1133932" y="151378"/>
                  <a:pt x="1072876" y="154143"/>
                  <a:pt x="1011936" y="158496"/>
                </a:cubicBezTo>
                <a:lnTo>
                  <a:pt x="853440" y="170688"/>
                </a:lnTo>
                <a:cubicBezTo>
                  <a:pt x="675442" y="200354"/>
                  <a:pt x="917639" y="162200"/>
                  <a:pt x="621792" y="195072"/>
                </a:cubicBezTo>
                <a:cubicBezTo>
                  <a:pt x="601196" y="197360"/>
                  <a:pt x="581220" y="203557"/>
                  <a:pt x="560832" y="207264"/>
                </a:cubicBezTo>
                <a:cubicBezTo>
                  <a:pt x="383721" y="239466"/>
                  <a:pt x="558587" y="202334"/>
                  <a:pt x="451104" y="231648"/>
                </a:cubicBezTo>
                <a:cubicBezTo>
                  <a:pt x="418772" y="240466"/>
                  <a:pt x="385361" y="245434"/>
                  <a:pt x="353568" y="256032"/>
                </a:cubicBezTo>
                <a:cubicBezTo>
                  <a:pt x="329184" y="264160"/>
                  <a:pt x="305620" y="275375"/>
                  <a:pt x="280416" y="280416"/>
                </a:cubicBezTo>
                <a:lnTo>
                  <a:pt x="158496" y="304800"/>
                </a:lnTo>
                <a:cubicBezTo>
                  <a:pt x="134112" y="321056"/>
                  <a:pt x="101600" y="329184"/>
                  <a:pt x="85344" y="353568"/>
                </a:cubicBezTo>
                <a:cubicBezTo>
                  <a:pt x="77216" y="365760"/>
                  <a:pt x="71321" y="379783"/>
                  <a:pt x="60960" y="390144"/>
                </a:cubicBezTo>
                <a:cubicBezTo>
                  <a:pt x="50599" y="400505"/>
                  <a:pt x="35826" y="405374"/>
                  <a:pt x="24384" y="414528"/>
                </a:cubicBezTo>
                <a:cubicBezTo>
                  <a:pt x="15408" y="421709"/>
                  <a:pt x="8128" y="430784"/>
                  <a:pt x="0" y="438912"/>
                </a:cubicBezTo>
              </a:path>
            </a:pathLst>
          </a:custGeom>
          <a:noFill/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3000F45-B403-D874-5B3E-8D12166E2BF7}"/>
              </a:ext>
            </a:extLst>
          </p:cNvPr>
          <p:cNvSpPr/>
          <p:nvPr/>
        </p:nvSpPr>
        <p:spPr>
          <a:xfrm>
            <a:off x="4255072" y="1985731"/>
            <a:ext cx="3450336" cy="517413"/>
          </a:xfrm>
          <a:custGeom>
            <a:avLst/>
            <a:gdLst>
              <a:gd name="connsiteX0" fmla="*/ 3450336 w 3450336"/>
              <a:gd name="connsiteY0" fmla="*/ 0 h 768194"/>
              <a:gd name="connsiteX1" fmla="*/ 3413760 w 3450336"/>
              <a:gd name="connsiteY1" fmla="*/ 60960 h 768194"/>
              <a:gd name="connsiteX2" fmla="*/ 3352800 w 3450336"/>
              <a:gd name="connsiteY2" fmla="*/ 134112 h 768194"/>
              <a:gd name="connsiteX3" fmla="*/ 3316224 w 3450336"/>
              <a:gd name="connsiteY3" fmla="*/ 146304 h 768194"/>
              <a:gd name="connsiteX4" fmla="*/ 3267456 w 3450336"/>
              <a:gd name="connsiteY4" fmla="*/ 170688 h 768194"/>
              <a:gd name="connsiteX5" fmla="*/ 3169920 w 3450336"/>
              <a:gd name="connsiteY5" fmla="*/ 195072 h 768194"/>
              <a:gd name="connsiteX6" fmla="*/ 2987040 w 3450336"/>
              <a:gd name="connsiteY6" fmla="*/ 219456 h 768194"/>
              <a:gd name="connsiteX7" fmla="*/ 2731008 w 3450336"/>
              <a:gd name="connsiteY7" fmla="*/ 231648 h 768194"/>
              <a:gd name="connsiteX8" fmla="*/ 2596896 w 3450336"/>
              <a:gd name="connsiteY8" fmla="*/ 268224 h 768194"/>
              <a:gd name="connsiteX9" fmla="*/ 2474976 w 3450336"/>
              <a:gd name="connsiteY9" fmla="*/ 280416 h 768194"/>
              <a:gd name="connsiteX10" fmla="*/ 2328672 w 3450336"/>
              <a:gd name="connsiteY10" fmla="*/ 304800 h 768194"/>
              <a:gd name="connsiteX11" fmla="*/ 2048256 w 3450336"/>
              <a:gd name="connsiteY11" fmla="*/ 329184 h 768194"/>
              <a:gd name="connsiteX12" fmla="*/ 1950720 w 3450336"/>
              <a:gd name="connsiteY12" fmla="*/ 341376 h 768194"/>
              <a:gd name="connsiteX13" fmla="*/ 1658112 w 3450336"/>
              <a:gd name="connsiteY13" fmla="*/ 365760 h 768194"/>
              <a:gd name="connsiteX14" fmla="*/ 1584960 w 3450336"/>
              <a:gd name="connsiteY14" fmla="*/ 377952 h 768194"/>
              <a:gd name="connsiteX15" fmla="*/ 1499616 w 3450336"/>
              <a:gd name="connsiteY15" fmla="*/ 390144 h 768194"/>
              <a:gd name="connsiteX16" fmla="*/ 1426464 w 3450336"/>
              <a:gd name="connsiteY16" fmla="*/ 402336 h 768194"/>
              <a:gd name="connsiteX17" fmla="*/ 1121664 w 3450336"/>
              <a:gd name="connsiteY17" fmla="*/ 426720 h 768194"/>
              <a:gd name="connsiteX18" fmla="*/ 914400 w 3450336"/>
              <a:gd name="connsiteY18" fmla="*/ 451104 h 768194"/>
              <a:gd name="connsiteX19" fmla="*/ 658368 w 3450336"/>
              <a:gd name="connsiteY19" fmla="*/ 475488 h 768194"/>
              <a:gd name="connsiteX20" fmla="*/ 524256 w 3450336"/>
              <a:gd name="connsiteY20" fmla="*/ 499872 h 768194"/>
              <a:gd name="connsiteX21" fmla="*/ 426720 w 3450336"/>
              <a:gd name="connsiteY21" fmla="*/ 524256 h 768194"/>
              <a:gd name="connsiteX22" fmla="*/ 365760 w 3450336"/>
              <a:gd name="connsiteY22" fmla="*/ 536448 h 768194"/>
              <a:gd name="connsiteX23" fmla="*/ 329184 w 3450336"/>
              <a:gd name="connsiteY23" fmla="*/ 548640 h 768194"/>
              <a:gd name="connsiteX24" fmla="*/ 231648 w 3450336"/>
              <a:gd name="connsiteY24" fmla="*/ 573024 h 768194"/>
              <a:gd name="connsiteX25" fmla="*/ 182880 w 3450336"/>
              <a:gd name="connsiteY25" fmla="*/ 585216 h 768194"/>
              <a:gd name="connsiteX26" fmla="*/ 109728 w 3450336"/>
              <a:gd name="connsiteY26" fmla="*/ 633984 h 768194"/>
              <a:gd name="connsiteX27" fmla="*/ 73152 w 3450336"/>
              <a:gd name="connsiteY27" fmla="*/ 658368 h 768194"/>
              <a:gd name="connsiteX28" fmla="*/ 24384 w 3450336"/>
              <a:gd name="connsiteY28" fmla="*/ 731520 h 768194"/>
              <a:gd name="connsiteX29" fmla="*/ 0 w 3450336"/>
              <a:gd name="connsiteY29" fmla="*/ 768096 h 7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0336" h="768194">
                <a:moveTo>
                  <a:pt x="3450336" y="0"/>
                </a:moveTo>
                <a:cubicBezTo>
                  <a:pt x="3438144" y="20320"/>
                  <a:pt x="3426319" y="40865"/>
                  <a:pt x="3413760" y="60960"/>
                </a:cubicBezTo>
                <a:cubicBezTo>
                  <a:pt x="3397695" y="86664"/>
                  <a:pt x="3378694" y="116849"/>
                  <a:pt x="3352800" y="134112"/>
                </a:cubicBezTo>
                <a:cubicBezTo>
                  <a:pt x="3342107" y="141241"/>
                  <a:pt x="3328036" y="141242"/>
                  <a:pt x="3316224" y="146304"/>
                </a:cubicBezTo>
                <a:cubicBezTo>
                  <a:pt x="3299519" y="153463"/>
                  <a:pt x="3284161" y="163529"/>
                  <a:pt x="3267456" y="170688"/>
                </a:cubicBezTo>
                <a:cubicBezTo>
                  <a:pt x="3236287" y="184046"/>
                  <a:pt x="3203064" y="189046"/>
                  <a:pt x="3169920" y="195072"/>
                </a:cubicBezTo>
                <a:cubicBezTo>
                  <a:pt x="3109688" y="206023"/>
                  <a:pt x="3048064" y="215388"/>
                  <a:pt x="2987040" y="219456"/>
                </a:cubicBezTo>
                <a:cubicBezTo>
                  <a:pt x="2901789" y="225139"/>
                  <a:pt x="2816352" y="227584"/>
                  <a:pt x="2731008" y="231648"/>
                </a:cubicBezTo>
                <a:cubicBezTo>
                  <a:pt x="2673821" y="250710"/>
                  <a:pt x="2654339" y="260565"/>
                  <a:pt x="2596896" y="268224"/>
                </a:cubicBezTo>
                <a:cubicBezTo>
                  <a:pt x="2556412" y="273622"/>
                  <a:pt x="2515460" y="275018"/>
                  <a:pt x="2474976" y="280416"/>
                </a:cubicBezTo>
                <a:cubicBezTo>
                  <a:pt x="2305705" y="302985"/>
                  <a:pt x="2545653" y="283102"/>
                  <a:pt x="2328672" y="304800"/>
                </a:cubicBezTo>
                <a:cubicBezTo>
                  <a:pt x="1942272" y="343440"/>
                  <a:pt x="2367179" y="293748"/>
                  <a:pt x="2048256" y="329184"/>
                </a:cubicBezTo>
                <a:cubicBezTo>
                  <a:pt x="2015691" y="332802"/>
                  <a:pt x="1983362" y="338538"/>
                  <a:pt x="1950720" y="341376"/>
                </a:cubicBezTo>
                <a:cubicBezTo>
                  <a:pt x="1770636" y="357035"/>
                  <a:pt x="1804759" y="346207"/>
                  <a:pt x="1658112" y="365760"/>
                </a:cubicBezTo>
                <a:cubicBezTo>
                  <a:pt x="1633609" y="369027"/>
                  <a:pt x="1609393" y="374193"/>
                  <a:pt x="1584960" y="377952"/>
                </a:cubicBezTo>
                <a:cubicBezTo>
                  <a:pt x="1556557" y="382322"/>
                  <a:pt x="1528019" y="385774"/>
                  <a:pt x="1499616" y="390144"/>
                </a:cubicBezTo>
                <a:cubicBezTo>
                  <a:pt x="1475183" y="393903"/>
                  <a:pt x="1451015" y="399448"/>
                  <a:pt x="1426464" y="402336"/>
                </a:cubicBezTo>
                <a:cubicBezTo>
                  <a:pt x="1345994" y="411803"/>
                  <a:pt x="1196776" y="421355"/>
                  <a:pt x="1121664" y="426720"/>
                </a:cubicBezTo>
                <a:cubicBezTo>
                  <a:pt x="1007808" y="449491"/>
                  <a:pt x="1092949" y="434872"/>
                  <a:pt x="914400" y="451104"/>
                </a:cubicBezTo>
                <a:cubicBezTo>
                  <a:pt x="829022" y="458866"/>
                  <a:pt x="742932" y="461394"/>
                  <a:pt x="658368" y="475488"/>
                </a:cubicBezTo>
                <a:cubicBezTo>
                  <a:pt x="613562" y="482956"/>
                  <a:pt x="568560" y="489648"/>
                  <a:pt x="524256" y="499872"/>
                </a:cubicBezTo>
                <a:cubicBezTo>
                  <a:pt x="491602" y="507408"/>
                  <a:pt x="459582" y="517684"/>
                  <a:pt x="426720" y="524256"/>
                </a:cubicBezTo>
                <a:cubicBezTo>
                  <a:pt x="406400" y="528320"/>
                  <a:pt x="385864" y="531422"/>
                  <a:pt x="365760" y="536448"/>
                </a:cubicBezTo>
                <a:cubicBezTo>
                  <a:pt x="353292" y="539565"/>
                  <a:pt x="341583" y="545259"/>
                  <a:pt x="329184" y="548640"/>
                </a:cubicBezTo>
                <a:cubicBezTo>
                  <a:pt x="296852" y="557458"/>
                  <a:pt x="264160" y="564896"/>
                  <a:pt x="231648" y="573024"/>
                </a:cubicBezTo>
                <a:lnTo>
                  <a:pt x="182880" y="585216"/>
                </a:lnTo>
                <a:lnTo>
                  <a:pt x="109728" y="633984"/>
                </a:lnTo>
                <a:lnTo>
                  <a:pt x="73152" y="658368"/>
                </a:lnTo>
                <a:cubicBezTo>
                  <a:pt x="56896" y="682752"/>
                  <a:pt x="33651" y="703718"/>
                  <a:pt x="24384" y="731520"/>
                </a:cubicBezTo>
                <a:cubicBezTo>
                  <a:pt x="10907" y="771951"/>
                  <a:pt x="25043" y="768096"/>
                  <a:pt x="0" y="768096"/>
                </a:cubicBezTo>
              </a:path>
            </a:pathLst>
          </a:custGeom>
          <a:noFill/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FCC15E37-54A8-2507-C415-78C12B1D9F52}"/>
              </a:ext>
            </a:extLst>
          </p:cNvPr>
          <p:cNvSpPr/>
          <p:nvPr/>
        </p:nvSpPr>
        <p:spPr>
          <a:xfrm rot="16200000">
            <a:off x="2148077" y="3259837"/>
            <a:ext cx="173737" cy="560832"/>
          </a:xfrm>
          <a:prstGeom prst="leftBrac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A9B47F-46CA-C67E-2BD8-C0E1E1D66268}"/>
              </a:ext>
            </a:extLst>
          </p:cNvPr>
          <p:cNvSpPr txBox="1"/>
          <p:nvPr/>
        </p:nvSpPr>
        <p:spPr>
          <a:xfrm>
            <a:off x="5535168" y="3633846"/>
            <a:ext cx="653491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defTabSz="914377">
              <a:spcBef>
                <a:spcPts val="1000"/>
              </a:spcBef>
              <a:buSzPct val="95000"/>
            </a:pP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Significand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field (i.e., mantissa):</a:t>
            </a:r>
            <a:endParaRPr lang="en-US" sz="2667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12762" lvl="1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Normalized convention: significand leads w/1</a:t>
            </a:r>
          </a:p>
          <a:p>
            <a:pPr marL="512762" lvl="1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To pack more bits, treat leading</a:t>
            </a:r>
            <a:r>
              <a:rPr lang="en-US" sz="2400" b="1" dirty="0">
                <a:solidFill>
                  <a:srgbClr val="C6DAC3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1 as </a:t>
            </a:r>
            <a:r>
              <a:rPr lang="en-US" sz="2400" b="1" dirty="0">
                <a:solidFill>
                  <a:srgbClr val="C6DAC3"/>
                </a:solidFill>
                <a:latin typeface="Calibri" panose="020F0502020204030204" pitchFamily="34" charset="0"/>
              </a:rPr>
              <a:t>implicit</a:t>
            </a: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; represent other bits explicitly in significand.</a:t>
            </a:r>
          </a:p>
          <a:p>
            <a:pPr marL="800100" lvl="2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</a:rPr>
              <a:t>significand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 = </a:t>
            </a:r>
            <a:r>
              <a:rPr lang="en-US" sz="2400" b="1" u="sng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 + 23-bit </a:t>
            </a: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significand</a:t>
            </a:r>
            <a:r>
              <a:rPr lang="en-US" sz="2400" dirty="0">
                <a:solidFill>
                  <a:schemeClr val="accent4"/>
                </a:solidFill>
                <a:latin typeface="Calibri" panose="020F0502020204030204" pitchFamily="34" charset="0"/>
              </a:rPr>
              <a:t> field</a:t>
            </a:r>
          </a:p>
          <a:p>
            <a:pPr marL="800100" lvl="2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0 &lt; significand field &lt; 1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97DF41CA-EE44-88CE-042D-E2B6FABCCE0B}"/>
              </a:ext>
            </a:extLst>
          </p:cNvPr>
          <p:cNvSpPr/>
          <p:nvPr/>
        </p:nvSpPr>
        <p:spPr>
          <a:xfrm rot="16200000">
            <a:off x="7953375" y="1035176"/>
            <a:ext cx="173737" cy="5010152"/>
          </a:xfrm>
          <a:prstGeom prst="leftBrace">
            <a:avLst>
              <a:gd name="adj1" fmla="val 8333"/>
              <a:gd name="adj2" fmla="val 18259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51C5A0E-51C5-780C-15E2-E6E3C8517137}"/>
              </a:ext>
            </a:extLst>
          </p:cNvPr>
          <p:cNvSpPr/>
          <p:nvPr/>
        </p:nvSpPr>
        <p:spPr>
          <a:xfrm>
            <a:off x="5949696" y="1999958"/>
            <a:ext cx="1255776" cy="505497"/>
          </a:xfrm>
          <a:custGeom>
            <a:avLst/>
            <a:gdLst>
              <a:gd name="connsiteX0" fmla="*/ 0 w 1255776"/>
              <a:gd name="connsiteY0" fmla="*/ 0 h 621792"/>
              <a:gd name="connsiteX1" fmla="*/ 170688 w 1255776"/>
              <a:gd name="connsiteY1" fmla="*/ 170688 h 621792"/>
              <a:gd name="connsiteX2" fmla="*/ 219456 w 1255776"/>
              <a:gd name="connsiteY2" fmla="*/ 195072 h 621792"/>
              <a:gd name="connsiteX3" fmla="*/ 475488 w 1255776"/>
              <a:gd name="connsiteY3" fmla="*/ 219456 h 621792"/>
              <a:gd name="connsiteX4" fmla="*/ 573024 w 1255776"/>
              <a:gd name="connsiteY4" fmla="*/ 231648 h 621792"/>
              <a:gd name="connsiteX5" fmla="*/ 890016 w 1255776"/>
              <a:gd name="connsiteY5" fmla="*/ 256032 h 621792"/>
              <a:gd name="connsiteX6" fmla="*/ 926592 w 1255776"/>
              <a:gd name="connsiteY6" fmla="*/ 268224 h 621792"/>
              <a:gd name="connsiteX7" fmla="*/ 999744 w 1255776"/>
              <a:gd name="connsiteY7" fmla="*/ 316992 h 621792"/>
              <a:gd name="connsiteX8" fmla="*/ 1024128 w 1255776"/>
              <a:gd name="connsiteY8" fmla="*/ 353568 h 621792"/>
              <a:gd name="connsiteX9" fmla="*/ 1097280 w 1255776"/>
              <a:gd name="connsiteY9" fmla="*/ 402336 h 621792"/>
              <a:gd name="connsiteX10" fmla="*/ 1182624 w 1255776"/>
              <a:gd name="connsiteY10" fmla="*/ 499872 h 621792"/>
              <a:gd name="connsiteX11" fmla="*/ 1231392 w 1255776"/>
              <a:gd name="connsiteY11" fmla="*/ 573024 h 621792"/>
              <a:gd name="connsiteX12" fmla="*/ 1255776 w 1255776"/>
              <a:gd name="connsiteY1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5776" h="621792">
                <a:moveTo>
                  <a:pt x="0" y="0"/>
                </a:moveTo>
                <a:cubicBezTo>
                  <a:pt x="56896" y="56896"/>
                  <a:pt x="110549" y="117231"/>
                  <a:pt x="170688" y="170688"/>
                </a:cubicBezTo>
                <a:cubicBezTo>
                  <a:pt x="184272" y="182763"/>
                  <a:pt x="202751" y="187913"/>
                  <a:pt x="219456" y="195072"/>
                </a:cubicBezTo>
                <a:cubicBezTo>
                  <a:pt x="298453" y="228928"/>
                  <a:pt x="397606" y="215129"/>
                  <a:pt x="475488" y="219456"/>
                </a:cubicBezTo>
                <a:cubicBezTo>
                  <a:pt x="508000" y="223520"/>
                  <a:pt x="540386" y="228768"/>
                  <a:pt x="573024" y="231648"/>
                </a:cubicBezTo>
                <a:cubicBezTo>
                  <a:pt x="678590" y="240963"/>
                  <a:pt x="784602" y="245127"/>
                  <a:pt x="890016" y="256032"/>
                </a:cubicBezTo>
                <a:cubicBezTo>
                  <a:pt x="902799" y="257354"/>
                  <a:pt x="915358" y="261983"/>
                  <a:pt x="926592" y="268224"/>
                </a:cubicBezTo>
                <a:cubicBezTo>
                  <a:pt x="952210" y="282456"/>
                  <a:pt x="999744" y="316992"/>
                  <a:pt x="999744" y="316992"/>
                </a:cubicBezTo>
                <a:cubicBezTo>
                  <a:pt x="1007872" y="329184"/>
                  <a:pt x="1013101" y="343919"/>
                  <a:pt x="1024128" y="353568"/>
                </a:cubicBezTo>
                <a:cubicBezTo>
                  <a:pt x="1046183" y="372866"/>
                  <a:pt x="1097280" y="402336"/>
                  <a:pt x="1097280" y="402336"/>
                </a:cubicBezTo>
                <a:cubicBezTo>
                  <a:pt x="1154176" y="487680"/>
                  <a:pt x="1121664" y="459232"/>
                  <a:pt x="1182624" y="499872"/>
                </a:cubicBezTo>
                <a:cubicBezTo>
                  <a:pt x="1198880" y="524256"/>
                  <a:pt x="1222125" y="545222"/>
                  <a:pt x="1231392" y="573024"/>
                </a:cubicBezTo>
                <a:cubicBezTo>
                  <a:pt x="1245401" y="615052"/>
                  <a:pt x="1234497" y="600513"/>
                  <a:pt x="1255776" y="621792"/>
                </a:cubicBezTo>
              </a:path>
            </a:pathLst>
          </a:custGeom>
          <a:noFill/>
          <a:ln w="3810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91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B9DF90-60DE-872C-215F-F7D1F47AB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08051"/>
            <a:ext cx="11315701" cy="1278030"/>
          </a:xfrm>
        </p:spPr>
        <p:txBody>
          <a:bodyPr>
            <a:normAutofit/>
          </a:bodyPr>
          <a:lstStyle/>
          <a:p>
            <a:r>
              <a:rPr lang="en-US" sz="2800" dirty="0"/>
              <a:t>Single precision standard for 32-bit word</a:t>
            </a:r>
            <a:r>
              <a:rPr lang="en-US" sz="2800" b="1" dirty="0"/>
              <a:t>. In C,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sz="2800" b="1" dirty="0"/>
              <a:t>.</a:t>
            </a:r>
            <a:r>
              <a:rPr lang="en-US" sz="2800" dirty="0"/>
              <a:t> </a:t>
            </a:r>
            <a:endParaRPr lang="en-US" sz="2800" b="1" dirty="0"/>
          </a:p>
          <a:p>
            <a:r>
              <a:rPr lang="en-US" sz="2800" b="1" dirty="0">
                <a:solidFill>
                  <a:schemeClr val="accent3"/>
                </a:solidFill>
              </a:rPr>
              <a:t>Normalized</a:t>
            </a:r>
            <a:r>
              <a:rPr lang="en-US" sz="2800" b="1" dirty="0"/>
              <a:t> format: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D32C60E-ECE3-6906-9F42-49A6C42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754 Floating Point Standard (2/3)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18076C-066D-9622-3A61-25586EBA0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502992"/>
              </p:ext>
            </p:extLst>
          </p:nvPr>
        </p:nvGraphicFramePr>
        <p:xfrm>
          <a:off x="1954530" y="2246376"/>
          <a:ext cx="8590790" cy="1207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  <a:lumOff val="50000"/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  <a:lumOff val="50000"/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bit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8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747A86-62EC-11E1-293A-31B5A4787D80}"/>
              </a:ext>
            </a:extLst>
          </p:cNvPr>
          <p:cNvSpPr txBox="1"/>
          <p:nvPr/>
        </p:nvSpPr>
        <p:spPr>
          <a:xfrm>
            <a:off x="4255072" y="1387893"/>
            <a:ext cx="4284956" cy="64633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±1.xxx…</a:t>
            </a:r>
            <a:r>
              <a:rPr lang="en-US" sz="36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x</a:t>
            </a:r>
            <a:r>
              <a:rPr lang="en-US" sz="3600" baseline="-25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two</a:t>
            </a:r>
            <a:r>
              <a:rPr lang="en-US" sz="3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x</a:t>
            </a:r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 2</a:t>
            </a:r>
            <a:r>
              <a:rPr lang="en-US" sz="36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yyy…</a:t>
            </a:r>
            <a:r>
              <a:rPr lang="en-US" sz="3600" baseline="30000" dirty="0" err="1">
                <a:solidFill>
                  <a:srgbClr val="00BEE2"/>
                </a:solidFill>
                <a:latin typeface="Calibri" panose="020F0502020204030204" pitchFamily="34" charset="0"/>
              </a:rPr>
              <a:t>y</a:t>
            </a:r>
            <a:r>
              <a:rPr lang="en-US" sz="2000" baseline="30000" dirty="0" err="1">
                <a:solidFill>
                  <a:srgbClr val="FFFFFF"/>
                </a:solidFill>
                <a:latin typeface="Calibri" panose="020F0502020204030204" pitchFamily="34" charset="0"/>
              </a:rPr>
              <a:t>two</a:t>
            </a:r>
            <a:endParaRPr lang="en-US" sz="2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83FAB08-0340-4CEB-BB89-48D1CC4851C2}"/>
              </a:ext>
            </a:extLst>
          </p:cNvPr>
          <p:cNvSpPr/>
          <p:nvPr/>
        </p:nvSpPr>
        <p:spPr>
          <a:xfrm>
            <a:off x="2410078" y="1999959"/>
            <a:ext cx="2023872" cy="274400"/>
          </a:xfrm>
          <a:custGeom>
            <a:avLst/>
            <a:gdLst>
              <a:gd name="connsiteX0" fmla="*/ 2023872 w 2023872"/>
              <a:gd name="connsiteY0" fmla="*/ 0 h 438912"/>
              <a:gd name="connsiteX1" fmla="*/ 1999488 w 2023872"/>
              <a:gd name="connsiteY1" fmla="*/ 60960 h 438912"/>
              <a:gd name="connsiteX2" fmla="*/ 1938528 w 2023872"/>
              <a:gd name="connsiteY2" fmla="*/ 73152 h 438912"/>
              <a:gd name="connsiteX3" fmla="*/ 1609344 w 2023872"/>
              <a:gd name="connsiteY3" fmla="*/ 109728 h 438912"/>
              <a:gd name="connsiteX4" fmla="*/ 1304544 w 2023872"/>
              <a:gd name="connsiteY4" fmla="*/ 134112 h 438912"/>
              <a:gd name="connsiteX5" fmla="*/ 1194816 w 2023872"/>
              <a:gd name="connsiteY5" fmla="*/ 146304 h 438912"/>
              <a:gd name="connsiteX6" fmla="*/ 1011936 w 2023872"/>
              <a:gd name="connsiteY6" fmla="*/ 158496 h 438912"/>
              <a:gd name="connsiteX7" fmla="*/ 853440 w 2023872"/>
              <a:gd name="connsiteY7" fmla="*/ 170688 h 438912"/>
              <a:gd name="connsiteX8" fmla="*/ 621792 w 2023872"/>
              <a:gd name="connsiteY8" fmla="*/ 195072 h 438912"/>
              <a:gd name="connsiteX9" fmla="*/ 560832 w 2023872"/>
              <a:gd name="connsiteY9" fmla="*/ 207264 h 438912"/>
              <a:gd name="connsiteX10" fmla="*/ 451104 w 2023872"/>
              <a:gd name="connsiteY10" fmla="*/ 231648 h 438912"/>
              <a:gd name="connsiteX11" fmla="*/ 353568 w 2023872"/>
              <a:gd name="connsiteY11" fmla="*/ 256032 h 438912"/>
              <a:gd name="connsiteX12" fmla="*/ 280416 w 2023872"/>
              <a:gd name="connsiteY12" fmla="*/ 280416 h 438912"/>
              <a:gd name="connsiteX13" fmla="*/ 158496 w 2023872"/>
              <a:gd name="connsiteY13" fmla="*/ 304800 h 438912"/>
              <a:gd name="connsiteX14" fmla="*/ 85344 w 2023872"/>
              <a:gd name="connsiteY14" fmla="*/ 353568 h 438912"/>
              <a:gd name="connsiteX15" fmla="*/ 60960 w 2023872"/>
              <a:gd name="connsiteY15" fmla="*/ 390144 h 438912"/>
              <a:gd name="connsiteX16" fmla="*/ 24384 w 2023872"/>
              <a:gd name="connsiteY16" fmla="*/ 414528 h 438912"/>
              <a:gd name="connsiteX17" fmla="*/ 0 w 2023872"/>
              <a:gd name="connsiteY17" fmla="*/ 438912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23872" h="438912">
                <a:moveTo>
                  <a:pt x="2023872" y="0"/>
                </a:moveTo>
                <a:cubicBezTo>
                  <a:pt x="2015744" y="20320"/>
                  <a:pt x="2016105" y="46717"/>
                  <a:pt x="1999488" y="60960"/>
                </a:cubicBezTo>
                <a:cubicBezTo>
                  <a:pt x="1983754" y="74446"/>
                  <a:pt x="1958720" y="68492"/>
                  <a:pt x="1938528" y="73152"/>
                </a:cubicBezTo>
                <a:cubicBezTo>
                  <a:pt x="1747350" y="117270"/>
                  <a:pt x="1917437" y="93513"/>
                  <a:pt x="1609344" y="109728"/>
                </a:cubicBezTo>
                <a:cubicBezTo>
                  <a:pt x="1400364" y="135851"/>
                  <a:pt x="1634859" y="108703"/>
                  <a:pt x="1304544" y="134112"/>
                </a:cubicBezTo>
                <a:cubicBezTo>
                  <a:pt x="1267851" y="136935"/>
                  <a:pt x="1231490" y="143248"/>
                  <a:pt x="1194816" y="146304"/>
                </a:cubicBezTo>
                <a:cubicBezTo>
                  <a:pt x="1133932" y="151378"/>
                  <a:pt x="1072876" y="154143"/>
                  <a:pt x="1011936" y="158496"/>
                </a:cubicBezTo>
                <a:lnTo>
                  <a:pt x="853440" y="170688"/>
                </a:lnTo>
                <a:cubicBezTo>
                  <a:pt x="675442" y="200354"/>
                  <a:pt x="917639" y="162200"/>
                  <a:pt x="621792" y="195072"/>
                </a:cubicBezTo>
                <a:cubicBezTo>
                  <a:pt x="601196" y="197360"/>
                  <a:pt x="581220" y="203557"/>
                  <a:pt x="560832" y="207264"/>
                </a:cubicBezTo>
                <a:cubicBezTo>
                  <a:pt x="383721" y="239466"/>
                  <a:pt x="558587" y="202334"/>
                  <a:pt x="451104" y="231648"/>
                </a:cubicBezTo>
                <a:cubicBezTo>
                  <a:pt x="418772" y="240466"/>
                  <a:pt x="385361" y="245434"/>
                  <a:pt x="353568" y="256032"/>
                </a:cubicBezTo>
                <a:cubicBezTo>
                  <a:pt x="329184" y="264160"/>
                  <a:pt x="305620" y="275375"/>
                  <a:pt x="280416" y="280416"/>
                </a:cubicBezTo>
                <a:lnTo>
                  <a:pt x="158496" y="304800"/>
                </a:lnTo>
                <a:cubicBezTo>
                  <a:pt x="134112" y="321056"/>
                  <a:pt x="101600" y="329184"/>
                  <a:pt x="85344" y="353568"/>
                </a:cubicBezTo>
                <a:cubicBezTo>
                  <a:pt x="77216" y="365760"/>
                  <a:pt x="71321" y="379783"/>
                  <a:pt x="60960" y="390144"/>
                </a:cubicBezTo>
                <a:cubicBezTo>
                  <a:pt x="50599" y="400505"/>
                  <a:pt x="35826" y="405374"/>
                  <a:pt x="24384" y="414528"/>
                </a:cubicBezTo>
                <a:cubicBezTo>
                  <a:pt x="15408" y="421709"/>
                  <a:pt x="8128" y="430784"/>
                  <a:pt x="0" y="438912"/>
                </a:cubicBezTo>
              </a:path>
            </a:pathLst>
          </a:custGeom>
          <a:noFill/>
          <a:ln w="38100">
            <a:solidFill>
              <a:schemeClr val="tx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179B16C-6870-B70C-1CC8-20239E0DD9B2}"/>
              </a:ext>
            </a:extLst>
          </p:cNvPr>
          <p:cNvSpPr/>
          <p:nvPr/>
        </p:nvSpPr>
        <p:spPr>
          <a:xfrm>
            <a:off x="4255072" y="1985731"/>
            <a:ext cx="3450336" cy="517413"/>
          </a:xfrm>
          <a:custGeom>
            <a:avLst/>
            <a:gdLst>
              <a:gd name="connsiteX0" fmla="*/ 3450336 w 3450336"/>
              <a:gd name="connsiteY0" fmla="*/ 0 h 768194"/>
              <a:gd name="connsiteX1" fmla="*/ 3413760 w 3450336"/>
              <a:gd name="connsiteY1" fmla="*/ 60960 h 768194"/>
              <a:gd name="connsiteX2" fmla="*/ 3352800 w 3450336"/>
              <a:gd name="connsiteY2" fmla="*/ 134112 h 768194"/>
              <a:gd name="connsiteX3" fmla="*/ 3316224 w 3450336"/>
              <a:gd name="connsiteY3" fmla="*/ 146304 h 768194"/>
              <a:gd name="connsiteX4" fmla="*/ 3267456 w 3450336"/>
              <a:gd name="connsiteY4" fmla="*/ 170688 h 768194"/>
              <a:gd name="connsiteX5" fmla="*/ 3169920 w 3450336"/>
              <a:gd name="connsiteY5" fmla="*/ 195072 h 768194"/>
              <a:gd name="connsiteX6" fmla="*/ 2987040 w 3450336"/>
              <a:gd name="connsiteY6" fmla="*/ 219456 h 768194"/>
              <a:gd name="connsiteX7" fmla="*/ 2731008 w 3450336"/>
              <a:gd name="connsiteY7" fmla="*/ 231648 h 768194"/>
              <a:gd name="connsiteX8" fmla="*/ 2596896 w 3450336"/>
              <a:gd name="connsiteY8" fmla="*/ 268224 h 768194"/>
              <a:gd name="connsiteX9" fmla="*/ 2474976 w 3450336"/>
              <a:gd name="connsiteY9" fmla="*/ 280416 h 768194"/>
              <a:gd name="connsiteX10" fmla="*/ 2328672 w 3450336"/>
              <a:gd name="connsiteY10" fmla="*/ 304800 h 768194"/>
              <a:gd name="connsiteX11" fmla="*/ 2048256 w 3450336"/>
              <a:gd name="connsiteY11" fmla="*/ 329184 h 768194"/>
              <a:gd name="connsiteX12" fmla="*/ 1950720 w 3450336"/>
              <a:gd name="connsiteY12" fmla="*/ 341376 h 768194"/>
              <a:gd name="connsiteX13" fmla="*/ 1658112 w 3450336"/>
              <a:gd name="connsiteY13" fmla="*/ 365760 h 768194"/>
              <a:gd name="connsiteX14" fmla="*/ 1584960 w 3450336"/>
              <a:gd name="connsiteY14" fmla="*/ 377952 h 768194"/>
              <a:gd name="connsiteX15" fmla="*/ 1499616 w 3450336"/>
              <a:gd name="connsiteY15" fmla="*/ 390144 h 768194"/>
              <a:gd name="connsiteX16" fmla="*/ 1426464 w 3450336"/>
              <a:gd name="connsiteY16" fmla="*/ 402336 h 768194"/>
              <a:gd name="connsiteX17" fmla="*/ 1121664 w 3450336"/>
              <a:gd name="connsiteY17" fmla="*/ 426720 h 768194"/>
              <a:gd name="connsiteX18" fmla="*/ 914400 w 3450336"/>
              <a:gd name="connsiteY18" fmla="*/ 451104 h 768194"/>
              <a:gd name="connsiteX19" fmla="*/ 658368 w 3450336"/>
              <a:gd name="connsiteY19" fmla="*/ 475488 h 768194"/>
              <a:gd name="connsiteX20" fmla="*/ 524256 w 3450336"/>
              <a:gd name="connsiteY20" fmla="*/ 499872 h 768194"/>
              <a:gd name="connsiteX21" fmla="*/ 426720 w 3450336"/>
              <a:gd name="connsiteY21" fmla="*/ 524256 h 768194"/>
              <a:gd name="connsiteX22" fmla="*/ 365760 w 3450336"/>
              <a:gd name="connsiteY22" fmla="*/ 536448 h 768194"/>
              <a:gd name="connsiteX23" fmla="*/ 329184 w 3450336"/>
              <a:gd name="connsiteY23" fmla="*/ 548640 h 768194"/>
              <a:gd name="connsiteX24" fmla="*/ 231648 w 3450336"/>
              <a:gd name="connsiteY24" fmla="*/ 573024 h 768194"/>
              <a:gd name="connsiteX25" fmla="*/ 182880 w 3450336"/>
              <a:gd name="connsiteY25" fmla="*/ 585216 h 768194"/>
              <a:gd name="connsiteX26" fmla="*/ 109728 w 3450336"/>
              <a:gd name="connsiteY26" fmla="*/ 633984 h 768194"/>
              <a:gd name="connsiteX27" fmla="*/ 73152 w 3450336"/>
              <a:gd name="connsiteY27" fmla="*/ 658368 h 768194"/>
              <a:gd name="connsiteX28" fmla="*/ 24384 w 3450336"/>
              <a:gd name="connsiteY28" fmla="*/ 731520 h 768194"/>
              <a:gd name="connsiteX29" fmla="*/ 0 w 3450336"/>
              <a:gd name="connsiteY29" fmla="*/ 768096 h 7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0336" h="768194">
                <a:moveTo>
                  <a:pt x="3450336" y="0"/>
                </a:moveTo>
                <a:cubicBezTo>
                  <a:pt x="3438144" y="20320"/>
                  <a:pt x="3426319" y="40865"/>
                  <a:pt x="3413760" y="60960"/>
                </a:cubicBezTo>
                <a:cubicBezTo>
                  <a:pt x="3397695" y="86664"/>
                  <a:pt x="3378694" y="116849"/>
                  <a:pt x="3352800" y="134112"/>
                </a:cubicBezTo>
                <a:cubicBezTo>
                  <a:pt x="3342107" y="141241"/>
                  <a:pt x="3328036" y="141242"/>
                  <a:pt x="3316224" y="146304"/>
                </a:cubicBezTo>
                <a:cubicBezTo>
                  <a:pt x="3299519" y="153463"/>
                  <a:pt x="3284161" y="163529"/>
                  <a:pt x="3267456" y="170688"/>
                </a:cubicBezTo>
                <a:cubicBezTo>
                  <a:pt x="3236287" y="184046"/>
                  <a:pt x="3203064" y="189046"/>
                  <a:pt x="3169920" y="195072"/>
                </a:cubicBezTo>
                <a:cubicBezTo>
                  <a:pt x="3109688" y="206023"/>
                  <a:pt x="3048064" y="215388"/>
                  <a:pt x="2987040" y="219456"/>
                </a:cubicBezTo>
                <a:cubicBezTo>
                  <a:pt x="2901789" y="225139"/>
                  <a:pt x="2816352" y="227584"/>
                  <a:pt x="2731008" y="231648"/>
                </a:cubicBezTo>
                <a:cubicBezTo>
                  <a:pt x="2673821" y="250710"/>
                  <a:pt x="2654339" y="260565"/>
                  <a:pt x="2596896" y="268224"/>
                </a:cubicBezTo>
                <a:cubicBezTo>
                  <a:pt x="2556412" y="273622"/>
                  <a:pt x="2515460" y="275018"/>
                  <a:pt x="2474976" y="280416"/>
                </a:cubicBezTo>
                <a:cubicBezTo>
                  <a:pt x="2305705" y="302985"/>
                  <a:pt x="2545653" y="283102"/>
                  <a:pt x="2328672" y="304800"/>
                </a:cubicBezTo>
                <a:cubicBezTo>
                  <a:pt x="1942272" y="343440"/>
                  <a:pt x="2367179" y="293748"/>
                  <a:pt x="2048256" y="329184"/>
                </a:cubicBezTo>
                <a:cubicBezTo>
                  <a:pt x="2015691" y="332802"/>
                  <a:pt x="1983362" y="338538"/>
                  <a:pt x="1950720" y="341376"/>
                </a:cubicBezTo>
                <a:cubicBezTo>
                  <a:pt x="1770636" y="357035"/>
                  <a:pt x="1804759" y="346207"/>
                  <a:pt x="1658112" y="365760"/>
                </a:cubicBezTo>
                <a:cubicBezTo>
                  <a:pt x="1633609" y="369027"/>
                  <a:pt x="1609393" y="374193"/>
                  <a:pt x="1584960" y="377952"/>
                </a:cubicBezTo>
                <a:cubicBezTo>
                  <a:pt x="1556557" y="382322"/>
                  <a:pt x="1528019" y="385774"/>
                  <a:pt x="1499616" y="390144"/>
                </a:cubicBezTo>
                <a:cubicBezTo>
                  <a:pt x="1475183" y="393903"/>
                  <a:pt x="1451015" y="399448"/>
                  <a:pt x="1426464" y="402336"/>
                </a:cubicBezTo>
                <a:cubicBezTo>
                  <a:pt x="1345994" y="411803"/>
                  <a:pt x="1196776" y="421355"/>
                  <a:pt x="1121664" y="426720"/>
                </a:cubicBezTo>
                <a:cubicBezTo>
                  <a:pt x="1007808" y="449491"/>
                  <a:pt x="1092949" y="434872"/>
                  <a:pt x="914400" y="451104"/>
                </a:cubicBezTo>
                <a:cubicBezTo>
                  <a:pt x="829022" y="458866"/>
                  <a:pt x="742932" y="461394"/>
                  <a:pt x="658368" y="475488"/>
                </a:cubicBezTo>
                <a:cubicBezTo>
                  <a:pt x="613562" y="482956"/>
                  <a:pt x="568560" y="489648"/>
                  <a:pt x="524256" y="499872"/>
                </a:cubicBezTo>
                <a:cubicBezTo>
                  <a:pt x="491602" y="507408"/>
                  <a:pt x="459582" y="517684"/>
                  <a:pt x="426720" y="524256"/>
                </a:cubicBezTo>
                <a:cubicBezTo>
                  <a:pt x="406400" y="528320"/>
                  <a:pt x="385864" y="531422"/>
                  <a:pt x="365760" y="536448"/>
                </a:cubicBezTo>
                <a:cubicBezTo>
                  <a:pt x="353292" y="539565"/>
                  <a:pt x="341583" y="545259"/>
                  <a:pt x="329184" y="548640"/>
                </a:cubicBezTo>
                <a:cubicBezTo>
                  <a:pt x="296852" y="557458"/>
                  <a:pt x="264160" y="564896"/>
                  <a:pt x="231648" y="573024"/>
                </a:cubicBezTo>
                <a:lnTo>
                  <a:pt x="182880" y="585216"/>
                </a:lnTo>
                <a:lnTo>
                  <a:pt x="109728" y="633984"/>
                </a:lnTo>
                <a:lnTo>
                  <a:pt x="73152" y="658368"/>
                </a:lnTo>
                <a:cubicBezTo>
                  <a:pt x="56896" y="682752"/>
                  <a:pt x="33651" y="703718"/>
                  <a:pt x="24384" y="731520"/>
                </a:cubicBezTo>
                <a:cubicBezTo>
                  <a:pt x="10907" y="771951"/>
                  <a:pt x="25043" y="768096"/>
                  <a:pt x="0" y="768096"/>
                </a:cubicBezTo>
              </a:path>
            </a:pathLst>
          </a:custGeom>
          <a:noFill/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443EA-AE24-88E8-9027-B3C0382A863F}"/>
              </a:ext>
            </a:extLst>
          </p:cNvPr>
          <p:cNvSpPr txBox="1"/>
          <p:nvPr/>
        </p:nvSpPr>
        <p:spPr>
          <a:xfrm>
            <a:off x="288413" y="3588619"/>
            <a:ext cx="11615174" cy="2782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0" defTabSz="914377">
              <a:spcBef>
                <a:spcPts val="1000"/>
              </a:spcBef>
              <a:buSzPct val="95000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</a:rPr>
              <a:t>Exponent</a:t>
            </a:r>
            <a:r>
              <a:rPr lang="en-US" sz="2800" dirty="0">
                <a:solidFill>
                  <a:srgbClr val="C6DAC3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field uses “bias notation”:</a:t>
            </a:r>
            <a:endParaRPr lang="en-US" sz="2667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93713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chemeClr val="accent1"/>
                </a:solidFill>
                <a:latin typeface="Calibri" panose="020F0502020204030204" pitchFamily="34" charset="0"/>
              </a:rPr>
              <a:t>Bias of </a:t>
            </a:r>
            <a:r>
              <a:rPr lang="en-US" sz="2333" b="1" dirty="0">
                <a:solidFill>
                  <a:schemeClr val="accent1"/>
                </a:solidFill>
                <a:latin typeface="Calibri" panose="020F0502020204030204" pitchFamily="34" charset="0"/>
              </a:rPr>
              <a:t>127</a:t>
            </a:r>
            <a:r>
              <a:rPr lang="en-US" sz="2333" dirty="0">
                <a:solidFill>
                  <a:schemeClr val="accent1"/>
                </a:solidFill>
                <a:latin typeface="Calibri" panose="020F0502020204030204" pitchFamily="34" charset="0"/>
              </a:rPr>
              <a:t>: Subtract 127 from exponent field to get exponent value.</a:t>
            </a:r>
          </a:p>
          <a:p>
            <a:pPr marL="493713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rgbClr val="C6DAC3"/>
                </a:solidFill>
                <a:latin typeface="Calibri" panose="020F0502020204030204" pitchFamily="34" charset="0"/>
              </a:rPr>
              <a:t>Designers wanted FP numbers to be used even without specialized FP hardware, e.g., sort records with FP numbers using integer compares.</a:t>
            </a:r>
          </a:p>
          <a:p>
            <a:pPr marL="493713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rgbClr val="C6DAC3"/>
                </a:solidFill>
                <a:latin typeface="Calibri" panose="020F0502020204030204" pitchFamily="34" charset="0"/>
              </a:rPr>
              <a:t>Idea: for the same sign, bigger exponent field should represent bigger numbers. </a:t>
            </a:r>
          </a:p>
          <a:p>
            <a:pPr marL="836613" lvl="2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chemeClr val="accent2"/>
                </a:solidFill>
                <a:latin typeface="Calibri" panose="020F0502020204030204" pitchFamily="34" charset="0"/>
              </a:rPr>
              <a:t>2’s complement poses a problem (because negative numbers look bigger)</a:t>
            </a:r>
          </a:p>
          <a:p>
            <a:pPr marL="839788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chemeClr val="accent2"/>
                </a:solidFill>
                <a:latin typeface="Calibri" panose="020F0502020204030204" pitchFamily="34" charset="0"/>
              </a:rPr>
              <a:t>We’ll see numbers ordered EXACTLY as in sign-magnitude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AC1587-551E-B018-210D-D283B8B0BE65}"/>
              </a:ext>
            </a:extLst>
          </p:cNvPr>
          <p:cNvSpPr txBox="1"/>
          <p:nvPr/>
        </p:nvSpPr>
        <p:spPr>
          <a:xfrm>
            <a:off x="8453298" y="5910641"/>
            <a:ext cx="2897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Calibri" panose="020F0502020204030204" pitchFamily="34" charset="0"/>
              </a:rPr>
              <a:t>00…00 </a:t>
            </a:r>
            <a:r>
              <a:rPr lang="en-US" sz="2000" dirty="0">
                <a:solidFill>
                  <a:schemeClr val="accent2"/>
                </a:solidFill>
                <a:latin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>
                <a:solidFill>
                  <a:schemeClr val="accent2"/>
                </a:solidFill>
                <a:latin typeface="Calibri" panose="020F0502020204030204" pitchFamily="34" charset="0"/>
              </a:rPr>
              <a:t>11…11 </a:t>
            </a:r>
            <a:endParaRPr 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0567B-FF33-D90F-522E-9E16D697B4FF}"/>
              </a:ext>
            </a:extLst>
          </p:cNvPr>
          <p:cNvSpPr txBox="1"/>
          <p:nvPr/>
        </p:nvSpPr>
        <p:spPr>
          <a:xfrm>
            <a:off x="8142583" y="6230218"/>
            <a:ext cx="4341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Calibri" panose="020F0502020204030204" pitchFamily="34" charset="0"/>
              </a:rPr>
              <a:t>0 to +MAX </a:t>
            </a:r>
            <a:r>
              <a:rPr lang="en-US" sz="2000" dirty="0">
                <a:solidFill>
                  <a:schemeClr val="accent2"/>
                </a:solidFill>
                <a:latin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>
                <a:solidFill>
                  <a:schemeClr val="accent2"/>
                </a:solidFill>
                <a:latin typeface="Calibri" panose="020F0502020204030204" pitchFamily="34" charset="0"/>
              </a:rPr>
              <a:t> -0 to -MAX</a:t>
            </a:r>
            <a:endParaRPr 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94A98308-24CC-2A5E-F3FD-EBC38B94A4AC}"/>
              </a:ext>
            </a:extLst>
          </p:cNvPr>
          <p:cNvSpPr/>
          <p:nvPr/>
        </p:nvSpPr>
        <p:spPr>
          <a:xfrm rot="16200000">
            <a:off x="3959158" y="2206560"/>
            <a:ext cx="173739" cy="2667384"/>
          </a:xfrm>
          <a:prstGeom prst="leftBrac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87D414E-F2FB-0AAF-EE9B-1B30C4A3F200}"/>
              </a:ext>
            </a:extLst>
          </p:cNvPr>
          <p:cNvSpPr/>
          <p:nvPr/>
        </p:nvSpPr>
        <p:spPr>
          <a:xfrm>
            <a:off x="5949696" y="1999958"/>
            <a:ext cx="1255776" cy="505497"/>
          </a:xfrm>
          <a:custGeom>
            <a:avLst/>
            <a:gdLst>
              <a:gd name="connsiteX0" fmla="*/ 0 w 1255776"/>
              <a:gd name="connsiteY0" fmla="*/ 0 h 621792"/>
              <a:gd name="connsiteX1" fmla="*/ 170688 w 1255776"/>
              <a:gd name="connsiteY1" fmla="*/ 170688 h 621792"/>
              <a:gd name="connsiteX2" fmla="*/ 219456 w 1255776"/>
              <a:gd name="connsiteY2" fmla="*/ 195072 h 621792"/>
              <a:gd name="connsiteX3" fmla="*/ 475488 w 1255776"/>
              <a:gd name="connsiteY3" fmla="*/ 219456 h 621792"/>
              <a:gd name="connsiteX4" fmla="*/ 573024 w 1255776"/>
              <a:gd name="connsiteY4" fmla="*/ 231648 h 621792"/>
              <a:gd name="connsiteX5" fmla="*/ 890016 w 1255776"/>
              <a:gd name="connsiteY5" fmla="*/ 256032 h 621792"/>
              <a:gd name="connsiteX6" fmla="*/ 926592 w 1255776"/>
              <a:gd name="connsiteY6" fmla="*/ 268224 h 621792"/>
              <a:gd name="connsiteX7" fmla="*/ 999744 w 1255776"/>
              <a:gd name="connsiteY7" fmla="*/ 316992 h 621792"/>
              <a:gd name="connsiteX8" fmla="*/ 1024128 w 1255776"/>
              <a:gd name="connsiteY8" fmla="*/ 353568 h 621792"/>
              <a:gd name="connsiteX9" fmla="*/ 1097280 w 1255776"/>
              <a:gd name="connsiteY9" fmla="*/ 402336 h 621792"/>
              <a:gd name="connsiteX10" fmla="*/ 1182624 w 1255776"/>
              <a:gd name="connsiteY10" fmla="*/ 499872 h 621792"/>
              <a:gd name="connsiteX11" fmla="*/ 1231392 w 1255776"/>
              <a:gd name="connsiteY11" fmla="*/ 573024 h 621792"/>
              <a:gd name="connsiteX12" fmla="*/ 1255776 w 1255776"/>
              <a:gd name="connsiteY1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5776" h="621792">
                <a:moveTo>
                  <a:pt x="0" y="0"/>
                </a:moveTo>
                <a:cubicBezTo>
                  <a:pt x="56896" y="56896"/>
                  <a:pt x="110549" y="117231"/>
                  <a:pt x="170688" y="170688"/>
                </a:cubicBezTo>
                <a:cubicBezTo>
                  <a:pt x="184272" y="182763"/>
                  <a:pt x="202751" y="187913"/>
                  <a:pt x="219456" y="195072"/>
                </a:cubicBezTo>
                <a:cubicBezTo>
                  <a:pt x="298453" y="228928"/>
                  <a:pt x="397606" y="215129"/>
                  <a:pt x="475488" y="219456"/>
                </a:cubicBezTo>
                <a:cubicBezTo>
                  <a:pt x="508000" y="223520"/>
                  <a:pt x="540386" y="228768"/>
                  <a:pt x="573024" y="231648"/>
                </a:cubicBezTo>
                <a:cubicBezTo>
                  <a:pt x="678590" y="240963"/>
                  <a:pt x="784602" y="245127"/>
                  <a:pt x="890016" y="256032"/>
                </a:cubicBezTo>
                <a:cubicBezTo>
                  <a:pt x="902799" y="257354"/>
                  <a:pt x="915358" y="261983"/>
                  <a:pt x="926592" y="268224"/>
                </a:cubicBezTo>
                <a:cubicBezTo>
                  <a:pt x="952210" y="282456"/>
                  <a:pt x="999744" y="316992"/>
                  <a:pt x="999744" y="316992"/>
                </a:cubicBezTo>
                <a:cubicBezTo>
                  <a:pt x="1007872" y="329184"/>
                  <a:pt x="1013101" y="343919"/>
                  <a:pt x="1024128" y="353568"/>
                </a:cubicBezTo>
                <a:cubicBezTo>
                  <a:pt x="1046183" y="372866"/>
                  <a:pt x="1097280" y="402336"/>
                  <a:pt x="1097280" y="402336"/>
                </a:cubicBezTo>
                <a:cubicBezTo>
                  <a:pt x="1154176" y="487680"/>
                  <a:pt x="1121664" y="459232"/>
                  <a:pt x="1182624" y="499872"/>
                </a:cubicBezTo>
                <a:cubicBezTo>
                  <a:pt x="1198880" y="524256"/>
                  <a:pt x="1222125" y="545222"/>
                  <a:pt x="1231392" y="573024"/>
                </a:cubicBezTo>
                <a:cubicBezTo>
                  <a:pt x="1245401" y="615052"/>
                  <a:pt x="1234497" y="600513"/>
                  <a:pt x="1255776" y="621792"/>
                </a:cubicBezTo>
              </a:path>
            </a:pathLst>
          </a:custGeom>
          <a:noFill/>
          <a:ln w="38100">
            <a:solidFill>
              <a:schemeClr val="tx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1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B9DF90-60DE-872C-215F-F7D1F47AB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Single precision standard for 32-bit word</a:t>
            </a:r>
            <a:r>
              <a:rPr lang="en-US" sz="2800" b="1" dirty="0"/>
              <a:t>. In C,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sz="2800" b="1" dirty="0"/>
              <a:t>.</a:t>
            </a:r>
          </a:p>
          <a:p>
            <a:r>
              <a:rPr lang="en-US" sz="2800" b="1" dirty="0">
                <a:solidFill>
                  <a:schemeClr val="accent3"/>
                </a:solidFill>
              </a:rPr>
              <a:t>Normalized</a:t>
            </a:r>
            <a:r>
              <a:rPr lang="en-US" sz="2800" b="1" dirty="0"/>
              <a:t> format: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D32C60E-ECE3-6906-9F42-49A6C42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754 Floating Point Standard (3/3)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18076C-066D-9622-3A61-25586EBA0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08249"/>
              </p:ext>
            </p:extLst>
          </p:nvPr>
        </p:nvGraphicFramePr>
        <p:xfrm>
          <a:off x="1954530" y="2246376"/>
          <a:ext cx="8590790" cy="1207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bit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8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7AA011F-CBBE-C62C-7FCE-55ACF995D6A0}"/>
              </a:ext>
            </a:extLst>
          </p:cNvPr>
          <p:cNvSpPr txBox="1"/>
          <p:nvPr/>
        </p:nvSpPr>
        <p:spPr>
          <a:xfrm>
            <a:off x="1954529" y="5605665"/>
            <a:ext cx="7712689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pPr marL="84664" lvl="0" defTabSz="914377">
              <a:spcBef>
                <a:spcPts val="1000"/>
              </a:spcBef>
              <a:buSzPct val="95000"/>
            </a:pPr>
            <a:r>
              <a:rPr lang="en-US" sz="4000" dirty="0">
                <a:solidFill>
                  <a:srgbClr val="FFFFFF"/>
                </a:solidFill>
                <a:latin typeface="Calibri" panose="020F0502020204030204" pitchFamily="34" charset="0"/>
              </a:rPr>
              <a:t>(-1)</a:t>
            </a:r>
            <a:r>
              <a:rPr lang="en-US" sz="40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  <a:r>
              <a:rPr lang="en-US" sz="4000" dirty="0">
                <a:solidFill>
                  <a:srgbClr val="FFFFFF"/>
                </a:solidFill>
                <a:latin typeface="Calibri" panose="020F0502020204030204" pitchFamily="34" charset="0"/>
              </a:rPr>
              <a:t> x (1 + </a:t>
            </a:r>
            <a:r>
              <a:rPr lang="en-US" sz="40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  <a:r>
              <a:rPr lang="en-US" sz="40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40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40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  <a:r>
              <a:rPr lang="en-US" sz="40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947876-5F9D-751F-133C-B27F9599C28F}"/>
              </a:ext>
            </a:extLst>
          </p:cNvPr>
          <p:cNvSpPr txBox="1"/>
          <p:nvPr/>
        </p:nvSpPr>
        <p:spPr>
          <a:xfrm>
            <a:off x="571508" y="3633846"/>
            <a:ext cx="2147308" cy="1236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0" algn="r" defTabSz="914377">
              <a:spcBef>
                <a:spcPts val="1000"/>
              </a:spcBef>
              <a:buSzPct val="95000"/>
            </a:pP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Sign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u="sng" dirty="0">
                <a:solidFill>
                  <a:schemeClr val="tx1"/>
                </a:solidFill>
                <a:latin typeface="Calibri" panose="020F0502020204030204" pitchFamily="34" charset="0"/>
              </a:rPr>
              <a:t>bit</a:t>
            </a:r>
            <a:endParaRPr lang="en-US" sz="2667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03225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rgbClr val="C6DAC3"/>
                </a:solidFill>
                <a:latin typeface="Calibri" panose="020F0502020204030204" pitchFamily="34" charset="0"/>
              </a:rPr>
              <a:t>1 is negative</a:t>
            </a:r>
          </a:p>
          <a:p>
            <a:pPr marL="403225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rgbClr val="C6DAC3"/>
                </a:solidFill>
                <a:latin typeface="Calibri" panose="020F0502020204030204" pitchFamily="34" charset="0"/>
              </a:rPr>
              <a:t>0 is positive</a:t>
            </a:r>
            <a:endParaRPr lang="en-US" sz="24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DD47A-FC97-76E8-EFA6-5E03C1AFF681}"/>
              </a:ext>
            </a:extLst>
          </p:cNvPr>
          <p:cNvSpPr txBox="1"/>
          <p:nvPr/>
        </p:nvSpPr>
        <p:spPr>
          <a:xfrm>
            <a:off x="2849879" y="3633846"/>
            <a:ext cx="344424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0" defTabSz="914377">
              <a:spcBef>
                <a:spcPts val="1000"/>
              </a:spcBef>
              <a:buSzPct val="95000"/>
            </a:pP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Exponent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field</a:t>
            </a:r>
            <a:endParaRPr lang="en-US" sz="2667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93713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chemeClr val="accent2"/>
                </a:solidFill>
                <a:latin typeface="Calibri" panose="020F0502020204030204" pitchFamily="34" charset="0"/>
              </a:rPr>
              <a:t>Bias of </a:t>
            </a:r>
            <a:r>
              <a:rPr lang="en-US" sz="2333" b="1" dirty="0">
                <a:solidFill>
                  <a:schemeClr val="accent2"/>
                </a:solidFill>
                <a:latin typeface="Calibri" panose="020F0502020204030204" pitchFamily="34" charset="0"/>
              </a:rPr>
              <a:t>127</a:t>
            </a:r>
            <a:endParaRPr lang="en-US" sz="2333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pPr marL="493713" lvl="1" indent="-342900" defTabSz="914377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333" dirty="0">
                <a:solidFill>
                  <a:schemeClr val="accent2"/>
                </a:solidFill>
                <a:latin typeface="Calibri" panose="020F0502020204030204" pitchFamily="34" charset="0"/>
              </a:rPr>
              <a:t>Subtract 127 from exponent field to get exponent value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EC2C4CE2-1835-98B8-3DCF-DBD973F68605}"/>
              </a:ext>
            </a:extLst>
          </p:cNvPr>
          <p:cNvSpPr/>
          <p:nvPr/>
        </p:nvSpPr>
        <p:spPr>
          <a:xfrm rot="16200000">
            <a:off x="3959158" y="2206560"/>
            <a:ext cx="173739" cy="2667384"/>
          </a:xfrm>
          <a:prstGeom prst="leftBrac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88E579-F9A9-23B6-0E0C-43A170754F99}"/>
              </a:ext>
            </a:extLst>
          </p:cNvPr>
          <p:cNvSpPr txBox="1"/>
          <p:nvPr/>
        </p:nvSpPr>
        <p:spPr>
          <a:xfrm>
            <a:off x="5535168" y="3633846"/>
            <a:ext cx="6534912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defTabSz="914377">
              <a:spcBef>
                <a:spcPts val="1000"/>
              </a:spcBef>
              <a:buSzPct val="95000"/>
            </a:pPr>
            <a:r>
              <a:rPr lang="en-US" sz="2400" dirty="0">
                <a:solidFill>
                  <a:schemeClr val="accent4"/>
                </a:solidFill>
                <a:latin typeface="Calibri" panose="020F0502020204030204" pitchFamily="34" charset="0"/>
              </a:rPr>
              <a:t>Significand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field (i.e., mantissa)</a:t>
            </a:r>
            <a:endParaRPr lang="en-US" sz="2667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12762" lvl="1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To pack more bits, numerical significand leads w/implicit 1</a:t>
            </a:r>
          </a:p>
          <a:p>
            <a:pPr marL="800100" lvl="2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</a:rPr>
              <a:t>significand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 = </a:t>
            </a:r>
            <a:r>
              <a:rPr lang="en-US" sz="2400" b="1" u="sng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 + 23-bit </a:t>
            </a:r>
            <a:r>
              <a:rPr lang="en-US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significand</a:t>
            </a:r>
            <a:r>
              <a:rPr lang="en-US" sz="2400" dirty="0">
                <a:solidFill>
                  <a:schemeClr val="accent4"/>
                </a:solidFill>
                <a:latin typeface="Calibri" panose="020F0502020204030204" pitchFamily="34" charset="0"/>
              </a:rPr>
              <a:t> field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62559C86-6FC3-F0A0-680F-83E0C987A93B}"/>
              </a:ext>
            </a:extLst>
          </p:cNvPr>
          <p:cNvSpPr/>
          <p:nvPr/>
        </p:nvSpPr>
        <p:spPr>
          <a:xfrm rot="16200000">
            <a:off x="2148077" y="3259837"/>
            <a:ext cx="173737" cy="560832"/>
          </a:xfrm>
          <a:prstGeom prst="leftBrac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A67F28C8-627B-A8C1-722D-92391A1E9EA6}"/>
              </a:ext>
            </a:extLst>
          </p:cNvPr>
          <p:cNvSpPr/>
          <p:nvPr/>
        </p:nvSpPr>
        <p:spPr>
          <a:xfrm rot="16200000">
            <a:off x="7953375" y="1035176"/>
            <a:ext cx="173737" cy="5010152"/>
          </a:xfrm>
          <a:prstGeom prst="leftBrace">
            <a:avLst>
              <a:gd name="adj1" fmla="val 8333"/>
              <a:gd name="adj2" fmla="val 18259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56CE1C-03E2-2EDA-E67B-BE349163E014}"/>
              </a:ext>
            </a:extLst>
          </p:cNvPr>
          <p:cNvSpPr txBox="1"/>
          <p:nvPr/>
        </p:nvSpPr>
        <p:spPr>
          <a:xfrm>
            <a:off x="10167876" y="5359443"/>
            <a:ext cx="1954529" cy="987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 lvl="1" defTabSz="914377">
              <a:spcBef>
                <a:spcPts val="500"/>
              </a:spcBef>
              <a:buSzPct val="90000"/>
            </a:pPr>
            <a:r>
              <a:rPr lang="en-US" sz="1800" dirty="0">
                <a:solidFill>
                  <a:schemeClr val="accent3"/>
                </a:solidFill>
                <a:latin typeface="Calibri" panose="020F0502020204030204" pitchFamily="34" charset="0"/>
              </a:rPr>
              <a:t>How to represent zero?</a:t>
            </a:r>
          </a:p>
          <a:p>
            <a:pPr marL="14288" lvl="1" defTabSz="914377">
              <a:spcBef>
                <a:spcPts val="500"/>
              </a:spcBef>
              <a:buSzPct val="90000"/>
            </a:pPr>
            <a:r>
              <a:rPr lang="en-US" sz="1800" dirty="0">
                <a:solidFill>
                  <a:schemeClr val="accent3"/>
                </a:solidFill>
                <a:latin typeface="Calibri" panose="020F0502020204030204" pitchFamily="34" charset="0"/>
              </a:rPr>
              <a:t>More later…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825DF8-0F75-1DC4-34B8-3EA0C5C33C57}"/>
              </a:ext>
            </a:extLst>
          </p:cNvPr>
          <p:cNvSpPr txBox="1"/>
          <p:nvPr/>
        </p:nvSpPr>
        <p:spPr>
          <a:xfrm>
            <a:off x="10167876" y="217134"/>
            <a:ext cx="1794209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dirty="0">
                <a:solidFill>
                  <a:schemeClr val="accent3"/>
                </a:solidFill>
                <a:latin typeface="+mn-lt"/>
              </a:rPr>
              <a:t>[Summary]</a:t>
            </a:r>
          </a:p>
        </p:txBody>
      </p:sp>
    </p:spTree>
    <p:extLst>
      <p:ext uri="{BB962C8B-B14F-4D97-AF65-F5344CB8AC3E}">
        <p14:creationId xmlns:p14="http://schemas.microsoft.com/office/powerpoint/2010/main" val="712189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288414" y="916710"/>
            <a:ext cx="7749330" cy="5287965"/>
          </a:xfrm>
        </p:spPr>
        <p:txBody>
          <a:bodyPr/>
          <a:lstStyle/>
          <a:p>
            <a:r>
              <a:rPr lang="en-US" b="1" dirty="0"/>
              <a:t>IEEE Standard 754 for Binary Floating-Point Arithmetic.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“Father” of the Floating Point Standard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36700" y="5940208"/>
            <a:ext cx="9118600" cy="3411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75000"/>
              </a:lnSpc>
              <a:spcBef>
                <a:spcPct val="65000"/>
              </a:spcBef>
              <a:buSzPct val="100000"/>
            </a:pPr>
            <a:r>
              <a:rPr lang="en-US" sz="2000" u="sng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hlinkClick r:id="rId3"/>
              </a:rPr>
              <a:t>www.cs.berkeley.edu/~wkahan/ieee754status/754story.html</a:t>
            </a:r>
            <a:r>
              <a:rPr lang="en-US" sz="2000" u="sng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7843648" y="5514455"/>
            <a:ext cx="4033595" cy="4368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63500" tIns="25400" rIns="63500" bIns="25400">
            <a:prstTxWarp prst="textNoShape">
              <a:avLst/>
            </a:prstTxWarp>
            <a:spAutoFit/>
          </a:bodyPr>
          <a:lstStyle/>
          <a:p>
            <a:pPr marL="203192" indent="-203192" algn="ctr">
              <a:lnSpc>
                <a:spcPct val="75000"/>
              </a:lnSpc>
              <a:spcBef>
                <a:spcPct val="65000"/>
              </a:spcBef>
              <a:buSzPct val="100000"/>
            </a:pP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Prof. William Kahan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877079" y="2953659"/>
            <a:ext cx="4572000" cy="1644651"/>
            <a:chOff x="336" y="2208"/>
            <a:chExt cx="2880" cy="1036"/>
          </a:xfrm>
        </p:grpSpPr>
        <p:sp>
          <p:nvSpPr>
            <p:cNvPr id="53256" name="AutoShape 8"/>
            <p:cNvSpPr>
              <a:spLocks noChangeArrowheads="1"/>
            </p:cNvSpPr>
            <p:nvPr/>
          </p:nvSpPr>
          <p:spPr bwMode="auto">
            <a:xfrm>
              <a:off x="336" y="2208"/>
              <a:ext cx="2880" cy="1036"/>
            </a:xfrm>
            <a:prstGeom prst="ribbon2">
              <a:avLst>
                <a:gd name="adj1" fmla="val 16023"/>
                <a:gd name="adj2" fmla="val 75000"/>
              </a:avLst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AU" sz="2000" b="1" dirty="0">
                <a:solidFill>
                  <a:schemeClr val="accent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257" name="Rectangle 9"/>
            <p:cNvSpPr>
              <a:spLocks noChangeArrowheads="1"/>
            </p:cNvSpPr>
            <p:nvPr/>
          </p:nvSpPr>
          <p:spPr bwMode="auto">
            <a:xfrm>
              <a:off x="744" y="2272"/>
              <a:ext cx="2040" cy="7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3500" tIns="25400" rIns="63500" bIns="25400">
              <a:prstTxWarp prst="textNoShape">
                <a:avLst/>
              </a:prstTxWarp>
              <a:spAutoFit/>
            </a:bodyPr>
            <a:lstStyle/>
            <a:p>
              <a:pPr marL="203192" indent="-203192" algn="ctr">
                <a:lnSpc>
                  <a:spcPct val="75000"/>
                </a:lnSpc>
                <a:spcBef>
                  <a:spcPct val="65000"/>
                </a:spcBef>
                <a:buSzPct val="100000"/>
              </a:pPr>
              <a:r>
                <a:rPr lang="en-US" sz="32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1989</a:t>
              </a:r>
              <a:br>
                <a:rPr lang="en-US" sz="3200" b="1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sz="32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ACM Turing</a:t>
              </a:r>
              <a:br>
                <a:rPr lang="en-US" sz="3200" b="1" dirty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en-US" sz="32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Award Winner!</a:t>
              </a:r>
              <a:endParaRPr lang="en-US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53255" name="Picture 10" descr="kah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8500" y="1016000"/>
            <a:ext cx="3083893" cy="4315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9CDD6D-6821-A54D-AB41-267352A454EE}"/>
              </a:ext>
            </a:extLst>
          </p:cNvPr>
          <p:cNvSpPr/>
          <p:nvPr/>
        </p:nvSpPr>
        <p:spPr>
          <a:xfrm>
            <a:off x="11450131" y="5771014"/>
            <a:ext cx="825500" cy="435939"/>
          </a:xfrm>
          <a:prstGeom prst="rect">
            <a:avLst/>
          </a:prstGeom>
        </p:spPr>
        <p:txBody>
          <a:bodyPr wrap="square" lIns="76186" tIns="38093" rIns="76186" bIns="38093">
            <a:spAutoFit/>
          </a:bodyPr>
          <a:lstStyle/>
          <a:p>
            <a:pPr algn="ctr"/>
            <a:r>
              <a:rPr lang="en-US" sz="2333" dirty="0">
                <a:solidFill>
                  <a:schemeClr val="bg1"/>
                </a:solidFill>
                <a:latin typeface="Wingdings"/>
                <a:ea typeface="Wingdings"/>
                <a:cs typeface="Wingdings"/>
              </a:rPr>
              <a:t></a:t>
            </a:r>
            <a:endParaRPr lang="en-US" sz="2333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DF98FA04-7CEF-DA55-E79E-59CF93F2D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11772958" cy="1108033"/>
          </a:xfrm>
        </p:spPr>
        <p:txBody>
          <a:bodyPr>
            <a:normAutofit/>
          </a:bodyPr>
          <a:lstStyle/>
          <a:p>
            <a:r>
              <a:rPr lang="en-US" sz="2800" dirty="0"/>
              <a:t>What is the decimal equivalent of the following IEEE 754 single-precision binary floating point number?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EE1F0F-1B3F-3239-8BDC-154B1852F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Example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398078-67B0-99A2-7C22-EBA5868FF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084776"/>
              </p:ext>
            </p:extLst>
          </p:nvPr>
        </p:nvGraphicFramePr>
        <p:xfrm>
          <a:off x="393701" y="2027061"/>
          <a:ext cx="8590790" cy="841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532936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290221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111 0000 0000 0000 0000 0000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D943C57B-4402-8574-0119-7B1EE2A5C1BE}"/>
              </a:ext>
            </a:extLst>
          </p:cNvPr>
          <p:cNvSpPr txBox="1"/>
          <p:nvPr/>
        </p:nvSpPr>
        <p:spPr>
          <a:xfrm>
            <a:off x="9243623" y="2394795"/>
            <a:ext cx="261642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-7 * 2^129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-3.5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-3.75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-7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-7.5</a:t>
            </a:r>
          </a:p>
          <a:p>
            <a:pPr marL="457200" indent="-457200" algn="l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Something else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84379-00EC-39A6-0956-8F6C7323CCC6}"/>
              </a:ext>
            </a:extLst>
          </p:cNvPr>
          <p:cNvSpPr txBox="1"/>
          <p:nvPr/>
        </p:nvSpPr>
        <p:spPr>
          <a:xfrm>
            <a:off x="393701" y="3548957"/>
            <a:ext cx="622510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lvl="0" defTabSz="914377">
              <a:spcBef>
                <a:spcPts val="1000"/>
              </a:spcBef>
              <a:buSzPct val="95000"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(-1)</a:t>
            </a:r>
            <a:r>
              <a:rPr lang="en-US" sz="32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 x (1 + </a:t>
            </a:r>
            <a:r>
              <a:rPr lang="en-US" sz="32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32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32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  <a:r>
              <a:rPr lang="en-US" sz="32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</a:t>
            </a:r>
          </a:p>
        </p:txBody>
      </p:sp>
    </p:spTree>
    <p:extLst>
      <p:ext uri="{BB962C8B-B14F-4D97-AF65-F5344CB8AC3E}">
        <p14:creationId xmlns:p14="http://schemas.microsoft.com/office/powerpoint/2010/main" val="343452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C16A-13BD-2C22-C5A8-17E748C591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A20CD8-2AC5-8E5F-08CB-0598E3FE9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CUSIiCfWhh7jbnrSbDhcd?state=opened&amp;flow=Default&amp;onscreen=persist">
            <a:extLst>
              <a:ext uri="{FF2B5EF4-FFF2-40B4-BE49-F238E27FC236}">
                <a16:creationId xmlns:a16="http://schemas.microsoft.com/office/drawing/2014/main" id="{1DB00A26-3B0B-3728-0451-AA6E422FD58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DF98FA04-7CEF-DA55-E79E-59CF93F2D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11772958" cy="1228236"/>
          </a:xfrm>
        </p:spPr>
        <p:txBody>
          <a:bodyPr>
            <a:normAutofit/>
          </a:bodyPr>
          <a:lstStyle/>
          <a:p>
            <a:r>
              <a:rPr lang="en-US" sz="2800" dirty="0"/>
              <a:t>What is the decimal equivalent of the following IEEE 754 single-precision binary floating point number?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EE1F0F-1B3F-3239-8BDC-154B1852F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Example</a:t>
            </a:r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FE29B63D-9C71-0BA4-5ED0-B1D062967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1" y="4299039"/>
            <a:ext cx="7148111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(-1)</a:t>
            </a:r>
            <a:r>
              <a:rPr lang="en-US" sz="3200" baseline="30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(1 + </a:t>
            </a:r>
            <a:r>
              <a:rPr lang="en-US" sz="32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.111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32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32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129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-127)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60DD8FBE-4DC4-0DD2-9012-7269CE878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1" y="4881239"/>
            <a:ext cx="5408853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 x (1</a:t>
            </a:r>
            <a:r>
              <a:rPr lang="en-US" sz="32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.111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32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x 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32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30" name="Rectangle 18">
            <a:extLst>
              <a:ext uri="{FF2B5EF4-FFF2-40B4-BE49-F238E27FC236}">
                <a16:creationId xmlns:a16="http://schemas.microsoft.com/office/drawing/2014/main" id="{4F835EEA-048C-4600-CCE4-8656F2D60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1" y="5430201"/>
            <a:ext cx="2031325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-111.1</a:t>
            </a:r>
            <a:r>
              <a:rPr lang="en-US" sz="32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B7096064-152F-76E4-2107-924F61850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1" y="5962452"/>
            <a:ext cx="1579278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-7.5</a:t>
            </a:r>
            <a:r>
              <a:rPr lang="en-US" sz="32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6AA028-A3BF-2171-C967-BF57AE3B08A4}"/>
              </a:ext>
            </a:extLst>
          </p:cNvPr>
          <p:cNvSpPr txBox="1"/>
          <p:nvPr/>
        </p:nvSpPr>
        <p:spPr>
          <a:xfrm>
            <a:off x="393701" y="3548957"/>
            <a:ext cx="622510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lvl="0" defTabSz="914377">
              <a:spcBef>
                <a:spcPts val="1000"/>
              </a:spcBef>
              <a:buSzPct val="95000"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(-1)</a:t>
            </a:r>
            <a:r>
              <a:rPr lang="en-US" sz="32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 x (1 + </a:t>
            </a:r>
            <a:r>
              <a:rPr lang="en-US" sz="32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32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32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  <a:r>
              <a:rPr lang="en-US" sz="32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43C57B-4402-8574-0119-7B1EE2A5C1BE}"/>
              </a:ext>
            </a:extLst>
          </p:cNvPr>
          <p:cNvSpPr txBox="1"/>
          <p:nvPr/>
        </p:nvSpPr>
        <p:spPr>
          <a:xfrm>
            <a:off x="9243623" y="2394795"/>
            <a:ext cx="261642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-7 * 2^129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-3.5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-3.75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-7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-7.5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Something else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C136E14-22B4-F43A-4F50-BC5759B38543}"/>
              </a:ext>
            </a:extLst>
          </p:cNvPr>
          <p:cNvSpPr/>
          <p:nvPr/>
        </p:nvSpPr>
        <p:spPr>
          <a:xfrm>
            <a:off x="9089779" y="3893372"/>
            <a:ext cx="594938" cy="3918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62EB6B-2741-5E8F-92C2-97263F8C2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238188"/>
              </p:ext>
            </p:extLst>
          </p:nvPr>
        </p:nvGraphicFramePr>
        <p:xfrm>
          <a:off x="393701" y="2027056"/>
          <a:ext cx="8590790" cy="1261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532936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290221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111 0000 0000 0000 0000 0000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18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29" grpId="0" autoUpdateAnimBg="0"/>
      <p:bldP spid="30" grpId="0" build="p" autoUpdateAnimBg="0"/>
      <p:bldP spid="3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DF98FA04-7CEF-DA55-E79E-59CF93F2D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11772958" cy="1228236"/>
          </a:xfrm>
        </p:spPr>
        <p:txBody>
          <a:bodyPr>
            <a:normAutofit/>
          </a:bodyPr>
          <a:lstStyle/>
          <a:p>
            <a:r>
              <a:rPr lang="en-US" sz="2800" dirty="0"/>
              <a:t>What is the next representable number </a:t>
            </a:r>
            <a:r>
              <a:rPr lang="en-US" sz="2800" b="1" dirty="0">
                <a:solidFill>
                  <a:schemeClr val="accent4">
                    <a:alpha val="99000"/>
                  </a:schemeClr>
                </a:solidFill>
              </a:rPr>
              <a:t>after y</a:t>
            </a:r>
            <a:r>
              <a:rPr lang="en-US" sz="2800" dirty="0"/>
              <a:t>? Before y?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EE1F0F-1B3F-3239-8BDC-154B1852F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Size</a:t>
            </a:r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FE29B63D-9C71-0BA4-5ED0-B1D062967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37" y="4436345"/>
            <a:ext cx="3943708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 + ( </a:t>
            </a:r>
            <a:r>
              <a:rPr lang="en-US" sz="32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3200" baseline="300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-23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3200" baseline="30000" dirty="0">
                <a:solidFill>
                  <a:srgbClr val="00BE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3200" baseline="30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60DD8FBE-4DC4-0DD2-9012-7269CE878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37" y="5046296"/>
            <a:ext cx="1826141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 + </a:t>
            </a:r>
            <a:r>
              <a:rPr lang="en-US" sz="32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3200" baseline="300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-21</a:t>
            </a:r>
            <a:endParaRPr lang="en-US" sz="3200" baseline="300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62EB6B-2741-5E8F-92C2-97263F8C2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886258"/>
              </p:ext>
            </p:extLst>
          </p:nvPr>
        </p:nvGraphicFramePr>
        <p:xfrm>
          <a:off x="424567" y="1487625"/>
          <a:ext cx="8590790" cy="1261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532936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290221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111 0000 0000 0000 0000 0000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3CC83E-DC10-4712-4544-B50B5E8D85F1}"/>
              </a:ext>
            </a:extLst>
          </p:cNvPr>
          <p:cNvSpPr txBox="1"/>
          <p:nvPr/>
        </p:nvSpPr>
        <p:spPr>
          <a:xfrm>
            <a:off x="8456879" y="2545028"/>
            <a:ext cx="558478" cy="369332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+1</a:t>
            </a:r>
            <a:endParaRPr lang="en-US" sz="16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D254E9C9-C3D9-19E5-4435-189C9FD7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37" y="3826393"/>
            <a:ext cx="5971507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 + (</a:t>
            </a:r>
            <a:r>
              <a:rPr lang="en-US" sz="32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(.0…01)</a:t>
            </a:r>
            <a:r>
              <a:rPr lang="en-US" sz="3200" baseline="-250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3200" baseline="30000" dirty="0">
                <a:solidFill>
                  <a:srgbClr val="00BE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129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-127)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3200" baseline="30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CF1016-8238-2458-8679-E6E5C443773D}"/>
              </a:ext>
            </a:extLst>
          </p:cNvPr>
          <p:cNvSpPr/>
          <p:nvPr/>
        </p:nvSpPr>
        <p:spPr>
          <a:xfrm>
            <a:off x="4869914" y="4436345"/>
            <a:ext cx="6586546" cy="1998920"/>
          </a:xfrm>
          <a:prstGeom prst="rect">
            <a:avLst/>
          </a:prstGeom>
          <a:solidFill>
            <a:schemeClr val="accent3">
              <a:alpha val="99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114300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Because we have a fixed # of bits, we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cannot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represent all numbers in a range.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14300"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Step size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is the spacing between consecutive floats with a given exponent.</a:t>
            </a:r>
          </a:p>
          <a:p>
            <a:pPr marL="514350"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Bigger exponents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sym typeface="Wingdings" pitchFamily="2" charset="2"/>
              </a:rPr>
              <a:t> bigger step size.</a:t>
            </a:r>
          </a:p>
          <a:p>
            <a:pPr marL="514350"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sym typeface="Wingdings" pitchFamily="2" charset="2"/>
              </a:rPr>
              <a:t>Smaller exponents  smaller step size!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E4A3A-0AA0-F38F-B347-C0F822CE8898}"/>
              </a:ext>
            </a:extLst>
          </p:cNvPr>
          <p:cNvSpPr txBox="1"/>
          <p:nvPr/>
        </p:nvSpPr>
        <p:spPr>
          <a:xfrm>
            <a:off x="9411287" y="3181572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next float </a:t>
            </a:r>
            <a:r>
              <a:rPr lang="en-US" sz="2400" b="1" dirty="0">
                <a:solidFill>
                  <a:schemeClr val="accent4">
                    <a:alpha val="99000"/>
                  </a:schemeClr>
                </a:solidFill>
                <a:latin typeface="Calibri" panose="020F0502020204030204" pitchFamily="34" charset="0"/>
              </a:rPr>
              <a:t>after </a:t>
            </a:r>
            <a:r>
              <a:rPr lang="en-US" sz="2400" b="1" dirty="0">
                <a:solidFill>
                  <a:schemeClr val="accent4">
                    <a:alpha val="99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en-US" sz="2400" b="1" dirty="0">
              <a:solidFill>
                <a:schemeClr val="accent4">
                  <a:alpha val="99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D5BD83B-996F-4AEE-E838-5D411A04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019669"/>
              </p:ext>
            </p:extLst>
          </p:nvPr>
        </p:nvGraphicFramePr>
        <p:xfrm>
          <a:off x="424567" y="3172377"/>
          <a:ext cx="8590790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457218518"/>
                    </a:ext>
                  </a:extLst>
                </a:gridCol>
                <a:gridCol w="2418915">
                  <a:extLst>
                    <a:ext uri="{9D8B030D-6E8A-4147-A177-3AD203B41FA5}">
                      <a16:colId xmlns:a16="http://schemas.microsoft.com/office/drawing/2014/main" val="2491220325"/>
                    </a:ext>
                  </a:extLst>
                </a:gridCol>
                <a:gridCol w="5537891">
                  <a:extLst>
                    <a:ext uri="{9D8B030D-6E8A-4147-A177-3AD203B41FA5}">
                      <a16:colId xmlns:a16="http://schemas.microsoft.com/office/drawing/2014/main" val="97219130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111 0000 0000 0000 0000 000</a:t>
                      </a:r>
                      <a:r>
                        <a:rPr lang="en-US" sz="2400" b="0" i="0" dirty="0">
                          <a:solidFill>
                            <a:schemeClr val="accent3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91666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380E913-CCCE-A5C8-DC84-DA33B822E794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8736118" y="2334938"/>
            <a:ext cx="0" cy="210090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8BBD317-5E78-569E-E861-5968058E09FA}"/>
              </a:ext>
            </a:extLst>
          </p:cNvPr>
          <p:cNvCxnSpPr>
            <a:cxnSpLocks/>
          </p:cNvCxnSpPr>
          <p:nvPr/>
        </p:nvCxnSpPr>
        <p:spPr>
          <a:xfrm>
            <a:off x="8736118" y="2914360"/>
            <a:ext cx="0" cy="210090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17C26EE-16A0-566A-5FF4-D93025527AAD}"/>
              </a:ext>
            </a:extLst>
          </p:cNvPr>
          <p:cNvSpPr txBox="1"/>
          <p:nvPr/>
        </p:nvSpPr>
        <p:spPr>
          <a:xfrm>
            <a:off x="1104901" y="5596092"/>
            <a:ext cx="175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4"/>
                </a:solidFill>
                <a:latin typeface="Calibri" panose="020F0502020204030204" pitchFamily="34" charset="0"/>
              </a:rPr>
              <a:t>“step size”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0E0EF3-B45D-1ADD-6DE3-059FED65E379}"/>
              </a:ext>
            </a:extLst>
          </p:cNvPr>
          <p:cNvSpPr txBox="1"/>
          <p:nvPr/>
        </p:nvSpPr>
        <p:spPr>
          <a:xfrm>
            <a:off x="9411287" y="187327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52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7" grpId="0" animBg="1"/>
      <p:bldP spid="8" grpId="0"/>
      <p:bldP spid="9" grpId="0" animBg="1"/>
      <p:bldP spid="10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08CF-7722-65E1-C107-9EE2B8B3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the News(?) Climate Change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5EDA67-63CE-4449-5846-7ACA6F07DA4D}"/>
              </a:ext>
            </a:extLst>
          </p:cNvPr>
          <p:cNvSpPr/>
          <p:nvPr/>
        </p:nvSpPr>
        <p:spPr>
          <a:xfrm>
            <a:off x="7366448" y="5037318"/>
            <a:ext cx="4537139" cy="1200329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Exponent fields 0, 255 are reserved for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special numbers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More now!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09B28006-EA0E-9B91-3B7B-72C9565BE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13" y="969892"/>
            <a:ext cx="6842277" cy="518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F73E1A-6D06-678E-6742-6892F32BBA7C}"/>
              </a:ext>
            </a:extLst>
          </p:cNvPr>
          <p:cNvSpPr txBox="1"/>
          <p:nvPr/>
        </p:nvSpPr>
        <p:spPr>
          <a:xfrm>
            <a:off x="7462156" y="967559"/>
            <a:ext cx="3922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INT_MAX:    2147483647</a:t>
            </a:r>
          </a:p>
          <a:p>
            <a:pPr>
              <a:buClr>
                <a:schemeClr val="accent2"/>
              </a:buClr>
            </a:pP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UINT_MAX:   4294967295</a:t>
            </a:r>
          </a:p>
          <a:p>
            <a:pPr>
              <a:buClr>
                <a:schemeClr val="accent2"/>
              </a:buClr>
            </a:pPr>
            <a:r>
              <a:rPr lang="en-US" sz="24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FLOAT_MAX: 3.40282e+38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9E68C9C-7EA2-7F95-F010-579B31259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213536"/>
              </p:ext>
            </p:extLst>
          </p:nvPr>
        </p:nvGraphicFramePr>
        <p:xfrm>
          <a:off x="7503775" y="2271639"/>
          <a:ext cx="4198644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819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7105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91277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1…1</a:t>
                      </a: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(23 bits)</a:t>
                      </a:r>
                      <a:endParaRPr lang="en-US" sz="2000" b="0" i="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F4FE409-DBA0-514A-F862-26CBC3A0F466}"/>
              </a:ext>
            </a:extLst>
          </p:cNvPr>
          <p:cNvSpPr txBox="1"/>
          <p:nvPr/>
        </p:nvSpPr>
        <p:spPr>
          <a:xfrm>
            <a:off x="7503775" y="2663192"/>
            <a:ext cx="453713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(1.</a:t>
            </a:r>
            <a:r>
              <a:rPr lang="en-US" sz="2800" b="1" dirty="0">
                <a:solidFill>
                  <a:srgbClr val="D8E156"/>
                </a:solidFill>
                <a:latin typeface="Calibri" panose="020F0502020204030204" pitchFamily="34" charset="0"/>
              </a:rPr>
              <a:t>1…1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b="1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254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 ≈ 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3.4 x 10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38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endParaRPr lang="en-US" sz="2800" baseline="30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01F015-96B9-0BC4-84D4-A141864168A4}"/>
              </a:ext>
            </a:extLst>
          </p:cNvPr>
          <p:cNvSpPr txBox="1"/>
          <p:nvPr/>
        </p:nvSpPr>
        <p:spPr>
          <a:xfrm>
            <a:off x="7336882" y="3337873"/>
            <a:ext cx="45371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This is the maximum normalized float rep in IEEE 754, where </a:t>
            </a:r>
            <a:r>
              <a:rPr lang="en-US" sz="2400" dirty="0">
                <a:latin typeface="Calibri" panose="020F0502020204030204" pitchFamily="34" charset="0"/>
              </a:rPr>
              <a:t>biased exponents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are restricted to the range 1 to 254 (2</a:t>
            </a:r>
            <a:r>
              <a:rPr lang="en-US" sz="24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-126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to 2</a:t>
            </a:r>
            <a:r>
              <a:rPr lang="en-US" sz="24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127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538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4080D-9222-7A52-D360-E1AB94A47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BC3837-B463-B60A-188E-3B03217161F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Special Numbers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097C0-2FE0-7C69-2AC6-6D0E6C6A2F37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Basics, Fixed Point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Special Numbers</a:t>
            </a:r>
          </a:p>
          <a:p>
            <a:r>
              <a:rPr lang="en-US" dirty="0"/>
              <a:t>Other Floating Point Representations</a:t>
            </a:r>
          </a:p>
          <a:p>
            <a:r>
              <a:rPr lang="en-US" dirty="0"/>
              <a:t>(Bonus) More Examples</a:t>
            </a:r>
          </a:p>
        </p:txBody>
      </p:sp>
    </p:spTree>
    <p:extLst>
      <p:ext uri="{BB962C8B-B14F-4D97-AF65-F5344CB8AC3E}">
        <p14:creationId xmlns:p14="http://schemas.microsoft.com/office/powerpoint/2010/main" val="4208111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FCC25-8F1E-63A0-0F4F-C50A4E34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11332079" cy="3851233"/>
          </a:xfrm>
        </p:spPr>
        <p:txBody>
          <a:bodyPr>
            <a:normAutofit/>
          </a:bodyPr>
          <a:lstStyle/>
          <a:p>
            <a:r>
              <a:rPr lang="en-US" sz="3200" dirty="0"/>
              <a:t>Note: </a:t>
            </a:r>
            <a:r>
              <a:rPr lang="en-US" sz="3200" b="1" dirty="0">
                <a:solidFill>
                  <a:schemeClr val="accent3"/>
                </a:solidFill>
              </a:rPr>
              <a:t>Zero</a:t>
            </a:r>
            <a:r>
              <a:rPr lang="en-US" sz="3200" dirty="0"/>
              <a:t> has no normalized representation (i.e., no leading 1).</a:t>
            </a:r>
          </a:p>
          <a:p>
            <a:r>
              <a:rPr lang="en-US" sz="3200" dirty="0"/>
              <a:t>IEEE 754 represents ±0:</a:t>
            </a:r>
          </a:p>
          <a:p>
            <a:pPr lvl="1"/>
            <a:r>
              <a:rPr lang="en-US" sz="2800" dirty="0"/>
              <a:t>Reserve exponent value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0000 0000</a:t>
            </a:r>
            <a:r>
              <a:rPr lang="en-US" sz="2800" dirty="0"/>
              <a:t>;</a:t>
            </a:r>
            <a:br>
              <a:rPr lang="en-US" sz="2800" dirty="0"/>
            </a:br>
            <a:r>
              <a:rPr lang="en-US" sz="2800" dirty="0"/>
              <a:t>signals to hardware to not implicitly add 1.</a:t>
            </a:r>
          </a:p>
          <a:p>
            <a:pPr lvl="1"/>
            <a:r>
              <a:rPr lang="en-US" sz="2800" dirty="0"/>
              <a:t>Keep significand all zeroes.</a:t>
            </a:r>
          </a:p>
          <a:p>
            <a:pPr lvl="1"/>
            <a:r>
              <a:rPr lang="en-US" sz="2800" dirty="0"/>
              <a:t>What about sign? Both cases valid! Why?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E3F178-D7B9-E285-F51E-50AAD1DB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Zero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4B408DD-D3DF-B21C-041B-45CD6165D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663649"/>
              </p:ext>
            </p:extLst>
          </p:nvPr>
        </p:nvGraphicFramePr>
        <p:xfrm>
          <a:off x="6764682" y="5333436"/>
          <a:ext cx="4428228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502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97336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017365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64D4CA-6757-786D-577F-62E636A93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519249"/>
              </p:ext>
            </p:extLst>
          </p:nvPr>
        </p:nvGraphicFramePr>
        <p:xfrm>
          <a:off x="6764682" y="5955611"/>
          <a:ext cx="4428228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502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97336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017365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1F808B6-3389-1812-1087-C367ECF7566B}"/>
              </a:ext>
            </a:extLst>
          </p:cNvPr>
          <p:cNvSpPr txBox="1"/>
          <p:nvPr/>
        </p:nvSpPr>
        <p:spPr>
          <a:xfrm>
            <a:off x="5862717" y="5908885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–0: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29FB7-DA5B-4A84-2376-3C2A3B36EA25}"/>
              </a:ext>
            </a:extLst>
          </p:cNvPr>
          <p:cNvSpPr txBox="1"/>
          <p:nvPr/>
        </p:nvSpPr>
        <p:spPr>
          <a:xfrm>
            <a:off x="5901189" y="528671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+0:</a:t>
            </a:r>
          </a:p>
        </p:txBody>
      </p:sp>
    </p:spTree>
    <p:extLst>
      <p:ext uri="{BB962C8B-B14F-4D97-AF65-F5344CB8AC3E}">
        <p14:creationId xmlns:p14="http://schemas.microsoft.com/office/powerpoint/2010/main" val="416508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392AA-8E56-F995-F51C-7D62C0242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1"/>
            <a:ext cx="11332079" cy="5865090"/>
          </a:xfrm>
        </p:spPr>
        <p:txBody>
          <a:bodyPr>
            <a:normAutofit/>
          </a:bodyPr>
          <a:lstStyle/>
          <a:p>
            <a:r>
              <a:rPr lang="en-US" sz="2800" dirty="0"/>
              <a:t>Normalized numbers are only a fraction </a:t>
            </a:r>
            <a:r>
              <a:rPr lang="en-US" sz="2400" dirty="0"/>
              <a:t>(heh) </a:t>
            </a:r>
            <a:r>
              <a:rPr lang="en-US" sz="2800" dirty="0"/>
              <a:t>of floating point representations. For single-precision (32-bit):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84664" indent="0">
              <a:buNone/>
            </a:pPr>
            <a:endParaRPr lang="en-US" sz="2800" dirty="0"/>
          </a:p>
          <a:p>
            <a:pPr marL="84664" indent="0">
              <a:buNone/>
            </a:pPr>
            <a:endParaRPr lang="en-US" sz="2800" dirty="0"/>
          </a:p>
          <a:p>
            <a:r>
              <a:rPr lang="en-US" sz="3000" dirty="0"/>
              <a:t>Professor Kahan had clever ideas;</a:t>
            </a:r>
            <a:br>
              <a:rPr lang="en-US" sz="3000" dirty="0"/>
            </a:br>
            <a:r>
              <a:rPr lang="en-US" sz="3000" dirty="0"/>
              <a:t>“Waste not, want not.”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5F29E-51E2-8566-6C0A-D201F3E4A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Numbers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A8FEB38D-389C-97A8-F127-1AD9A063A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139682"/>
              </p:ext>
            </p:extLst>
          </p:nvPr>
        </p:nvGraphicFramePr>
        <p:xfrm>
          <a:off x="827315" y="1982853"/>
          <a:ext cx="10261232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1895">
                  <a:extLst>
                    <a:ext uri="{9D8B030D-6E8A-4147-A177-3AD203B41FA5}">
                      <a16:colId xmlns:a16="http://schemas.microsoft.com/office/drawing/2014/main" val="1158547296"/>
                    </a:ext>
                  </a:extLst>
                </a:gridCol>
                <a:gridCol w="2707081">
                  <a:extLst>
                    <a:ext uri="{9D8B030D-6E8A-4147-A177-3AD203B41FA5}">
                      <a16:colId xmlns:a16="http://schemas.microsoft.com/office/drawing/2014/main" val="505638375"/>
                    </a:ext>
                  </a:extLst>
                </a:gridCol>
                <a:gridCol w="4332256">
                  <a:extLst>
                    <a:ext uri="{9D8B030D-6E8A-4147-A177-3AD203B41FA5}">
                      <a16:colId xmlns:a16="http://schemas.microsoft.com/office/drawing/2014/main" val="29381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i="0" dirty="0">
                          <a:solidFill>
                            <a:schemeClr val="tx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</a:rPr>
                        <a:t>Biased Exponent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0" dirty="0">
                          <a:solidFill>
                            <a:schemeClr val="tx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</a:rPr>
                        <a:t>Significand field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0" dirty="0">
                          <a:solidFill>
                            <a:schemeClr val="tx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23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all zeros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±0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07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nonzero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???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22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– 254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anything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Normalized floating 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36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all zeros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???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28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nonzero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3"/>
                          </a:solidFill>
                          <a:latin typeface="Calibri" panose="020F0502020204030204" pitchFamily="34" charset="0"/>
                        </a:rPr>
                        <a:t>???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4258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E01FCC-68CD-BD7D-95BF-5BCDC4C89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807163"/>
              </p:ext>
            </p:extLst>
          </p:nvPr>
        </p:nvGraphicFramePr>
        <p:xfrm>
          <a:off x="827314" y="3537333"/>
          <a:ext cx="10261231" cy="518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1895">
                  <a:extLst>
                    <a:ext uri="{9D8B030D-6E8A-4147-A177-3AD203B41FA5}">
                      <a16:colId xmlns:a16="http://schemas.microsoft.com/office/drawing/2014/main" val="2323405459"/>
                    </a:ext>
                  </a:extLst>
                </a:gridCol>
                <a:gridCol w="2707081">
                  <a:extLst>
                    <a:ext uri="{9D8B030D-6E8A-4147-A177-3AD203B41FA5}">
                      <a16:colId xmlns:a16="http://schemas.microsoft.com/office/drawing/2014/main" val="1179033050"/>
                    </a:ext>
                  </a:extLst>
                </a:gridCol>
                <a:gridCol w="4332255">
                  <a:extLst>
                    <a:ext uri="{9D8B030D-6E8A-4147-A177-3AD203B41FA5}">
                      <a16:colId xmlns:a16="http://schemas.microsoft.com/office/drawing/2014/main" val="1848473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– 254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anything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Normalized floating 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24943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F980FBC-34B0-93D6-C426-779D6CAA773A}"/>
              </a:ext>
            </a:extLst>
          </p:cNvPr>
          <p:cNvSpPr/>
          <p:nvPr/>
        </p:nvSpPr>
        <p:spPr>
          <a:xfrm>
            <a:off x="6743699" y="5164229"/>
            <a:ext cx="4573658" cy="125499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The fields 0 and 255 accommodate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overflow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underflow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, and arithmetic errors.</a:t>
            </a:r>
          </a:p>
        </p:txBody>
      </p:sp>
    </p:spTree>
    <p:extLst>
      <p:ext uri="{BB962C8B-B14F-4D97-AF65-F5344CB8AC3E}">
        <p14:creationId xmlns:p14="http://schemas.microsoft.com/office/powerpoint/2010/main" val="407938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35FC7-C562-44DF-D65F-F593BD765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Because 0 and 255 are reserved exponent fields,</a:t>
            </a:r>
            <a:br>
              <a:rPr lang="en-US" sz="2800" dirty="0"/>
            </a:br>
            <a:r>
              <a:rPr lang="en-US" sz="2800" dirty="0"/>
              <a:t>the range of normalized single-precision floating point is: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Largest magnitude</a:t>
            </a:r>
            <a:r>
              <a:rPr lang="en-US" sz="2400" dirty="0"/>
              <a:t>:</a:t>
            </a:r>
          </a:p>
          <a:p>
            <a:pPr lvl="1"/>
            <a:endParaRPr lang="en-US" sz="2400" dirty="0"/>
          </a:p>
          <a:p>
            <a:pPr marL="84664" indent="0">
              <a:buNone/>
            </a:pPr>
            <a:endParaRPr lang="en-US" sz="2800" dirty="0"/>
          </a:p>
          <a:p>
            <a:pPr marL="84664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lvl="1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BA506-4E42-E280-07B7-D1748294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and Underflow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2B9462-E180-F4BD-4FF1-EA2FA99680E6}"/>
              </a:ext>
            </a:extLst>
          </p:cNvPr>
          <p:cNvSpPr txBox="1"/>
          <p:nvPr/>
        </p:nvSpPr>
        <p:spPr>
          <a:xfrm>
            <a:off x="6748811" y="2694173"/>
            <a:ext cx="3919984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(1.</a:t>
            </a:r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0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b="1" u="sng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1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 ≈ 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1.2 x 10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-38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endParaRPr lang="en-US" sz="2800" baseline="30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406497BD-6373-B02D-47B6-3E3BE41B9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903116"/>
              </p:ext>
            </p:extLst>
          </p:nvPr>
        </p:nvGraphicFramePr>
        <p:xfrm>
          <a:off x="1189688" y="2314941"/>
          <a:ext cx="4198644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819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7105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91277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1…1</a:t>
                      </a: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(23 bits)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CECE010A-57E4-9166-E4E3-1C8E02D2B3E0}"/>
              </a:ext>
            </a:extLst>
          </p:cNvPr>
          <p:cNvSpPr txBox="1"/>
          <p:nvPr/>
        </p:nvSpPr>
        <p:spPr>
          <a:xfrm>
            <a:off x="1189688" y="2706494"/>
            <a:ext cx="453713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(1.</a:t>
            </a:r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1…1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b="1" u="sng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254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 ≈ 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3.4 x 10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38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endParaRPr lang="en-US" sz="2800" baseline="30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6E21C22D-ACB5-8344-88A5-21EF3695A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063914"/>
              </p:ext>
            </p:extLst>
          </p:nvPr>
        </p:nvGraphicFramePr>
        <p:xfrm>
          <a:off x="6748811" y="2301696"/>
          <a:ext cx="4198643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819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7105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91277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0…0</a:t>
                      </a: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(23 bits)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05FA1E35-67FC-E4F6-D4AF-D243C90C9EE4}"/>
              </a:ext>
            </a:extLst>
          </p:cNvPr>
          <p:cNvSpPr txBox="1"/>
          <p:nvPr/>
        </p:nvSpPr>
        <p:spPr>
          <a:xfrm>
            <a:off x="5913170" y="1817725"/>
            <a:ext cx="350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088" lvl="1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Smallest magnitude:</a:t>
            </a:r>
          </a:p>
        </p:txBody>
      </p:sp>
      <p:sp>
        <p:nvSpPr>
          <p:cNvPr id="4" name="Text Box 29">
            <a:extLst>
              <a:ext uri="{FF2B5EF4-FFF2-40B4-BE49-F238E27FC236}">
                <a16:creationId xmlns:a16="http://schemas.microsoft.com/office/drawing/2014/main" id="{1621B5A9-BD0C-C688-CDA2-86F510312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851" y="4307844"/>
            <a:ext cx="110479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</a:rPr>
              <a:t>1.2x10</a:t>
            </a:r>
            <a:r>
              <a:rPr lang="en-US" sz="20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-38</a:t>
            </a:r>
            <a:endParaRPr lang="en-US" sz="20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Box 30">
            <a:extLst>
              <a:ext uri="{FF2B5EF4-FFF2-40B4-BE49-F238E27FC236}">
                <a16:creationId xmlns:a16="http://schemas.microsoft.com/office/drawing/2014/main" id="{8E0AFCA5-031B-FB5B-8A1B-92F3E50C6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5581" y="4307844"/>
            <a:ext cx="105028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Calibri" panose="020F0502020204030204" pitchFamily="34" charset="0"/>
              </a:rPr>
              <a:t>3.4x10</a:t>
            </a:r>
            <a:r>
              <a:rPr lang="en-US" sz="2000" baseline="30000" dirty="0">
                <a:solidFill>
                  <a:schemeClr val="accent3"/>
                </a:solidFill>
                <a:latin typeface="Calibri" panose="020F0502020204030204" pitchFamily="34" charset="0"/>
              </a:rPr>
              <a:t>38</a:t>
            </a:r>
            <a:endParaRPr lang="en-US" sz="20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Box 31">
            <a:extLst>
              <a:ext uri="{FF2B5EF4-FFF2-40B4-BE49-F238E27FC236}">
                <a16:creationId xmlns:a16="http://schemas.microsoft.com/office/drawing/2014/main" id="{D244CC60-243D-4409-887D-9EE341F11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806" y="4307844"/>
            <a:ext cx="31451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7" name="Text Box 32">
            <a:extLst>
              <a:ext uri="{FF2B5EF4-FFF2-40B4-BE49-F238E27FC236}">
                <a16:creationId xmlns:a16="http://schemas.microsoft.com/office/drawing/2014/main" id="{3C484BA3-F1F7-17D2-9B08-37E3A730C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0806" y="4307844"/>
            <a:ext cx="39305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-1</a:t>
            </a:r>
          </a:p>
        </p:txBody>
      </p:sp>
      <p:sp>
        <p:nvSpPr>
          <p:cNvPr id="8" name="Text Box 33">
            <a:extLst>
              <a:ext uri="{FF2B5EF4-FFF2-40B4-BE49-F238E27FC236}">
                <a16:creationId xmlns:a16="http://schemas.microsoft.com/office/drawing/2014/main" id="{54D2A0D9-F2FA-0770-4380-63078E56D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6743" y="4307844"/>
            <a:ext cx="118333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</a:rPr>
              <a:t>-1.2x10</a:t>
            </a:r>
            <a:r>
              <a:rPr lang="en-US" sz="20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-38</a:t>
            </a:r>
            <a:endParaRPr lang="en-US" sz="20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 Box 34">
            <a:extLst>
              <a:ext uri="{FF2B5EF4-FFF2-40B4-BE49-F238E27FC236}">
                <a16:creationId xmlns:a16="http://schemas.microsoft.com/office/drawing/2014/main" id="{81B7CECC-FA83-85CA-CC9D-7055A0D53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181" y="4307844"/>
            <a:ext cx="114005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Calibri" panose="020F0502020204030204" pitchFamily="34" charset="0"/>
              </a:rPr>
              <a:t>-3.4x10</a:t>
            </a:r>
            <a:r>
              <a:rPr lang="en-US" sz="2000" baseline="30000" dirty="0">
                <a:solidFill>
                  <a:schemeClr val="accent3"/>
                </a:solidFill>
                <a:latin typeface="Calibri" panose="020F0502020204030204" pitchFamily="34" charset="0"/>
              </a:rPr>
              <a:t>38</a:t>
            </a:r>
            <a:endParaRPr lang="en-US" sz="20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 Box 28">
            <a:extLst>
              <a:ext uri="{FF2B5EF4-FFF2-40B4-BE49-F238E27FC236}">
                <a16:creationId xmlns:a16="http://schemas.microsoft.com/office/drawing/2014/main" id="{F2EF7A22-B570-5CA8-9952-E084C3F80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4806" y="4368170"/>
            <a:ext cx="322263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2A22834-C3D8-A296-A49B-02ABCD97088D}"/>
              </a:ext>
            </a:extLst>
          </p:cNvPr>
          <p:cNvGrpSpPr/>
          <p:nvPr/>
        </p:nvGrpSpPr>
        <p:grpSpPr>
          <a:xfrm>
            <a:off x="5781822" y="3235569"/>
            <a:ext cx="4600135" cy="1941342"/>
            <a:chOff x="5781822" y="3235569"/>
            <a:chExt cx="4600135" cy="1941342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582F597-E0B9-48E0-CF2C-B7121BA5DF8C}"/>
                </a:ext>
              </a:extLst>
            </p:cNvPr>
            <p:cNvSpPr/>
            <p:nvPr/>
          </p:nvSpPr>
          <p:spPr>
            <a:xfrm>
              <a:off x="6457071" y="3235569"/>
              <a:ext cx="3924886" cy="1927274"/>
            </a:xfrm>
            <a:custGeom>
              <a:avLst/>
              <a:gdLst>
                <a:gd name="connsiteX0" fmla="*/ 3348111 w 3924886"/>
                <a:gd name="connsiteY0" fmla="*/ 0 h 1772529"/>
                <a:gd name="connsiteX1" fmla="*/ 3390314 w 3924886"/>
                <a:gd name="connsiteY1" fmla="*/ 168813 h 1772529"/>
                <a:gd name="connsiteX2" fmla="*/ 3432517 w 3924886"/>
                <a:gd name="connsiteY2" fmla="*/ 211016 h 1772529"/>
                <a:gd name="connsiteX3" fmla="*/ 3516923 w 3924886"/>
                <a:gd name="connsiteY3" fmla="*/ 281354 h 1772529"/>
                <a:gd name="connsiteX4" fmla="*/ 3545058 w 3924886"/>
                <a:gd name="connsiteY4" fmla="*/ 323557 h 1772529"/>
                <a:gd name="connsiteX5" fmla="*/ 3629464 w 3924886"/>
                <a:gd name="connsiteY5" fmla="*/ 379828 h 1772529"/>
                <a:gd name="connsiteX6" fmla="*/ 3685735 w 3924886"/>
                <a:gd name="connsiteY6" fmla="*/ 436099 h 1772529"/>
                <a:gd name="connsiteX7" fmla="*/ 3784209 w 3924886"/>
                <a:gd name="connsiteY7" fmla="*/ 562708 h 1772529"/>
                <a:gd name="connsiteX8" fmla="*/ 3798277 w 3924886"/>
                <a:gd name="connsiteY8" fmla="*/ 604911 h 1772529"/>
                <a:gd name="connsiteX9" fmla="*/ 3854547 w 3924886"/>
                <a:gd name="connsiteY9" fmla="*/ 689317 h 1772529"/>
                <a:gd name="connsiteX10" fmla="*/ 3882683 w 3924886"/>
                <a:gd name="connsiteY10" fmla="*/ 773723 h 1772529"/>
                <a:gd name="connsiteX11" fmla="*/ 3910818 w 3924886"/>
                <a:gd name="connsiteY11" fmla="*/ 872197 h 1772529"/>
                <a:gd name="connsiteX12" fmla="*/ 3924886 w 3924886"/>
                <a:gd name="connsiteY12" fmla="*/ 970671 h 1772529"/>
                <a:gd name="connsiteX13" fmla="*/ 3896751 w 3924886"/>
                <a:gd name="connsiteY13" fmla="*/ 1209822 h 1772529"/>
                <a:gd name="connsiteX14" fmla="*/ 3882683 w 3924886"/>
                <a:gd name="connsiteY14" fmla="*/ 1252025 h 1772529"/>
                <a:gd name="connsiteX15" fmla="*/ 3854547 w 3924886"/>
                <a:gd name="connsiteY15" fmla="*/ 1350499 h 1772529"/>
                <a:gd name="connsiteX16" fmla="*/ 3727938 w 3924886"/>
                <a:gd name="connsiteY16" fmla="*/ 1463040 h 1772529"/>
                <a:gd name="connsiteX17" fmla="*/ 3699803 w 3924886"/>
                <a:gd name="connsiteY17" fmla="*/ 1491176 h 1772529"/>
                <a:gd name="connsiteX18" fmla="*/ 3615397 w 3924886"/>
                <a:gd name="connsiteY18" fmla="*/ 1533379 h 1772529"/>
                <a:gd name="connsiteX19" fmla="*/ 3545058 w 3924886"/>
                <a:gd name="connsiteY19" fmla="*/ 1575582 h 1772529"/>
                <a:gd name="connsiteX20" fmla="*/ 3502855 w 3924886"/>
                <a:gd name="connsiteY20" fmla="*/ 1603717 h 1772529"/>
                <a:gd name="connsiteX21" fmla="*/ 3460652 w 3924886"/>
                <a:gd name="connsiteY21" fmla="*/ 1617785 h 1772529"/>
                <a:gd name="connsiteX22" fmla="*/ 3418449 w 3924886"/>
                <a:gd name="connsiteY22" fmla="*/ 1645920 h 1772529"/>
                <a:gd name="connsiteX23" fmla="*/ 3362178 w 3924886"/>
                <a:gd name="connsiteY23" fmla="*/ 1659988 h 1772529"/>
                <a:gd name="connsiteX24" fmla="*/ 3319975 w 3924886"/>
                <a:gd name="connsiteY24" fmla="*/ 1674056 h 1772529"/>
                <a:gd name="connsiteX25" fmla="*/ 3207434 w 3924886"/>
                <a:gd name="connsiteY25" fmla="*/ 1702191 h 1772529"/>
                <a:gd name="connsiteX26" fmla="*/ 3010486 w 3924886"/>
                <a:gd name="connsiteY26" fmla="*/ 1744394 h 1772529"/>
                <a:gd name="connsiteX27" fmla="*/ 2926080 w 3924886"/>
                <a:gd name="connsiteY27" fmla="*/ 1758462 h 1772529"/>
                <a:gd name="connsiteX28" fmla="*/ 2180492 w 3924886"/>
                <a:gd name="connsiteY28" fmla="*/ 1772529 h 1772529"/>
                <a:gd name="connsiteX29" fmla="*/ 1420837 w 3924886"/>
                <a:gd name="connsiteY29" fmla="*/ 1758462 h 1772529"/>
                <a:gd name="connsiteX30" fmla="*/ 1223889 w 3924886"/>
                <a:gd name="connsiteY30" fmla="*/ 1730326 h 1772529"/>
                <a:gd name="connsiteX31" fmla="*/ 1097280 w 3924886"/>
                <a:gd name="connsiteY31" fmla="*/ 1716259 h 1772529"/>
                <a:gd name="connsiteX32" fmla="*/ 984738 w 3924886"/>
                <a:gd name="connsiteY32" fmla="*/ 1702191 h 1772529"/>
                <a:gd name="connsiteX33" fmla="*/ 478301 w 3924886"/>
                <a:gd name="connsiteY33" fmla="*/ 1674056 h 1772529"/>
                <a:gd name="connsiteX34" fmla="*/ 323557 w 3924886"/>
                <a:gd name="connsiteY34" fmla="*/ 1659988 h 1772529"/>
                <a:gd name="connsiteX35" fmla="*/ 126609 w 3924886"/>
                <a:gd name="connsiteY35" fmla="*/ 1617785 h 1772529"/>
                <a:gd name="connsiteX36" fmla="*/ 84406 w 3924886"/>
                <a:gd name="connsiteY36" fmla="*/ 1603717 h 1772529"/>
                <a:gd name="connsiteX37" fmla="*/ 56271 w 3924886"/>
                <a:gd name="connsiteY37" fmla="*/ 1519311 h 1772529"/>
                <a:gd name="connsiteX38" fmla="*/ 42203 w 3924886"/>
                <a:gd name="connsiteY38" fmla="*/ 1477108 h 1772529"/>
                <a:gd name="connsiteX39" fmla="*/ 14067 w 3924886"/>
                <a:gd name="connsiteY39" fmla="*/ 1448973 h 1772529"/>
                <a:gd name="connsiteX40" fmla="*/ 0 w 3924886"/>
                <a:gd name="connsiteY40" fmla="*/ 1406769 h 177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24886" h="1772529">
                  <a:moveTo>
                    <a:pt x="3348111" y="0"/>
                  </a:moveTo>
                  <a:cubicBezTo>
                    <a:pt x="3352761" y="27899"/>
                    <a:pt x="3368019" y="146518"/>
                    <a:pt x="3390314" y="168813"/>
                  </a:cubicBezTo>
                  <a:cubicBezTo>
                    <a:pt x="3404382" y="182881"/>
                    <a:pt x="3417233" y="198280"/>
                    <a:pt x="3432517" y="211016"/>
                  </a:cubicBezTo>
                  <a:cubicBezTo>
                    <a:pt x="3492876" y="261315"/>
                    <a:pt x="3460879" y="214101"/>
                    <a:pt x="3516923" y="281354"/>
                  </a:cubicBezTo>
                  <a:cubicBezTo>
                    <a:pt x="3527747" y="294342"/>
                    <a:pt x="3532334" y="312424"/>
                    <a:pt x="3545058" y="323557"/>
                  </a:cubicBezTo>
                  <a:cubicBezTo>
                    <a:pt x="3570506" y="345824"/>
                    <a:pt x="3605554" y="355918"/>
                    <a:pt x="3629464" y="379828"/>
                  </a:cubicBezTo>
                  <a:cubicBezTo>
                    <a:pt x="3648221" y="398585"/>
                    <a:pt x="3671021" y="414028"/>
                    <a:pt x="3685735" y="436099"/>
                  </a:cubicBezTo>
                  <a:cubicBezTo>
                    <a:pt x="3753042" y="537058"/>
                    <a:pt x="3718096" y="496595"/>
                    <a:pt x="3784209" y="562708"/>
                  </a:cubicBezTo>
                  <a:cubicBezTo>
                    <a:pt x="3788898" y="576776"/>
                    <a:pt x="3791076" y="591948"/>
                    <a:pt x="3798277" y="604911"/>
                  </a:cubicBezTo>
                  <a:cubicBezTo>
                    <a:pt x="3814699" y="634470"/>
                    <a:pt x="3843854" y="657238"/>
                    <a:pt x="3854547" y="689317"/>
                  </a:cubicBezTo>
                  <a:cubicBezTo>
                    <a:pt x="3863926" y="717452"/>
                    <a:pt x="3875490" y="744951"/>
                    <a:pt x="3882683" y="773723"/>
                  </a:cubicBezTo>
                  <a:cubicBezTo>
                    <a:pt x="3900348" y="844380"/>
                    <a:pt x="3890637" y="811652"/>
                    <a:pt x="3910818" y="872197"/>
                  </a:cubicBezTo>
                  <a:cubicBezTo>
                    <a:pt x="3915507" y="905022"/>
                    <a:pt x="3924886" y="937513"/>
                    <a:pt x="3924886" y="970671"/>
                  </a:cubicBezTo>
                  <a:cubicBezTo>
                    <a:pt x="3924886" y="1017378"/>
                    <a:pt x="3910163" y="1149467"/>
                    <a:pt x="3896751" y="1209822"/>
                  </a:cubicBezTo>
                  <a:cubicBezTo>
                    <a:pt x="3893534" y="1224298"/>
                    <a:pt x="3886757" y="1237767"/>
                    <a:pt x="3882683" y="1252025"/>
                  </a:cubicBezTo>
                  <a:cubicBezTo>
                    <a:pt x="3881402" y="1256509"/>
                    <a:pt x="3862164" y="1340706"/>
                    <a:pt x="3854547" y="1350499"/>
                  </a:cubicBezTo>
                  <a:cubicBezTo>
                    <a:pt x="3766210" y="1464075"/>
                    <a:pt x="3799838" y="1405519"/>
                    <a:pt x="3727938" y="1463040"/>
                  </a:cubicBezTo>
                  <a:cubicBezTo>
                    <a:pt x="3717581" y="1471326"/>
                    <a:pt x="3710160" y="1482890"/>
                    <a:pt x="3699803" y="1491176"/>
                  </a:cubicBezTo>
                  <a:cubicBezTo>
                    <a:pt x="3660847" y="1522341"/>
                    <a:pt x="3659970" y="1518521"/>
                    <a:pt x="3615397" y="1533379"/>
                  </a:cubicBezTo>
                  <a:cubicBezTo>
                    <a:pt x="3560441" y="1588333"/>
                    <a:pt x="3618106" y="1539058"/>
                    <a:pt x="3545058" y="1575582"/>
                  </a:cubicBezTo>
                  <a:cubicBezTo>
                    <a:pt x="3529936" y="1583143"/>
                    <a:pt x="3517977" y="1596156"/>
                    <a:pt x="3502855" y="1603717"/>
                  </a:cubicBezTo>
                  <a:cubicBezTo>
                    <a:pt x="3489592" y="1610349"/>
                    <a:pt x="3473915" y="1611153"/>
                    <a:pt x="3460652" y="1617785"/>
                  </a:cubicBezTo>
                  <a:cubicBezTo>
                    <a:pt x="3445530" y="1625346"/>
                    <a:pt x="3433989" y="1639260"/>
                    <a:pt x="3418449" y="1645920"/>
                  </a:cubicBezTo>
                  <a:cubicBezTo>
                    <a:pt x="3400678" y="1653536"/>
                    <a:pt x="3380768" y="1654676"/>
                    <a:pt x="3362178" y="1659988"/>
                  </a:cubicBezTo>
                  <a:cubicBezTo>
                    <a:pt x="3347920" y="1664062"/>
                    <a:pt x="3334281" y="1670154"/>
                    <a:pt x="3319975" y="1674056"/>
                  </a:cubicBezTo>
                  <a:cubicBezTo>
                    <a:pt x="3282669" y="1684230"/>
                    <a:pt x="3244948" y="1692813"/>
                    <a:pt x="3207434" y="1702191"/>
                  </a:cubicBezTo>
                  <a:cubicBezTo>
                    <a:pt x="3130577" y="1721405"/>
                    <a:pt x="3106291" y="1728426"/>
                    <a:pt x="3010486" y="1744394"/>
                  </a:cubicBezTo>
                  <a:cubicBezTo>
                    <a:pt x="2982351" y="1749083"/>
                    <a:pt x="2954587" y="1757496"/>
                    <a:pt x="2926080" y="1758462"/>
                  </a:cubicBezTo>
                  <a:cubicBezTo>
                    <a:pt x="2677649" y="1766883"/>
                    <a:pt x="2429021" y="1767840"/>
                    <a:pt x="2180492" y="1772529"/>
                  </a:cubicBezTo>
                  <a:lnTo>
                    <a:pt x="1420837" y="1758462"/>
                  </a:lnTo>
                  <a:cubicBezTo>
                    <a:pt x="1356025" y="1756371"/>
                    <a:pt x="1288222" y="1738904"/>
                    <a:pt x="1223889" y="1730326"/>
                  </a:cubicBezTo>
                  <a:cubicBezTo>
                    <a:pt x="1181799" y="1724714"/>
                    <a:pt x="1139452" y="1721220"/>
                    <a:pt x="1097280" y="1716259"/>
                  </a:cubicBezTo>
                  <a:cubicBezTo>
                    <a:pt x="1059733" y="1711842"/>
                    <a:pt x="1022454" y="1704792"/>
                    <a:pt x="984738" y="1702191"/>
                  </a:cubicBezTo>
                  <a:cubicBezTo>
                    <a:pt x="195166" y="1647737"/>
                    <a:pt x="1090683" y="1721162"/>
                    <a:pt x="478301" y="1674056"/>
                  </a:cubicBezTo>
                  <a:cubicBezTo>
                    <a:pt x="426660" y="1670084"/>
                    <a:pt x="374996" y="1666040"/>
                    <a:pt x="323557" y="1659988"/>
                  </a:cubicBezTo>
                  <a:cubicBezTo>
                    <a:pt x="268826" y="1653549"/>
                    <a:pt x="174885" y="1633877"/>
                    <a:pt x="126609" y="1617785"/>
                  </a:cubicBezTo>
                  <a:lnTo>
                    <a:pt x="84406" y="1603717"/>
                  </a:lnTo>
                  <a:lnTo>
                    <a:pt x="56271" y="1519311"/>
                  </a:lnTo>
                  <a:cubicBezTo>
                    <a:pt x="51582" y="1505243"/>
                    <a:pt x="52689" y="1487593"/>
                    <a:pt x="42203" y="1477108"/>
                  </a:cubicBezTo>
                  <a:lnTo>
                    <a:pt x="14067" y="1448973"/>
                  </a:lnTo>
                  <a:lnTo>
                    <a:pt x="0" y="1406769"/>
                  </a:lnTo>
                </a:path>
              </a:pathLst>
            </a:custGeom>
            <a:noFill/>
            <a:ln w="28575">
              <a:solidFill>
                <a:schemeClr val="accent6"/>
              </a:solidFill>
              <a:headEnd type="none" w="med" len="med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175F6D1A-DE84-351D-01F0-D2CE546E0492}"/>
                </a:ext>
              </a:extLst>
            </p:cNvPr>
            <p:cNvSpPr/>
            <p:nvPr/>
          </p:nvSpPr>
          <p:spPr>
            <a:xfrm>
              <a:off x="5781822" y="4754880"/>
              <a:ext cx="1294227" cy="422031"/>
            </a:xfrm>
            <a:custGeom>
              <a:avLst/>
              <a:gdLst>
                <a:gd name="connsiteX0" fmla="*/ 1294227 w 1294227"/>
                <a:gd name="connsiteY0" fmla="*/ 351692 h 422031"/>
                <a:gd name="connsiteX1" fmla="*/ 1153550 w 1294227"/>
                <a:gd name="connsiteY1" fmla="*/ 393895 h 422031"/>
                <a:gd name="connsiteX2" fmla="*/ 872196 w 1294227"/>
                <a:gd name="connsiteY2" fmla="*/ 422031 h 422031"/>
                <a:gd name="connsiteX3" fmla="*/ 323556 w 1294227"/>
                <a:gd name="connsiteY3" fmla="*/ 407963 h 422031"/>
                <a:gd name="connsiteX4" fmla="*/ 253218 w 1294227"/>
                <a:gd name="connsiteY4" fmla="*/ 393895 h 422031"/>
                <a:gd name="connsiteX5" fmla="*/ 168812 w 1294227"/>
                <a:gd name="connsiteY5" fmla="*/ 365760 h 422031"/>
                <a:gd name="connsiteX6" fmla="*/ 70338 w 1294227"/>
                <a:gd name="connsiteY6" fmla="*/ 295422 h 422031"/>
                <a:gd name="connsiteX7" fmla="*/ 56270 w 1294227"/>
                <a:gd name="connsiteY7" fmla="*/ 253218 h 422031"/>
                <a:gd name="connsiteX8" fmla="*/ 28135 w 1294227"/>
                <a:gd name="connsiteY8" fmla="*/ 211015 h 422031"/>
                <a:gd name="connsiteX9" fmla="*/ 0 w 1294227"/>
                <a:gd name="connsiteY9" fmla="*/ 126609 h 422031"/>
                <a:gd name="connsiteX10" fmla="*/ 14067 w 1294227"/>
                <a:gd name="connsiteY10" fmla="*/ 0 h 42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4227" h="422031">
                  <a:moveTo>
                    <a:pt x="1294227" y="351692"/>
                  </a:moveTo>
                  <a:cubicBezTo>
                    <a:pt x="1250168" y="366379"/>
                    <a:pt x="1200332" y="385389"/>
                    <a:pt x="1153550" y="393895"/>
                  </a:cubicBezTo>
                  <a:cubicBezTo>
                    <a:pt x="1053601" y="412067"/>
                    <a:pt x="979252" y="413796"/>
                    <a:pt x="872196" y="422031"/>
                  </a:cubicBezTo>
                  <a:lnTo>
                    <a:pt x="323556" y="407963"/>
                  </a:lnTo>
                  <a:cubicBezTo>
                    <a:pt x="299670" y="406877"/>
                    <a:pt x="276286" y="400186"/>
                    <a:pt x="253218" y="393895"/>
                  </a:cubicBezTo>
                  <a:cubicBezTo>
                    <a:pt x="224606" y="386092"/>
                    <a:pt x="168812" y="365760"/>
                    <a:pt x="168812" y="365760"/>
                  </a:cubicBezTo>
                  <a:cubicBezTo>
                    <a:pt x="102056" y="299004"/>
                    <a:pt x="137706" y="317877"/>
                    <a:pt x="70338" y="295422"/>
                  </a:cubicBezTo>
                  <a:cubicBezTo>
                    <a:pt x="65649" y="281354"/>
                    <a:pt x="62902" y="266481"/>
                    <a:pt x="56270" y="253218"/>
                  </a:cubicBezTo>
                  <a:cubicBezTo>
                    <a:pt x="48709" y="238096"/>
                    <a:pt x="35002" y="226465"/>
                    <a:pt x="28135" y="211015"/>
                  </a:cubicBezTo>
                  <a:cubicBezTo>
                    <a:pt x="16090" y="183914"/>
                    <a:pt x="0" y="126609"/>
                    <a:pt x="0" y="126609"/>
                  </a:cubicBezTo>
                  <a:cubicBezTo>
                    <a:pt x="16380" y="28327"/>
                    <a:pt x="14067" y="70726"/>
                    <a:pt x="14067" y="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  <a:headEnd type="none" w="med" len="med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7B443EE-F4AD-6FFD-33E1-870328EA9895}"/>
              </a:ext>
            </a:extLst>
          </p:cNvPr>
          <p:cNvGrpSpPr/>
          <p:nvPr/>
        </p:nvGrpSpPr>
        <p:grpSpPr>
          <a:xfrm>
            <a:off x="3318739" y="3179298"/>
            <a:ext cx="5502359" cy="759656"/>
            <a:chOff x="3318739" y="3179298"/>
            <a:chExt cx="5502359" cy="759656"/>
          </a:xfrm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1DC7210-DB36-DC11-FA62-F4868FE13496}"/>
                </a:ext>
              </a:extLst>
            </p:cNvPr>
            <p:cNvSpPr/>
            <p:nvPr/>
          </p:nvSpPr>
          <p:spPr>
            <a:xfrm>
              <a:off x="5345723" y="3179298"/>
              <a:ext cx="3475375" cy="759656"/>
            </a:xfrm>
            <a:custGeom>
              <a:avLst/>
              <a:gdLst>
                <a:gd name="connsiteX0" fmla="*/ 0 w 3475375"/>
                <a:gd name="connsiteY0" fmla="*/ 0 h 759656"/>
                <a:gd name="connsiteX1" fmla="*/ 28135 w 3475375"/>
                <a:gd name="connsiteY1" fmla="*/ 70339 h 759656"/>
                <a:gd name="connsiteX2" fmla="*/ 70339 w 3475375"/>
                <a:gd name="connsiteY2" fmla="*/ 84407 h 759656"/>
                <a:gd name="connsiteX3" fmla="*/ 196948 w 3475375"/>
                <a:gd name="connsiteY3" fmla="*/ 140677 h 759656"/>
                <a:gd name="connsiteX4" fmla="*/ 281354 w 3475375"/>
                <a:gd name="connsiteY4" fmla="*/ 168813 h 759656"/>
                <a:gd name="connsiteX5" fmla="*/ 323557 w 3475375"/>
                <a:gd name="connsiteY5" fmla="*/ 182880 h 759656"/>
                <a:gd name="connsiteX6" fmla="*/ 379828 w 3475375"/>
                <a:gd name="connsiteY6" fmla="*/ 196948 h 759656"/>
                <a:gd name="connsiteX7" fmla="*/ 548640 w 3475375"/>
                <a:gd name="connsiteY7" fmla="*/ 225084 h 759656"/>
                <a:gd name="connsiteX8" fmla="*/ 773723 w 3475375"/>
                <a:gd name="connsiteY8" fmla="*/ 253219 h 759656"/>
                <a:gd name="connsiteX9" fmla="*/ 1153551 w 3475375"/>
                <a:gd name="connsiteY9" fmla="*/ 267287 h 759656"/>
                <a:gd name="connsiteX10" fmla="*/ 1448972 w 3475375"/>
                <a:gd name="connsiteY10" fmla="*/ 281354 h 759656"/>
                <a:gd name="connsiteX11" fmla="*/ 1645920 w 3475375"/>
                <a:gd name="connsiteY11" fmla="*/ 295422 h 759656"/>
                <a:gd name="connsiteX12" fmla="*/ 2264899 w 3475375"/>
                <a:gd name="connsiteY12" fmla="*/ 309490 h 759656"/>
                <a:gd name="connsiteX13" fmla="*/ 3038622 w 3475375"/>
                <a:gd name="connsiteY13" fmla="*/ 323557 h 759656"/>
                <a:gd name="connsiteX14" fmla="*/ 3319975 w 3475375"/>
                <a:gd name="connsiteY14" fmla="*/ 379828 h 759656"/>
                <a:gd name="connsiteX15" fmla="*/ 3376246 w 3475375"/>
                <a:gd name="connsiteY15" fmla="*/ 407964 h 759656"/>
                <a:gd name="connsiteX16" fmla="*/ 3404382 w 3475375"/>
                <a:gd name="connsiteY16" fmla="*/ 436099 h 759656"/>
                <a:gd name="connsiteX17" fmla="*/ 3446585 w 3475375"/>
                <a:gd name="connsiteY17" fmla="*/ 464234 h 759656"/>
                <a:gd name="connsiteX18" fmla="*/ 3474720 w 3475375"/>
                <a:gd name="connsiteY18" fmla="*/ 548640 h 759656"/>
                <a:gd name="connsiteX19" fmla="*/ 3460652 w 3475375"/>
                <a:gd name="connsiteY19" fmla="*/ 759656 h 75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75375" h="759656">
                  <a:moveTo>
                    <a:pt x="0" y="0"/>
                  </a:moveTo>
                  <a:cubicBezTo>
                    <a:pt x="9378" y="23446"/>
                    <a:pt x="11969" y="50940"/>
                    <a:pt x="28135" y="70339"/>
                  </a:cubicBezTo>
                  <a:cubicBezTo>
                    <a:pt x="37628" y="81731"/>
                    <a:pt x="57076" y="77775"/>
                    <a:pt x="70339" y="84407"/>
                  </a:cubicBezTo>
                  <a:cubicBezTo>
                    <a:pt x="204101" y="151287"/>
                    <a:pt x="-20817" y="68089"/>
                    <a:pt x="196948" y="140677"/>
                  </a:cubicBezTo>
                  <a:lnTo>
                    <a:pt x="281354" y="168813"/>
                  </a:lnTo>
                  <a:cubicBezTo>
                    <a:pt x="295422" y="173502"/>
                    <a:pt x="309171" y="179283"/>
                    <a:pt x="323557" y="182880"/>
                  </a:cubicBezTo>
                  <a:cubicBezTo>
                    <a:pt x="342314" y="187569"/>
                    <a:pt x="360825" y="193385"/>
                    <a:pt x="379828" y="196948"/>
                  </a:cubicBezTo>
                  <a:cubicBezTo>
                    <a:pt x="435898" y="207461"/>
                    <a:pt x="493296" y="211249"/>
                    <a:pt x="548640" y="225084"/>
                  </a:cubicBezTo>
                  <a:cubicBezTo>
                    <a:pt x="649303" y="250248"/>
                    <a:pt x="615982" y="245130"/>
                    <a:pt x="773723" y="253219"/>
                  </a:cubicBezTo>
                  <a:cubicBezTo>
                    <a:pt x="900253" y="259708"/>
                    <a:pt x="1026965" y="262013"/>
                    <a:pt x="1153551" y="267287"/>
                  </a:cubicBezTo>
                  <a:lnTo>
                    <a:pt x="1448972" y="281354"/>
                  </a:lnTo>
                  <a:cubicBezTo>
                    <a:pt x="1514681" y="285109"/>
                    <a:pt x="1580142" y="293154"/>
                    <a:pt x="1645920" y="295422"/>
                  </a:cubicBezTo>
                  <a:cubicBezTo>
                    <a:pt x="1852177" y="302534"/>
                    <a:pt x="2058561" y="305322"/>
                    <a:pt x="2264899" y="309490"/>
                  </a:cubicBezTo>
                  <a:lnTo>
                    <a:pt x="3038622" y="323557"/>
                  </a:lnTo>
                  <a:cubicBezTo>
                    <a:pt x="3111192" y="333924"/>
                    <a:pt x="3241409" y="340545"/>
                    <a:pt x="3319975" y="379828"/>
                  </a:cubicBezTo>
                  <a:cubicBezTo>
                    <a:pt x="3338732" y="389207"/>
                    <a:pt x="3358797" y="396331"/>
                    <a:pt x="3376246" y="407964"/>
                  </a:cubicBezTo>
                  <a:cubicBezTo>
                    <a:pt x="3387282" y="415321"/>
                    <a:pt x="3394025" y="427814"/>
                    <a:pt x="3404382" y="436099"/>
                  </a:cubicBezTo>
                  <a:cubicBezTo>
                    <a:pt x="3417584" y="446661"/>
                    <a:pt x="3432517" y="454856"/>
                    <a:pt x="3446585" y="464234"/>
                  </a:cubicBezTo>
                  <a:cubicBezTo>
                    <a:pt x="3455963" y="492369"/>
                    <a:pt x="3479596" y="519386"/>
                    <a:pt x="3474720" y="548640"/>
                  </a:cubicBezTo>
                  <a:cubicBezTo>
                    <a:pt x="3453714" y="674676"/>
                    <a:pt x="3460652" y="604523"/>
                    <a:pt x="3460652" y="759656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  <a:headEnd type="none" w="med" len="med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26560F-1104-9146-6AD1-A2B6D2CD81CF}"/>
                </a:ext>
              </a:extLst>
            </p:cNvPr>
            <p:cNvSpPr/>
            <p:nvPr/>
          </p:nvSpPr>
          <p:spPr>
            <a:xfrm>
              <a:off x="3318739" y="3305908"/>
              <a:ext cx="2111390" cy="436098"/>
            </a:xfrm>
            <a:custGeom>
              <a:avLst/>
              <a:gdLst>
                <a:gd name="connsiteX0" fmla="*/ 2111390 w 2111390"/>
                <a:gd name="connsiteY0" fmla="*/ 0 h 436098"/>
                <a:gd name="connsiteX1" fmla="*/ 1956646 w 2111390"/>
                <a:gd name="connsiteY1" fmla="*/ 56270 h 436098"/>
                <a:gd name="connsiteX2" fmla="*/ 901569 w 2111390"/>
                <a:gd name="connsiteY2" fmla="*/ 84406 h 436098"/>
                <a:gd name="connsiteX3" fmla="*/ 606147 w 2111390"/>
                <a:gd name="connsiteY3" fmla="*/ 112541 h 436098"/>
                <a:gd name="connsiteX4" fmla="*/ 352929 w 2111390"/>
                <a:gd name="connsiteY4" fmla="*/ 154744 h 436098"/>
                <a:gd name="connsiteX5" fmla="*/ 226319 w 2111390"/>
                <a:gd name="connsiteY5" fmla="*/ 182880 h 436098"/>
                <a:gd name="connsiteX6" fmla="*/ 141913 w 2111390"/>
                <a:gd name="connsiteY6" fmla="*/ 211015 h 436098"/>
                <a:gd name="connsiteX7" fmla="*/ 99710 w 2111390"/>
                <a:gd name="connsiteY7" fmla="*/ 225083 h 436098"/>
                <a:gd name="connsiteX8" fmla="*/ 71575 w 2111390"/>
                <a:gd name="connsiteY8" fmla="*/ 267286 h 436098"/>
                <a:gd name="connsiteX9" fmla="*/ 15304 w 2111390"/>
                <a:gd name="connsiteY9" fmla="*/ 323557 h 436098"/>
                <a:gd name="connsiteX10" fmla="*/ 1236 w 2111390"/>
                <a:gd name="connsiteY10" fmla="*/ 436098 h 43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11390" h="436098">
                  <a:moveTo>
                    <a:pt x="2111390" y="0"/>
                  </a:moveTo>
                  <a:cubicBezTo>
                    <a:pt x="2084490" y="10760"/>
                    <a:pt x="1981653" y="53491"/>
                    <a:pt x="1956646" y="56270"/>
                  </a:cubicBezTo>
                  <a:cubicBezTo>
                    <a:pt x="1522405" y="104520"/>
                    <a:pt x="1872494" y="69695"/>
                    <a:pt x="901569" y="84406"/>
                  </a:cubicBezTo>
                  <a:cubicBezTo>
                    <a:pt x="691251" y="119460"/>
                    <a:pt x="984957" y="73354"/>
                    <a:pt x="606147" y="112541"/>
                  </a:cubicBezTo>
                  <a:cubicBezTo>
                    <a:pt x="365036" y="137483"/>
                    <a:pt x="480830" y="126322"/>
                    <a:pt x="352929" y="154744"/>
                  </a:cubicBezTo>
                  <a:cubicBezTo>
                    <a:pt x="301295" y="166218"/>
                    <a:pt x="275332" y="168176"/>
                    <a:pt x="226319" y="182880"/>
                  </a:cubicBezTo>
                  <a:cubicBezTo>
                    <a:pt x="197913" y="191402"/>
                    <a:pt x="170048" y="201637"/>
                    <a:pt x="141913" y="211015"/>
                  </a:cubicBezTo>
                  <a:lnTo>
                    <a:pt x="99710" y="225083"/>
                  </a:lnTo>
                  <a:cubicBezTo>
                    <a:pt x="90332" y="239151"/>
                    <a:pt x="82578" y="254449"/>
                    <a:pt x="71575" y="267286"/>
                  </a:cubicBezTo>
                  <a:cubicBezTo>
                    <a:pt x="54312" y="287426"/>
                    <a:pt x="15304" y="323557"/>
                    <a:pt x="15304" y="323557"/>
                  </a:cubicBezTo>
                  <a:cubicBezTo>
                    <a:pt x="-6178" y="388003"/>
                    <a:pt x="1236" y="350931"/>
                    <a:pt x="1236" y="436098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  <a:headEnd type="none" w="med" len="med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4" name="Line 8">
            <a:extLst>
              <a:ext uri="{FF2B5EF4-FFF2-40B4-BE49-F238E27FC236}">
                <a16:creationId xmlns:a16="http://schemas.microsoft.com/office/drawing/2014/main" id="{0AD1A49C-B2CE-F07A-0A2E-CDCD0A681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8206" y="4155444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85" name="Group 9">
            <a:extLst>
              <a:ext uri="{FF2B5EF4-FFF2-40B4-BE49-F238E27FC236}">
                <a16:creationId xmlns:a16="http://schemas.microsoft.com/office/drawing/2014/main" id="{3E0930E7-8F18-E99E-197E-B4010EA00F2D}"/>
              </a:ext>
            </a:extLst>
          </p:cNvPr>
          <p:cNvGrpSpPr>
            <a:grpSpLocks/>
          </p:cNvGrpSpPr>
          <p:nvPr/>
        </p:nvGrpSpPr>
        <p:grpSpPr bwMode="auto">
          <a:xfrm>
            <a:off x="3867406" y="4034794"/>
            <a:ext cx="152400" cy="228600"/>
            <a:chOff x="2400" y="3792"/>
            <a:chExt cx="96" cy="144"/>
          </a:xfrm>
        </p:grpSpPr>
        <p:sp>
          <p:nvSpPr>
            <p:cNvPr id="102" name="Freeform 10">
              <a:extLst>
                <a:ext uri="{FF2B5EF4-FFF2-40B4-BE49-F238E27FC236}">
                  <a16:creationId xmlns:a16="http://schemas.microsoft.com/office/drawing/2014/main" id="{115DE93A-5724-F2A7-50E2-3A5CE9995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11">
              <a:extLst>
                <a:ext uri="{FF2B5EF4-FFF2-40B4-BE49-F238E27FC236}">
                  <a16:creationId xmlns:a16="http://schemas.microsoft.com/office/drawing/2014/main" id="{5EBCA143-15C8-E197-A221-06E7AD098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6" name="Group 12">
            <a:extLst>
              <a:ext uri="{FF2B5EF4-FFF2-40B4-BE49-F238E27FC236}">
                <a16:creationId xmlns:a16="http://schemas.microsoft.com/office/drawing/2014/main" id="{B75C27CB-F09B-A746-C9E1-614C9F7BA451}"/>
              </a:ext>
            </a:extLst>
          </p:cNvPr>
          <p:cNvGrpSpPr>
            <a:grpSpLocks/>
          </p:cNvGrpSpPr>
          <p:nvPr/>
        </p:nvGrpSpPr>
        <p:grpSpPr bwMode="auto">
          <a:xfrm>
            <a:off x="5162806" y="4034794"/>
            <a:ext cx="152400" cy="228600"/>
            <a:chOff x="2400" y="3792"/>
            <a:chExt cx="96" cy="144"/>
          </a:xfrm>
        </p:grpSpPr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61BCF6D0-619C-BF55-CBDB-345B8E004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D40AC65F-3B0B-C337-0637-0836451CD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7" name="Group 15">
            <a:extLst>
              <a:ext uri="{FF2B5EF4-FFF2-40B4-BE49-F238E27FC236}">
                <a16:creationId xmlns:a16="http://schemas.microsoft.com/office/drawing/2014/main" id="{AA051182-5DCE-D057-3D91-F10C000A5654}"/>
              </a:ext>
            </a:extLst>
          </p:cNvPr>
          <p:cNvGrpSpPr>
            <a:grpSpLocks/>
          </p:cNvGrpSpPr>
          <p:nvPr/>
        </p:nvGrpSpPr>
        <p:grpSpPr bwMode="auto">
          <a:xfrm>
            <a:off x="6991606" y="4034794"/>
            <a:ext cx="152400" cy="228600"/>
            <a:chOff x="2400" y="3792"/>
            <a:chExt cx="96" cy="144"/>
          </a:xfrm>
        </p:grpSpPr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85B35766-5203-1B0D-9376-174056771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D1E2BD93-D23E-600F-1514-93182E297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8" name="Group 18">
            <a:extLst>
              <a:ext uri="{FF2B5EF4-FFF2-40B4-BE49-F238E27FC236}">
                <a16:creationId xmlns:a16="http://schemas.microsoft.com/office/drawing/2014/main" id="{9031B954-0915-6032-A370-3D75363D968D}"/>
              </a:ext>
            </a:extLst>
          </p:cNvPr>
          <p:cNvGrpSpPr>
            <a:grpSpLocks/>
          </p:cNvGrpSpPr>
          <p:nvPr/>
        </p:nvGrpSpPr>
        <p:grpSpPr bwMode="auto">
          <a:xfrm>
            <a:off x="8210806" y="4034794"/>
            <a:ext cx="152400" cy="228600"/>
            <a:chOff x="2400" y="3792"/>
            <a:chExt cx="96" cy="144"/>
          </a:xfrm>
        </p:grpSpPr>
        <p:sp>
          <p:nvSpPr>
            <p:cNvPr id="96" name="Freeform 19">
              <a:extLst>
                <a:ext uri="{FF2B5EF4-FFF2-40B4-BE49-F238E27FC236}">
                  <a16:creationId xmlns:a16="http://schemas.microsoft.com/office/drawing/2014/main" id="{B8B735C1-9855-8796-7EB4-97CF49260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7" name="Freeform 20">
              <a:extLst>
                <a:ext uri="{FF2B5EF4-FFF2-40B4-BE49-F238E27FC236}">
                  <a16:creationId xmlns:a16="http://schemas.microsoft.com/office/drawing/2014/main" id="{4F5F9C57-6269-22AD-EB14-509E577D8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</p:grpSp>
      <p:sp>
        <p:nvSpPr>
          <p:cNvPr id="89" name="Line 21">
            <a:extLst>
              <a:ext uri="{FF2B5EF4-FFF2-40B4-BE49-F238E27FC236}">
                <a16:creationId xmlns:a16="http://schemas.microsoft.com/office/drawing/2014/main" id="{C0502E4A-B566-FC78-0723-15052ECD31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206" y="3926844"/>
            <a:ext cx="0" cy="4572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90" name="Line 22">
            <a:extLst>
              <a:ext uri="{FF2B5EF4-FFF2-40B4-BE49-F238E27FC236}">
                <a16:creationId xmlns:a16="http://schemas.microsoft.com/office/drawing/2014/main" id="{032C9BA4-267C-1F31-FD0A-F2711AA604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2006" y="4003044"/>
            <a:ext cx="0" cy="304800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91" name="Line 23">
            <a:extLst>
              <a:ext uri="{FF2B5EF4-FFF2-40B4-BE49-F238E27FC236}">
                <a16:creationId xmlns:a16="http://schemas.microsoft.com/office/drawing/2014/main" id="{3A031AC4-4696-755A-5446-F4478A17A08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1206" y="4003044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Line 24">
            <a:extLst>
              <a:ext uri="{FF2B5EF4-FFF2-40B4-BE49-F238E27FC236}">
                <a16:creationId xmlns:a16="http://schemas.microsoft.com/office/drawing/2014/main" id="{BA93223E-6046-1F2A-1B8B-DCD18738D2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0406" y="4003044"/>
            <a:ext cx="0" cy="304800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3" name="Line 25">
            <a:extLst>
              <a:ext uri="{FF2B5EF4-FFF2-40B4-BE49-F238E27FC236}">
                <a16:creationId xmlns:a16="http://schemas.microsoft.com/office/drawing/2014/main" id="{7D4934A4-A5B8-B23E-D82B-1F08A15CCB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4006" y="4003044"/>
            <a:ext cx="0" cy="304800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4" name="Line 26">
            <a:extLst>
              <a:ext uri="{FF2B5EF4-FFF2-40B4-BE49-F238E27FC236}">
                <a16:creationId xmlns:a16="http://schemas.microsoft.com/office/drawing/2014/main" id="{377F69E5-04CF-5C28-0FCC-8D27297B37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3206" y="4003044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5" name="Line 27">
            <a:extLst>
              <a:ext uri="{FF2B5EF4-FFF2-40B4-BE49-F238E27FC236}">
                <a16:creationId xmlns:a16="http://schemas.microsoft.com/office/drawing/2014/main" id="{857D8C45-1D69-C8F9-57D4-C6C6FAAFA4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406" y="4003044"/>
            <a:ext cx="0" cy="304800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40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90" grpId="0" animBg="1"/>
      <p:bldP spid="92" grpId="0" animBg="1"/>
      <p:bldP spid="93" grpId="0" animBg="1"/>
      <p:bldP spid="9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FEB323B-FA26-96DE-147F-04D6861CF55B}"/>
              </a:ext>
            </a:extLst>
          </p:cNvPr>
          <p:cNvGrpSpPr/>
          <p:nvPr/>
        </p:nvGrpSpPr>
        <p:grpSpPr>
          <a:xfrm>
            <a:off x="2648206" y="3926844"/>
            <a:ext cx="6858000" cy="457201"/>
            <a:chOff x="2648206" y="3926844"/>
            <a:chExt cx="6858000" cy="457201"/>
          </a:xfrm>
        </p:grpSpPr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F515A023-A31A-AA53-9E09-0FA4531E2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206" y="3926844"/>
              <a:ext cx="685800" cy="457201"/>
            </a:xfrm>
            <a:prstGeom prst="rect">
              <a:avLst/>
            </a:prstGeom>
            <a:pattFill prst="pct20">
              <a:fgClr>
                <a:schemeClr val="accent3"/>
              </a:fgClr>
              <a:bgClr>
                <a:schemeClr val="bg1"/>
              </a:bgClr>
            </a:pattFill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4FF73D31-13A4-9F77-F244-97EE1A9F6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0406" y="3926844"/>
              <a:ext cx="685800" cy="457201"/>
            </a:xfrm>
            <a:prstGeom prst="rect">
              <a:avLst/>
            </a:prstGeom>
            <a:pattFill prst="pct20">
              <a:fgClr>
                <a:schemeClr val="accent3"/>
              </a:fgClr>
              <a:bgClr>
                <a:schemeClr val="bg1"/>
              </a:bgClr>
            </a:pattFill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13495AA6-94A0-97FE-5B11-56EE09BD1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2406" y="3926844"/>
              <a:ext cx="609600" cy="457201"/>
            </a:xfrm>
            <a:prstGeom prst="rect">
              <a:avLst/>
            </a:prstGeom>
            <a:pattFill prst="pct20">
              <a:fgClr>
                <a:schemeClr val="accent6"/>
              </a:fgClr>
              <a:bgClr>
                <a:schemeClr val="bg1"/>
              </a:bgClr>
            </a:pattFill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BEFAF2-3D1E-FB57-D11C-3F4F146B4645}"/>
              </a:ext>
            </a:extLst>
          </p:cNvPr>
          <p:cNvGrpSpPr/>
          <p:nvPr/>
        </p:nvGrpSpPr>
        <p:grpSpPr>
          <a:xfrm>
            <a:off x="2648206" y="3926844"/>
            <a:ext cx="6858000" cy="457201"/>
            <a:chOff x="2648206" y="3926844"/>
            <a:chExt cx="6858000" cy="457201"/>
          </a:xfrm>
        </p:grpSpPr>
        <p:sp>
          <p:nvSpPr>
            <p:cNvPr id="44" name="Line 8">
              <a:extLst>
                <a:ext uri="{FF2B5EF4-FFF2-40B4-BE49-F238E27FC236}">
                  <a16:creationId xmlns:a16="http://schemas.microsoft.com/office/drawing/2014/main" id="{027558C4-B465-7C34-977C-0E69DA4949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8206" y="4155444"/>
              <a:ext cx="6858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45" name="Group 9">
              <a:extLst>
                <a:ext uri="{FF2B5EF4-FFF2-40B4-BE49-F238E27FC236}">
                  <a16:creationId xmlns:a16="http://schemas.microsoft.com/office/drawing/2014/main" id="{1F3291F7-9929-D71C-EA3E-73681E44B4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7406" y="4034794"/>
              <a:ext cx="152400" cy="228600"/>
              <a:chOff x="2400" y="3792"/>
              <a:chExt cx="96" cy="144"/>
            </a:xfrm>
          </p:grpSpPr>
          <p:sp>
            <p:nvSpPr>
              <p:cNvPr id="67" name="Freeform 10">
                <a:extLst>
                  <a:ext uri="{FF2B5EF4-FFF2-40B4-BE49-F238E27FC236}">
                    <a16:creationId xmlns:a16="http://schemas.microsoft.com/office/drawing/2014/main" id="{02201E6C-A46E-90BF-0079-1F1E3F2E0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68" name="Freeform 11">
                <a:extLst>
                  <a:ext uri="{FF2B5EF4-FFF2-40B4-BE49-F238E27FC236}">
                    <a16:creationId xmlns:a16="http://schemas.microsoft.com/office/drawing/2014/main" id="{6D384A67-C605-6CD0-B2DF-FED2B975C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8382E855-9A88-9E9B-EDD9-C3A0B9201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2806" y="4034794"/>
              <a:ext cx="152400" cy="228600"/>
              <a:chOff x="2400" y="3792"/>
              <a:chExt cx="96" cy="144"/>
            </a:xfrm>
          </p:grpSpPr>
          <p:sp>
            <p:nvSpPr>
              <p:cNvPr id="65" name="Freeform 13">
                <a:extLst>
                  <a:ext uri="{FF2B5EF4-FFF2-40B4-BE49-F238E27FC236}">
                    <a16:creationId xmlns:a16="http://schemas.microsoft.com/office/drawing/2014/main" id="{9D49299F-30AB-D922-09EE-908FCF998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id="{2AF9D3B0-A448-8F8E-7644-F0C253AAC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47" name="Group 15">
              <a:extLst>
                <a:ext uri="{FF2B5EF4-FFF2-40B4-BE49-F238E27FC236}">
                  <a16:creationId xmlns:a16="http://schemas.microsoft.com/office/drawing/2014/main" id="{95370C23-7027-F161-AF4F-846D9EABAB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91606" y="4034794"/>
              <a:ext cx="152400" cy="228600"/>
              <a:chOff x="2400" y="3792"/>
              <a:chExt cx="96" cy="144"/>
            </a:xfrm>
          </p:grpSpPr>
          <p:sp>
            <p:nvSpPr>
              <p:cNvPr id="63" name="Freeform 16">
                <a:extLst>
                  <a:ext uri="{FF2B5EF4-FFF2-40B4-BE49-F238E27FC236}">
                    <a16:creationId xmlns:a16="http://schemas.microsoft.com/office/drawing/2014/main" id="{70989051-F978-A5EA-5BD9-45148213A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64" name="Freeform 17">
                <a:extLst>
                  <a:ext uri="{FF2B5EF4-FFF2-40B4-BE49-F238E27FC236}">
                    <a16:creationId xmlns:a16="http://schemas.microsoft.com/office/drawing/2014/main" id="{293DABAF-23E2-DFF1-ABF0-E2272CC51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50" name="Group 18">
              <a:extLst>
                <a:ext uri="{FF2B5EF4-FFF2-40B4-BE49-F238E27FC236}">
                  <a16:creationId xmlns:a16="http://schemas.microsoft.com/office/drawing/2014/main" id="{109A9FA5-2E1E-4251-FE29-D759C0EEB3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10806" y="4034794"/>
              <a:ext cx="152400" cy="228600"/>
              <a:chOff x="2400" y="3792"/>
              <a:chExt cx="96" cy="144"/>
            </a:xfrm>
          </p:grpSpPr>
          <p:sp>
            <p:nvSpPr>
              <p:cNvPr id="61" name="Freeform 19">
                <a:extLst>
                  <a:ext uri="{FF2B5EF4-FFF2-40B4-BE49-F238E27FC236}">
                    <a16:creationId xmlns:a16="http://schemas.microsoft.com/office/drawing/2014/main" id="{41999B15-BD36-4C7D-5E70-3042A7457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2" name="Freeform 20">
                <a:extLst>
                  <a:ext uri="{FF2B5EF4-FFF2-40B4-BE49-F238E27FC236}">
                    <a16:creationId xmlns:a16="http://schemas.microsoft.com/office/drawing/2014/main" id="{C8669A16-1337-905F-F16E-4008FB1C5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3792"/>
                <a:ext cx="48" cy="144"/>
              </a:xfrm>
              <a:custGeom>
                <a:avLst/>
                <a:gdLst>
                  <a:gd name="T0" fmla="*/ 48 w 48"/>
                  <a:gd name="T1" fmla="*/ 0 h 144"/>
                  <a:gd name="T2" fmla="*/ 0 w 48"/>
                  <a:gd name="T3" fmla="*/ 48 h 144"/>
                  <a:gd name="T4" fmla="*/ 48 w 48"/>
                  <a:gd name="T5" fmla="*/ 96 h 144"/>
                  <a:gd name="T6" fmla="*/ 0 w 48"/>
                  <a:gd name="T7" fmla="*/ 144 h 1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144"/>
                  <a:gd name="T14" fmla="*/ 48 w 48"/>
                  <a:gd name="T15" fmla="*/ 144 h 1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144">
                    <a:moveTo>
                      <a:pt x="48" y="0"/>
                    </a:moveTo>
                    <a:cubicBezTo>
                      <a:pt x="24" y="16"/>
                      <a:pt x="0" y="32"/>
                      <a:pt x="0" y="48"/>
                    </a:cubicBezTo>
                    <a:cubicBezTo>
                      <a:pt x="0" y="64"/>
                      <a:pt x="48" y="80"/>
                      <a:pt x="48" y="96"/>
                    </a:cubicBezTo>
                    <a:cubicBezTo>
                      <a:pt x="48" y="112"/>
                      <a:pt x="24" y="128"/>
                      <a:pt x="0" y="144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30719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131B353F-252A-2E40-6075-F21AA4D54B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7206" y="3926844"/>
              <a:ext cx="0" cy="45720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EB886265-0177-355B-274D-1923F05AF2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82006" y="4003044"/>
              <a:ext cx="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AE509974-08DE-200C-7205-12CC48F557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01206" y="4003044"/>
              <a:ext cx="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Line 24">
              <a:extLst>
                <a:ext uri="{FF2B5EF4-FFF2-40B4-BE49-F238E27FC236}">
                  <a16:creationId xmlns:a16="http://schemas.microsoft.com/office/drawing/2014/main" id="{EE8F8496-3B2A-26AA-154E-05A3780B6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20406" y="4003044"/>
              <a:ext cx="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Line 25">
              <a:extLst>
                <a:ext uri="{FF2B5EF4-FFF2-40B4-BE49-F238E27FC236}">
                  <a16:creationId xmlns:a16="http://schemas.microsoft.com/office/drawing/2014/main" id="{4FE7F9D3-5C3E-A0E6-FF2C-87F423F2D0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006" y="4003044"/>
              <a:ext cx="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9" name="Line 26">
              <a:extLst>
                <a:ext uri="{FF2B5EF4-FFF2-40B4-BE49-F238E27FC236}">
                  <a16:creationId xmlns:a16="http://schemas.microsoft.com/office/drawing/2014/main" id="{F91B640F-B80A-5C4F-C3BB-6471125E8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206" y="4003044"/>
              <a:ext cx="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Line 27">
              <a:extLst>
                <a:ext uri="{FF2B5EF4-FFF2-40B4-BE49-F238E27FC236}">
                  <a16:creationId xmlns:a16="http://schemas.microsoft.com/office/drawing/2014/main" id="{91F8BB13-7B65-7749-C038-05D8C79C30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2406" y="4003044"/>
              <a:ext cx="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latin typeface="Calibri" panose="020F0502020204030204" pitchFamily="34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35FC7-C562-44DF-D65F-F593BD765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Because 0 and 255 are reserved exponent fields,</a:t>
            </a:r>
            <a:br>
              <a:rPr lang="en-US" sz="28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the range of normalized single-precision floating point is:</a:t>
            </a:r>
          </a:p>
          <a:p>
            <a:pPr lvl="1"/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Largest magnitude:</a:t>
            </a:r>
          </a:p>
          <a:p>
            <a:pPr lvl="1"/>
            <a:endParaRPr lang="en-US" sz="2400" dirty="0"/>
          </a:p>
          <a:p>
            <a:pPr marL="84664" indent="0">
              <a:buNone/>
            </a:pPr>
            <a:endParaRPr lang="en-US" sz="2800" dirty="0"/>
          </a:p>
          <a:p>
            <a:pPr marL="84664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What if a number falls outside this range?</a:t>
            </a:r>
          </a:p>
          <a:p>
            <a:pPr lvl="1"/>
            <a:r>
              <a:rPr lang="en-US" sz="2400" dirty="0"/>
              <a:t>Too large: </a:t>
            </a:r>
            <a:r>
              <a:rPr lang="en-US" sz="2400" dirty="0">
                <a:solidFill>
                  <a:schemeClr val="accent3"/>
                </a:solidFill>
              </a:rPr>
              <a:t>overflow</a:t>
            </a:r>
            <a:r>
              <a:rPr lang="en-US" sz="2400" b="1" dirty="0"/>
              <a:t>. 	Magnitude of value is too large to represent!</a:t>
            </a:r>
          </a:p>
          <a:p>
            <a:pPr lvl="1"/>
            <a:r>
              <a:rPr lang="en-US" sz="2400" b="1" dirty="0"/>
              <a:t>Too small: </a:t>
            </a:r>
            <a:r>
              <a:rPr lang="en-US" sz="2400" dirty="0">
                <a:solidFill>
                  <a:schemeClr val="accent6"/>
                </a:solidFill>
              </a:rPr>
              <a:t>underflow</a:t>
            </a:r>
            <a:r>
              <a:rPr lang="en-US" sz="2400" b="1" dirty="0"/>
              <a:t>. 	Magnitude of value is too small to represent!</a:t>
            </a:r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BA506-4E42-E280-07B7-D1748294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and Underflow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2B9462-E180-F4BD-4FF1-EA2FA99680E6}"/>
              </a:ext>
            </a:extLst>
          </p:cNvPr>
          <p:cNvSpPr txBox="1"/>
          <p:nvPr/>
        </p:nvSpPr>
        <p:spPr>
          <a:xfrm>
            <a:off x="6748811" y="2694173"/>
            <a:ext cx="3919984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(1.0) x 2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(1-127) ≈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1.2 x 10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-38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800" baseline="30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406497BD-6373-B02D-47B6-3E3BE41B9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05310"/>
              </p:ext>
            </p:extLst>
          </p:nvPr>
        </p:nvGraphicFramePr>
        <p:xfrm>
          <a:off x="1189688" y="2314941"/>
          <a:ext cx="4198644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819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7105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91277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1…1</a:t>
                      </a: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(23 bits)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CECE010A-57E4-9166-E4E3-1C8E02D2B3E0}"/>
              </a:ext>
            </a:extLst>
          </p:cNvPr>
          <p:cNvSpPr txBox="1"/>
          <p:nvPr/>
        </p:nvSpPr>
        <p:spPr>
          <a:xfrm>
            <a:off x="1189688" y="2706494"/>
            <a:ext cx="453713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(1.1…1) x 2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(254-127) ≈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3.4 x 10</a:t>
            </a:r>
            <a:r>
              <a:rPr lang="en-US" sz="2800" baseline="30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38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800" baseline="30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6E21C22D-ACB5-8344-88A5-21EF3695A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394336"/>
              </p:ext>
            </p:extLst>
          </p:nvPr>
        </p:nvGraphicFramePr>
        <p:xfrm>
          <a:off x="6748811" y="2301696"/>
          <a:ext cx="4198643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819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7105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91277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0…0</a:t>
                      </a:r>
                      <a:r>
                        <a:rPr lang="en-US" sz="20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 (23 bits)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05FA1E35-67FC-E4F6-D4AF-D243C90C9EE4}"/>
              </a:ext>
            </a:extLst>
          </p:cNvPr>
          <p:cNvSpPr txBox="1"/>
          <p:nvPr/>
        </p:nvSpPr>
        <p:spPr>
          <a:xfrm>
            <a:off x="5913170" y="1817725"/>
            <a:ext cx="350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088" lvl="1" indent="-342900" defTabSz="914377">
              <a:spcBef>
                <a:spcPts val="500"/>
              </a:spcBef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Smallest magnitude: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E2A3D7-7AFB-F19E-A9FD-39E4F9482614}"/>
              </a:ext>
            </a:extLst>
          </p:cNvPr>
          <p:cNvGrpSpPr/>
          <p:nvPr/>
        </p:nvGrpSpPr>
        <p:grpSpPr>
          <a:xfrm>
            <a:off x="2397905" y="3587060"/>
            <a:ext cx="7396190" cy="406121"/>
            <a:chOff x="2397905" y="3587060"/>
            <a:chExt cx="7396190" cy="406121"/>
          </a:xfrm>
        </p:grpSpPr>
        <p:sp>
          <p:nvSpPr>
            <p:cNvPr id="4" name="Text Box 35">
              <a:extLst>
                <a:ext uri="{FF2B5EF4-FFF2-40B4-BE49-F238E27FC236}">
                  <a16:creationId xmlns:a16="http://schemas.microsoft.com/office/drawing/2014/main" id="{24E6A408-4FB5-D815-CEDD-4A99B0B0D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1714" y="3587060"/>
              <a:ext cx="1291829" cy="4001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alpha val="99000"/>
                    </a:schemeClr>
                  </a:solidFill>
                  <a:latin typeface="Calibri" panose="020F0502020204030204" pitchFamily="34" charset="0"/>
                </a:rPr>
                <a:t>underflow</a:t>
              </a:r>
            </a:p>
          </p:txBody>
        </p:sp>
        <p:sp>
          <p:nvSpPr>
            <p:cNvPr id="5" name="Text Box 36">
              <a:extLst>
                <a:ext uri="{FF2B5EF4-FFF2-40B4-BE49-F238E27FC236}">
                  <a16:creationId xmlns:a16="http://schemas.microsoft.com/office/drawing/2014/main" id="{DBA85AE3-BC77-1A73-7008-B05A22926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0833" y="3587060"/>
              <a:ext cx="1143262" cy="4001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 dirty="0">
                  <a:solidFill>
                    <a:schemeClr val="accent3">
                      <a:alpha val="99000"/>
                    </a:schemeClr>
                  </a:solidFill>
                  <a:latin typeface="Calibri" panose="020F0502020204030204" pitchFamily="34" charset="0"/>
                </a:rPr>
                <a:t>overflow</a:t>
              </a:r>
            </a:p>
          </p:txBody>
        </p:sp>
        <p:sp>
          <p:nvSpPr>
            <p:cNvPr id="6" name="Text Box 37">
              <a:extLst>
                <a:ext uri="{FF2B5EF4-FFF2-40B4-BE49-F238E27FC236}">
                  <a16:creationId xmlns:a16="http://schemas.microsoft.com/office/drawing/2014/main" id="{CBC0202D-B462-633B-3F7F-850E97F5E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905" y="3593071"/>
              <a:ext cx="1143262" cy="4001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 dirty="0">
                  <a:solidFill>
                    <a:schemeClr val="accent3">
                      <a:alpha val="99000"/>
                    </a:schemeClr>
                  </a:solidFill>
                  <a:latin typeface="Calibri" panose="020F0502020204030204" pitchFamily="34" charset="0"/>
                </a:rPr>
                <a:t>overflow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D5F14A1-C4D6-3EF2-2D0E-F4EE1051B827}"/>
              </a:ext>
            </a:extLst>
          </p:cNvPr>
          <p:cNvGrpSpPr/>
          <p:nvPr/>
        </p:nvGrpSpPr>
        <p:grpSpPr>
          <a:xfrm>
            <a:off x="2774181" y="4307844"/>
            <a:ext cx="6621688" cy="460376"/>
            <a:chOff x="2774181" y="4307844"/>
            <a:chExt cx="6621688" cy="460376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79E4E13-4193-ECEF-F040-AC2E4F8731F6}"/>
                </a:ext>
              </a:extLst>
            </p:cNvPr>
            <p:cNvGrpSpPr/>
            <p:nvPr/>
          </p:nvGrpSpPr>
          <p:grpSpPr>
            <a:xfrm>
              <a:off x="2774181" y="4307844"/>
              <a:ext cx="6621688" cy="400110"/>
              <a:chOff x="2774181" y="4307844"/>
              <a:chExt cx="6621688" cy="400110"/>
            </a:xfrm>
          </p:grpSpPr>
          <p:sp>
            <p:nvSpPr>
              <p:cNvPr id="72" name="Text Box 29">
                <a:extLst>
                  <a:ext uri="{FF2B5EF4-FFF2-40B4-BE49-F238E27FC236}">
                    <a16:creationId xmlns:a16="http://schemas.microsoft.com/office/drawing/2014/main" id="{9D0687F3-09A6-B2D3-EA33-E40E7307BA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05851" y="4307844"/>
                <a:ext cx="1104790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1.2x10</a:t>
                </a:r>
                <a:r>
                  <a:rPr lang="en-US" sz="2000" baseline="30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-38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Text Box 30">
                <a:extLst>
                  <a:ext uri="{FF2B5EF4-FFF2-40B4-BE49-F238E27FC236}">
                    <a16:creationId xmlns:a16="http://schemas.microsoft.com/office/drawing/2014/main" id="{988B5825-5E65-6F71-1BCC-2D28C9F3A3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45581" y="4307844"/>
                <a:ext cx="1050288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3.4x10</a:t>
                </a:r>
                <a:r>
                  <a:rPr lang="en-US" sz="2000" baseline="30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38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4" name="Text Box 31">
                <a:extLst>
                  <a:ext uri="{FF2B5EF4-FFF2-40B4-BE49-F238E27FC236}">
                    <a16:creationId xmlns:a16="http://schemas.microsoft.com/office/drawing/2014/main" id="{510C3099-9942-7C17-DBBC-5D3A347F47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8806" y="4307844"/>
                <a:ext cx="314510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75" name="Text Box 32">
                <a:extLst>
                  <a:ext uri="{FF2B5EF4-FFF2-40B4-BE49-F238E27FC236}">
                    <a16:creationId xmlns:a16="http://schemas.microsoft.com/office/drawing/2014/main" id="{CFC02744-2B16-A2CC-C0C8-1D861620CD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00806" y="4307844"/>
                <a:ext cx="393056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-1</a:t>
                </a:r>
              </a:p>
            </p:txBody>
          </p:sp>
          <p:sp>
            <p:nvSpPr>
              <p:cNvPr id="76" name="Text Box 33">
                <a:extLst>
                  <a:ext uri="{FF2B5EF4-FFF2-40B4-BE49-F238E27FC236}">
                    <a16:creationId xmlns:a16="http://schemas.microsoft.com/office/drawing/2014/main" id="{7F0838C6-3C83-F35F-B0A8-2E428F9A6B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6743" y="4307844"/>
                <a:ext cx="1183337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-1.2x10</a:t>
                </a:r>
                <a:r>
                  <a:rPr lang="en-US" sz="2000" baseline="30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-38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7" name="Text Box 34">
                <a:extLst>
                  <a:ext uri="{FF2B5EF4-FFF2-40B4-BE49-F238E27FC236}">
                    <a16:creationId xmlns:a16="http://schemas.microsoft.com/office/drawing/2014/main" id="{7F148B26-FE01-9786-5515-6C3237F460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4181" y="4307844"/>
                <a:ext cx="1140056" cy="4001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-3.4x10</a:t>
                </a:r>
                <a:r>
                  <a:rPr lang="en-US" sz="2000" baseline="30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38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71" name="Text Box 28">
              <a:extLst>
                <a:ext uri="{FF2B5EF4-FFF2-40B4-BE49-F238E27FC236}">
                  <a16:creationId xmlns:a16="http://schemas.microsoft.com/office/drawing/2014/main" id="{00FE377B-7FBA-60C7-2F47-9BF740F12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4806" y="4368170"/>
              <a:ext cx="322263" cy="4000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874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411" name="Rectangle 3"/>
          <p:cNvSpPr>
            <a:spLocks noGrp="1" noChangeArrowheads="1"/>
          </p:cNvSpPr>
          <p:nvPr>
            <p:ph idx="1"/>
          </p:nvPr>
        </p:nvSpPr>
        <p:spPr>
          <a:xfrm>
            <a:off x="288413" y="916710"/>
            <a:ext cx="11332079" cy="4383574"/>
          </a:xfrm>
          <a:ln/>
        </p:spPr>
        <p:txBody>
          <a:bodyPr vert="horz" wrap="square" lIns="63360" tIns="25560" rIns="63360" bIns="2556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/>
              <a:t>In FP, divide by ±0 should produce ±∞, not overflow.</a:t>
            </a:r>
          </a:p>
          <a:p>
            <a:r>
              <a:rPr lang="en-GB" sz="3200" dirty="0"/>
              <a:t>Why?</a:t>
            </a:r>
          </a:p>
          <a:p>
            <a:pPr lvl="1"/>
            <a:r>
              <a:rPr lang="en-GB" sz="2800" dirty="0"/>
              <a:t>OK to do further computations with ∞</a:t>
            </a:r>
          </a:p>
          <a:p>
            <a:pPr lvl="1"/>
            <a:r>
              <a:rPr lang="en-GB" sz="2800" dirty="0"/>
              <a:t>E.g.,  X/0  &gt;  Y may be a valid comparison.</a:t>
            </a:r>
          </a:p>
          <a:p>
            <a:pPr lvl="1"/>
            <a:r>
              <a:rPr lang="en-GB" sz="2800" dirty="0"/>
              <a:t>Ask math majors</a:t>
            </a:r>
          </a:p>
          <a:p>
            <a:r>
              <a:rPr lang="en-GB" sz="3200" dirty="0"/>
              <a:t>IEEE 754 represents ±∞:</a:t>
            </a:r>
          </a:p>
          <a:p>
            <a:pPr lvl="1"/>
            <a:r>
              <a:rPr lang="en-US" sz="2800" dirty="0"/>
              <a:t>Reserve exponent value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1111 1111</a:t>
            </a:r>
            <a:r>
              <a:rPr lang="en-US" sz="2800" dirty="0"/>
              <a:t>.</a:t>
            </a:r>
          </a:p>
          <a:p>
            <a:pPr lvl="1"/>
            <a:r>
              <a:rPr lang="en-US" sz="2800" dirty="0"/>
              <a:t>And keep significand all zeroes.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03E09C-01FE-D42D-F7D9-2ECB7B4D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 for ± ∞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724B6FD-F09A-F5F8-9379-47C331238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020488"/>
              </p:ext>
            </p:extLst>
          </p:nvPr>
        </p:nvGraphicFramePr>
        <p:xfrm>
          <a:off x="6764682" y="5333436"/>
          <a:ext cx="4428228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502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97336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017365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543CDF4-EEC8-755F-FE5D-2C183295F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579629"/>
              </p:ext>
            </p:extLst>
          </p:nvPr>
        </p:nvGraphicFramePr>
        <p:xfrm>
          <a:off x="6764682" y="5955611"/>
          <a:ext cx="4428228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502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97336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017365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B93D1D7-AD01-514B-4415-A2EB4C813E69}"/>
              </a:ext>
            </a:extLst>
          </p:cNvPr>
          <p:cNvSpPr txBox="1"/>
          <p:nvPr/>
        </p:nvSpPr>
        <p:spPr>
          <a:xfrm>
            <a:off x="5748904" y="5908885"/>
            <a:ext cx="760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–∞: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BB07AB-AC0B-4CA4-8189-ABE3DF6C8D76}"/>
              </a:ext>
            </a:extLst>
          </p:cNvPr>
          <p:cNvSpPr txBox="1"/>
          <p:nvPr/>
        </p:nvSpPr>
        <p:spPr>
          <a:xfrm>
            <a:off x="5748903" y="5286710"/>
            <a:ext cx="795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+∞:</a:t>
            </a:r>
          </a:p>
        </p:txBody>
      </p:sp>
    </p:spTree>
    <p:extLst>
      <p:ext uri="{BB962C8B-B14F-4D97-AF65-F5344CB8AC3E}">
        <p14:creationId xmlns:p14="http://schemas.microsoft.com/office/powerpoint/2010/main" val="17153267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do I get if I calculate sqrt(-4.0) or 0/0?</a:t>
            </a:r>
          </a:p>
          <a:p>
            <a:pPr lvl="1"/>
            <a:r>
              <a:rPr lang="en-US" sz="2800" dirty="0"/>
              <a:t>If </a:t>
            </a:r>
            <a:r>
              <a:rPr lang="en-GB" sz="2800" dirty="0"/>
              <a:t>∞ is </a:t>
            </a:r>
            <a:r>
              <a:rPr lang="en-US" sz="2800" dirty="0"/>
              <a:t>not an error, these shouldn’t be either!</a:t>
            </a:r>
          </a:p>
          <a:p>
            <a:pPr lvl="1"/>
            <a:r>
              <a:rPr lang="en-US" sz="2800" dirty="0"/>
              <a:t>Called </a:t>
            </a:r>
            <a:r>
              <a:rPr lang="en-US" sz="2800" dirty="0">
                <a:solidFill>
                  <a:srgbClr val="FFC115"/>
                </a:solidFill>
              </a:rPr>
              <a:t>N</a:t>
            </a:r>
            <a:r>
              <a:rPr lang="en-US" sz="2800" dirty="0"/>
              <a:t>ot </a:t>
            </a:r>
            <a:r>
              <a:rPr lang="en-US" sz="2800" dirty="0">
                <a:solidFill>
                  <a:srgbClr val="FFC115"/>
                </a:solidFill>
              </a:rPr>
              <a:t>a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C115"/>
                </a:solidFill>
              </a:rPr>
              <a:t>N</a:t>
            </a:r>
            <a:r>
              <a:rPr lang="en-US" sz="2800" dirty="0"/>
              <a:t>umber </a:t>
            </a:r>
            <a:r>
              <a:rPr lang="en-US" sz="2800" dirty="0">
                <a:solidFill>
                  <a:srgbClr val="FFC115"/>
                </a:solidFill>
              </a:rPr>
              <a:t>(</a:t>
            </a:r>
            <a:r>
              <a:rPr lang="en-US" sz="2800" dirty="0" err="1">
                <a:solidFill>
                  <a:srgbClr val="FFC115"/>
                </a:solidFill>
              </a:rPr>
              <a:t>NaN</a:t>
            </a:r>
            <a:r>
              <a:rPr lang="en-US" sz="2800" dirty="0">
                <a:solidFill>
                  <a:srgbClr val="FFC115"/>
                </a:solidFill>
              </a:rPr>
              <a:t>)</a:t>
            </a:r>
            <a:r>
              <a:rPr lang="en-US" sz="2800" dirty="0"/>
              <a:t>.</a:t>
            </a:r>
            <a:endParaRPr lang="en-US" sz="2800" dirty="0">
              <a:solidFill>
                <a:srgbClr val="FFC115"/>
              </a:solidFill>
            </a:endParaRPr>
          </a:p>
          <a:p>
            <a:pPr lvl="1"/>
            <a:r>
              <a:rPr lang="en-US" sz="2800" dirty="0"/>
              <a:t>Exponent = 255, Significand nonzero.</a:t>
            </a:r>
          </a:p>
          <a:p>
            <a:r>
              <a:rPr lang="en-US" sz="3200" dirty="0"/>
              <a:t>Why is this useful?</a:t>
            </a:r>
          </a:p>
          <a:p>
            <a:pPr lvl="1"/>
            <a:r>
              <a:rPr lang="en-US" sz="2800" dirty="0"/>
              <a:t>They </a:t>
            </a:r>
            <a:r>
              <a:rPr lang="en-US" sz="2800" b="1" dirty="0">
                <a:solidFill>
                  <a:schemeClr val="accent4"/>
                </a:solidFill>
              </a:rPr>
              <a:t>contaminate</a:t>
            </a:r>
            <a:r>
              <a:rPr lang="en-US" sz="2800" dirty="0"/>
              <a:t>: 	</a:t>
            </a:r>
            <a:r>
              <a:rPr lang="en-US" sz="2800" dirty="0">
                <a:solidFill>
                  <a:srgbClr val="00BEE2"/>
                </a:solidFill>
              </a:rPr>
              <a:t>op(</a:t>
            </a:r>
            <a:r>
              <a:rPr lang="en-US" sz="2800" dirty="0" err="1">
                <a:solidFill>
                  <a:srgbClr val="FFC115"/>
                </a:solidFill>
              </a:rPr>
              <a:t>NaN</a:t>
            </a:r>
            <a:r>
              <a:rPr lang="en-US" sz="2800" dirty="0">
                <a:solidFill>
                  <a:srgbClr val="00BEE2"/>
                </a:solidFill>
              </a:rPr>
              <a:t>, X) =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FC115"/>
                </a:solidFill>
              </a:rPr>
              <a:t>NaN</a:t>
            </a:r>
            <a:endParaRPr lang="en-US" sz="2800" dirty="0">
              <a:solidFill>
                <a:srgbClr val="FFC115"/>
              </a:solidFill>
            </a:endParaRPr>
          </a:p>
          <a:p>
            <a:pPr lvl="1"/>
            <a:r>
              <a:rPr lang="en-US" sz="2800" dirty="0"/>
              <a:t>Hope </a:t>
            </a:r>
            <a:r>
              <a:rPr lang="en-US" sz="2800" dirty="0" err="1"/>
              <a:t>NaNs</a:t>
            </a:r>
            <a:r>
              <a:rPr lang="en-US" sz="2800" dirty="0"/>
              <a:t> help with debugging?</a:t>
            </a:r>
          </a:p>
          <a:p>
            <a:pPr lvl="1"/>
            <a:r>
              <a:rPr lang="en-US" sz="2800" dirty="0"/>
              <a:t>Can use the significand to encode/identify where errors occurred! (proprietary; not defined in standard)</a:t>
            </a:r>
          </a:p>
        </p:txBody>
      </p:sp>
      <p:sp>
        <p:nvSpPr>
          <p:cNvPr id="219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 for Not a Number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5C47FD-98F6-0523-434A-A2A9AAD14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349076"/>
              </p:ext>
            </p:extLst>
          </p:nvPr>
        </p:nvGraphicFramePr>
        <p:xfrm>
          <a:off x="6764682" y="5955611"/>
          <a:ext cx="4428228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502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97336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017365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xxx…</a:t>
                      </a:r>
                      <a:r>
                        <a:rPr lang="en-US" sz="2400" b="0" i="0" dirty="0" err="1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</a:t>
                      </a:r>
                      <a:endParaRPr lang="en-US" sz="2400" b="0" i="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70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5475260F-3D06-C3F3-BB56-FF804C8B34CD}"/>
              </a:ext>
            </a:extLst>
          </p:cNvPr>
          <p:cNvGrpSpPr/>
          <p:nvPr/>
        </p:nvGrpSpPr>
        <p:grpSpPr>
          <a:xfrm>
            <a:off x="116330" y="5070518"/>
            <a:ext cx="10412671" cy="916402"/>
            <a:chOff x="116330" y="5070518"/>
            <a:chExt cx="10412671" cy="916402"/>
          </a:xfrm>
        </p:grpSpPr>
        <p:sp>
          <p:nvSpPr>
            <p:cNvPr id="42" name="Line 30">
              <a:extLst>
                <a:ext uri="{FF2B5EF4-FFF2-40B4-BE49-F238E27FC236}">
                  <a16:creationId xmlns:a16="http://schemas.microsoft.com/office/drawing/2014/main" id="{11704616-A066-9ADD-CD19-C0A68598E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632" y="5299118"/>
              <a:ext cx="897504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Line 28">
              <a:extLst>
                <a:ext uri="{FF2B5EF4-FFF2-40B4-BE49-F238E27FC236}">
                  <a16:creationId xmlns:a16="http://schemas.microsoft.com/office/drawing/2014/main" id="{65B68DA5-8228-2227-B761-7834BB4F76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8693" y="5070518"/>
              <a:ext cx="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Text Box 29">
              <a:extLst>
                <a:ext uri="{FF2B5EF4-FFF2-40B4-BE49-F238E27FC236}">
                  <a16:creationId xmlns:a16="http://schemas.microsoft.com/office/drawing/2014/main" id="{72FD646A-284F-D7C3-5E9B-9BC125CCC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4989" y="5463700"/>
              <a:ext cx="367408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6" name="Text Box 29">
              <a:extLst>
                <a:ext uri="{FF2B5EF4-FFF2-40B4-BE49-F238E27FC236}">
                  <a16:creationId xmlns:a16="http://schemas.microsoft.com/office/drawing/2014/main" id="{FA3665F1-60AC-704F-6019-6B70E19AD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330" y="5387590"/>
              <a:ext cx="1209864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alibri" panose="020F0502020204030204" pitchFamily="34" charset="0"/>
                </a:rPr>
                <a:t>–∞</a:t>
              </a:r>
            </a:p>
          </p:txBody>
        </p:sp>
        <p:sp>
          <p:nvSpPr>
            <p:cNvPr id="65" name="Text Box 29">
              <a:extLst>
                <a:ext uri="{FF2B5EF4-FFF2-40B4-BE49-F238E27FC236}">
                  <a16:creationId xmlns:a16="http://schemas.microsoft.com/office/drawing/2014/main" id="{282EE39B-03A6-65A0-6E82-9E7D1B053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9137" y="5387590"/>
              <a:ext cx="1209864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Calibri" panose="020F0502020204030204" pitchFamily="34" charset="0"/>
                </a:rPr>
                <a:t>+∞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79AE3-1FFA-65E9-4142-94445644E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1"/>
            <a:ext cx="11332079" cy="1669094"/>
          </a:xfrm>
        </p:spPr>
        <p:txBody>
          <a:bodyPr>
            <a:noAutofit/>
          </a:bodyPr>
          <a:lstStyle/>
          <a:p>
            <a:r>
              <a:rPr lang="en-US" sz="2800" dirty="0"/>
              <a:t>Problem:</a:t>
            </a:r>
          </a:p>
          <a:p>
            <a:pPr lvl="1"/>
            <a:r>
              <a:rPr lang="en-US" sz="2400" dirty="0"/>
              <a:t>There’s a </a:t>
            </a:r>
            <a:r>
              <a:rPr lang="en-US" sz="2400" b="1" dirty="0">
                <a:solidFill>
                  <a:schemeClr val="accent4"/>
                </a:solidFill>
              </a:rPr>
              <a:t>gap</a:t>
            </a:r>
            <a:r>
              <a:rPr lang="en-US" sz="2400" dirty="0"/>
              <a:t> among representable FP numbers around zero!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400" dirty="0"/>
              <a:t>Smallest normalized number:</a:t>
            </a: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1E978-A7DC-D9A2-9045-4954A71E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Denorms</a:t>
            </a:r>
            <a:r>
              <a:rPr lang="en-US" dirty="0"/>
              <a:t>: Gradual Underflow (1/2)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2282F-D395-FFA8-F68B-3625C6829B99}"/>
              </a:ext>
            </a:extLst>
          </p:cNvPr>
          <p:cNvSpPr txBox="1"/>
          <p:nvPr/>
        </p:nvSpPr>
        <p:spPr>
          <a:xfrm>
            <a:off x="5954452" y="2204305"/>
            <a:ext cx="5034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68331" lvl="1" indent="-311143" defTabSz="914377">
              <a:spcBef>
                <a:spcPts val="500"/>
              </a:spcBef>
              <a:buSzPct val="90000"/>
              <a:buFont typeface=".Hiragino Kaku Gothic Interface W3"/>
              <a:buChar char="▫"/>
            </a:pP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2</a:t>
            </a:r>
            <a:r>
              <a:rPr lang="en-US" sz="2400" baseline="30000" dirty="0">
                <a:solidFill>
                  <a:srgbClr val="C6DAC3"/>
                </a:solidFill>
                <a:latin typeface="Calibri" panose="020F0502020204030204" pitchFamily="34" charset="0"/>
              </a:rPr>
              <a:t>nd</a:t>
            </a:r>
            <a:r>
              <a:rPr lang="en-US" sz="2400" dirty="0">
                <a:solidFill>
                  <a:srgbClr val="C6DAC3"/>
                </a:solidFill>
                <a:latin typeface="Calibri" panose="020F0502020204030204" pitchFamily="34" charset="0"/>
              </a:rPr>
              <a:t> smallest normalized number: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9F5FC1-6AC2-130B-C80F-AB2D5EB516DB}"/>
              </a:ext>
            </a:extLst>
          </p:cNvPr>
          <p:cNvSpPr txBox="1"/>
          <p:nvPr/>
        </p:nvSpPr>
        <p:spPr>
          <a:xfrm>
            <a:off x="1287659" y="3444914"/>
            <a:ext cx="308321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84664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(1.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1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 = </a:t>
            </a:r>
            <a:r>
              <a:rPr lang="en-US" sz="2800" dirty="0">
                <a:solidFill>
                  <a:schemeClr val="accent6"/>
                </a:solidFill>
                <a:latin typeface="Calibri" panose="020F0502020204030204" pitchFamily="34" charset="0"/>
              </a:rPr>
              <a:t>2</a:t>
            </a:r>
            <a:r>
              <a:rPr lang="en-US" sz="28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-126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endParaRPr lang="en-US" sz="2800" baseline="30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28D4A05-FAD4-624B-2984-7D885ED43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017518"/>
              </p:ext>
            </p:extLst>
          </p:nvPr>
        </p:nvGraphicFramePr>
        <p:xfrm>
          <a:off x="1287659" y="3017815"/>
          <a:ext cx="4198643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819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7105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91277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741F1B3-80D6-957D-7F41-EC065810C4A6}"/>
              </a:ext>
            </a:extLst>
          </p:cNvPr>
          <p:cNvSpPr txBox="1"/>
          <p:nvPr/>
        </p:nvSpPr>
        <p:spPr>
          <a:xfrm>
            <a:off x="6705697" y="3444914"/>
            <a:ext cx="5035721" cy="10054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4664" defTabSz="914377">
              <a:spcBef>
                <a:spcPts val="4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1.000……</a:t>
            </a:r>
            <a:r>
              <a:rPr lang="en-US" sz="2800" dirty="0">
                <a:solidFill>
                  <a:schemeClr val="accent3"/>
                </a:solidFill>
                <a:latin typeface="Calibri" panose="020F0502020204030204" pitchFamily="34" charset="0"/>
              </a:rPr>
              <a:t>1</a:t>
            </a:r>
            <a:r>
              <a:rPr lang="en-US" sz="2800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1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</a:t>
            </a:r>
          </a:p>
          <a:p>
            <a:pPr marL="84664" defTabSz="914377">
              <a:spcBef>
                <a:spcPts val="400"/>
              </a:spcBef>
              <a:buSzPct val="95000"/>
            </a:pP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   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= (1 + </a:t>
            </a:r>
            <a:r>
              <a:rPr lang="en-US" sz="2800" dirty="0">
                <a:solidFill>
                  <a:schemeClr val="accent3"/>
                </a:solidFill>
                <a:latin typeface="Calibri" panose="020F0502020204030204" pitchFamily="34" charset="0"/>
              </a:rPr>
              <a:t>2</a:t>
            </a:r>
            <a:r>
              <a:rPr lang="en-US" sz="2800" baseline="30000" dirty="0">
                <a:solidFill>
                  <a:schemeClr val="accent3"/>
                </a:solidFill>
                <a:latin typeface="Calibri" panose="020F0502020204030204" pitchFamily="34" charset="0"/>
              </a:rPr>
              <a:t>-23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-126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= </a:t>
            </a:r>
            <a:r>
              <a:rPr lang="en-US" sz="2800" dirty="0">
                <a:solidFill>
                  <a:schemeClr val="accent4"/>
                </a:solidFill>
                <a:latin typeface="Calibri" panose="020F0502020204030204" pitchFamily="34" charset="0"/>
              </a:rPr>
              <a:t>2</a:t>
            </a:r>
            <a:r>
              <a:rPr lang="en-US" sz="2800" baseline="30000" dirty="0">
                <a:solidFill>
                  <a:schemeClr val="accent4"/>
                </a:solidFill>
                <a:latin typeface="Calibri" panose="020F0502020204030204" pitchFamily="34" charset="0"/>
              </a:rPr>
              <a:t>-126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+ </a:t>
            </a:r>
            <a:r>
              <a:rPr lang="en-US" sz="2800" dirty="0">
                <a:solidFill>
                  <a:schemeClr val="accent3"/>
                </a:solidFill>
                <a:latin typeface="Calibri" panose="020F0502020204030204" pitchFamily="34" charset="0"/>
              </a:rPr>
              <a:t>2</a:t>
            </a:r>
            <a:r>
              <a:rPr lang="en-US" sz="2800" baseline="30000" dirty="0">
                <a:solidFill>
                  <a:schemeClr val="accent3"/>
                </a:solidFill>
                <a:latin typeface="Calibri" panose="020F0502020204030204" pitchFamily="34" charset="0"/>
              </a:rPr>
              <a:t>-149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E363989-0F5F-2843-F8DC-768409B9F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470142"/>
              </p:ext>
            </p:extLst>
          </p:nvPr>
        </p:nvGraphicFramePr>
        <p:xfrm>
          <a:off x="6702553" y="2682703"/>
          <a:ext cx="4201788" cy="700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87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69611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580534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979715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1  0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00000…0000</a:t>
                      </a:r>
                      <a:r>
                        <a:rPr lang="en-US" sz="2000" b="0" i="0" dirty="0">
                          <a:solidFill>
                            <a:schemeClr val="accent3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28" name="Left Brace 27">
            <a:extLst>
              <a:ext uri="{FF2B5EF4-FFF2-40B4-BE49-F238E27FC236}">
                <a16:creationId xmlns:a16="http://schemas.microsoft.com/office/drawing/2014/main" id="{3352A582-9E82-705F-40B5-BF12D826CB63}"/>
              </a:ext>
            </a:extLst>
          </p:cNvPr>
          <p:cNvSpPr/>
          <p:nvPr/>
        </p:nvSpPr>
        <p:spPr>
          <a:xfrm rot="5400000">
            <a:off x="3520961" y="2813825"/>
            <a:ext cx="228600" cy="4193139"/>
          </a:xfrm>
          <a:prstGeom prst="leftBrace">
            <a:avLst>
              <a:gd name="adj1" fmla="val 8333"/>
              <a:gd name="adj2" fmla="val 51610"/>
            </a:avLst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467C5E-14CA-FF03-3732-BA797360C21B}"/>
              </a:ext>
            </a:extLst>
          </p:cNvPr>
          <p:cNvSpPr txBox="1"/>
          <p:nvPr/>
        </p:nvSpPr>
        <p:spPr>
          <a:xfrm>
            <a:off x="3249465" y="4319373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2</a:t>
            </a:r>
            <a:r>
              <a:rPr lang="en-US" sz="24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-126</a:t>
            </a:r>
            <a:endParaRPr lang="en-US" sz="24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B306C0-D505-A47C-570A-98B70A6B0B60}"/>
              </a:ext>
            </a:extLst>
          </p:cNvPr>
          <p:cNvSpPr txBox="1"/>
          <p:nvPr/>
        </p:nvSpPr>
        <p:spPr>
          <a:xfrm>
            <a:off x="5486302" y="4390277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Calibri" panose="020F0502020204030204" pitchFamily="34" charset="0"/>
              </a:rPr>
              <a:t>2</a:t>
            </a:r>
            <a:r>
              <a:rPr lang="en-US" sz="2400" baseline="30000" dirty="0">
                <a:solidFill>
                  <a:schemeClr val="accent3"/>
                </a:solidFill>
                <a:latin typeface="Calibri" panose="020F0502020204030204" pitchFamily="34" charset="0"/>
              </a:rPr>
              <a:t>-149</a:t>
            </a:r>
            <a:endParaRPr lang="en-US" sz="24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0A4943BF-9D3B-FD16-C640-A5E28848C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1830" y="5070518"/>
            <a:ext cx="0" cy="45720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6BAE39D9-B7F2-B883-7B12-8C2E38AEE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3932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4" name="Line 28">
            <a:extLst>
              <a:ext uri="{FF2B5EF4-FFF2-40B4-BE49-F238E27FC236}">
                <a16:creationId xmlns:a16="http://schemas.microsoft.com/office/drawing/2014/main" id="{03C09E57-39E0-D3EF-E58D-C56385D82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034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5" name="Line 28">
            <a:extLst>
              <a:ext uri="{FF2B5EF4-FFF2-40B4-BE49-F238E27FC236}">
                <a16:creationId xmlns:a16="http://schemas.microsoft.com/office/drawing/2014/main" id="{5773C63F-C322-5206-F748-BD9C7363A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8136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6" name="Line 28">
            <a:extLst>
              <a:ext uri="{FF2B5EF4-FFF2-40B4-BE49-F238E27FC236}">
                <a16:creationId xmlns:a16="http://schemas.microsoft.com/office/drawing/2014/main" id="{C67EA788-8E30-2E51-12F8-C9260E1F5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0238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7" name="Line 28">
            <a:extLst>
              <a:ext uri="{FF2B5EF4-FFF2-40B4-BE49-F238E27FC236}">
                <a16:creationId xmlns:a16="http://schemas.microsoft.com/office/drawing/2014/main" id="{918F5913-C8DB-F509-1727-AFDD27EB3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340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8" name="Line 28">
            <a:extLst>
              <a:ext uri="{FF2B5EF4-FFF2-40B4-BE49-F238E27FC236}">
                <a16:creationId xmlns:a16="http://schemas.microsoft.com/office/drawing/2014/main" id="{96217D60-B5FE-ECF4-6BC0-B1AC8F6D5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4442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9" name="Line 28">
            <a:extLst>
              <a:ext uri="{FF2B5EF4-FFF2-40B4-BE49-F238E27FC236}">
                <a16:creationId xmlns:a16="http://schemas.microsoft.com/office/drawing/2014/main" id="{13E12A36-C2E4-4F60-D4E0-DC1D25B38D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6544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60" name="Line 28">
            <a:extLst>
              <a:ext uri="{FF2B5EF4-FFF2-40B4-BE49-F238E27FC236}">
                <a16:creationId xmlns:a16="http://schemas.microsoft.com/office/drawing/2014/main" id="{1D8D8E42-4649-317B-7AEF-CDC49C029D4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08646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61" name="Line 28">
            <a:extLst>
              <a:ext uri="{FF2B5EF4-FFF2-40B4-BE49-F238E27FC236}">
                <a16:creationId xmlns:a16="http://schemas.microsoft.com/office/drawing/2014/main" id="{12466ED5-08DE-B614-F23D-8A1F122A78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0747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64" name="Left Brace 63">
            <a:extLst>
              <a:ext uri="{FF2B5EF4-FFF2-40B4-BE49-F238E27FC236}">
                <a16:creationId xmlns:a16="http://schemas.microsoft.com/office/drawing/2014/main" id="{7528D92C-C98E-C0C6-F816-1B9D4F10F3FB}"/>
              </a:ext>
            </a:extLst>
          </p:cNvPr>
          <p:cNvSpPr/>
          <p:nvPr/>
        </p:nvSpPr>
        <p:spPr>
          <a:xfrm rot="5400000">
            <a:off x="5758469" y="4822323"/>
            <a:ext cx="201168" cy="18288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6BF47-5782-C373-EC15-0EC25A254992}"/>
              </a:ext>
            </a:extLst>
          </p:cNvPr>
          <p:cNvSpPr/>
          <p:nvPr/>
        </p:nvSpPr>
        <p:spPr>
          <a:xfrm>
            <a:off x="7156278" y="5816752"/>
            <a:ext cx="5035722" cy="982373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</a:rPr>
              <a:t>Huge difference between 0 and smallest vs. smallest and 2</a:t>
            </a:r>
            <a:r>
              <a:rPr lang="en-US" sz="220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nd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</a:rPr>
              <a:t> smallest! Occurs b/c of normalization and implicit leading 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09C3EB-AB40-9216-46D7-46DD2117BF47}"/>
              </a:ext>
            </a:extLst>
          </p:cNvPr>
          <p:cNvSpPr txBox="1"/>
          <p:nvPr/>
        </p:nvSpPr>
        <p:spPr>
          <a:xfrm>
            <a:off x="10207784" y="262469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5"/>
                </a:solidFill>
                <a:latin typeface="+mn-lt"/>
              </a:rPr>
              <a:t>[for next time]</a:t>
            </a:r>
          </a:p>
        </p:txBody>
      </p:sp>
    </p:spTree>
    <p:extLst>
      <p:ext uri="{BB962C8B-B14F-4D97-AF65-F5344CB8AC3E}">
        <p14:creationId xmlns:p14="http://schemas.microsoft.com/office/powerpoint/2010/main" val="112764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28" grpId="0" animBg="1"/>
      <p:bldP spid="34" grpId="0"/>
      <p:bldP spid="35" grpId="0"/>
      <p:bldP spid="45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79AE3-1FFA-65E9-4142-94445644E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1"/>
            <a:ext cx="11332079" cy="2767394"/>
          </a:xfrm>
        </p:spPr>
        <p:txBody>
          <a:bodyPr>
            <a:normAutofit/>
          </a:bodyPr>
          <a:lstStyle/>
          <a:p>
            <a:r>
              <a:rPr lang="en-US" sz="2800" dirty="0"/>
              <a:t>Solution:</a:t>
            </a:r>
          </a:p>
          <a:p>
            <a:pPr lvl="1"/>
            <a:r>
              <a:rPr lang="en-US" sz="2400" dirty="0"/>
              <a:t>We still haven’t used Exponent = 0, Significand nonzero.</a:t>
            </a:r>
          </a:p>
          <a:p>
            <a:pPr lvl="1"/>
            <a:r>
              <a:rPr lang="en-US" sz="2400" b="1" u="sng" dirty="0" err="1">
                <a:solidFill>
                  <a:schemeClr val="accent5"/>
                </a:solidFill>
              </a:rPr>
              <a:t>DE</a:t>
            </a:r>
            <a:r>
              <a:rPr lang="en-US" sz="2400" b="1" dirty="0" err="1">
                <a:solidFill>
                  <a:schemeClr val="accent5"/>
                </a:solidFill>
              </a:rPr>
              <a:t>normalized</a:t>
            </a:r>
            <a:r>
              <a:rPr lang="en-US" sz="2400" dirty="0"/>
              <a:t> number:</a:t>
            </a:r>
          </a:p>
          <a:p>
            <a:pPr lvl="2"/>
            <a:r>
              <a:rPr lang="en-US" sz="2000" dirty="0"/>
              <a:t>no (implied) leading 1</a:t>
            </a:r>
          </a:p>
          <a:p>
            <a:pPr lvl="2"/>
            <a:r>
              <a:rPr lang="en-US" sz="2000" dirty="0"/>
              <a:t>implicit exponent for all </a:t>
            </a:r>
            <a:r>
              <a:rPr lang="en-US" sz="2000" dirty="0" err="1"/>
              <a:t>denorms</a:t>
            </a:r>
            <a:r>
              <a:rPr lang="en-US" sz="2000" dirty="0"/>
              <a:t> = </a:t>
            </a:r>
            <a:r>
              <a:rPr lang="en-US" sz="2000" dirty="0">
                <a:solidFill>
                  <a:schemeClr val="accent5"/>
                </a:solidFill>
              </a:rPr>
              <a:t>-126</a:t>
            </a:r>
            <a:r>
              <a:rPr lang="en-US" sz="20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1E978-A7DC-D9A2-9045-4954A71E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Denorms</a:t>
            </a:r>
            <a:r>
              <a:rPr lang="en-US" dirty="0"/>
              <a:t>: </a:t>
            </a:r>
            <a:r>
              <a:rPr lang="en-US" u="sng" dirty="0"/>
              <a:t>Gradual</a:t>
            </a:r>
            <a:r>
              <a:rPr lang="en-US" dirty="0"/>
              <a:t> Underflow (2/2)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D901B8-09FA-610E-7FA1-E61445489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881080"/>
              </p:ext>
            </p:extLst>
          </p:nvPr>
        </p:nvGraphicFramePr>
        <p:xfrm>
          <a:off x="7186177" y="1955414"/>
          <a:ext cx="4428228" cy="758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502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97336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017365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30                      23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22                      0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640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xxx…</a:t>
                      </a:r>
                      <a:r>
                        <a:rPr lang="en-US" sz="2400" b="0" i="0" dirty="0" err="1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</a:t>
                      </a:r>
                      <a:endParaRPr lang="en-US" sz="2400" b="0" i="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B9CEE7A-6086-316F-6EF0-167D4AFB6043}"/>
              </a:ext>
            </a:extLst>
          </p:cNvPr>
          <p:cNvSpPr txBox="1"/>
          <p:nvPr/>
        </p:nvSpPr>
        <p:spPr>
          <a:xfrm>
            <a:off x="7508646" y="2710475"/>
            <a:ext cx="39629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4664" algn="ctr" defTabSz="914377">
              <a:spcBef>
                <a:spcPts val="4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(-1)</a:t>
            </a:r>
            <a:r>
              <a:rPr 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x (0.</a:t>
            </a:r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x……x</a:t>
            </a:r>
            <a:r>
              <a:rPr lang="en-US" sz="2800" baseline="-25000" dirty="0">
                <a:solidFill>
                  <a:srgbClr val="D8E156"/>
                </a:solidFill>
                <a:latin typeface="Calibri" panose="020F0502020204030204" pitchFamily="34" charset="0"/>
              </a:rPr>
              <a:t>2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</a:t>
            </a:r>
            <a:r>
              <a:rPr lang="en-US" sz="2800" b="1" dirty="0">
                <a:solidFill>
                  <a:schemeClr val="accent5"/>
                </a:solidFill>
                <a:latin typeface="Calibri" panose="020F0502020204030204" pitchFamily="34" charset="0"/>
              </a:rPr>
              <a:t>2</a:t>
            </a:r>
            <a:r>
              <a:rPr lang="en-US" sz="2800" b="1" baseline="30000" dirty="0">
                <a:solidFill>
                  <a:schemeClr val="accent5"/>
                </a:solidFill>
                <a:latin typeface="Calibri" panose="020F0502020204030204" pitchFamily="34" charset="0"/>
              </a:rPr>
              <a:t>-126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4595B64-99F9-F595-70B5-CD232A9707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605093"/>
              </p:ext>
            </p:extLst>
          </p:nvPr>
        </p:nvGraphicFramePr>
        <p:xfrm>
          <a:off x="313784" y="4231869"/>
          <a:ext cx="366147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87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4814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38646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36" name="Line 30">
            <a:extLst>
              <a:ext uri="{FF2B5EF4-FFF2-40B4-BE49-F238E27FC236}">
                <a16:creationId xmlns:a16="http://schemas.microsoft.com/office/drawing/2014/main" id="{1457986F-242C-770B-725F-17DC5F3D6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632" y="5299118"/>
            <a:ext cx="897504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Line 28">
            <a:extLst>
              <a:ext uri="{FF2B5EF4-FFF2-40B4-BE49-F238E27FC236}">
                <a16:creationId xmlns:a16="http://schemas.microsoft.com/office/drawing/2014/main" id="{9DE48C24-01D3-108E-D817-5060F6D64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8693" y="507051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 Box 29">
            <a:extLst>
              <a:ext uri="{FF2B5EF4-FFF2-40B4-BE49-F238E27FC236}">
                <a16:creationId xmlns:a16="http://schemas.microsoft.com/office/drawing/2014/main" id="{B4DA0C9A-93AE-D79A-E974-7392A6AB9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989" y="5463700"/>
            <a:ext cx="36740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0" name="Line 28">
            <a:extLst>
              <a:ext uri="{FF2B5EF4-FFF2-40B4-BE49-F238E27FC236}">
                <a16:creationId xmlns:a16="http://schemas.microsoft.com/office/drawing/2014/main" id="{2175BAAA-1B48-20D8-32CC-751B58594D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1830" y="5070518"/>
            <a:ext cx="0" cy="457200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25" name="Text Box 29">
            <a:extLst>
              <a:ext uri="{FF2B5EF4-FFF2-40B4-BE49-F238E27FC236}">
                <a16:creationId xmlns:a16="http://schemas.microsoft.com/office/drawing/2014/main" id="{069E6D34-1198-F685-D1E0-AAF66B201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30" y="5387590"/>
            <a:ext cx="120986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–∞</a:t>
            </a:r>
          </a:p>
        </p:txBody>
      </p:sp>
      <p:sp>
        <p:nvSpPr>
          <p:cNvPr id="28" name="Line 28">
            <a:extLst>
              <a:ext uri="{FF2B5EF4-FFF2-40B4-BE49-F238E27FC236}">
                <a16:creationId xmlns:a16="http://schemas.microsoft.com/office/drawing/2014/main" id="{C9F1BB99-2116-1DFD-2425-B790B0A61E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3157" y="5139098"/>
            <a:ext cx="0" cy="320040"/>
          </a:xfrm>
          <a:prstGeom prst="line">
            <a:avLst/>
          </a:prstGeom>
          <a:noFill/>
          <a:ln w="38100">
            <a:solidFill>
              <a:schemeClr val="accent5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CBE9375C-2640-CFD6-412E-BD368301A4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4125" y="5139098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7FC60FE2-71B8-B965-407E-6E0DBCAA32E6}"/>
              </a:ext>
            </a:extLst>
          </p:cNvPr>
          <p:cNvGrpSpPr>
            <a:grpSpLocks/>
          </p:cNvGrpSpPr>
          <p:nvPr/>
        </p:nvGrpSpPr>
        <p:grpSpPr bwMode="auto">
          <a:xfrm>
            <a:off x="3530812" y="5178497"/>
            <a:ext cx="223260" cy="228600"/>
            <a:chOff x="2400" y="3792"/>
            <a:chExt cx="96" cy="144"/>
          </a:xfrm>
        </p:grpSpPr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CD6445BC-AF17-BF6D-D1A5-03597FD9F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823740F5-2E03-3883-7195-B9760AA2C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792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96 h 144"/>
                <a:gd name="T6" fmla="*/ 0 w 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44"/>
                <a:gd name="T14" fmla="*/ 48 w 48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44">
                  <a:moveTo>
                    <a:pt x="48" y="0"/>
                  </a:moveTo>
                  <a:cubicBezTo>
                    <a:pt x="24" y="16"/>
                    <a:pt x="0" y="32"/>
                    <a:pt x="0" y="48"/>
                  </a:cubicBezTo>
                  <a:cubicBezTo>
                    <a:pt x="0" y="64"/>
                    <a:pt x="48" y="80"/>
                    <a:pt x="48" y="96"/>
                  </a:cubicBezTo>
                  <a:cubicBezTo>
                    <a:pt x="48" y="112"/>
                    <a:pt x="24" y="128"/>
                    <a:pt x="0" y="14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30719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7" name="Text Box 29">
            <a:extLst>
              <a:ext uri="{FF2B5EF4-FFF2-40B4-BE49-F238E27FC236}">
                <a16:creationId xmlns:a16="http://schemas.microsoft.com/office/drawing/2014/main" id="{156ED8A6-D59C-0D4D-590F-D580E0241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9137" y="5387590"/>
            <a:ext cx="120986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+∞</a:t>
            </a:r>
          </a:p>
        </p:txBody>
      </p:sp>
      <p:sp>
        <p:nvSpPr>
          <p:cNvPr id="48" name="Line 28">
            <a:extLst>
              <a:ext uri="{FF2B5EF4-FFF2-40B4-BE49-F238E27FC236}">
                <a16:creationId xmlns:a16="http://schemas.microsoft.com/office/drawing/2014/main" id="{23473785-97D0-7C8D-BCB5-6C2F4EB4F4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3932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2" name="Line 28">
            <a:extLst>
              <a:ext uri="{FF2B5EF4-FFF2-40B4-BE49-F238E27FC236}">
                <a16:creationId xmlns:a16="http://schemas.microsoft.com/office/drawing/2014/main" id="{7153DE56-BBCF-7C96-4174-E90C56F22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034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0C5A5C2F-F934-0E5D-BDE1-740B90052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8136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Line 28">
            <a:extLst>
              <a:ext uri="{FF2B5EF4-FFF2-40B4-BE49-F238E27FC236}">
                <a16:creationId xmlns:a16="http://schemas.microsoft.com/office/drawing/2014/main" id="{01E4D167-93F1-9D7F-CB20-DE9D9383B8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0238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Line 28">
            <a:extLst>
              <a:ext uri="{FF2B5EF4-FFF2-40B4-BE49-F238E27FC236}">
                <a16:creationId xmlns:a16="http://schemas.microsoft.com/office/drawing/2014/main" id="{A133E81C-CD4B-0A23-4B8C-599A40752F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340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Line 28">
            <a:extLst>
              <a:ext uri="{FF2B5EF4-FFF2-40B4-BE49-F238E27FC236}">
                <a16:creationId xmlns:a16="http://schemas.microsoft.com/office/drawing/2014/main" id="{FB18E9BB-C8B5-65B1-80BF-9D4DE1B2E3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4442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Line 28">
            <a:extLst>
              <a:ext uri="{FF2B5EF4-FFF2-40B4-BE49-F238E27FC236}">
                <a16:creationId xmlns:a16="http://schemas.microsoft.com/office/drawing/2014/main" id="{23A6C8E0-3C98-C716-5CC4-027E4EF68E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6544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Line 28">
            <a:extLst>
              <a:ext uri="{FF2B5EF4-FFF2-40B4-BE49-F238E27FC236}">
                <a16:creationId xmlns:a16="http://schemas.microsoft.com/office/drawing/2014/main" id="{E4D44B9C-1ACA-D7C3-7CE4-197DB7BF0AB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08646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Line 28">
            <a:extLst>
              <a:ext uri="{FF2B5EF4-FFF2-40B4-BE49-F238E27FC236}">
                <a16:creationId xmlns:a16="http://schemas.microsoft.com/office/drawing/2014/main" id="{89C38A6E-3E4D-4770-E8AC-008984945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0747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Line 28">
            <a:extLst>
              <a:ext uri="{FF2B5EF4-FFF2-40B4-BE49-F238E27FC236}">
                <a16:creationId xmlns:a16="http://schemas.microsoft.com/office/drawing/2014/main" id="{A6410585-2474-8D92-4CF9-B0444E162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9728" y="5139098"/>
            <a:ext cx="0" cy="82296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F9FE71C7-CB7D-A93E-B908-32E35154D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885760"/>
              </p:ext>
            </p:extLst>
          </p:nvPr>
        </p:nvGraphicFramePr>
        <p:xfrm>
          <a:off x="5355437" y="6072874"/>
          <a:ext cx="366147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87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4814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38646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111…111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FDB3AE53-97DA-05A7-475F-9744ECAB7411}"/>
              </a:ext>
            </a:extLst>
          </p:cNvPr>
          <p:cNvSpPr txBox="1"/>
          <p:nvPr/>
        </p:nvSpPr>
        <p:spPr>
          <a:xfrm>
            <a:off x="5479226" y="4674972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2</a:t>
            </a:r>
            <a:r>
              <a:rPr lang="en-US" sz="24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-126</a:t>
            </a:r>
            <a:endParaRPr lang="en-US" sz="24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8DB964F2-088B-807E-0A60-B50A7B808E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898183"/>
              </p:ext>
            </p:extLst>
          </p:nvPr>
        </p:nvGraphicFramePr>
        <p:xfrm>
          <a:off x="5509728" y="4240762"/>
          <a:ext cx="366147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87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4814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38646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</a:t>
                      </a:r>
                      <a:r>
                        <a:rPr lang="en-US" sz="2000" b="0" i="0" u="sng" dirty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90C68656-E487-3FC6-E4E0-65092C9F11EF}"/>
              </a:ext>
            </a:extLst>
          </p:cNvPr>
          <p:cNvSpPr txBox="1"/>
          <p:nvPr/>
        </p:nvSpPr>
        <p:spPr>
          <a:xfrm>
            <a:off x="5505144" y="3772467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Smallest </a:t>
            </a: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normalized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number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E6D07BE-527D-F549-2BA5-3A9176F781E0}"/>
              </a:ext>
            </a:extLst>
          </p:cNvPr>
          <p:cNvSpPr txBox="1"/>
          <p:nvPr/>
        </p:nvSpPr>
        <p:spPr>
          <a:xfrm>
            <a:off x="1429264" y="467111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Calibri" panose="020F0502020204030204" pitchFamily="34" charset="0"/>
              </a:rPr>
              <a:t>2</a:t>
            </a:r>
            <a:r>
              <a:rPr lang="en-US" sz="2400" baseline="30000" dirty="0">
                <a:solidFill>
                  <a:schemeClr val="accent5"/>
                </a:solidFill>
                <a:latin typeface="Calibri" panose="020F0502020204030204" pitchFamily="34" charset="0"/>
              </a:rPr>
              <a:t>-149</a:t>
            </a:r>
            <a:endParaRPr lang="en-US" sz="24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CD5EB44-CEE2-8892-5BF4-ADF75957F0C1}"/>
              </a:ext>
            </a:extLst>
          </p:cNvPr>
          <p:cNvSpPr txBox="1"/>
          <p:nvPr/>
        </p:nvSpPr>
        <p:spPr>
          <a:xfrm>
            <a:off x="1700320" y="5626009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Calibri" panose="020F0502020204030204" pitchFamily="34" charset="0"/>
              </a:rPr>
              <a:t>2</a:t>
            </a:r>
            <a:r>
              <a:rPr lang="en-US" sz="24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-148</a:t>
            </a:r>
            <a:endParaRPr lang="en-US" sz="2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3FD0C5C9-3A22-D744-F03F-90B318F23A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148875"/>
              </p:ext>
            </p:extLst>
          </p:nvPr>
        </p:nvGraphicFramePr>
        <p:xfrm>
          <a:off x="990487" y="6072874"/>
          <a:ext cx="366147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87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4814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38646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000…010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  <p:sp>
        <p:nvSpPr>
          <p:cNvPr id="84" name="TextBox 83">
            <a:extLst>
              <a:ext uri="{FF2B5EF4-FFF2-40B4-BE49-F238E27FC236}">
                <a16:creationId xmlns:a16="http://schemas.microsoft.com/office/drawing/2014/main" id="{138735F5-7B12-6B39-30A7-404A7A9F333D}"/>
              </a:ext>
            </a:extLst>
          </p:cNvPr>
          <p:cNvSpPr txBox="1"/>
          <p:nvPr/>
        </p:nvSpPr>
        <p:spPr>
          <a:xfrm>
            <a:off x="118957" y="3772467"/>
            <a:ext cx="4209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Smallest</a:t>
            </a:r>
            <a:r>
              <a:rPr lang="en-US" sz="2400" dirty="0">
                <a:solidFill>
                  <a:schemeClr val="accent5"/>
                </a:solidFill>
                <a:latin typeface="Calibri" panose="020F0502020204030204" pitchFamily="34" charset="0"/>
              </a:rPr>
              <a:t> denormalized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number</a:t>
            </a:r>
          </a:p>
        </p:txBody>
      </p:sp>
      <p:sp>
        <p:nvSpPr>
          <p:cNvPr id="86" name="Line 28">
            <a:extLst>
              <a:ext uri="{FF2B5EF4-FFF2-40B4-BE49-F238E27FC236}">
                <a16:creationId xmlns:a16="http://schemas.microsoft.com/office/drawing/2014/main" id="{78885B8B-5239-DBFC-64AF-E656FCC9441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6294" y="514602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Line 28">
            <a:extLst>
              <a:ext uri="{FF2B5EF4-FFF2-40B4-BE49-F238E27FC236}">
                <a16:creationId xmlns:a16="http://schemas.microsoft.com/office/drawing/2014/main" id="{6C80614F-A676-9748-AE48-08F7982D5C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0692" y="514602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0" name="Line 28">
            <a:extLst>
              <a:ext uri="{FF2B5EF4-FFF2-40B4-BE49-F238E27FC236}">
                <a16:creationId xmlns:a16="http://schemas.microsoft.com/office/drawing/2014/main" id="{A52BB360-B824-F870-3354-F6AADB568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2794" y="514602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1" name="Line 28">
            <a:extLst>
              <a:ext uri="{FF2B5EF4-FFF2-40B4-BE49-F238E27FC236}">
                <a16:creationId xmlns:a16="http://schemas.microsoft.com/office/drawing/2014/main" id="{B9569D62-584C-4EF9-6619-7C5BCFAE3B3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2090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Line 28">
            <a:extLst>
              <a:ext uri="{FF2B5EF4-FFF2-40B4-BE49-F238E27FC236}">
                <a16:creationId xmlns:a16="http://schemas.microsoft.com/office/drawing/2014/main" id="{A846D045-FD5A-DFDD-D32A-607B405691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4192" y="5139098"/>
            <a:ext cx="0" cy="3200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883ECE4-0E74-CF51-89BD-7FCFA36B99B2}"/>
              </a:ext>
            </a:extLst>
          </p:cNvPr>
          <p:cNvSpPr txBox="1"/>
          <p:nvPr/>
        </p:nvSpPr>
        <p:spPr>
          <a:xfrm>
            <a:off x="10829166" y="4929811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0" dirty="0">
                <a:solidFill>
                  <a:schemeClr val="accent1"/>
                </a:solidFill>
                <a:latin typeface="Calibri" panose="020F0502020204030204" pitchFamily="34" charset="0"/>
              </a:rPr>
              <a:t>🥳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B6156E9-E76D-9920-0F27-F2EEA22553A0}"/>
              </a:ext>
            </a:extLst>
          </p:cNvPr>
          <p:cNvCxnSpPr/>
          <p:nvPr/>
        </p:nvCxnSpPr>
        <p:spPr>
          <a:xfrm>
            <a:off x="496408" y="3429000"/>
            <a:ext cx="10915048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E4C50E2-28D9-6CA9-4759-E0D923C79B6D}"/>
              </a:ext>
            </a:extLst>
          </p:cNvPr>
          <p:cNvSpPr txBox="1"/>
          <p:nvPr/>
        </p:nvSpPr>
        <p:spPr>
          <a:xfrm>
            <a:off x="2578768" y="5725310"/>
            <a:ext cx="216661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2nd smallest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denorm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680D5-4410-66F2-6B8A-10A6660C827E}"/>
              </a:ext>
            </a:extLst>
          </p:cNvPr>
          <p:cNvSpPr txBox="1"/>
          <p:nvPr/>
        </p:nvSpPr>
        <p:spPr>
          <a:xfrm>
            <a:off x="7411769" y="5725310"/>
            <a:ext cx="165500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Largest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denorm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C0CC21-CF1B-00B2-E641-C3D7FF6CBA32}"/>
              </a:ext>
            </a:extLst>
          </p:cNvPr>
          <p:cNvSpPr txBox="1"/>
          <p:nvPr/>
        </p:nvSpPr>
        <p:spPr>
          <a:xfrm>
            <a:off x="10207784" y="262469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5"/>
                </a:solidFill>
                <a:latin typeface="+mn-lt"/>
              </a:rPr>
              <a:t>[for next time]</a:t>
            </a:r>
          </a:p>
        </p:txBody>
      </p:sp>
    </p:spTree>
    <p:extLst>
      <p:ext uri="{BB962C8B-B14F-4D97-AF65-F5344CB8AC3E}">
        <p14:creationId xmlns:p14="http://schemas.microsoft.com/office/powerpoint/2010/main" val="34589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  <p:bldP spid="29" grpId="0" animBg="1"/>
      <p:bldP spid="48" grpId="0" animBg="1"/>
      <p:bldP spid="52" grpId="0" animBg="1"/>
      <p:bldP spid="53" grpId="0" animBg="1"/>
      <p:bldP spid="58" grpId="0" animBg="1"/>
      <p:bldP spid="59" grpId="0" animBg="1"/>
      <p:bldP spid="61" grpId="0" animBg="1"/>
      <p:bldP spid="62" grpId="0" animBg="1"/>
      <p:bldP spid="64" grpId="0" animBg="1"/>
      <p:bldP spid="65" grpId="0" animBg="1"/>
      <p:bldP spid="69" grpId="0" animBg="1"/>
      <p:bldP spid="72" grpId="0"/>
      <p:bldP spid="74" grpId="0"/>
      <p:bldP spid="77" grpId="0"/>
      <p:bldP spid="82" grpId="0"/>
      <p:bldP spid="84" grpId="0"/>
      <p:bldP spid="86" grpId="0" animBg="1"/>
      <p:bldP spid="89" grpId="0" animBg="1"/>
      <p:bldP spid="90" grpId="0" animBg="1"/>
      <p:bldP spid="91" grpId="0" animBg="1"/>
      <p:bldP spid="92" grpId="0" animBg="1"/>
      <p:bldP spid="96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5F29E-51E2-8566-6C0A-D201F3E4A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Numbers, Summary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954C2-5EA0-08AC-BA07-6B977E6F2CF2}"/>
              </a:ext>
            </a:extLst>
          </p:cNvPr>
          <p:cNvSpPr/>
          <p:nvPr/>
        </p:nvSpPr>
        <p:spPr>
          <a:xfrm>
            <a:off x="6743699" y="5164229"/>
            <a:ext cx="4573658" cy="125499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The fields 0 and 255 accommodate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overflow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underflow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, and arithmetic errors.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3AA837B-49D6-72B5-61B5-34524E248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861217"/>
              </p:ext>
            </p:extLst>
          </p:nvPr>
        </p:nvGraphicFramePr>
        <p:xfrm>
          <a:off x="827315" y="1982853"/>
          <a:ext cx="10261232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1895">
                  <a:extLst>
                    <a:ext uri="{9D8B030D-6E8A-4147-A177-3AD203B41FA5}">
                      <a16:colId xmlns:a16="http://schemas.microsoft.com/office/drawing/2014/main" val="1158547296"/>
                    </a:ext>
                  </a:extLst>
                </a:gridCol>
                <a:gridCol w="2707081">
                  <a:extLst>
                    <a:ext uri="{9D8B030D-6E8A-4147-A177-3AD203B41FA5}">
                      <a16:colId xmlns:a16="http://schemas.microsoft.com/office/drawing/2014/main" val="505638375"/>
                    </a:ext>
                  </a:extLst>
                </a:gridCol>
                <a:gridCol w="4332256">
                  <a:extLst>
                    <a:ext uri="{9D8B030D-6E8A-4147-A177-3AD203B41FA5}">
                      <a16:colId xmlns:a16="http://schemas.microsoft.com/office/drawing/2014/main" val="29381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i="0" dirty="0">
                          <a:solidFill>
                            <a:schemeClr val="tx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</a:rPr>
                        <a:t>Biased Exponent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0" dirty="0">
                          <a:solidFill>
                            <a:schemeClr val="tx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</a:rPr>
                        <a:t>Significand field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0" dirty="0">
                          <a:solidFill>
                            <a:schemeClr val="tx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23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all zeros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±0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07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nonzero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Denormalized numbers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22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– 254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anything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Normalized floating 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36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all zeros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±∞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28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nonzero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dirty="0" err="1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</a:rPr>
                        <a:t>NaNs</a:t>
                      </a:r>
                      <a:endParaRPr lang="en-US" sz="2800" b="0" i="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42585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7D6EBD1-A80C-C4C0-C4D3-BEE1FF3D243B}"/>
              </a:ext>
            </a:extLst>
          </p:cNvPr>
          <p:cNvSpPr txBox="1"/>
          <p:nvPr/>
        </p:nvSpPr>
        <p:spPr>
          <a:xfrm>
            <a:off x="10207784" y="262469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5"/>
                </a:solidFill>
                <a:latin typeface="+mn-lt"/>
              </a:rPr>
              <a:t>[for next time]</a:t>
            </a:r>
          </a:p>
        </p:txBody>
      </p:sp>
    </p:spTree>
    <p:extLst>
      <p:ext uri="{BB962C8B-B14F-4D97-AF65-F5344CB8AC3E}">
        <p14:creationId xmlns:p14="http://schemas.microsoft.com/office/powerpoint/2010/main" val="18835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60891-B267-9820-AB60-F94C0EC6D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5850-E8EC-7F1F-B842-046D1A665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11332079" cy="664955"/>
          </a:xfrm>
        </p:spPr>
        <p:txBody>
          <a:bodyPr>
            <a:normAutofit/>
          </a:bodyPr>
          <a:lstStyle/>
          <a:p>
            <a:pPr marL="84664" indent="0" algn="ctr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https://www.h-schmidt.net/FloatConverter/IEEE754.html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E4E42-E793-99EC-FDE3-E5F922814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you: IEEE-754 Floating Point Converter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D69263F-A96E-5FF8-C1DB-3DE891AA9F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81"/>
          <a:stretch/>
        </p:blipFill>
        <p:spPr>
          <a:xfrm>
            <a:off x="1617525" y="1581665"/>
            <a:ext cx="9305848" cy="2361866"/>
          </a:xfrm>
          <a:prstGeom prst="rect">
            <a:avLst/>
          </a:prstGeo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6AA9C56-B18E-6E09-58D5-BD59BBF03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523" y="3954595"/>
            <a:ext cx="9305849" cy="23786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83D6B8-BF1D-7C67-3863-D28CBEF112D1}"/>
              </a:ext>
            </a:extLst>
          </p:cNvPr>
          <p:cNvSpPr txBox="1"/>
          <p:nvPr/>
        </p:nvSpPr>
        <p:spPr>
          <a:xfrm>
            <a:off x="10207784" y="262469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5"/>
                </a:solidFill>
                <a:latin typeface="+mn-lt"/>
              </a:rPr>
              <a:t>[for next time]</a:t>
            </a:r>
          </a:p>
        </p:txBody>
      </p:sp>
    </p:spTree>
    <p:extLst>
      <p:ext uri="{BB962C8B-B14F-4D97-AF65-F5344CB8AC3E}">
        <p14:creationId xmlns:p14="http://schemas.microsoft.com/office/powerpoint/2010/main" val="1404559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93B8-0C50-24B2-71CC-3A0A00D72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0BA047-F625-9188-4E96-FD78DC356AE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sz="5400" dirty="0"/>
              <a:t>Other Floating Point Representations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5D012-3182-B4BB-CBF2-3BB0162EC8A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Basics, Fixed Point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Special Numbers</a:t>
            </a:r>
          </a:p>
          <a:p>
            <a:r>
              <a:rPr lang="en-US" dirty="0"/>
              <a:t>Other Floating Point Representations</a:t>
            </a:r>
          </a:p>
          <a:p>
            <a:r>
              <a:rPr lang="en-US" dirty="0"/>
              <a:t>(Bonus) More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F6235-8341-CDE6-1959-FE38A04AF81A}"/>
              </a:ext>
            </a:extLst>
          </p:cNvPr>
          <p:cNvSpPr txBox="1"/>
          <p:nvPr/>
        </p:nvSpPr>
        <p:spPr>
          <a:xfrm>
            <a:off x="10207784" y="262469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5"/>
                </a:solidFill>
                <a:latin typeface="+mn-lt"/>
              </a:rPr>
              <a:t>[for next time]</a:t>
            </a:r>
          </a:p>
        </p:txBody>
      </p:sp>
    </p:spTree>
    <p:extLst>
      <p:ext uri="{BB962C8B-B14F-4D97-AF65-F5344CB8AC3E}">
        <p14:creationId xmlns:p14="http://schemas.microsoft.com/office/powerpoint/2010/main" val="3047428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63" name="Rectangle 3"/>
          <p:cNvSpPr>
            <a:spLocks noGrp="1" noChangeArrowheads="1"/>
          </p:cNvSpPr>
          <p:nvPr>
            <p:ph idx="1"/>
          </p:nvPr>
        </p:nvSpPr>
        <p:spPr>
          <a:xfrm>
            <a:off x="288413" y="916710"/>
            <a:ext cx="11629267" cy="5287965"/>
          </a:xfrm>
        </p:spPr>
        <p:txBody>
          <a:bodyPr/>
          <a:lstStyle/>
          <a:p>
            <a:r>
              <a:rPr lang="en-US" sz="2800" b="1" dirty="0">
                <a:solidFill>
                  <a:srgbClr val="D8E156"/>
                </a:solidFill>
              </a:rPr>
              <a:t>Precision</a:t>
            </a:r>
            <a:r>
              <a:rPr lang="en-US" sz="2800" dirty="0"/>
              <a:t> is a count of the number of bits used to represent a value.</a:t>
            </a:r>
          </a:p>
          <a:p>
            <a:r>
              <a:rPr lang="en-US" sz="2800" b="1" dirty="0">
                <a:solidFill>
                  <a:srgbClr val="00BEE2"/>
                </a:solidFill>
              </a:rPr>
              <a:t>Accuracy</a:t>
            </a:r>
            <a:r>
              <a:rPr lang="en-US" sz="2800" dirty="0"/>
              <a:t> is the difference between the actual value of a number and its computer representation.</a:t>
            </a:r>
          </a:p>
          <a:p>
            <a:r>
              <a:rPr lang="en-US" sz="2800" dirty="0"/>
              <a:t>High precision permits high accuracy but doesn’t guarantee it. </a:t>
            </a:r>
          </a:p>
          <a:p>
            <a:r>
              <a:rPr lang="en-US" sz="2833" dirty="0"/>
              <a:t>It is possible to have </a:t>
            </a:r>
            <a:r>
              <a:rPr lang="en-US" sz="2833" b="1" dirty="0">
                <a:solidFill>
                  <a:schemeClr val="accent4"/>
                </a:solidFill>
              </a:rPr>
              <a:t>high precision</a:t>
            </a:r>
            <a:r>
              <a:rPr lang="en-US" sz="2833" dirty="0"/>
              <a:t> but </a:t>
            </a:r>
            <a:r>
              <a:rPr lang="en-US" sz="2833" dirty="0">
                <a:solidFill>
                  <a:schemeClr val="accent1"/>
                </a:solidFill>
              </a:rPr>
              <a:t>low accuracy</a:t>
            </a:r>
            <a:r>
              <a:rPr lang="en-US" sz="2833" dirty="0"/>
              <a:t>. </a:t>
            </a:r>
          </a:p>
          <a:p>
            <a:pPr lvl="1"/>
            <a:r>
              <a:rPr lang="en-US" sz="2400" dirty="0"/>
              <a:t>Example:	</a:t>
            </a:r>
            <a:r>
              <a:rPr lang="en-US" sz="24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 pi = 3.14;</a:t>
            </a:r>
          </a:p>
          <a:p>
            <a:pPr lvl="1"/>
            <a:r>
              <a:rPr lang="en-US" sz="2400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pi</a:t>
            </a:r>
            <a:r>
              <a:rPr lang="en-US" sz="2400" dirty="0"/>
              <a:t> will be represented using all 23 bits of the significand (highly </a:t>
            </a:r>
            <a:r>
              <a:rPr lang="en-US" sz="2400" b="1" dirty="0">
                <a:solidFill>
                  <a:schemeClr val="accent4"/>
                </a:solidFill>
              </a:rPr>
              <a:t>precise</a:t>
            </a:r>
            <a:r>
              <a:rPr lang="en-US" sz="2400" dirty="0"/>
              <a:t>),</a:t>
            </a:r>
            <a:br>
              <a:rPr lang="en-US" sz="2400" dirty="0"/>
            </a:br>
            <a:r>
              <a:rPr lang="en-US" sz="2400" dirty="0"/>
              <a:t>but it is only an approximation (not </a:t>
            </a:r>
            <a:r>
              <a:rPr lang="en-US" sz="2400" b="1" dirty="0">
                <a:solidFill>
                  <a:schemeClr val="accent1"/>
                </a:solidFill>
              </a:rPr>
              <a:t>accurate</a:t>
            </a:r>
            <a:r>
              <a:rPr lang="en-US" sz="2400" dirty="0"/>
              <a:t>).  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219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Precision and Accuracy</a:t>
            </a:r>
          </a:p>
        </p:txBody>
      </p:sp>
      <p:sp>
        <p:nvSpPr>
          <p:cNvPr id="2191364" name="Text Box 4"/>
          <p:cNvSpPr txBox="1">
            <a:spLocks noChangeArrowheads="1"/>
          </p:cNvSpPr>
          <p:nvPr/>
        </p:nvSpPr>
        <p:spPr bwMode="auto">
          <a:xfrm>
            <a:off x="6858000" y="203284"/>
            <a:ext cx="4759636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C115"/>
                </a:solidFill>
                <a:latin typeface="Calibri" panose="020F0502020204030204" pitchFamily="34" charset="0"/>
              </a:rPr>
              <a:t>Don’t confuse these two terms!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3E1BAB-0226-06C8-ECC9-154758685E12}"/>
              </a:ext>
            </a:extLst>
          </p:cNvPr>
          <p:cNvSpPr txBox="1"/>
          <p:nvPr/>
        </p:nvSpPr>
        <p:spPr>
          <a:xfrm>
            <a:off x="10207784" y="522116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5"/>
                </a:solidFill>
                <a:latin typeface="+mn-lt"/>
              </a:rPr>
              <a:t>[for next time]</a:t>
            </a:r>
          </a:p>
        </p:txBody>
      </p:sp>
    </p:spTree>
    <p:extLst>
      <p:ext uri="{BB962C8B-B14F-4D97-AF65-F5344CB8AC3E}">
        <p14:creationId xmlns:p14="http://schemas.microsoft.com/office/powerpoint/2010/main" val="2290197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dirty="0">
                <a:solidFill>
                  <a:srgbClr val="FFC115"/>
                </a:solidFill>
              </a:rPr>
              <a:t>binary64</a:t>
            </a:r>
            <a:r>
              <a:rPr lang="en-US" sz="3000" dirty="0"/>
              <a:t>: Next Multiple of Word Size (64 bits)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r>
              <a:rPr lang="en-US" sz="3000" dirty="0"/>
              <a:t>Double Precision (vs. Single Precision)</a:t>
            </a:r>
          </a:p>
          <a:p>
            <a:pPr lvl="1"/>
            <a:r>
              <a:rPr lang="en-US" sz="2667" dirty="0"/>
              <a:t>C variable declared as </a:t>
            </a:r>
            <a:r>
              <a:rPr lang="en-US" sz="2667" dirty="0">
                <a:solidFill>
                  <a:srgbClr val="FFC1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</a:p>
          <a:p>
            <a:pPr lvl="1"/>
            <a:r>
              <a:rPr lang="en-US" sz="2667" dirty="0"/>
              <a:t>Exponent bias now 1023.</a:t>
            </a:r>
          </a:p>
          <a:p>
            <a:pPr lvl="1"/>
            <a:r>
              <a:rPr lang="en-US" sz="2667" dirty="0"/>
              <a:t>Represent numbers from ~2.0 x 10</a:t>
            </a:r>
            <a:r>
              <a:rPr lang="en-US" sz="2667" baseline="30000" dirty="0"/>
              <a:t>-308</a:t>
            </a:r>
            <a:r>
              <a:rPr lang="en-US" sz="2667" dirty="0"/>
              <a:t> to ~2.0 x 10</a:t>
            </a:r>
            <a:r>
              <a:rPr lang="en-US" sz="2667" baseline="30000" dirty="0"/>
              <a:t>308</a:t>
            </a:r>
            <a:r>
              <a:rPr lang="en-US" sz="2667" dirty="0"/>
              <a:t>.</a:t>
            </a:r>
          </a:p>
          <a:p>
            <a:pPr lvl="1"/>
            <a:r>
              <a:rPr lang="en-US" sz="2667" dirty="0"/>
              <a:t>The primary advantage is greater </a:t>
            </a:r>
            <a:r>
              <a:rPr lang="en-US" sz="2667" b="1" dirty="0"/>
              <a:t>accuracy</a:t>
            </a:r>
            <a:r>
              <a:rPr lang="en-US" sz="2667" dirty="0"/>
              <a:t> due to larger significand.</a:t>
            </a:r>
          </a:p>
          <a:p>
            <a:endParaRPr lang="en-US" sz="3000" dirty="0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Double Precision Floating Point</a:t>
            </a:r>
          </a:p>
        </p:txBody>
      </p:sp>
      <p:sp>
        <p:nvSpPr>
          <p:cNvPr id="40970" name="Text Box 6"/>
          <p:cNvSpPr txBox="1">
            <a:spLocks noChangeArrowheads="1"/>
          </p:cNvSpPr>
          <p:nvPr/>
        </p:nvSpPr>
        <p:spPr bwMode="auto">
          <a:xfrm>
            <a:off x="7994114" y="1506363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0971" name="Text Box 7"/>
          <p:cNvSpPr txBox="1">
            <a:spLocks noChangeArrowheads="1"/>
          </p:cNvSpPr>
          <p:nvPr/>
        </p:nvSpPr>
        <p:spPr bwMode="auto">
          <a:xfrm>
            <a:off x="424913" y="1503188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31</a:t>
            </a:r>
          </a:p>
        </p:txBody>
      </p:sp>
      <p:sp>
        <p:nvSpPr>
          <p:cNvPr id="40972" name="Rectangle 8"/>
          <p:cNvSpPr>
            <a:spLocks noChangeArrowheads="1"/>
          </p:cNvSpPr>
          <p:nvPr/>
        </p:nvSpPr>
        <p:spPr bwMode="auto">
          <a:xfrm>
            <a:off x="729713" y="1960388"/>
            <a:ext cx="7467601" cy="447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973" name="Text Box 9"/>
          <p:cNvSpPr txBox="1">
            <a:spLocks noChangeArrowheads="1"/>
          </p:cNvSpPr>
          <p:nvPr/>
        </p:nvSpPr>
        <p:spPr bwMode="auto">
          <a:xfrm>
            <a:off x="688438" y="1934988"/>
            <a:ext cx="3492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</a:p>
        </p:txBody>
      </p:sp>
      <p:sp>
        <p:nvSpPr>
          <p:cNvPr id="40974" name="Text Box 10"/>
          <p:cNvSpPr txBox="1">
            <a:spLocks noChangeArrowheads="1"/>
          </p:cNvSpPr>
          <p:nvPr/>
        </p:nvSpPr>
        <p:spPr bwMode="auto">
          <a:xfrm>
            <a:off x="1526638" y="1934988"/>
            <a:ext cx="155892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40975" name="Line 11"/>
          <p:cNvSpPr>
            <a:spLocks noChangeShapeType="1"/>
          </p:cNvSpPr>
          <p:nvPr/>
        </p:nvSpPr>
        <p:spPr bwMode="auto">
          <a:xfrm>
            <a:off x="1034513" y="196038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976" name="Text Box 12"/>
          <p:cNvSpPr txBox="1">
            <a:spLocks noChangeArrowheads="1"/>
          </p:cNvSpPr>
          <p:nvPr/>
        </p:nvSpPr>
        <p:spPr bwMode="auto">
          <a:xfrm>
            <a:off x="882113" y="1503188"/>
            <a:ext cx="5699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0977" name="Line 13"/>
          <p:cNvSpPr>
            <a:spLocks noChangeShapeType="1"/>
          </p:cNvSpPr>
          <p:nvPr/>
        </p:nvSpPr>
        <p:spPr bwMode="auto">
          <a:xfrm>
            <a:off x="3777714" y="196038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978" name="Text Box 14"/>
          <p:cNvSpPr txBox="1">
            <a:spLocks noChangeArrowheads="1"/>
          </p:cNvSpPr>
          <p:nvPr/>
        </p:nvSpPr>
        <p:spPr bwMode="auto">
          <a:xfrm>
            <a:off x="3244314" y="1503188"/>
            <a:ext cx="5699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0979" name="Text Box 15"/>
          <p:cNvSpPr txBox="1">
            <a:spLocks noChangeArrowheads="1"/>
          </p:cNvSpPr>
          <p:nvPr/>
        </p:nvSpPr>
        <p:spPr bwMode="auto">
          <a:xfrm>
            <a:off x="3777714" y="1503188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19</a:t>
            </a:r>
          </a:p>
        </p:txBody>
      </p:sp>
      <p:sp>
        <p:nvSpPr>
          <p:cNvPr id="40980" name="Text Box 16"/>
          <p:cNvSpPr txBox="1">
            <a:spLocks noChangeArrowheads="1"/>
          </p:cNvSpPr>
          <p:nvPr/>
        </p:nvSpPr>
        <p:spPr bwMode="auto">
          <a:xfrm>
            <a:off x="4650839" y="1934988"/>
            <a:ext cx="18018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40981" name="Text Box 17"/>
          <p:cNvSpPr txBox="1">
            <a:spLocks noChangeArrowheads="1"/>
          </p:cNvSpPr>
          <p:nvPr/>
        </p:nvSpPr>
        <p:spPr bwMode="auto">
          <a:xfrm>
            <a:off x="424913" y="2417589"/>
            <a:ext cx="8397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 bit</a:t>
            </a:r>
          </a:p>
        </p:txBody>
      </p:sp>
      <p:sp>
        <p:nvSpPr>
          <p:cNvPr id="40982" name="Text Box 18"/>
          <p:cNvSpPr txBox="1">
            <a:spLocks noChangeArrowheads="1"/>
          </p:cNvSpPr>
          <p:nvPr/>
        </p:nvSpPr>
        <p:spPr bwMode="auto">
          <a:xfrm>
            <a:off x="1796513" y="2417589"/>
            <a:ext cx="11636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11 bits</a:t>
            </a:r>
          </a:p>
        </p:txBody>
      </p:sp>
      <p:sp>
        <p:nvSpPr>
          <p:cNvPr id="40983" name="Text Box 19"/>
          <p:cNvSpPr txBox="1">
            <a:spLocks noChangeArrowheads="1"/>
          </p:cNvSpPr>
          <p:nvPr/>
        </p:nvSpPr>
        <p:spPr bwMode="auto">
          <a:xfrm>
            <a:off x="5149314" y="2417589"/>
            <a:ext cx="11747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20 bits</a:t>
            </a:r>
          </a:p>
        </p:txBody>
      </p:sp>
      <p:sp>
        <p:nvSpPr>
          <p:cNvPr id="40967" name="Rectangle 21"/>
          <p:cNvSpPr>
            <a:spLocks noChangeArrowheads="1"/>
          </p:cNvSpPr>
          <p:nvPr/>
        </p:nvSpPr>
        <p:spPr bwMode="auto">
          <a:xfrm>
            <a:off x="4299487" y="2943176"/>
            <a:ext cx="7467600" cy="447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968" name="Text Box 22"/>
          <p:cNvSpPr txBox="1">
            <a:spLocks noChangeArrowheads="1"/>
          </p:cNvSpPr>
          <p:nvPr/>
        </p:nvSpPr>
        <p:spPr bwMode="auto">
          <a:xfrm>
            <a:off x="6461662" y="2892376"/>
            <a:ext cx="2970213" cy="5238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 (cont’d)</a:t>
            </a:r>
          </a:p>
        </p:txBody>
      </p:sp>
      <p:sp>
        <p:nvSpPr>
          <p:cNvPr id="40969" name="Text Box 23"/>
          <p:cNvSpPr txBox="1">
            <a:spLocks noChangeArrowheads="1"/>
          </p:cNvSpPr>
          <p:nvPr/>
        </p:nvSpPr>
        <p:spPr bwMode="auto">
          <a:xfrm>
            <a:off x="7271287" y="3400376"/>
            <a:ext cx="1174750" cy="5238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32 bits</a:t>
            </a:r>
          </a:p>
        </p:txBody>
      </p:sp>
    </p:spTree>
    <p:extLst>
      <p:ext uri="{BB962C8B-B14F-4D97-AF65-F5344CB8AC3E}">
        <p14:creationId xmlns:p14="http://schemas.microsoft.com/office/powerpoint/2010/main" val="1651828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D8E156"/>
                </a:solidFill>
              </a:rPr>
              <a:t>Quad-Precision</a:t>
            </a:r>
            <a:r>
              <a:rPr lang="en-US" sz="2400" dirty="0"/>
              <a:t>? Yep! (</a:t>
            </a:r>
            <a:r>
              <a:rPr lang="en-US" sz="2400" dirty="0">
                <a:solidFill>
                  <a:srgbClr val="00BEE2"/>
                </a:solidFill>
              </a:rPr>
              <a:t>128 bits</a:t>
            </a:r>
            <a:r>
              <a:rPr lang="en-US" sz="2400" dirty="0"/>
              <a:t>) “</a:t>
            </a:r>
            <a:r>
              <a:rPr lang="en-US" sz="2400" dirty="0">
                <a:solidFill>
                  <a:srgbClr val="FFC115"/>
                </a:solidFill>
              </a:rPr>
              <a:t>binary128</a:t>
            </a:r>
            <a:r>
              <a:rPr lang="en-US" sz="2400" dirty="0"/>
              <a:t>”</a:t>
            </a:r>
          </a:p>
          <a:p>
            <a:pPr lvl="1"/>
            <a:r>
              <a:rPr lang="en-US" sz="2400" dirty="0"/>
              <a:t>Unbelievable range, precision (accuracy)</a:t>
            </a:r>
          </a:p>
          <a:p>
            <a:pPr lvl="1"/>
            <a:r>
              <a:rPr lang="en-US" sz="2400" dirty="0"/>
              <a:t>15 exponent bits, 112 significand bits</a:t>
            </a:r>
          </a:p>
          <a:p>
            <a:r>
              <a:rPr lang="en-US" sz="2400" dirty="0">
                <a:solidFill>
                  <a:srgbClr val="D8E156"/>
                </a:solidFill>
              </a:rPr>
              <a:t>Oct-Precision</a:t>
            </a:r>
            <a:r>
              <a:rPr lang="en-US" sz="2400" dirty="0"/>
              <a:t>? Yep! “</a:t>
            </a:r>
            <a:r>
              <a:rPr lang="en-US" sz="2400" dirty="0">
                <a:solidFill>
                  <a:srgbClr val="FFC115"/>
                </a:solidFill>
              </a:rPr>
              <a:t>binary256</a:t>
            </a:r>
            <a:r>
              <a:rPr lang="en-US" sz="2400" dirty="0"/>
              <a:t>”</a:t>
            </a:r>
          </a:p>
          <a:p>
            <a:pPr lvl="1"/>
            <a:r>
              <a:rPr lang="en-US" sz="2400" dirty="0"/>
              <a:t>19 exponent bits, 236 significant bits</a:t>
            </a:r>
          </a:p>
          <a:p>
            <a:r>
              <a:rPr lang="en-US" sz="2400" dirty="0">
                <a:solidFill>
                  <a:srgbClr val="D8E156"/>
                </a:solidFill>
              </a:rPr>
              <a:t>Half-Precision</a:t>
            </a:r>
            <a:r>
              <a:rPr lang="en-US" sz="2400" dirty="0"/>
              <a:t>? Yep! “</a:t>
            </a:r>
            <a:r>
              <a:rPr lang="en-US" sz="2400" dirty="0">
                <a:solidFill>
                  <a:srgbClr val="FFC115"/>
                </a:solidFill>
              </a:rPr>
              <a:t>binary16</a:t>
            </a:r>
            <a:r>
              <a:rPr lang="en-US" sz="2400" dirty="0"/>
              <a:t>” or “</a:t>
            </a:r>
            <a:r>
              <a:rPr lang="en-US" sz="2400" dirty="0">
                <a:solidFill>
                  <a:srgbClr val="FFC115"/>
                </a:solidFill>
              </a:rPr>
              <a:t>fp16</a:t>
            </a:r>
            <a:r>
              <a:rPr lang="en-US" sz="2400" dirty="0"/>
              <a:t>”</a:t>
            </a:r>
          </a:p>
          <a:p>
            <a:pPr lvl="1"/>
            <a:r>
              <a:rPr lang="en-US" sz="2400" dirty="0"/>
              <a:t>1/5/10 bits</a:t>
            </a:r>
          </a:p>
          <a:p>
            <a:r>
              <a:rPr lang="en-US" sz="2400" dirty="0">
                <a:solidFill>
                  <a:srgbClr val="D8E156"/>
                </a:solidFill>
              </a:rPr>
              <a:t>Half-Precision</a:t>
            </a:r>
            <a:r>
              <a:rPr lang="en-US" sz="2400" dirty="0"/>
              <a:t>?  Yep! “</a:t>
            </a:r>
            <a:r>
              <a:rPr lang="en-US" sz="2400" dirty="0">
                <a:solidFill>
                  <a:srgbClr val="FFC115"/>
                </a:solidFill>
              </a:rPr>
              <a:t>bfloat16</a:t>
            </a:r>
            <a:r>
              <a:rPr lang="en-US" sz="2400" dirty="0"/>
              <a:t>”</a:t>
            </a:r>
          </a:p>
          <a:p>
            <a:pPr lvl="1"/>
            <a:r>
              <a:rPr lang="en-US" sz="2400" dirty="0"/>
              <a:t>Competing with fp16</a:t>
            </a:r>
          </a:p>
          <a:p>
            <a:pPr lvl="1"/>
            <a:r>
              <a:rPr lang="en-US" sz="2400" dirty="0"/>
              <a:t>Same range as fp32!</a:t>
            </a:r>
          </a:p>
          <a:p>
            <a:pPr lvl="1"/>
            <a:r>
              <a:rPr lang="en-US" sz="2400" dirty="0"/>
              <a:t>Used for faster ML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Floating Point Representations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389590" y="5879345"/>
            <a:ext cx="794320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https://en.wikipedia.org/wiki/Floating-point_arithmetic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0F8261-465B-2641-B6D1-19E23E6BC7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328"/>
          <a:stretch/>
        </p:blipFill>
        <p:spPr>
          <a:xfrm>
            <a:off x="6528219" y="3429000"/>
            <a:ext cx="5375368" cy="23930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67A0F5-40DF-F09B-3D89-56864064CFEC}"/>
              </a:ext>
            </a:extLst>
          </p:cNvPr>
          <p:cNvSpPr txBox="1"/>
          <p:nvPr/>
        </p:nvSpPr>
        <p:spPr>
          <a:xfrm>
            <a:off x="10874327" y="188005"/>
            <a:ext cx="1008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[extra]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79CC6-1DB5-2191-7BA9-2309811C57B7}"/>
              </a:ext>
            </a:extLst>
          </p:cNvPr>
          <p:cNvSpPr txBox="1"/>
          <p:nvPr/>
        </p:nvSpPr>
        <p:spPr>
          <a:xfrm>
            <a:off x="6096000" y="2985954"/>
            <a:ext cx="6250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5"/>
              </a:rPr>
              <a:t>https://cloud.google.com/tpu/docs/bfloat16</a:t>
            </a:r>
            <a:r>
              <a:rPr lang="en-US" sz="20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35479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Soup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62BCF1EA-677F-2140-BE67-29E1704B3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3715" y="967741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B83D6E51-4484-F049-8545-D651A2F4D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677" y="993141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31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9803212-BD97-4B41-812C-2CF9D4FDD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8677" y="1450341"/>
            <a:ext cx="7467601" cy="447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EE75DB05-32AB-E642-8239-78997C761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740" y="1437641"/>
            <a:ext cx="3492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3A6E1A6D-D1F6-EC43-A490-2E2FED35E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140" y="1437641"/>
            <a:ext cx="155892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80E4A4BA-B0AD-A249-8A33-4F39D0A81C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3477" y="1450341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0C06821A-FC76-B84C-B53C-D061574C4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877" y="993141"/>
            <a:ext cx="5699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826E5541-6F45-9A49-8712-E05B7B883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0877" y="1450341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C7969E3A-4F0B-694C-9E6F-4C9F1353A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7477" y="993141"/>
            <a:ext cx="5699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23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71173174-D556-6344-8E4F-70AE7936B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4677" y="993141"/>
            <a:ext cx="5699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9A88DF00-2A27-A944-B6B4-17499727A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403" y="1437641"/>
            <a:ext cx="18018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3A8F85B3-C44C-F74C-BF8A-986C59CA0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3877" y="1907542"/>
            <a:ext cx="8397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 bit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54898412-EA07-1F44-82EF-41223264B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3077" y="1907542"/>
            <a:ext cx="9826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8 bits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A9F06D96-92D1-E84E-9D14-94CE311A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1903" y="1907542"/>
            <a:ext cx="11747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23 bits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62BCF1EA-677F-2140-BE67-29E1704B3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716" y="2301241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B83D6E51-4484-F049-8545-D651A2F4D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40" y="2317116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19803212-BD97-4B41-812C-2CF9D4FDD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2640" y="2774316"/>
            <a:ext cx="4748214" cy="447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23" name="Text Box 8">
            <a:extLst>
              <a:ext uri="{FF2B5EF4-FFF2-40B4-BE49-F238E27FC236}">
                <a16:creationId xmlns:a16="http://schemas.microsoft.com/office/drawing/2014/main" id="{EE75DB05-32AB-E642-8239-78997C761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4703" y="2761616"/>
            <a:ext cx="3492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</a:p>
        </p:txBody>
      </p:sp>
      <p:sp>
        <p:nvSpPr>
          <p:cNvPr id="24" name="Text Box 9">
            <a:extLst>
              <a:ext uri="{FF2B5EF4-FFF2-40B4-BE49-F238E27FC236}">
                <a16:creationId xmlns:a16="http://schemas.microsoft.com/office/drawing/2014/main" id="{3A6E1A6D-D1F6-EC43-A490-2E2FED35E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140" y="2761616"/>
            <a:ext cx="155892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25" name="Line 10">
            <a:extLst>
              <a:ext uri="{FF2B5EF4-FFF2-40B4-BE49-F238E27FC236}">
                <a16:creationId xmlns:a16="http://schemas.microsoft.com/office/drawing/2014/main" id="{80E4A4BA-B0AD-A249-8A33-4F39D0A81C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7440" y="2774316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 Box 11">
            <a:extLst>
              <a:ext uri="{FF2B5EF4-FFF2-40B4-BE49-F238E27FC236}">
                <a16:creationId xmlns:a16="http://schemas.microsoft.com/office/drawing/2014/main" id="{0C06821A-FC76-B84C-B53C-D061574C4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840" y="2317116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27" name="Line 12">
            <a:extLst>
              <a:ext uri="{FF2B5EF4-FFF2-40B4-BE49-F238E27FC236}">
                <a16:creationId xmlns:a16="http://schemas.microsoft.com/office/drawing/2014/main" id="{826E5541-6F45-9A49-8712-E05B7B883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9078" y="2787016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28" name="Text Box 13">
            <a:extLst>
              <a:ext uri="{FF2B5EF4-FFF2-40B4-BE49-F238E27FC236}">
                <a16:creationId xmlns:a16="http://schemas.microsoft.com/office/drawing/2014/main" id="{C7969E3A-4F0B-694C-9E6F-4C9F1353A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6641" y="2317116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9" name="Text Box 14">
            <a:extLst>
              <a:ext uri="{FF2B5EF4-FFF2-40B4-BE49-F238E27FC236}">
                <a16:creationId xmlns:a16="http://schemas.microsoft.com/office/drawing/2014/main" id="{71173174-D556-6344-8E4F-70AE7936B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3841" y="2317116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30" name="Text Box 15">
            <a:extLst>
              <a:ext uri="{FF2B5EF4-FFF2-40B4-BE49-F238E27FC236}">
                <a16:creationId xmlns:a16="http://schemas.microsoft.com/office/drawing/2014/main" id="{9A88DF00-2A27-A944-B6B4-17499727A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141" y="2761616"/>
            <a:ext cx="18018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31" name="Text Box 16">
            <a:extLst>
              <a:ext uri="{FF2B5EF4-FFF2-40B4-BE49-F238E27FC236}">
                <a16:creationId xmlns:a16="http://schemas.microsoft.com/office/drawing/2014/main" id="{3A8F85B3-C44C-F74C-BF8A-986C59CA0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7840" y="3231517"/>
            <a:ext cx="8397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 bit</a:t>
            </a:r>
          </a:p>
        </p:txBody>
      </p:sp>
      <p:sp>
        <p:nvSpPr>
          <p:cNvPr id="32" name="Text Box 17">
            <a:extLst>
              <a:ext uri="{FF2B5EF4-FFF2-40B4-BE49-F238E27FC236}">
                <a16:creationId xmlns:a16="http://schemas.microsoft.com/office/drawing/2014/main" id="{54898412-EA07-1F44-82EF-41223264B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040" y="3231517"/>
            <a:ext cx="9826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5 bits</a:t>
            </a:r>
          </a:p>
        </p:txBody>
      </p:sp>
      <p:sp>
        <p:nvSpPr>
          <p:cNvPr id="33" name="Text Box 18">
            <a:extLst>
              <a:ext uri="{FF2B5EF4-FFF2-40B4-BE49-F238E27FC236}">
                <a16:creationId xmlns:a16="http://schemas.microsoft.com/office/drawing/2014/main" id="{A9F06D96-92D1-E84E-9D14-94CE311A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066" y="3291842"/>
            <a:ext cx="11636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10 bits</a:t>
            </a:r>
          </a:p>
        </p:txBody>
      </p:sp>
      <p:sp>
        <p:nvSpPr>
          <p:cNvPr id="35" name="Text Box 5">
            <a:extLst>
              <a:ext uri="{FF2B5EF4-FFF2-40B4-BE49-F238E27FC236}">
                <a16:creationId xmlns:a16="http://schemas.microsoft.com/office/drawing/2014/main" id="{62BCF1EA-677F-2140-BE67-29E1704B3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716" y="3698241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6" name="Text Box 6">
            <a:extLst>
              <a:ext uri="{FF2B5EF4-FFF2-40B4-BE49-F238E27FC236}">
                <a16:creationId xmlns:a16="http://schemas.microsoft.com/office/drawing/2014/main" id="{B83D6E51-4484-F049-8545-D651A2F4D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40" y="3714116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37" name="Rectangle 7">
            <a:extLst>
              <a:ext uri="{FF2B5EF4-FFF2-40B4-BE49-F238E27FC236}">
                <a16:creationId xmlns:a16="http://schemas.microsoft.com/office/drawing/2014/main" id="{19803212-BD97-4B41-812C-2CF9D4FDD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2640" y="4171316"/>
            <a:ext cx="4748214" cy="447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38" name="Text Box 8">
            <a:extLst>
              <a:ext uri="{FF2B5EF4-FFF2-40B4-BE49-F238E27FC236}">
                <a16:creationId xmlns:a16="http://schemas.microsoft.com/office/drawing/2014/main" id="{EE75DB05-32AB-E642-8239-78997C761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4703" y="4158616"/>
            <a:ext cx="3492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</a:p>
        </p:txBody>
      </p:sp>
      <p:sp>
        <p:nvSpPr>
          <p:cNvPr id="39" name="Text Box 9">
            <a:extLst>
              <a:ext uri="{FF2B5EF4-FFF2-40B4-BE49-F238E27FC236}">
                <a16:creationId xmlns:a16="http://schemas.microsoft.com/office/drawing/2014/main" id="{3A6E1A6D-D1F6-EC43-A490-2E2FED35E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103" y="4158616"/>
            <a:ext cx="155892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40" name="Line 10">
            <a:extLst>
              <a:ext uri="{FF2B5EF4-FFF2-40B4-BE49-F238E27FC236}">
                <a16:creationId xmlns:a16="http://schemas.microsoft.com/office/drawing/2014/main" id="{80E4A4BA-B0AD-A249-8A33-4F39D0A81C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7440" y="4171316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41" name="Text Box 11">
            <a:extLst>
              <a:ext uri="{FF2B5EF4-FFF2-40B4-BE49-F238E27FC236}">
                <a16:creationId xmlns:a16="http://schemas.microsoft.com/office/drawing/2014/main" id="{0C06821A-FC76-B84C-B53C-D061574C4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840" y="3714116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42" name="Line 12">
            <a:extLst>
              <a:ext uri="{FF2B5EF4-FFF2-40B4-BE49-F238E27FC236}">
                <a16:creationId xmlns:a16="http://schemas.microsoft.com/office/drawing/2014/main" id="{826E5541-6F45-9A49-8712-E05B7B883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4841" y="4171316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43" name="Text Box 13">
            <a:extLst>
              <a:ext uri="{FF2B5EF4-FFF2-40B4-BE49-F238E27FC236}">
                <a16:creationId xmlns:a16="http://schemas.microsoft.com/office/drawing/2014/main" id="{C7969E3A-4F0B-694C-9E6F-4C9F1353A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228" y="3714116"/>
            <a:ext cx="3667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44" name="Text Box 14">
            <a:extLst>
              <a:ext uri="{FF2B5EF4-FFF2-40B4-BE49-F238E27FC236}">
                <a16:creationId xmlns:a16="http://schemas.microsoft.com/office/drawing/2014/main" id="{71173174-D556-6344-8E4F-70AE7936B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641" y="3714116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45" name="Text Box 15">
            <a:extLst>
              <a:ext uri="{FF2B5EF4-FFF2-40B4-BE49-F238E27FC236}">
                <a16:creationId xmlns:a16="http://schemas.microsoft.com/office/drawing/2014/main" id="{9A88DF00-2A27-A944-B6B4-17499727A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5353" y="4158616"/>
            <a:ext cx="18018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46" name="Text Box 16">
            <a:extLst>
              <a:ext uri="{FF2B5EF4-FFF2-40B4-BE49-F238E27FC236}">
                <a16:creationId xmlns:a16="http://schemas.microsoft.com/office/drawing/2014/main" id="{3A8F85B3-C44C-F74C-BF8A-986C59CA0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7840" y="4628517"/>
            <a:ext cx="8397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 bit</a:t>
            </a:r>
          </a:p>
        </p:txBody>
      </p:sp>
      <p:sp>
        <p:nvSpPr>
          <p:cNvPr id="47" name="Text Box 17">
            <a:extLst>
              <a:ext uri="{FF2B5EF4-FFF2-40B4-BE49-F238E27FC236}">
                <a16:creationId xmlns:a16="http://schemas.microsoft.com/office/drawing/2014/main" id="{54898412-EA07-1F44-82EF-41223264B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040" y="4628517"/>
            <a:ext cx="9826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8 bits</a:t>
            </a:r>
          </a:p>
        </p:txBody>
      </p:sp>
      <p:sp>
        <p:nvSpPr>
          <p:cNvPr id="48" name="Text Box 18">
            <a:extLst>
              <a:ext uri="{FF2B5EF4-FFF2-40B4-BE49-F238E27FC236}">
                <a16:creationId xmlns:a16="http://schemas.microsoft.com/office/drawing/2014/main" id="{A9F06D96-92D1-E84E-9D14-94CE311A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066" y="4688842"/>
            <a:ext cx="9810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7 bits</a:t>
            </a:r>
          </a:p>
        </p:txBody>
      </p:sp>
      <p:sp>
        <p:nvSpPr>
          <p:cNvPr id="50" name="Text Box 5">
            <a:extLst>
              <a:ext uri="{FF2B5EF4-FFF2-40B4-BE49-F238E27FC236}">
                <a16:creationId xmlns:a16="http://schemas.microsoft.com/office/drawing/2014/main" id="{62BCF1EA-677F-2140-BE67-29E1704B3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6415" y="5095241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1" name="Text Box 6">
            <a:extLst>
              <a:ext uri="{FF2B5EF4-FFF2-40B4-BE49-F238E27FC236}">
                <a16:creationId xmlns:a16="http://schemas.microsoft.com/office/drawing/2014/main" id="{B83D6E51-4484-F049-8545-D651A2F4D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1802" y="5120641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2" name="Rectangle 7">
            <a:extLst>
              <a:ext uri="{FF2B5EF4-FFF2-40B4-BE49-F238E27FC236}">
                <a16:creationId xmlns:a16="http://schemas.microsoft.com/office/drawing/2014/main" id="{19803212-BD97-4B41-812C-2CF9D4FDD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5177" y="5577841"/>
            <a:ext cx="4989513" cy="447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3" name="Text Box 8">
            <a:extLst>
              <a:ext uri="{FF2B5EF4-FFF2-40B4-BE49-F238E27FC236}">
                <a16:creationId xmlns:a16="http://schemas.microsoft.com/office/drawing/2014/main" id="{EE75DB05-32AB-E642-8239-78997C761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240" y="5565141"/>
            <a:ext cx="34925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</a:p>
        </p:txBody>
      </p:sp>
      <p:sp>
        <p:nvSpPr>
          <p:cNvPr id="54" name="Text Box 9">
            <a:extLst>
              <a:ext uri="{FF2B5EF4-FFF2-40B4-BE49-F238E27FC236}">
                <a16:creationId xmlns:a16="http://schemas.microsoft.com/office/drawing/2014/main" id="{3A6E1A6D-D1F6-EC43-A490-2E2FED35E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0640" y="5565141"/>
            <a:ext cx="155892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</a:p>
        </p:txBody>
      </p:sp>
      <p:sp>
        <p:nvSpPr>
          <p:cNvPr id="55" name="Line 10">
            <a:extLst>
              <a:ext uri="{FF2B5EF4-FFF2-40B4-BE49-F238E27FC236}">
                <a16:creationId xmlns:a16="http://schemas.microsoft.com/office/drawing/2014/main" id="{80E4A4BA-B0AD-A249-8A33-4F39D0A81C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9977" y="5577841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6" name="Text Box 11">
            <a:extLst>
              <a:ext uri="{FF2B5EF4-FFF2-40B4-BE49-F238E27FC236}">
                <a16:creationId xmlns:a16="http://schemas.microsoft.com/office/drawing/2014/main" id="{0C06821A-FC76-B84C-B53C-D061574C4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302" y="5120641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57" name="Line 12">
            <a:extLst>
              <a:ext uri="{FF2B5EF4-FFF2-40B4-BE49-F238E27FC236}">
                <a16:creationId xmlns:a16="http://schemas.microsoft.com/office/drawing/2014/main" id="{826E5541-6F45-9A49-8712-E05B7B883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7377" y="5577841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58" name="Text Box 13">
            <a:extLst>
              <a:ext uri="{FF2B5EF4-FFF2-40B4-BE49-F238E27FC236}">
                <a16:creationId xmlns:a16="http://schemas.microsoft.com/office/drawing/2014/main" id="{C7969E3A-4F0B-694C-9E6F-4C9F1353A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7802" y="5120641"/>
            <a:ext cx="5508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9" name="Text Box 14">
            <a:extLst>
              <a:ext uri="{FF2B5EF4-FFF2-40B4-BE49-F238E27FC236}">
                <a16:creationId xmlns:a16="http://schemas.microsoft.com/office/drawing/2014/main" id="{71173174-D556-6344-8E4F-70AE7936B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977" y="5120641"/>
            <a:ext cx="3762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60" name="Text Box 15">
            <a:extLst>
              <a:ext uri="{FF2B5EF4-FFF2-40B4-BE49-F238E27FC236}">
                <a16:creationId xmlns:a16="http://schemas.microsoft.com/office/drawing/2014/main" id="{9A88DF00-2A27-A944-B6B4-17499727A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803" y="5517516"/>
            <a:ext cx="180181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</a:p>
        </p:txBody>
      </p:sp>
      <p:sp>
        <p:nvSpPr>
          <p:cNvPr id="61" name="Text Box 16">
            <a:extLst>
              <a:ext uri="{FF2B5EF4-FFF2-40B4-BE49-F238E27FC236}">
                <a16:creationId xmlns:a16="http://schemas.microsoft.com/office/drawing/2014/main" id="{3A8F85B3-C44C-F74C-BF8A-986C59CA0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0377" y="6035042"/>
            <a:ext cx="83978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 bit</a:t>
            </a:r>
          </a:p>
        </p:txBody>
      </p:sp>
      <p:sp>
        <p:nvSpPr>
          <p:cNvPr id="62" name="Text Box 17">
            <a:extLst>
              <a:ext uri="{FF2B5EF4-FFF2-40B4-BE49-F238E27FC236}">
                <a16:creationId xmlns:a16="http://schemas.microsoft.com/office/drawing/2014/main" id="{54898412-EA07-1F44-82EF-41223264B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577" y="6035042"/>
            <a:ext cx="982663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8 bits</a:t>
            </a:r>
          </a:p>
        </p:txBody>
      </p:sp>
      <p:sp>
        <p:nvSpPr>
          <p:cNvPr id="63" name="Text Box 18">
            <a:extLst>
              <a:ext uri="{FF2B5EF4-FFF2-40B4-BE49-F238E27FC236}">
                <a16:creationId xmlns:a16="http://schemas.microsoft.com/office/drawing/2014/main" id="{A9F06D96-92D1-E84E-9D14-94CE311A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2703" y="6035042"/>
            <a:ext cx="1163638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10 bits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1006" y="140085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E37B27"/>
                </a:solidFill>
                <a:latin typeface="VAGRundschriftDLig" panose="00000400000000000000" pitchFamily="50" charset="0"/>
              </a:rPr>
              <a:t>FP32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81006" y="285967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E37B27"/>
                </a:solidFill>
                <a:latin typeface="VAGRundschriftDLig" panose="00000400000000000000" pitchFamily="50" charset="0"/>
              </a:rPr>
              <a:t>FP16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81006" y="4215492"/>
            <a:ext cx="124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E37B27"/>
                </a:solidFill>
                <a:latin typeface="VAGRundschriftDLig" panose="00000400000000000000" pitchFamily="50" charset="0"/>
              </a:rPr>
              <a:t>BFLOAT16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1006" y="5571308"/>
            <a:ext cx="688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E37B27"/>
                </a:solidFill>
                <a:latin typeface="VAGRundschriftDLig" panose="00000400000000000000" pitchFamily="50" charset="0"/>
              </a:rPr>
              <a:t>TF32</a:t>
            </a:r>
          </a:p>
        </p:txBody>
      </p:sp>
    </p:spTree>
    <p:extLst>
      <p:ext uri="{BB962C8B-B14F-4D97-AF65-F5344CB8AC3E}">
        <p14:creationId xmlns:p14="http://schemas.microsoft.com/office/powerpoint/2010/main" val="40421027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802131"/>
              </p:ext>
            </p:extLst>
          </p:nvPr>
        </p:nvGraphicFramePr>
        <p:xfrm>
          <a:off x="2000251" y="970280"/>
          <a:ext cx="8191498" cy="5334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44211">
                  <a:extLst>
                    <a:ext uri="{9D8B030D-6E8A-4147-A177-3AD203B41FA5}">
                      <a16:colId xmlns:a16="http://schemas.microsoft.com/office/drawing/2014/main" val="3863577682"/>
                    </a:ext>
                  </a:extLst>
                </a:gridCol>
                <a:gridCol w="684423">
                  <a:extLst>
                    <a:ext uri="{9D8B030D-6E8A-4147-A177-3AD203B41FA5}">
                      <a16:colId xmlns:a16="http://schemas.microsoft.com/office/drawing/2014/main" val="650907087"/>
                    </a:ext>
                  </a:extLst>
                </a:gridCol>
                <a:gridCol w="647132">
                  <a:extLst>
                    <a:ext uri="{9D8B030D-6E8A-4147-A177-3AD203B41FA5}">
                      <a16:colId xmlns:a16="http://schemas.microsoft.com/office/drawing/2014/main" val="3653757568"/>
                    </a:ext>
                  </a:extLst>
                </a:gridCol>
                <a:gridCol w="844484">
                  <a:extLst>
                    <a:ext uri="{9D8B030D-6E8A-4147-A177-3AD203B41FA5}">
                      <a16:colId xmlns:a16="http://schemas.microsoft.com/office/drawing/2014/main" val="216636851"/>
                    </a:ext>
                  </a:extLst>
                </a:gridCol>
                <a:gridCol w="760036">
                  <a:extLst>
                    <a:ext uri="{9D8B030D-6E8A-4147-A177-3AD203B41FA5}">
                      <a16:colId xmlns:a16="http://schemas.microsoft.com/office/drawing/2014/main" val="3284812765"/>
                    </a:ext>
                  </a:extLst>
                </a:gridCol>
                <a:gridCol w="760036">
                  <a:extLst>
                    <a:ext uri="{9D8B030D-6E8A-4147-A177-3AD203B41FA5}">
                      <a16:colId xmlns:a16="http://schemas.microsoft.com/office/drawing/2014/main" val="420374159"/>
                    </a:ext>
                  </a:extLst>
                </a:gridCol>
                <a:gridCol w="675588">
                  <a:extLst>
                    <a:ext uri="{9D8B030D-6E8A-4147-A177-3AD203B41FA5}">
                      <a16:colId xmlns:a16="http://schemas.microsoft.com/office/drawing/2014/main" val="2616013073"/>
                    </a:ext>
                  </a:extLst>
                </a:gridCol>
                <a:gridCol w="675588">
                  <a:extLst>
                    <a:ext uri="{9D8B030D-6E8A-4147-A177-3AD203B41FA5}">
                      <a16:colId xmlns:a16="http://schemas.microsoft.com/office/drawing/2014/main" val="141351979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Accelerator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int4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int8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int16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fp16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bf16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fp32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BEE2"/>
                          </a:solidFill>
                        </a:rPr>
                        <a:t>tf32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90467068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Google TPU v1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71262862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Google TPU v2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20459054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Google TPU v3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19999768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Nvidia</a:t>
                      </a:r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 Volta </a:t>
                      </a:r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TensorCore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8241511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Nvidia</a:t>
                      </a:r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 Ampere </a:t>
                      </a:r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TensorCore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3688422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Nvidia</a:t>
                      </a:r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 DLA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2257444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Intel AMX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68737645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Amazon AWS </a:t>
                      </a:r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Inferentia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25782841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Qualcomm Hexagon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99773161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Huawei Da Vinci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24497788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>
                          <a:solidFill>
                            <a:srgbClr val="D8E156"/>
                          </a:solidFill>
                        </a:rPr>
                        <a:t>MediaTek</a:t>
                      </a:r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 APU 3.0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26886889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Samsung NPU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426656033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D8E156"/>
                          </a:solidFill>
                        </a:rPr>
                        <a:t>Tesla NPU</a:t>
                      </a:r>
                      <a:endParaRPr lang="en-US" sz="2000" b="1" dirty="0">
                        <a:solidFill>
                          <a:srgbClr val="D8E156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36468823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Uses What in Domain Accelerators?</a:t>
            </a:r>
          </a:p>
        </p:txBody>
      </p:sp>
    </p:spTree>
    <p:extLst>
      <p:ext uri="{BB962C8B-B14F-4D97-AF65-F5344CB8AC3E}">
        <p14:creationId xmlns:p14="http://schemas.microsoft.com/office/powerpoint/2010/main" val="25025681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B5D3-3307-5B43-80C3-7F939C344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13" y="916710"/>
            <a:ext cx="6539107" cy="5287965"/>
          </a:xfrm>
        </p:spPr>
        <p:txBody>
          <a:bodyPr/>
          <a:lstStyle/>
          <a:p>
            <a:r>
              <a:rPr lang="en-US" sz="3000" dirty="0"/>
              <a:t>Everything so far has had a fixed set of bits for Exponent and Significand.</a:t>
            </a:r>
          </a:p>
          <a:p>
            <a:pPr lvl="1"/>
            <a:r>
              <a:rPr lang="en-US" sz="2667" dirty="0"/>
              <a:t>What if the field widths were variable?</a:t>
            </a:r>
          </a:p>
          <a:p>
            <a:pPr lvl="1"/>
            <a:r>
              <a:rPr lang="en-US" sz="2667" dirty="0"/>
              <a:t>Also, add a “</a:t>
            </a:r>
            <a:r>
              <a:rPr lang="en-US" sz="2667" dirty="0">
                <a:solidFill>
                  <a:srgbClr val="00BEE2"/>
                </a:solidFill>
              </a:rPr>
              <a:t>u-bit</a:t>
            </a:r>
            <a:r>
              <a:rPr lang="en-US" sz="2667" dirty="0"/>
              <a:t>” to tell whether number is exact or in-between </a:t>
            </a:r>
            <a:r>
              <a:rPr lang="en-US" sz="2667" dirty="0" err="1"/>
              <a:t>unums</a:t>
            </a:r>
            <a:r>
              <a:rPr lang="en-US" sz="2667" dirty="0"/>
              <a:t>.</a:t>
            </a:r>
          </a:p>
          <a:p>
            <a:pPr lvl="1"/>
            <a:r>
              <a:rPr lang="en-US" sz="2667" dirty="0"/>
              <a:t>“Promises to be to floating point what floating point is to fixed point.”</a:t>
            </a:r>
          </a:p>
          <a:p>
            <a:r>
              <a:rPr lang="en-US" sz="3000" dirty="0"/>
              <a:t>Claims to save power!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EEE51-B061-AF4B-B975-E726B5FD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98FE5D-D6FF-7146-940B-DDE09D604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0" y="1143000"/>
            <a:ext cx="3278910" cy="4573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B136EEB3-D9AD-C24E-B0E9-D386A4BED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7808" y="5842000"/>
            <a:ext cx="4245032" cy="4368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63500" tIns="25400" rIns="63500" bIns="25400">
            <a:prstTxWarp prst="textNoShape">
              <a:avLst/>
            </a:prstTxWarp>
            <a:spAutoFit/>
          </a:bodyPr>
          <a:lstStyle/>
          <a:p>
            <a:pPr marL="203192" indent="-203192" algn="ctr">
              <a:lnSpc>
                <a:spcPct val="75000"/>
              </a:lnSpc>
              <a:spcBef>
                <a:spcPct val="65000"/>
              </a:spcBef>
              <a:buSzPct val="100000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Dr. John Gustafson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16574A-58BA-084F-A991-DF9E3AA96E31}"/>
              </a:ext>
            </a:extLst>
          </p:cNvPr>
          <p:cNvSpPr/>
          <p:nvPr/>
        </p:nvSpPr>
        <p:spPr>
          <a:xfrm>
            <a:off x="929614" y="5867457"/>
            <a:ext cx="7391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rgbClr val="E4DDD2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https://en.wikipedia.org/wiki/Unum_(number_format)</a:t>
            </a:r>
            <a:r>
              <a:rPr lang="en-US" sz="2000" dirty="0">
                <a:solidFill>
                  <a:srgbClr val="E4DDD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sz="5400" dirty="0">
              <a:solidFill>
                <a:srgbClr val="E4DDD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D0F276-6119-51F8-3602-900C3B1B6C0C}"/>
              </a:ext>
            </a:extLst>
          </p:cNvPr>
          <p:cNvSpPr txBox="1"/>
          <p:nvPr/>
        </p:nvSpPr>
        <p:spPr>
          <a:xfrm>
            <a:off x="10874327" y="188005"/>
            <a:ext cx="1008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</a:rPr>
              <a:t>[extra]</a:t>
            </a:r>
          </a:p>
        </p:txBody>
      </p:sp>
    </p:spTree>
    <p:extLst>
      <p:ext uri="{BB962C8B-B14F-4D97-AF65-F5344CB8AC3E}">
        <p14:creationId xmlns:p14="http://schemas.microsoft.com/office/powerpoint/2010/main" val="930236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267" name="Rectangle 3"/>
          <p:cNvSpPr>
            <a:spLocks noGrp="1" noChangeArrowheads="1"/>
          </p:cNvSpPr>
          <p:nvPr>
            <p:ph idx="1"/>
          </p:nvPr>
        </p:nvSpPr>
        <p:spPr>
          <a:xfrm>
            <a:off x="288413" y="916710"/>
            <a:ext cx="11332079" cy="3297921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Floating Point </a:t>
            </a:r>
            <a:r>
              <a:rPr lang="en-US" sz="2400" dirty="0"/>
              <a:t>lets us…</a:t>
            </a:r>
          </a:p>
          <a:p>
            <a:pPr lvl="1"/>
            <a:r>
              <a:rPr lang="en-US" sz="2400" dirty="0"/>
              <a:t>Represent numbers with both integer and fractional parts making efficient use of available bits.</a:t>
            </a:r>
          </a:p>
          <a:p>
            <a:pPr lvl="1"/>
            <a:r>
              <a:rPr lang="en-US" sz="2400" dirty="0"/>
              <a:t>Store approximate values for very large and very small #s.</a:t>
            </a:r>
          </a:p>
          <a:p>
            <a:r>
              <a:rPr lang="en-US" sz="2400" dirty="0">
                <a:solidFill>
                  <a:schemeClr val="accent3"/>
                </a:solidFill>
              </a:rPr>
              <a:t>IEEE 754 Floating Point Standard </a:t>
            </a:r>
            <a:r>
              <a:rPr lang="en-US" sz="2400" dirty="0"/>
              <a:t>is the most widely accepted attempt to standardize interpretation of such numbers.</a:t>
            </a:r>
          </a:p>
          <a:p>
            <a:pPr lvl="1"/>
            <a:r>
              <a:rPr lang="en-US" sz="2400" dirty="0"/>
              <a:t>Every computer since ~1997 follows these conventions!</a:t>
            </a:r>
          </a:p>
          <a:p>
            <a:r>
              <a:rPr lang="en-US" sz="2400" dirty="0"/>
              <a:t>Summary (single precision, or </a:t>
            </a:r>
            <a:r>
              <a:rPr lang="en-US" sz="2400" dirty="0">
                <a:solidFill>
                  <a:schemeClr val="accent3"/>
                </a:solidFill>
              </a:rPr>
              <a:t>fp32</a:t>
            </a:r>
            <a:r>
              <a:rPr lang="en-US" sz="2400" dirty="0"/>
              <a:t>):</a:t>
            </a:r>
          </a:p>
        </p:txBody>
      </p:sp>
      <p:sp>
        <p:nvSpPr>
          <p:cNvPr id="218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187286" name="Rectangle 22"/>
          <p:cNvSpPr>
            <a:spLocks noChangeArrowheads="1"/>
          </p:cNvSpPr>
          <p:nvPr/>
        </p:nvSpPr>
        <p:spPr bwMode="auto">
          <a:xfrm>
            <a:off x="2036899" y="6176136"/>
            <a:ext cx="7835106" cy="400110"/>
          </a:xfrm>
          <a:prstGeom prst="rect">
            <a:avLst/>
          </a:prstGeom>
          <a:noFill/>
          <a:ln w="12700" cmpd="thickThin">
            <a:solidFill>
              <a:srgbClr val="C5DBC3"/>
            </a:solidFill>
            <a:prstDash val="lgDash"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  <a:r>
              <a:rPr lang="en-US" sz="2000" dirty="0">
                <a:solidFill>
                  <a:srgbClr val="C5DBC3"/>
                </a:solidFill>
                <a:latin typeface="Calibri" panose="020F0502020204030204" pitchFamily="34" charset="0"/>
              </a:rPr>
              <a:t> tells </a:t>
            </a:r>
            <a:r>
              <a:rPr lang="en-US" sz="20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  <a:r>
              <a:rPr lang="en-US" sz="2000" dirty="0">
                <a:solidFill>
                  <a:srgbClr val="C5DBC3"/>
                </a:solidFill>
                <a:latin typeface="Calibri" panose="020F0502020204030204" pitchFamily="34" charset="0"/>
              </a:rPr>
              <a:t> how much (2</a:t>
            </a:r>
            <a:r>
              <a:rPr lang="en-US" sz="2000" baseline="30000" dirty="0">
                <a:solidFill>
                  <a:srgbClr val="C5DBC3"/>
                </a:solidFill>
                <a:latin typeface="Calibri" panose="020F0502020204030204" pitchFamily="34" charset="0"/>
              </a:rPr>
              <a:t>i</a:t>
            </a:r>
            <a:r>
              <a:rPr lang="en-US" sz="2000" dirty="0">
                <a:solidFill>
                  <a:srgbClr val="C5DBC3"/>
                </a:solidFill>
                <a:latin typeface="Calibri" panose="020F0502020204030204" pitchFamily="34" charset="0"/>
              </a:rPr>
              <a:t>) to count by (…, 1/4, 1/2, 1, 2, …)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0205938" y="5233404"/>
            <a:ext cx="1480344" cy="707886"/>
          </a:xfrm>
          <a:custGeom>
            <a:avLst/>
            <a:gdLst>
              <a:gd name="connsiteX0" fmla="*/ 0 w 1480344"/>
              <a:gd name="connsiteY0" fmla="*/ 0 h 707886"/>
              <a:gd name="connsiteX1" fmla="*/ 478645 w 1480344"/>
              <a:gd name="connsiteY1" fmla="*/ 0 h 707886"/>
              <a:gd name="connsiteX2" fmla="*/ 927682 w 1480344"/>
              <a:gd name="connsiteY2" fmla="*/ 0 h 707886"/>
              <a:gd name="connsiteX3" fmla="*/ 1480344 w 1480344"/>
              <a:gd name="connsiteY3" fmla="*/ 0 h 707886"/>
              <a:gd name="connsiteX4" fmla="*/ 1480344 w 1480344"/>
              <a:gd name="connsiteY4" fmla="*/ 346864 h 707886"/>
              <a:gd name="connsiteX5" fmla="*/ 1480344 w 1480344"/>
              <a:gd name="connsiteY5" fmla="*/ 707886 h 707886"/>
              <a:gd name="connsiteX6" fmla="*/ 1016503 w 1480344"/>
              <a:gd name="connsiteY6" fmla="*/ 707886 h 707886"/>
              <a:gd name="connsiteX7" fmla="*/ 552662 w 1480344"/>
              <a:gd name="connsiteY7" fmla="*/ 707886 h 707886"/>
              <a:gd name="connsiteX8" fmla="*/ 0 w 1480344"/>
              <a:gd name="connsiteY8" fmla="*/ 707886 h 707886"/>
              <a:gd name="connsiteX9" fmla="*/ 0 w 1480344"/>
              <a:gd name="connsiteY9" fmla="*/ 375180 h 707886"/>
              <a:gd name="connsiteX10" fmla="*/ 0 w 1480344"/>
              <a:gd name="connsiteY10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80344" h="707886" extrusionOk="0">
                <a:moveTo>
                  <a:pt x="0" y="0"/>
                </a:moveTo>
                <a:cubicBezTo>
                  <a:pt x="151764" y="-28988"/>
                  <a:pt x="275320" y="55025"/>
                  <a:pt x="478645" y="0"/>
                </a:cubicBezTo>
                <a:cubicBezTo>
                  <a:pt x="681971" y="-55025"/>
                  <a:pt x="807211" y="23315"/>
                  <a:pt x="927682" y="0"/>
                </a:cubicBezTo>
                <a:cubicBezTo>
                  <a:pt x="1048153" y="-23315"/>
                  <a:pt x="1257506" y="1968"/>
                  <a:pt x="1480344" y="0"/>
                </a:cubicBezTo>
                <a:cubicBezTo>
                  <a:pt x="1487817" y="137855"/>
                  <a:pt x="1464684" y="261053"/>
                  <a:pt x="1480344" y="346864"/>
                </a:cubicBezTo>
                <a:cubicBezTo>
                  <a:pt x="1496004" y="432675"/>
                  <a:pt x="1443050" y="533392"/>
                  <a:pt x="1480344" y="707886"/>
                </a:cubicBezTo>
                <a:cubicBezTo>
                  <a:pt x="1325691" y="751774"/>
                  <a:pt x="1208005" y="698910"/>
                  <a:pt x="1016503" y="707886"/>
                </a:cubicBezTo>
                <a:cubicBezTo>
                  <a:pt x="825001" y="716862"/>
                  <a:pt x="660283" y="690968"/>
                  <a:pt x="552662" y="707886"/>
                </a:cubicBezTo>
                <a:cubicBezTo>
                  <a:pt x="445041" y="724804"/>
                  <a:pt x="153132" y="663266"/>
                  <a:pt x="0" y="707886"/>
                </a:cubicBezTo>
                <a:cubicBezTo>
                  <a:pt x="-23083" y="559273"/>
                  <a:pt x="33599" y="456887"/>
                  <a:pt x="0" y="375180"/>
                </a:cubicBezTo>
                <a:cubicBezTo>
                  <a:pt x="-33599" y="293473"/>
                  <a:pt x="10522" y="77524"/>
                  <a:pt x="0" y="0"/>
                </a:cubicBezTo>
                <a:close/>
              </a:path>
            </a:pathLst>
          </a:custGeom>
          <a:noFill/>
          <a:ln w="12700" cmpd="thickThin">
            <a:solidFill>
              <a:srgbClr val="C5DBC3"/>
            </a:solidFill>
            <a:prstDash val="lgDash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rgbClr val="C5DBC3"/>
                </a:solidFill>
                <a:latin typeface="Calibri" panose="020F0502020204030204" pitchFamily="34" charset="0"/>
              </a:rPr>
              <a:t>Can store </a:t>
            </a:r>
            <a:r>
              <a:rPr lang="en-US" sz="2000" dirty="0" err="1">
                <a:solidFill>
                  <a:srgbClr val="C5DBC3"/>
                </a:solidFill>
                <a:latin typeface="Calibri" panose="020F0502020204030204" pitchFamily="34" charset="0"/>
              </a:rPr>
              <a:t>NaN</a:t>
            </a:r>
            <a:r>
              <a:rPr lang="en-US" sz="2000" dirty="0">
                <a:solidFill>
                  <a:srgbClr val="C5DBC3"/>
                </a:solidFill>
                <a:latin typeface="Calibri" panose="020F0502020204030204" pitchFamily="34" charset="0"/>
              </a:rPr>
              <a:t>, ± ∞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48000" y="400056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rgbClr val="E4DDD2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www.h-schmidt.net/FloatConverter/IEEE754.html</a:t>
            </a:r>
            <a:r>
              <a:rPr lang="en-US" sz="2000" dirty="0">
                <a:solidFill>
                  <a:srgbClr val="E4DDD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E4D5B9-7DAE-0E4C-B07D-B0BC5A4E6C2C}"/>
              </a:ext>
            </a:extLst>
          </p:cNvPr>
          <p:cNvSpPr/>
          <p:nvPr/>
        </p:nvSpPr>
        <p:spPr>
          <a:xfrm>
            <a:off x="11450131" y="5771014"/>
            <a:ext cx="825500" cy="435939"/>
          </a:xfrm>
          <a:prstGeom prst="rect">
            <a:avLst/>
          </a:prstGeom>
        </p:spPr>
        <p:txBody>
          <a:bodyPr wrap="square" lIns="76186" tIns="38093" rIns="76186" bIns="38093">
            <a:spAutoFit/>
          </a:bodyPr>
          <a:lstStyle/>
          <a:p>
            <a:pPr algn="ctr"/>
            <a:r>
              <a:rPr lang="en-US" sz="2333" dirty="0">
                <a:latin typeface="Wingdings"/>
                <a:ea typeface="Wingdings"/>
                <a:cs typeface="Wingdings"/>
              </a:rPr>
              <a:t></a:t>
            </a:r>
            <a:endParaRPr lang="en-US" sz="2333" dirty="0">
              <a:latin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055E85-9E90-91BF-7ABC-2DE3B5799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28191"/>
              </p:ext>
            </p:extLst>
          </p:nvPr>
        </p:nvGraphicFramePr>
        <p:xfrm>
          <a:off x="1772032" y="4311002"/>
          <a:ext cx="8590790" cy="1207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>
                              <a:alpha val="99000"/>
                            </a:schemeClr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1 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bit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8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 bits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CDC89BD-46B6-9160-D00E-958B71213A8C}"/>
              </a:ext>
            </a:extLst>
          </p:cNvPr>
          <p:cNvSpPr txBox="1"/>
          <p:nvPr/>
        </p:nvSpPr>
        <p:spPr>
          <a:xfrm>
            <a:off x="3146522" y="5511483"/>
            <a:ext cx="5486117" cy="52322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pPr marL="84664" lvl="0" defTabSz="914377">
              <a:spcBef>
                <a:spcPts val="1000"/>
              </a:spcBef>
              <a:buSzPct val="95000"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(-1)</a:t>
            </a:r>
            <a:r>
              <a:rPr lang="en-US" sz="2800" baseline="30000" dirty="0">
                <a:solidFill>
                  <a:schemeClr val="accent6"/>
                </a:solidFill>
                <a:latin typeface="Calibri" panose="020F0502020204030204" pitchFamily="34" charset="0"/>
              </a:rPr>
              <a:t>S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 x (1 + </a:t>
            </a:r>
            <a:r>
              <a:rPr lang="en-US" sz="2800" dirty="0">
                <a:solidFill>
                  <a:srgbClr val="D8E156"/>
                </a:solidFill>
                <a:latin typeface="Calibri" panose="020F0502020204030204" pitchFamily="34" charset="0"/>
              </a:rPr>
              <a:t>significand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</a:rPr>
              <a:t>) x 2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800" baseline="30000" dirty="0">
                <a:solidFill>
                  <a:srgbClr val="00BEE2"/>
                </a:solidFill>
                <a:latin typeface="Calibri" panose="020F0502020204030204" pitchFamily="34" charset="0"/>
              </a:rPr>
              <a:t>exponent</a:t>
            </a:r>
            <a:r>
              <a:rPr lang="en-US" sz="2800" baseline="30000" dirty="0">
                <a:solidFill>
                  <a:srgbClr val="FFFFFF"/>
                </a:solidFill>
                <a:latin typeface="Calibri" panose="020F0502020204030204" pitchFamily="34" charset="0"/>
              </a:rPr>
              <a:t>-127)</a:t>
            </a:r>
          </a:p>
        </p:txBody>
      </p:sp>
    </p:spTree>
    <p:extLst>
      <p:ext uri="{BB962C8B-B14F-4D97-AF65-F5344CB8AC3E}">
        <p14:creationId xmlns:p14="http://schemas.microsoft.com/office/powerpoint/2010/main" val="9745144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2A3F-C121-FA10-9D01-F74B1F8AE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91C571-35C0-27C6-F70A-10CDB747551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(Bonus) More Examples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58EA6-0106-776F-B552-DABF9A7A44F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Basics, Fixed Point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Special Numbers</a:t>
            </a:r>
          </a:p>
          <a:p>
            <a:r>
              <a:rPr lang="en-US" dirty="0"/>
              <a:t>Other Floating Point Representations</a:t>
            </a:r>
          </a:p>
          <a:p>
            <a:r>
              <a:rPr lang="en-US" dirty="0"/>
              <a:t>(Bonus) More Examples</a:t>
            </a:r>
          </a:p>
        </p:txBody>
      </p:sp>
    </p:spTree>
    <p:extLst>
      <p:ext uri="{BB962C8B-B14F-4D97-AF65-F5344CB8AC3E}">
        <p14:creationId xmlns:p14="http://schemas.microsoft.com/office/powerpoint/2010/main" val="37908471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126E-F36D-5101-FA4A-EB4521D4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 1: Convert Binary Floating Point to Decimal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51A7595-51B9-5ED9-295C-0EFE0828D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866769"/>
              </p:ext>
            </p:extLst>
          </p:nvPr>
        </p:nvGraphicFramePr>
        <p:xfrm>
          <a:off x="288413" y="916710"/>
          <a:ext cx="8590790" cy="1261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912356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973623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532936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290221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849534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0110 1000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1 0100 0011 0100 0010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  <a:tr h="29043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exponent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significand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069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4C26949-31A6-DAAF-5971-FB6B74641325}"/>
              </a:ext>
            </a:extLst>
          </p:cNvPr>
          <p:cNvSpPr txBox="1"/>
          <p:nvPr/>
        </p:nvSpPr>
        <p:spPr>
          <a:xfrm>
            <a:off x="179622" y="2504089"/>
            <a:ext cx="2147308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0" defTabSz="914377">
              <a:spcBef>
                <a:spcPts val="1000"/>
              </a:spcBef>
              <a:buSzPct val="95000"/>
            </a:pPr>
            <a:r>
              <a:rPr lang="en-US" sz="2333" dirty="0">
                <a:solidFill>
                  <a:schemeClr val="tx1"/>
                </a:solidFill>
                <a:latin typeface="Calibri" panose="020F0502020204030204" pitchFamily="34" charset="0"/>
              </a:rPr>
              <a:t>0 </a:t>
            </a:r>
            <a:r>
              <a:rPr lang="en-US" sz="2333" dirty="0">
                <a:solidFill>
                  <a:schemeClr val="tx1"/>
                </a:solidFill>
                <a:latin typeface="Calibri" panose="020F0502020204030204" pitchFamily="34" charset="0"/>
                <a:sym typeface="Wingdings" pitchFamily="2" charset="2"/>
              </a:rPr>
              <a:t> positive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461F4D19-58A5-12BC-71E4-7C7A7FDE004B}"/>
              </a:ext>
            </a:extLst>
          </p:cNvPr>
          <p:cNvSpPr/>
          <p:nvPr/>
        </p:nvSpPr>
        <p:spPr>
          <a:xfrm rot="16200000">
            <a:off x="484640" y="2123200"/>
            <a:ext cx="173737" cy="560832"/>
          </a:xfrm>
          <a:prstGeom prst="leftBrac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D83F5B3-04C0-2598-4BAF-285DA64B9B08}"/>
              </a:ext>
            </a:extLst>
          </p:cNvPr>
          <p:cNvSpPr/>
          <p:nvPr/>
        </p:nvSpPr>
        <p:spPr>
          <a:xfrm rot="16200000">
            <a:off x="6002329" y="-94658"/>
            <a:ext cx="187342" cy="5010152"/>
          </a:xfrm>
          <a:prstGeom prst="leftBrace">
            <a:avLst>
              <a:gd name="adj1" fmla="val 8333"/>
              <a:gd name="adj2" fmla="val 78656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62995CE2-5885-A5D8-3FF0-17BD49F85A2A}"/>
              </a:ext>
            </a:extLst>
          </p:cNvPr>
          <p:cNvSpPr/>
          <p:nvPr/>
        </p:nvSpPr>
        <p:spPr>
          <a:xfrm rot="16200000">
            <a:off x="2110001" y="2311668"/>
            <a:ext cx="173738" cy="1887188"/>
          </a:xfrm>
          <a:prstGeom prst="leftBrace">
            <a:avLst>
              <a:gd name="adj1" fmla="val 8333"/>
              <a:gd name="adj2" fmla="val 18259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F2BB4D-F9C1-8B2B-CC63-BCF3C36FFD7C}"/>
              </a:ext>
            </a:extLst>
          </p:cNvPr>
          <p:cNvSpPr txBox="1"/>
          <p:nvPr/>
        </p:nvSpPr>
        <p:spPr>
          <a:xfrm>
            <a:off x="210917" y="3416723"/>
            <a:ext cx="3526928" cy="13285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0110 1000</a:t>
            </a:r>
            <a:r>
              <a:rPr lang="en-US" sz="24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104</a:t>
            </a:r>
            <a:r>
              <a:rPr lang="en-US" sz="24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ten</a:t>
            </a:r>
          </a:p>
          <a:p>
            <a:pPr>
              <a:spcBef>
                <a:spcPts val="1000"/>
              </a:spcBef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Bias adjustment:</a:t>
            </a:r>
          </a:p>
          <a:p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104 - 127 = -23</a:t>
            </a:r>
            <a:endParaRPr lang="en-US" sz="2400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2A4922-1CB7-AA92-829E-A6DDB694D0EF}"/>
              </a:ext>
            </a:extLst>
          </p:cNvPr>
          <p:cNvSpPr txBox="1"/>
          <p:nvPr/>
        </p:nvSpPr>
        <p:spPr>
          <a:xfrm>
            <a:off x="4114779" y="2600032"/>
            <a:ext cx="74783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 + 1x2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+ 0x2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+ 1x2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+ 0x2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-4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+ 1x2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-5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… </a:t>
            </a:r>
            <a:b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1+2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-5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-7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-9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-14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-15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-17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+2</a:t>
            </a:r>
            <a: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-22</a:t>
            </a:r>
            <a:br>
              <a:rPr lang="en-US" sz="24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1.0 + 0.666115</a:t>
            </a:r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47C74BFA-D8EE-F975-27DA-B97B16AEB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3276" y="5365538"/>
            <a:ext cx="6295313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1.666115</a:t>
            </a:r>
            <a:r>
              <a:rPr lang="en-US" sz="3200" baseline="-25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ten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*2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-23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≈ 1.986*10</a:t>
            </a:r>
            <a:r>
              <a:rPr lang="en-US" sz="3200" baseline="30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-7</a:t>
            </a:r>
          </a:p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onsolas" panose="020B0609020204030204" pitchFamily="49" charset="0"/>
              </a:rPr>
              <a:t>(about 2/10,000,000)</a:t>
            </a:r>
            <a:endParaRPr lang="en-US" sz="2400" baseline="-25000" dirty="0">
              <a:solidFill>
                <a:schemeClr val="tx1"/>
              </a:solidFill>
              <a:latin typeface="Calibri" panose="020F0502020204030204" pitchFamily="34" charset="0"/>
              <a:cs typeface="Consolas" panose="020B0609020204030204" pitchFamily="49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09B8A7EF-A938-1AA2-3FF1-F22E3AEA358F}"/>
              </a:ext>
            </a:extLst>
          </p:cNvPr>
          <p:cNvSpPr/>
          <p:nvPr/>
        </p:nvSpPr>
        <p:spPr>
          <a:xfrm>
            <a:off x="440871" y="5355771"/>
            <a:ext cx="664030" cy="61851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656CB-F554-52DE-88FF-6CBC2C382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7088" indent="-742950">
              <a:buNone/>
              <a:tabLst>
                <a:tab pos="8905875" algn="l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-2.340625 x 10</a:t>
            </a:r>
            <a:r>
              <a:rPr lang="en-US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827088" indent="-742950">
              <a:buFont typeface="+mj-lt"/>
              <a:buAutoNum type="arabicPeriod"/>
              <a:tabLst>
                <a:tab pos="8905875" algn="l"/>
              </a:tabLst>
            </a:pPr>
            <a:r>
              <a:rPr lang="en-US" sz="3200" dirty="0" err="1"/>
              <a:t>Denormalize</a:t>
            </a:r>
            <a:r>
              <a:rPr lang="en-US" sz="3200" dirty="0"/>
              <a:t>. 	</a:t>
            </a:r>
            <a:r>
              <a:rPr lang="en-US" sz="2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-23.40625</a:t>
            </a:r>
            <a:endParaRPr lang="en-US" sz="32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27088" indent="-742950">
              <a:buFont typeface="+mj-lt"/>
              <a:buAutoNum type="arabicPeriod"/>
              <a:tabLst>
                <a:tab pos="8905875" algn="l"/>
              </a:tabLst>
            </a:pPr>
            <a:r>
              <a:rPr lang="en-US" sz="3200" dirty="0"/>
              <a:t>Convert integer part.</a:t>
            </a:r>
          </a:p>
          <a:p>
            <a:pPr marL="827088" lvl="1" indent="-742950">
              <a:buNone/>
              <a:tabLst>
                <a:tab pos="890587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23 =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16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+ ( 7 =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+ ( 3 =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+ (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) ) )  	= 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10111</a:t>
            </a:r>
            <a:r>
              <a:rPr lang="en-US" sz="2800" baseline="-25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sz="2800" dirty="0">
              <a:solidFill>
                <a:schemeClr val="accent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27088" indent="-742950">
              <a:buFont typeface="+mj-lt"/>
              <a:buAutoNum type="arabicPeriod"/>
              <a:tabLst>
                <a:tab pos="8905875" algn="l"/>
              </a:tabLst>
            </a:pPr>
            <a:r>
              <a:rPr lang="en-US" sz="3200" dirty="0"/>
              <a:t>Convert fraction part.</a:t>
            </a:r>
          </a:p>
          <a:p>
            <a:pPr marL="827088" lvl="1" indent="-742950">
              <a:buNone/>
              <a:tabLst>
                <a:tab pos="890587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.40625 =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.25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+ ( .15625 =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.125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+ (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.03125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) )</a:t>
            </a:r>
            <a:b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   	= </a:t>
            </a:r>
            <a:r>
              <a:rPr lang="en-US" sz="28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.01101</a:t>
            </a:r>
            <a:r>
              <a:rPr lang="en-US" sz="2800" baseline="-25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sz="2800" dirty="0">
              <a:solidFill>
                <a:schemeClr val="accent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27088" indent="-742950">
              <a:buFont typeface="+mj-lt"/>
              <a:buAutoNum type="arabicPeriod"/>
              <a:tabLst>
                <a:tab pos="8905875" algn="l"/>
              </a:tabLst>
            </a:pPr>
            <a:r>
              <a:rPr lang="en-US" sz="3200" dirty="0"/>
              <a:t>Put parts together + normalize.</a:t>
            </a:r>
          </a:p>
          <a:p>
            <a:pPr marL="827088" lvl="1" indent="-742950">
              <a:buNone/>
              <a:tabLst>
                <a:tab pos="890587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10111.01101 = 1.011101101 x 2</a:t>
            </a:r>
            <a:r>
              <a:rPr lang="en-US" sz="2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sz="2800" dirty="0"/>
          </a:p>
          <a:p>
            <a:pPr marL="827088" indent="-742950">
              <a:buFont typeface="+mj-lt"/>
              <a:buAutoNum type="arabicPeriod"/>
              <a:tabLst>
                <a:tab pos="8905875" algn="l"/>
              </a:tabLst>
            </a:pPr>
            <a:r>
              <a:rPr lang="en-US" sz="3200" dirty="0"/>
              <a:t>Convert exponent.                                  </a:t>
            </a:r>
            <a:r>
              <a:rPr lang="en-US" sz="2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127 + 4 = 10000011</a:t>
            </a:r>
            <a:r>
              <a:rPr lang="en-US" sz="2800" baseline="-250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E126E-F36D-5101-FA4A-EB4521D4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 2: Convert Decimal to Binary Floating Point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3D0179-B991-B91C-769F-313A69DAE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957848"/>
              </p:ext>
            </p:extLst>
          </p:nvPr>
        </p:nvGraphicFramePr>
        <p:xfrm>
          <a:off x="1659057" y="5971637"/>
          <a:ext cx="8590790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418915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5537891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1000 0011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011 1011 0100 0000 0000 0000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643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515" name="Rectangle 3"/>
          <p:cNvSpPr>
            <a:spLocks noGrp="1" noChangeArrowheads="1"/>
          </p:cNvSpPr>
          <p:nvPr>
            <p:ph idx="1"/>
          </p:nvPr>
        </p:nvSpPr>
        <p:spPr>
          <a:xfrm>
            <a:off x="282326" y="964061"/>
            <a:ext cx="11332079" cy="4876594"/>
          </a:xfrm>
          <a:ln/>
        </p:spPr>
        <p:txBody>
          <a:bodyPr vert="horz" wrap="square" lIns="63360" tIns="25560" rIns="63360" bIns="2556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06400" indent="-341313" defTabSz="449245"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dirty="0"/>
              <a:t>1/3</a:t>
            </a:r>
            <a:r>
              <a:rPr lang="en-GB" sz="3000" dirty="0"/>
              <a:t> </a:t>
            </a:r>
          </a:p>
          <a:p>
            <a:pPr lvl="1" defTabSz="449245">
              <a:buNone/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dirty="0"/>
              <a:t>= 0.33333…</a:t>
            </a:r>
            <a:r>
              <a:rPr lang="en-GB" sz="2667" baseline="-25000" dirty="0"/>
              <a:t>10</a:t>
            </a:r>
          </a:p>
          <a:p>
            <a:pPr lvl="1" defTabSz="449245">
              <a:buNone/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dirty="0"/>
              <a:t>= 0.25 + 0.0625 + 0.015625 + 0.00390625 + … </a:t>
            </a:r>
          </a:p>
          <a:p>
            <a:pPr lvl="1" defTabSz="449245">
              <a:buNone/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dirty="0"/>
              <a:t>= 1/4 + 1/16 + 1/64 + 1/256 +  …</a:t>
            </a:r>
          </a:p>
          <a:p>
            <a:pPr lvl="1" defTabSz="449245">
              <a:buNone/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dirty="0"/>
              <a:t>= 2</a:t>
            </a:r>
            <a:r>
              <a:rPr lang="en-GB" sz="2667" baseline="30000" dirty="0"/>
              <a:t>-2</a:t>
            </a:r>
            <a:r>
              <a:rPr lang="en-GB" sz="2667" dirty="0"/>
              <a:t> + 2</a:t>
            </a:r>
            <a:r>
              <a:rPr lang="en-GB" sz="2667" baseline="30000" dirty="0"/>
              <a:t>-4</a:t>
            </a:r>
            <a:r>
              <a:rPr lang="en-GB" sz="2667" dirty="0"/>
              <a:t> + 2</a:t>
            </a:r>
            <a:r>
              <a:rPr lang="en-GB" sz="2667" baseline="30000" dirty="0"/>
              <a:t>-6</a:t>
            </a:r>
            <a:r>
              <a:rPr lang="en-GB" sz="2667" dirty="0"/>
              <a:t> + 2</a:t>
            </a:r>
            <a:r>
              <a:rPr lang="en-GB" sz="2667" baseline="30000" dirty="0"/>
              <a:t>-8 </a:t>
            </a:r>
            <a:r>
              <a:rPr lang="en-GB" sz="2667" dirty="0"/>
              <a:t>+ …</a:t>
            </a:r>
          </a:p>
          <a:p>
            <a:pPr lvl="1" defTabSz="449245">
              <a:buNone/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dirty="0"/>
              <a:t>= 0.0101010101… </a:t>
            </a:r>
            <a:r>
              <a:rPr lang="en-GB" sz="2667" baseline="-25000" dirty="0"/>
              <a:t>2 </a:t>
            </a:r>
            <a:r>
              <a:rPr lang="en-GB" sz="2667" dirty="0"/>
              <a:t>* 2</a:t>
            </a:r>
            <a:r>
              <a:rPr lang="en-GB" sz="2667" baseline="30000" dirty="0"/>
              <a:t>0</a:t>
            </a:r>
          </a:p>
          <a:p>
            <a:pPr lvl="1" defTabSz="449245">
              <a:buNone/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dirty="0"/>
              <a:t>= 1.0101010101… </a:t>
            </a:r>
            <a:r>
              <a:rPr lang="en-GB" sz="2667" baseline="-25000" dirty="0"/>
              <a:t>2</a:t>
            </a:r>
            <a:r>
              <a:rPr lang="en-GB" sz="2667" dirty="0"/>
              <a:t> * 2</a:t>
            </a:r>
            <a:r>
              <a:rPr lang="en-GB" sz="2667" baseline="30000" dirty="0"/>
              <a:t>-2</a:t>
            </a:r>
          </a:p>
          <a:p>
            <a:pPr lvl="1" defTabSz="449245"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b="1" dirty="0">
                <a:solidFill>
                  <a:schemeClr val="accent6"/>
                </a:solidFill>
              </a:rPr>
              <a:t>Sign</a:t>
            </a:r>
            <a:r>
              <a:rPr lang="en-GB" sz="2667" dirty="0">
                <a:solidFill>
                  <a:schemeClr val="accent6"/>
                </a:solidFill>
              </a:rPr>
              <a:t>: 0</a:t>
            </a:r>
          </a:p>
          <a:p>
            <a:pPr lvl="1" defTabSz="449245"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b="1" dirty="0">
                <a:solidFill>
                  <a:srgbClr val="00BEE2"/>
                </a:solidFill>
              </a:rPr>
              <a:t>Exponent</a:t>
            </a:r>
            <a:r>
              <a:rPr lang="en-GB" sz="2667" dirty="0">
                <a:solidFill>
                  <a:srgbClr val="00BEE2"/>
                </a:solidFill>
              </a:rPr>
              <a:t> = -2 + 127 = 125 = 01111101</a:t>
            </a:r>
          </a:p>
          <a:p>
            <a:pPr lvl="1" defTabSz="449245">
              <a:tabLst>
                <a:tab pos="911189" algn="l"/>
                <a:tab pos="1825552" algn="l"/>
                <a:tab pos="2739915" algn="l"/>
                <a:tab pos="3654279" algn="l"/>
                <a:tab pos="4568642" algn="l"/>
                <a:tab pos="5483006" algn="l"/>
                <a:tab pos="6397369" algn="l"/>
                <a:tab pos="7311733" algn="l"/>
                <a:tab pos="8226096" algn="l"/>
                <a:tab pos="9140459" algn="l"/>
                <a:tab pos="10054823" algn="l"/>
              </a:tabLst>
            </a:pPr>
            <a:r>
              <a:rPr lang="en-GB" sz="2667" b="1" dirty="0">
                <a:solidFill>
                  <a:srgbClr val="D8E156"/>
                </a:solidFill>
              </a:rPr>
              <a:t>Significand</a:t>
            </a:r>
            <a:r>
              <a:rPr lang="en-GB" sz="2667" dirty="0">
                <a:solidFill>
                  <a:srgbClr val="D8E156"/>
                </a:solidFill>
              </a:rPr>
              <a:t> = 0101010101…</a:t>
            </a:r>
          </a:p>
        </p:txBody>
      </p:sp>
      <p:sp>
        <p:nvSpPr>
          <p:cNvPr id="22405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none" lIns="63360" tIns="25560" rIns="63360" bIns="2556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49245">
              <a:tabLst>
                <a:tab pos="0" algn="l"/>
                <a:tab pos="914363" algn="l"/>
                <a:tab pos="1828727" algn="l"/>
                <a:tab pos="2743090" algn="l"/>
                <a:tab pos="3657454" algn="l"/>
                <a:tab pos="4571817" algn="l"/>
                <a:tab pos="5486181" algn="l"/>
                <a:tab pos="6400544" algn="l"/>
                <a:tab pos="7314907" algn="l"/>
                <a:tab pos="8229271" algn="l"/>
                <a:tab pos="9143634" algn="l"/>
                <a:tab pos="10057998" algn="l"/>
              </a:tabLst>
            </a:pPr>
            <a:r>
              <a:rPr lang="en-GB" dirty="0"/>
              <a:t>Ex 3: Represent 1/3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8BEB2F-69FC-1011-CD5F-21884269D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69767"/>
              </p:ext>
            </p:extLst>
          </p:nvPr>
        </p:nvGraphicFramePr>
        <p:xfrm>
          <a:off x="1603806" y="5898867"/>
          <a:ext cx="8590790" cy="420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418915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5537891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35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0111 1101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010 1010 1010 1010 1010 1010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0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04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0515" grpId="0" uiExpand="1" build="p" bldLvl="2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 1 (Fractions):</a:t>
            </a:r>
          </a:p>
          <a:p>
            <a:pPr lvl="1"/>
            <a:r>
              <a:rPr lang="en-US" dirty="0"/>
              <a:t>In decimal: </a:t>
            </a:r>
            <a:r>
              <a:rPr lang="en-US" dirty="0">
                <a:solidFill>
                  <a:srgbClr val="00BEE2"/>
                </a:solidFill>
              </a:rPr>
              <a:t>0.340</a:t>
            </a:r>
            <a:r>
              <a:rPr lang="en-US" baseline="-25000" dirty="0">
                <a:solidFill>
                  <a:srgbClr val="00BEE2"/>
                </a:solidFill>
              </a:rPr>
              <a:t>10</a:t>
            </a:r>
            <a:r>
              <a:rPr lang="en-US" dirty="0"/>
              <a:t>	</a:t>
            </a:r>
            <a:r>
              <a:rPr lang="en-US" sz="2400" dirty="0">
                <a:solidFill>
                  <a:schemeClr val="bg1"/>
                </a:solidFill>
                <a:latin typeface="Symbol" charset="2"/>
                <a:cs typeface="ＭＳ Ｐゴシック" charset="-128"/>
                <a:sym typeface="Symbol" charset="2"/>
              </a:rPr>
              <a:t></a:t>
            </a:r>
            <a:r>
              <a:rPr lang="en-US" sz="2400" dirty="0"/>
              <a:t> </a:t>
            </a:r>
            <a:r>
              <a:rPr lang="en-US" dirty="0">
                <a:solidFill>
                  <a:srgbClr val="00BEE2"/>
                </a:solidFill>
              </a:rPr>
              <a:t>340</a:t>
            </a:r>
            <a:r>
              <a:rPr lang="en-US" baseline="-25000" dirty="0">
                <a:solidFill>
                  <a:srgbClr val="00BEE2"/>
                </a:solidFill>
              </a:rPr>
              <a:t>10</a:t>
            </a:r>
            <a:r>
              <a:rPr lang="en-US" dirty="0">
                <a:solidFill>
                  <a:srgbClr val="00BEE2"/>
                </a:solidFill>
              </a:rPr>
              <a:t>/1000</a:t>
            </a:r>
            <a:r>
              <a:rPr lang="en-US" baseline="-25000" dirty="0">
                <a:solidFill>
                  <a:srgbClr val="00BEE2"/>
                </a:solidFill>
              </a:rPr>
              <a:t>10</a:t>
            </a:r>
            <a:r>
              <a:rPr lang="en-US" dirty="0"/>
              <a:t>					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2400" dirty="0">
                <a:solidFill>
                  <a:schemeClr val="bg1"/>
                </a:solidFill>
                <a:latin typeface="Symbol" charset="2"/>
                <a:cs typeface="ＭＳ Ｐゴシック" charset="-128"/>
                <a:sym typeface="Symbol" charset="2"/>
              </a:rPr>
              <a:t>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00BEE2"/>
                </a:solidFill>
              </a:rPr>
              <a:t>34</a:t>
            </a:r>
            <a:r>
              <a:rPr lang="en-US" baseline="-25000" dirty="0">
                <a:solidFill>
                  <a:srgbClr val="00BEE2"/>
                </a:solidFill>
              </a:rPr>
              <a:t>10</a:t>
            </a:r>
            <a:r>
              <a:rPr lang="en-US" dirty="0">
                <a:solidFill>
                  <a:srgbClr val="00BEE2"/>
                </a:solidFill>
              </a:rPr>
              <a:t>/100</a:t>
            </a:r>
            <a:r>
              <a:rPr lang="en-US" baseline="-25000" dirty="0">
                <a:solidFill>
                  <a:srgbClr val="00BEE2"/>
                </a:solidFill>
              </a:rPr>
              <a:t>10</a:t>
            </a:r>
            <a:endParaRPr lang="en-US" dirty="0">
              <a:solidFill>
                <a:srgbClr val="00BEE2"/>
              </a:solidFill>
            </a:endParaRPr>
          </a:p>
          <a:p>
            <a:pPr lvl="1"/>
            <a:r>
              <a:rPr lang="en-US" dirty="0"/>
              <a:t>In binary: </a:t>
            </a:r>
            <a:r>
              <a:rPr lang="en-US" dirty="0">
                <a:solidFill>
                  <a:srgbClr val="D8E156"/>
                </a:solidFill>
              </a:rPr>
              <a:t>0.110</a:t>
            </a:r>
            <a:r>
              <a:rPr lang="en-US" baseline="-25000" dirty="0">
                <a:solidFill>
                  <a:srgbClr val="D8E156"/>
                </a:solidFill>
              </a:rPr>
              <a:t>2</a:t>
            </a:r>
            <a:r>
              <a:rPr lang="en-US" dirty="0"/>
              <a:t>		</a:t>
            </a:r>
            <a:r>
              <a:rPr lang="en-US" sz="2400" dirty="0">
                <a:solidFill>
                  <a:schemeClr val="bg1"/>
                </a:solidFill>
                <a:latin typeface="Symbol" charset="2"/>
                <a:cs typeface="ＭＳ Ｐゴシック" charset="-128"/>
                <a:sym typeface="Symbol" charset="2"/>
              </a:rPr>
              <a:t></a:t>
            </a:r>
            <a:r>
              <a:rPr lang="en-US" sz="2400" dirty="0"/>
              <a:t> </a:t>
            </a:r>
            <a:r>
              <a:rPr lang="en-US" dirty="0">
                <a:solidFill>
                  <a:srgbClr val="D8E156"/>
                </a:solidFill>
              </a:rPr>
              <a:t>110</a:t>
            </a:r>
            <a:r>
              <a:rPr lang="en-US" baseline="-25000" dirty="0">
                <a:solidFill>
                  <a:srgbClr val="D8E156"/>
                </a:solidFill>
              </a:rPr>
              <a:t>2</a:t>
            </a:r>
            <a:r>
              <a:rPr lang="en-US" dirty="0">
                <a:solidFill>
                  <a:srgbClr val="D8E156"/>
                </a:solidFill>
              </a:rPr>
              <a:t>/1000</a:t>
            </a:r>
            <a:r>
              <a:rPr lang="en-US" baseline="-25000" dirty="0">
                <a:solidFill>
                  <a:srgbClr val="D8E156"/>
                </a:solidFill>
              </a:rPr>
              <a:t>2</a:t>
            </a:r>
            <a:r>
              <a:rPr lang="en-US" dirty="0">
                <a:solidFill>
                  <a:srgbClr val="D8E156"/>
                </a:solidFill>
              </a:rPr>
              <a:t> = 6</a:t>
            </a:r>
            <a:r>
              <a:rPr lang="en-US" baseline="-25000" dirty="0">
                <a:solidFill>
                  <a:srgbClr val="D8E156"/>
                </a:solidFill>
              </a:rPr>
              <a:t>10</a:t>
            </a:r>
            <a:r>
              <a:rPr lang="en-US" dirty="0">
                <a:solidFill>
                  <a:srgbClr val="D8E156"/>
                </a:solidFill>
              </a:rPr>
              <a:t>/8</a:t>
            </a:r>
            <a:r>
              <a:rPr lang="en-US" baseline="-25000" dirty="0">
                <a:solidFill>
                  <a:srgbClr val="D8E156"/>
                </a:solidFill>
              </a:rPr>
              <a:t>10</a:t>
            </a:r>
            <a:r>
              <a:rPr lang="en-US" baseline="-25000" dirty="0"/>
              <a:t>		</a:t>
            </a:r>
            <a:r>
              <a:rPr lang="en-US" dirty="0"/>
              <a:t>			</a:t>
            </a:r>
            <a:r>
              <a:rPr lang="en-US" sz="2400" dirty="0">
                <a:solidFill>
                  <a:schemeClr val="bg1"/>
                </a:solidFill>
                <a:latin typeface="Symbol" charset="2"/>
                <a:cs typeface="ＭＳ Ｐゴシック" charset="-128"/>
                <a:sym typeface="Symbol" charset="2"/>
              </a:rPr>
              <a:t></a:t>
            </a:r>
            <a:r>
              <a:rPr lang="en-US" sz="2400" dirty="0"/>
              <a:t> </a:t>
            </a:r>
            <a:r>
              <a:rPr lang="en-US" dirty="0">
                <a:solidFill>
                  <a:srgbClr val="D8E156"/>
                </a:solidFill>
              </a:rPr>
              <a:t>11</a:t>
            </a:r>
            <a:r>
              <a:rPr lang="en-US" baseline="-25000" dirty="0">
                <a:solidFill>
                  <a:srgbClr val="D8E156"/>
                </a:solidFill>
              </a:rPr>
              <a:t>2</a:t>
            </a:r>
            <a:r>
              <a:rPr lang="en-US" dirty="0">
                <a:solidFill>
                  <a:srgbClr val="D8E156"/>
                </a:solidFill>
              </a:rPr>
              <a:t>/100</a:t>
            </a:r>
            <a:r>
              <a:rPr lang="en-US" baseline="-25000" dirty="0">
                <a:solidFill>
                  <a:srgbClr val="D8E156"/>
                </a:solidFill>
              </a:rPr>
              <a:t>2</a:t>
            </a:r>
            <a:r>
              <a:rPr lang="en-US" dirty="0">
                <a:solidFill>
                  <a:srgbClr val="D8E156"/>
                </a:solidFill>
              </a:rPr>
              <a:t> = 3</a:t>
            </a:r>
            <a:r>
              <a:rPr lang="en-US" baseline="-25000" dirty="0">
                <a:solidFill>
                  <a:srgbClr val="D8E156"/>
                </a:solidFill>
              </a:rPr>
              <a:t>10</a:t>
            </a:r>
            <a:r>
              <a:rPr lang="en-US" dirty="0">
                <a:solidFill>
                  <a:srgbClr val="D8E156"/>
                </a:solidFill>
              </a:rPr>
              <a:t>/4</a:t>
            </a:r>
            <a:r>
              <a:rPr lang="en-US" baseline="-25000" dirty="0">
                <a:solidFill>
                  <a:srgbClr val="D8E156"/>
                </a:solidFill>
              </a:rPr>
              <a:t>10</a:t>
            </a:r>
            <a:endParaRPr lang="en-US" dirty="0">
              <a:solidFill>
                <a:srgbClr val="D8E156"/>
              </a:solidFill>
            </a:endParaRPr>
          </a:p>
          <a:p>
            <a:pPr lvl="1"/>
            <a:r>
              <a:rPr lang="en-US" dirty="0"/>
              <a:t>Advantage: less purely numerical, more thought oriented; this method usually helps people understand the meaning of the significand better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38C06D-5FBD-864E-A66C-FE34D7D0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Significand (1/2)</a:t>
            </a:r>
          </a:p>
        </p:txBody>
      </p:sp>
    </p:spTree>
    <p:extLst>
      <p:ext uri="{BB962C8B-B14F-4D97-AF65-F5344CB8AC3E}">
        <p14:creationId xmlns:p14="http://schemas.microsoft.com/office/powerpoint/2010/main" val="192625382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Method 2 (Place Values):</a:t>
            </a:r>
          </a:p>
          <a:p>
            <a:pPr lvl="1"/>
            <a:r>
              <a:rPr lang="en-US" sz="2667" dirty="0"/>
              <a:t>Convert from scientific notation</a:t>
            </a:r>
          </a:p>
          <a:p>
            <a:pPr lvl="1"/>
            <a:r>
              <a:rPr lang="en-US" sz="2667" dirty="0"/>
              <a:t>In decimal:</a:t>
            </a:r>
          </a:p>
          <a:p>
            <a:pPr marL="540458" lvl="1" indent="0">
              <a:buNone/>
            </a:pPr>
            <a:r>
              <a:rPr lang="en-US" sz="2667" dirty="0">
                <a:solidFill>
                  <a:srgbClr val="00BEE2"/>
                </a:solidFill>
              </a:rPr>
              <a:t>1.6732 = (1x10</a:t>
            </a:r>
            <a:r>
              <a:rPr lang="en-US" sz="2667" baseline="30000" dirty="0">
                <a:solidFill>
                  <a:srgbClr val="00BEE2"/>
                </a:solidFill>
              </a:rPr>
              <a:t>0</a:t>
            </a:r>
            <a:r>
              <a:rPr lang="en-US" sz="2667" dirty="0">
                <a:solidFill>
                  <a:srgbClr val="00BEE2"/>
                </a:solidFill>
              </a:rPr>
              <a:t>) + (6x10</a:t>
            </a:r>
            <a:r>
              <a:rPr lang="en-US" sz="2667" baseline="30000" dirty="0">
                <a:solidFill>
                  <a:srgbClr val="00BEE2"/>
                </a:solidFill>
              </a:rPr>
              <a:t>-1</a:t>
            </a:r>
            <a:r>
              <a:rPr lang="en-US" sz="2667" dirty="0">
                <a:solidFill>
                  <a:srgbClr val="00BEE2"/>
                </a:solidFill>
              </a:rPr>
              <a:t>) + (7x10</a:t>
            </a:r>
            <a:r>
              <a:rPr lang="en-US" sz="2667" baseline="30000" dirty="0">
                <a:solidFill>
                  <a:srgbClr val="00BEE2"/>
                </a:solidFill>
              </a:rPr>
              <a:t>-2</a:t>
            </a:r>
            <a:r>
              <a:rPr lang="en-US" sz="2667" dirty="0">
                <a:solidFill>
                  <a:srgbClr val="00BEE2"/>
                </a:solidFill>
              </a:rPr>
              <a:t>) + (3x10</a:t>
            </a:r>
            <a:r>
              <a:rPr lang="en-US" sz="2667" baseline="30000" dirty="0">
                <a:solidFill>
                  <a:srgbClr val="00BEE2"/>
                </a:solidFill>
              </a:rPr>
              <a:t>-3</a:t>
            </a:r>
            <a:r>
              <a:rPr lang="en-US" sz="2667" dirty="0">
                <a:solidFill>
                  <a:srgbClr val="00BEE2"/>
                </a:solidFill>
              </a:rPr>
              <a:t>) + (2x10</a:t>
            </a:r>
            <a:r>
              <a:rPr lang="en-US" sz="2667" baseline="30000" dirty="0">
                <a:solidFill>
                  <a:srgbClr val="00BEE2"/>
                </a:solidFill>
              </a:rPr>
              <a:t>-4</a:t>
            </a:r>
            <a:r>
              <a:rPr lang="en-US" sz="2667" dirty="0">
                <a:solidFill>
                  <a:srgbClr val="00BEE2"/>
                </a:solidFill>
              </a:rPr>
              <a:t>)</a:t>
            </a:r>
          </a:p>
          <a:p>
            <a:pPr lvl="1"/>
            <a:r>
              <a:rPr lang="en-US" sz="2667" dirty="0"/>
              <a:t>In binary:	</a:t>
            </a:r>
          </a:p>
          <a:p>
            <a:pPr marL="540458" lvl="1" indent="0">
              <a:buNone/>
            </a:pPr>
            <a:r>
              <a:rPr lang="en-US" sz="2667" dirty="0">
                <a:solidFill>
                  <a:srgbClr val="D8E156"/>
                </a:solidFill>
              </a:rPr>
              <a:t>1.1001 = (1x2</a:t>
            </a:r>
            <a:r>
              <a:rPr lang="en-US" sz="2667" baseline="30000" dirty="0">
                <a:solidFill>
                  <a:srgbClr val="D8E156"/>
                </a:solidFill>
              </a:rPr>
              <a:t>0</a:t>
            </a:r>
            <a:r>
              <a:rPr lang="en-US" sz="2667" dirty="0">
                <a:solidFill>
                  <a:srgbClr val="D8E156"/>
                </a:solidFill>
              </a:rPr>
              <a:t>) + (1x2</a:t>
            </a:r>
            <a:r>
              <a:rPr lang="en-US" sz="2667" baseline="30000" dirty="0">
                <a:solidFill>
                  <a:srgbClr val="D8E156"/>
                </a:solidFill>
              </a:rPr>
              <a:t>-1</a:t>
            </a:r>
            <a:r>
              <a:rPr lang="en-US" sz="2667" dirty="0">
                <a:solidFill>
                  <a:srgbClr val="D8E156"/>
                </a:solidFill>
              </a:rPr>
              <a:t>) + (0x2</a:t>
            </a:r>
            <a:r>
              <a:rPr lang="en-US" sz="2667" baseline="30000" dirty="0">
                <a:solidFill>
                  <a:srgbClr val="D8E156"/>
                </a:solidFill>
              </a:rPr>
              <a:t>-2</a:t>
            </a:r>
            <a:r>
              <a:rPr lang="en-US" sz="2667" dirty="0">
                <a:solidFill>
                  <a:srgbClr val="D8E156"/>
                </a:solidFill>
              </a:rPr>
              <a:t>) + (0x2</a:t>
            </a:r>
            <a:r>
              <a:rPr lang="en-US" sz="2667" baseline="30000" dirty="0">
                <a:solidFill>
                  <a:srgbClr val="D8E156"/>
                </a:solidFill>
              </a:rPr>
              <a:t>-3</a:t>
            </a:r>
            <a:r>
              <a:rPr lang="en-US" sz="2667" dirty="0">
                <a:solidFill>
                  <a:srgbClr val="D8E156"/>
                </a:solidFill>
              </a:rPr>
              <a:t>) + (1x2</a:t>
            </a:r>
            <a:r>
              <a:rPr lang="en-US" sz="2667" baseline="30000" dirty="0">
                <a:solidFill>
                  <a:srgbClr val="D8E156"/>
                </a:solidFill>
              </a:rPr>
              <a:t>-4</a:t>
            </a:r>
            <a:r>
              <a:rPr lang="en-US" sz="2667" dirty="0">
                <a:solidFill>
                  <a:srgbClr val="D8E156"/>
                </a:solidFill>
              </a:rPr>
              <a:t>)</a:t>
            </a:r>
          </a:p>
          <a:p>
            <a:pPr lvl="1"/>
            <a:r>
              <a:rPr lang="en-US" sz="2667" dirty="0"/>
              <a:t>Interpretation of value in each position extends beyond the decimal/binary point</a:t>
            </a:r>
          </a:p>
          <a:p>
            <a:pPr lvl="1"/>
            <a:r>
              <a:rPr lang="en-US" sz="2667" dirty="0"/>
              <a:t>Advantage: good for quickly calculating significand value; use this method for translating FP numbers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F52269-7199-6045-8DBE-CBCF9017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Significand (2/2)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A36E-655A-2D40-9DB0-8ACF0D992C05}"/>
              </a:ext>
            </a:extLst>
          </p:cNvPr>
          <p:cNvSpPr/>
          <p:nvPr/>
        </p:nvSpPr>
        <p:spPr>
          <a:xfrm>
            <a:off x="11450131" y="5771014"/>
            <a:ext cx="825500" cy="435939"/>
          </a:xfrm>
          <a:prstGeom prst="rect">
            <a:avLst/>
          </a:prstGeom>
        </p:spPr>
        <p:txBody>
          <a:bodyPr wrap="square" lIns="76186" tIns="38093" rIns="76186" bIns="38093">
            <a:spAutoFit/>
          </a:bodyPr>
          <a:lstStyle/>
          <a:p>
            <a:pPr algn="ctr"/>
            <a:r>
              <a:rPr lang="en-US" sz="2333" dirty="0">
                <a:latin typeface="Wingdings"/>
                <a:ea typeface="Wingdings"/>
                <a:cs typeface="Wingdings"/>
              </a:rPr>
              <a:t></a:t>
            </a:r>
            <a:endParaRPr lang="en-US" sz="2333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78953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Fractional Powers of 2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7240589" y="1371601"/>
            <a:ext cx="4262705" cy="50167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5613" indent="-455613">
              <a:tabLst>
                <a:tab pos="3311525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	1.0	1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0.5	1/2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0.25	1/4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0.125	1/8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0.0625	1/16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0.03125	1/32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0.015625</a:t>
            </a:r>
          </a:p>
          <a:p>
            <a:pPr marL="455613" indent="-455613">
              <a:buFontTx/>
              <a:buAutoNum type="arabicPlain"/>
              <a:tabLst>
                <a:tab pos="3310128" algn="r"/>
              </a:tabLst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0.0078125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0.00390625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0.001953125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0.0009765625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0.00048828125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0.000244140625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0.0001220703125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0.00006103515625</a:t>
            </a:r>
          </a:p>
          <a:p>
            <a:pPr marL="457182" indent="-457182">
              <a:buFontTx/>
              <a:buAutoNum type="arabicPlain"/>
            </a:pP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</a:rPr>
              <a:t>0.000030517578125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7288212" y="914402"/>
            <a:ext cx="80342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    2</a:t>
            </a:r>
            <a:r>
              <a:rPr lang="en-US" sz="2400" b="1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-i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7316787" y="13716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7697787" y="990600"/>
            <a:ext cx="0" cy="525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30719" dirty="0">
              <a:latin typeface="Calibri" panose="020F05020202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76400" y="1029931"/>
            <a:ext cx="5791200" cy="5218471"/>
            <a:chOff x="152400" y="1029929"/>
            <a:chExt cx="5791200" cy="521847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00" b="96500" l="10000" r="98900">
                          <a14:foregroundMark x1="75000" y1="61000" x2="67200" y2="65500"/>
                          <a14:foregroundMark x1="67200" y1="65500" x2="78300" y2="55800"/>
                          <a14:foregroundMark x1="78300" y1="55800" x2="88500" y2="56500"/>
                          <a14:foregroundMark x1="88500" y1="56500" x2="91300" y2="65500"/>
                          <a14:foregroundMark x1="91300" y1="65500" x2="82400" y2="76600"/>
                          <a14:foregroundMark x1="82400" y1="76600" x2="66900" y2="84600"/>
                          <a14:foregroundMark x1="66900" y1="84600" x2="71300" y2="73300"/>
                          <a14:foregroundMark x1="71300" y1="73300" x2="76200" y2="88000"/>
                          <a14:foregroundMark x1="76200" y1="88000" x2="68500" y2="99400"/>
                          <a14:foregroundMark x1="68500" y1="99400" x2="48200" y2="87800"/>
                          <a14:foregroundMark x1="48200" y1="87800" x2="55800" y2="71200"/>
                          <a14:foregroundMark x1="55800" y1="71200" x2="56700" y2="83800"/>
                          <a14:foregroundMark x1="56700" y1="83800" x2="50600" y2="71400"/>
                          <a14:foregroundMark x1="50600" y1="71400" x2="59400" y2="57500"/>
                          <a14:foregroundMark x1="59400" y1="57500" x2="67700" y2="61700"/>
                          <a14:foregroundMark x1="67700" y1="61700" x2="61600" y2="68700"/>
                          <a14:foregroundMark x1="61600" y1="68700" x2="65100" y2="59900"/>
                          <a14:foregroundMark x1="65100" y1="59900" x2="67500" y2="68400"/>
                          <a14:foregroundMark x1="67500" y1="68400" x2="59800" y2="72900"/>
                          <a14:foregroundMark x1="59800" y1="72900" x2="62300" y2="62700"/>
                          <a14:foregroundMark x1="62300" y1="62700" x2="70300" y2="57900"/>
                          <a14:foregroundMark x1="70300" y1="57900" x2="60500" y2="65500"/>
                          <a14:foregroundMark x1="60500" y1="65500" x2="62600" y2="55200"/>
                          <a14:foregroundMark x1="62600" y1="55200" x2="80600" y2="28200"/>
                          <a14:foregroundMark x1="84708" y1="18077" x2="85787" y2="15418"/>
                          <a14:foregroundMark x1="80600" y1="28200" x2="81032" y2="27136"/>
                          <a14:foregroundMark x1="90243" y1="12925" x2="94700" y2="11300"/>
                          <a14:foregroundMark x1="86200" y1="14400" x2="87059" y2="14087"/>
                          <a14:foregroundMark x1="94700" y1="11300" x2="97500" y2="3200"/>
                          <a14:foregroundMark x1="97500" y1="3200" x2="92100" y2="66900"/>
                          <a14:foregroundMark x1="92100" y1="66900" x2="92500" y2="96200"/>
                          <a14:foregroundMark x1="92500" y1="96200" x2="77500" y2="97700"/>
                          <a14:foregroundMark x1="77500" y1="97700" x2="69200" y2="88200"/>
                          <a14:foregroundMark x1="69200" y1="88200" x2="57000" y2="91600"/>
                          <a14:foregroundMark x1="57000" y1="91600" x2="56400" y2="83200"/>
                          <a14:foregroundMark x1="56400" y1="83200" x2="37500" y2="95300"/>
                          <a14:foregroundMark x1="37500" y1="95300" x2="45000" y2="87000"/>
                          <a14:foregroundMark x1="45000" y1="87000" x2="37300" y2="93200"/>
                          <a14:foregroundMark x1="37300" y1="93200" x2="59300" y2="73800"/>
                          <a14:foregroundMark x1="59300" y1="73800" x2="53000" y2="83000"/>
                          <a14:foregroundMark x1="53000" y1="83000" x2="68800" y2="57000"/>
                          <a14:foregroundMark x1="68800" y1="57000" x2="51200" y2="79900"/>
                          <a14:foregroundMark x1="51200" y1="79900" x2="79600" y2="44200"/>
                          <a14:foregroundMark x1="79600" y1="44200" x2="60900" y2="66700"/>
                          <a14:foregroundMark x1="60900" y1="66700" x2="79300" y2="49200"/>
                          <a14:foregroundMark x1="79300" y1="49200" x2="58700" y2="75500"/>
                          <a14:foregroundMark x1="58700" y1="75500" x2="76300" y2="61500"/>
                          <a14:foregroundMark x1="76300" y1="61500" x2="51100" y2="92200"/>
                          <a14:foregroundMark x1="51100" y1="92200" x2="75200" y2="75900"/>
                          <a14:foregroundMark x1="75200" y1="75900" x2="68000" y2="85000"/>
                          <a14:foregroundMark x1="68000" y1="85000" x2="83000" y2="72100"/>
                          <a14:foregroundMark x1="83000" y1="72100" x2="77800" y2="79300"/>
                          <a14:foregroundMark x1="77800" y1="79300" x2="77000" y2="90200"/>
                          <a14:foregroundMark x1="77000" y1="90200" x2="85800" y2="88300"/>
                          <a14:foregroundMark x1="85800" y1="88300" x2="85800" y2="88300"/>
                          <a14:foregroundMark x1="92700" y1="10800" x2="98000" y2="4500"/>
                          <a14:foregroundMark x1="98000" y1="4500" x2="98300" y2="21700"/>
                          <a14:foregroundMark x1="98300" y1="21700" x2="96400" y2="13200"/>
                          <a14:foregroundMark x1="96400" y1="13200" x2="92000" y2="22100"/>
                          <a14:foregroundMark x1="92000" y1="22100" x2="94300" y2="12600"/>
                          <a14:foregroundMark x1="94300" y1="12600" x2="94800" y2="21500"/>
                          <a14:foregroundMark x1="94800" y1="21500" x2="97400" y2="13500"/>
                          <a14:foregroundMark x1="97400" y1="13500" x2="98300" y2="28200"/>
                          <a14:foregroundMark x1="98300" y1="28200" x2="95900" y2="37300"/>
                          <a14:foregroundMark x1="95900" y1="37300" x2="94500" y2="26400"/>
                          <a14:foregroundMark x1="94500" y1="26400" x2="96400" y2="38300"/>
                          <a14:foregroundMark x1="96400" y1="38300" x2="97700" y2="28000"/>
                          <a14:foregroundMark x1="97700" y1="28000" x2="97700" y2="42100"/>
                          <a14:foregroundMark x1="97700" y1="42100" x2="93100" y2="52200"/>
                          <a14:foregroundMark x1="93100" y1="52200" x2="98200" y2="43200"/>
                          <a14:foregroundMark x1="98200" y1="43200" x2="96500" y2="62200"/>
                          <a14:foregroundMark x1="96500" y1="62200" x2="92600" y2="73500"/>
                          <a14:foregroundMark x1="92600" y1="73500" x2="94100" y2="62700"/>
                          <a14:foregroundMark x1="94100" y1="62700" x2="93800" y2="99200"/>
                          <a14:foregroundMark x1="93800" y1="99200" x2="98500" y2="62400"/>
                          <a14:foregroundMark x1="98500" y1="62400" x2="96000" y2="77500"/>
                          <a14:foregroundMark x1="96000" y1="77500" x2="92900" y2="69700"/>
                          <a14:foregroundMark x1="92900" y1="69700" x2="93800" y2="97600"/>
                          <a14:foregroundMark x1="93800" y1="97600" x2="95000" y2="68600"/>
                          <a14:foregroundMark x1="95000" y1="68600" x2="94800" y2="95400"/>
                          <a14:foregroundMark x1="94800" y1="95400" x2="44100" y2="96700"/>
                          <a14:foregroundMark x1="44100" y1="96700" x2="66400" y2="95400"/>
                          <a14:foregroundMark x1="66400" y1="95400" x2="43400" y2="95000"/>
                          <a14:foregroundMark x1="43400" y1="95000" x2="60000" y2="95600"/>
                          <a14:foregroundMark x1="60000" y1="95600" x2="34300" y2="97200"/>
                          <a14:foregroundMark x1="34300" y1="97200" x2="48300" y2="98100"/>
                          <a14:foregroundMark x1="48300" y1="98100" x2="30808" y2="98563"/>
                          <a14:foregroundMark x1="30688" y1="98531" x2="38800" y2="98100"/>
                          <a14:foregroundMark x1="38800" y1="98100" x2="47000" y2="98100"/>
                          <a14:foregroundMark x1="47000" y1="98100" x2="36900" y2="97500"/>
                          <a14:foregroundMark x1="36900" y1="97500" x2="45000" y2="93700"/>
                          <a14:foregroundMark x1="45000" y1="93700" x2="63500" y2="94600"/>
                          <a14:foregroundMark x1="63500" y1="94600" x2="52900" y2="96400"/>
                          <a14:foregroundMark x1="52900" y1="96400" x2="83000" y2="93700"/>
                          <a14:foregroundMark x1="83000" y1="93700" x2="58100" y2="94000"/>
                          <a14:foregroundMark x1="58100" y1="94000" x2="67600" y2="96500"/>
                          <a14:foregroundMark x1="67600" y1="96500" x2="47200" y2="98500"/>
                          <a14:foregroundMark x1="47200" y1="98500" x2="87000" y2="99600"/>
                          <a14:foregroundMark x1="87000" y1="99600" x2="54600" y2="96900"/>
                          <a14:foregroundMark x1="54600" y1="96900" x2="71300" y2="96700"/>
                          <a14:foregroundMark x1="71300" y1="96700" x2="62300" y2="97000"/>
                          <a14:foregroundMark x1="62300" y1="97000" x2="86700" y2="89800"/>
                          <a14:foregroundMark x1="86700" y1="89800" x2="70600" y2="91300"/>
                          <a14:foregroundMark x1="70600" y1="91300" x2="79500" y2="91000"/>
                          <a14:foregroundMark x1="79500" y1="91000" x2="66100" y2="96500"/>
                          <a14:foregroundMark x1="66100" y1="96500" x2="86700" y2="97600"/>
                          <a14:foregroundMark x1="86700" y1="97600" x2="94600" y2="82700"/>
                          <a14:foregroundMark x1="94600" y1="82700" x2="97300" y2="97300"/>
                          <a14:foregroundMark x1="97300" y1="97300" x2="97500" y2="82200"/>
                          <a14:foregroundMark x1="97500" y1="82200" x2="96700" y2="95300"/>
                          <a14:foregroundMark x1="96700" y1="95300" x2="85100" y2="97300"/>
                          <a14:foregroundMark x1="85100" y1="97300" x2="97000" y2="96500"/>
                          <a14:foregroundMark x1="97000" y1="96500" x2="97900" y2="96500"/>
                          <a14:foregroundMark x1="94400" y1="7900" x2="98900" y2="1100"/>
                          <a14:foregroundMark x1="98900" y1="1100" x2="97500" y2="5800"/>
                          <a14:backgroundMark x1="23800" y1="25600" x2="23800" y2="25600"/>
                          <a14:backgroundMark x1="10600" y1="13700" x2="41500" y2="20600"/>
                          <a14:backgroundMark x1="29800" y1="98300" x2="29400" y2="99800"/>
                          <a14:backgroundMark x1="90200" y1="12900" x2="80800" y2="27000"/>
                          <a14:backgroundMark x1="80800" y1="27000" x2="89300" y2="12900"/>
                          <a14:backgroundMark x1="89300" y1="12900" x2="88100" y2="16200"/>
                          <a14:backgroundMark x1="85600" y1="14200" x2="85000" y2="148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9600" y="1371600"/>
              <a:ext cx="4876800" cy="48768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52400" y="1029929"/>
              <a:ext cx="5791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Calibri" panose="020F0502020204030204" pitchFamily="34" charset="0"/>
                  <a:cs typeface="Consolas" panose="020B0609020204030204" pitchFamily="49" charset="0"/>
                </a:rPr>
                <a:t>Mark Lu’s “Binary Float Displayer”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42865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S61C-ly-sp24">
  <a:themeElements>
    <a:clrScheme name="Custom 7">
      <a:dk1>
        <a:srgbClr val="000000"/>
      </a:dk1>
      <a:lt1>
        <a:srgbClr val="FFFFFF"/>
      </a:lt1>
      <a:dk2>
        <a:srgbClr val="002E5D"/>
      </a:dk2>
      <a:lt2>
        <a:srgbClr val="E5DCD1"/>
      </a:lt2>
      <a:accent1>
        <a:srgbClr val="00BDE2"/>
      </a:accent1>
      <a:accent2>
        <a:srgbClr val="C6DAC3"/>
      </a:accent2>
      <a:accent3>
        <a:srgbClr val="FEC016"/>
      </a:accent3>
      <a:accent4>
        <a:srgbClr val="D9E056"/>
      </a:accent4>
      <a:accent5>
        <a:srgbClr val="EB1379"/>
      </a:accent5>
      <a:accent6>
        <a:srgbClr val="A97EFA"/>
      </a:accent6>
      <a:hlink>
        <a:srgbClr val="93C9FE"/>
      </a:hlink>
      <a:folHlink>
        <a:srgbClr val="E5DCD1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>
        <a:noFill/>
        <a:ln w="28575">
          <a:solidFill>
            <a:schemeClr val="accent3"/>
          </a:solidFill>
          <a:headEnd type="none" w="med" len="med"/>
          <a:tailEnd type="triangle" w="lg" len="lg"/>
        </a:ln>
        <a:effectLst/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ln w="38100">
          <a:solidFill>
            <a:schemeClr val="tx1"/>
          </a:solidFill>
          <a:tailEnd type="triangl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sz="2000" dirty="0" smtClean="0">
            <a:solidFill>
              <a:schemeClr val="accent3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S61C-ly-sp24" id="{6EBEDE31-8C91-7741-A203-9DBB68715078}" vid="{6C9C14BD-A07F-2742-B45B-87144D3885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CS61C-ly-sp24</Template>
  <TotalTime>8032</TotalTime>
  <Words>4258</Words>
  <Application>Microsoft Macintosh PowerPoint</Application>
  <PresentationFormat>Widescreen</PresentationFormat>
  <Paragraphs>939</Paragraphs>
  <Slides>52</Slides>
  <Notes>52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5" baseType="lpstr">
      <vt:lpstr>.Hiragino Kaku Gothic Interface W3</vt:lpstr>
      <vt:lpstr>18 VAG Rounded Bold   07390</vt:lpstr>
      <vt:lpstr>ＭＳ Ｐゴシック</vt:lpstr>
      <vt:lpstr>VAGRundschriftDLig</vt:lpstr>
      <vt:lpstr>Arial</vt:lpstr>
      <vt:lpstr>Calibri</vt:lpstr>
      <vt:lpstr>Consolas</vt:lpstr>
      <vt:lpstr>Corbel</vt:lpstr>
      <vt:lpstr>Helvetica</vt:lpstr>
      <vt:lpstr>Symbol</vt:lpstr>
      <vt:lpstr>Wingdings</vt:lpstr>
      <vt:lpstr>Wingdings 2</vt:lpstr>
      <vt:lpstr>CS61C-ly-sp24</vt:lpstr>
      <vt:lpstr>Floating Point</vt:lpstr>
      <vt:lpstr>Faulty Heap Management</vt:lpstr>
      <vt:lpstr>PowerPoint Presentation</vt:lpstr>
      <vt:lpstr>Faulty Heap Management</vt:lpstr>
      <vt:lpstr>Great Idea #1: Abstraction (Levels of Representation/Interpretation)</vt:lpstr>
      <vt:lpstr>PowerPoint Presentation</vt:lpstr>
      <vt:lpstr>Quote of the Day</vt:lpstr>
      <vt:lpstr>Review of Integer Number Representations</vt:lpstr>
      <vt:lpstr>What about other numbers?</vt:lpstr>
      <vt:lpstr>“Fixed Point” Binary Representation</vt:lpstr>
      <vt:lpstr>Arithmetic with Fixed Point</vt:lpstr>
      <vt:lpstr>What about other numbers?</vt:lpstr>
      <vt:lpstr>PowerPoint Presentation</vt:lpstr>
      <vt:lpstr>Floating Point</vt:lpstr>
      <vt:lpstr>Enter Scientific Notation (in Decimal)</vt:lpstr>
      <vt:lpstr>Enter Scientific Notation (in Binary)</vt:lpstr>
      <vt:lpstr>IEEE 754 Floating Point Standard (1/3)</vt:lpstr>
      <vt:lpstr>IEEE 754 Floating Point Standard (1/3)</vt:lpstr>
      <vt:lpstr>IEEE 754 Floating Point Standard (2/3)</vt:lpstr>
      <vt:lpstr>IEEE 754 Floating Point Standard (3/3)</vt:lpstr>
      <vt:lpstr>“Father” of the Floating Point Standard</vt:lpstr>
      <vt:lpstr>Normalized Example</vt:lpstr>
      <vt:lpstr>PowerPoint Presentation</vt:lpstr>
      <vt:lpstr>Normalized Example</vt:lpstr>
      <vt:lpstr>Step Size</vt:lpstr>
      <vt:lpstr>Computing in the News(?) Climate Change</vt:lpstr>
      <vt:lpstr>PowerPoint Presentation</vt:lpstr>
      <vt:lpstr>Representing Zero</vt:lpstr>
      <vt:lpstr>Special Numbers</vt:lpstr>
      <vt:lpstr>Overflow and Underflow</vt:lpstr>
      <vt:lpstr>Overflow and Underflow</vt:lpstr>
      <vt:lpstr>Representation for ± ∞</vt:lpstr>
      <vt:lpstr>Representation for Not a Number</vt:lpstr>
      <vt:lpstr>Denorms: Gradual Underflow (1/2)</vt:lpstr>
      <vt:lpstr>Denorms: Gradual Underflow (2/2)</vt:lpstr>
      <vt:lpstr>Special Numbers, Summary</vt:lpstr>
      <vt:lpstr>For you: IEEE-754 Floating Point Converter</vt:lpstr>
      <vt:lpstr>PowerPoint Presentation</vt:lpstr>
      <vt:lpstr>Precision and Accuracy</vt:lpstr>
      <vt:lpstr>Double Precision Floating Point</vt:lpstr>
      <vt:lpstr>Other Floating Point Representations</vt:lpstr>
      <vt:lpstr>Floating Point Soup</vt:lpstr>
      <vt:lpstr>Who Uses What in Domain Accelerators?</vt:lpstr>
      <vt:lpstr>Unum</vt:lpstr>
      <vt:lpstr>Conclusion</vt:lpstr>
      <vt:lpstr>PowerPoint Presentation</vt:lpstr>
      <vt:lpstr>Ex 1: Convert Binary Floating Point to Decimal</vt:lpstr>
      <vt:lpstr>Ex 2: Convert Decimal to Binary Floating Point</vt:lpstr>
      <vt:lpstr>Ex 3: Represent 1/3</vt:lpstr>
      <vt:lpstr>Understanding the Significand (1/2)</vt:lpstr>
      <vt:lpstr>Understanding the Significand (2/2)</vt:lpstr>
      <vt:lpstr>Fractional Powers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Yan</dc:creator>
  <cp:lastModifiedBy>Lisa Yan</cp:lastModifiedBy>
  <cp:revision>193</cp:revision>
  <cp:lastPrinted>2022-09-07T01:26:57Z</cp:lastPrinted>
  <dcterms:created xsi:type="dcterms:W3CDTF">2022-09-05T01:33:11Z</dcterms:created>
  <dcterms:modified xsi:type="dcterms:W3CDTF">2024-01-29T19:37:22Z</dcterms:modified>
</cp:coreProperties>
</file>