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5143500" cx="9144000"/>
  <p:notesSz cx="6858000" cy="9144000"/>
  <p:embeddedFontLst>
    <p:embeddedFont>
      <p:font typeface="Helvetica Neue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CCAEE5-37F9-457A-BC9E-8E3530F1DF00}">
  <a:tblStyle styleId="{E3CCAEE5-37F9-457A-BC9E-8E3530F1DF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HelveticaNeue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HelveticaNeue-regular.fntdata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HelveticaNeue-italic.fntdata"/><Relationship Id="rId14" Type="http://schemas.openxmlformats.org/officeDocument/2006/relationships/slide" Target="slides/slide8.xml"/><Relationship Id="rId58" Type="http://schemas.openxmlformats.org/officeDocument/2006/relationships/font" Target="fonts/HelveticaNeue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243db8a3f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243db8a3f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74f0b905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b74f0b905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689fbb907d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689fbb907d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689fbb907d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689fbb907d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689fbb907d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689fbb907d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689fbb907d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689fbb907d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689fbb907d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689fbb907d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689fbb907d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689fbb907d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202e32ef3e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202e32ef3e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89fbb907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689fbb907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689fbb907d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689fbb907d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689fbb907d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689fbb907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689fbb907d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689fbb907d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689fbb907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689fbb907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689fbb907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689fbb907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689fbb907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689fbb907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689fbb907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689fbb907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689fbb907d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689fbb907d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689fbb907d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689fbb907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689fbb907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689fbb907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689fbb907d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689fbb907d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689fbb907d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689fbb907d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689fbb907d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689fbb907d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689fbb907d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689fbb907d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689fbb907d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689fbb907d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689fbb907d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689fbb907d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689fbb907d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689fbb907d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689fbb907d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689fbb907d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689fbb907d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689fbb907d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689fbb907d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689fbb907d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689fbb907d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689fbb907d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689fbb907d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689fbb907d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689fbb907d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2689fbb907d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689fbb907d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689fbb907d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689fbb907d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689fbb907d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689fbb907d_0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689fbb907d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68b9410af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68b9410af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689fbb907d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689fbb907d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689fbb907d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689fbb907d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68b35880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68b35880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689fbb907d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689fbb907d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689fbb907d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689fbb907d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689fbb907d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689fbb907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689fbb907d_0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689fbb907d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689fbb907d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689fbb907d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689fbb907d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2689fbb907d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689fbb907d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689fbb907d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689fbb907d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689fbb907d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689fbb907d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689fbb907d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b74f0b905f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b74f0b905f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Subtitle)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15" name="Google Shape;15;p2"/>
          <p:cNvSpPr txBox="1"/>
          <p:nvPr>
            <p:ph idx="2" type="subTitle"/>
          </p:nvPr>
        </p:nvSpPr>
        <p:spPr>
          <a:xfrm>
            <a:off x="1473000" y="3788500"/>
            <a:ext cx="6198000" cy="4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>
                <a:solidFill>
                  <a:srgbClr val="9E9E9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no subtitle)">
  <p:cSld name="TITLE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D9EAD3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D9EAD3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D9EAD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D9EAD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D9EAD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D9EAD3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Dan Scope">
  <p:cSld name="SECTION_HEADER_1_1">
    <p:bg>
      <p:bgPr>
        <a:solidFill>
          <a:srgbClr val="FCE5CD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Dan Scope">
  <p:cSld name="TITLE_AND_BODY_1_1">
    <p:bg>
      <p:bgPr>
        <a:solidFill>
          <a:srgbClr val="FCE5CD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Dan Scope">
  <p:cSld name="TITLE_AND_TWO_COLUMNS_1_1">
    <p:bg>
      <p:bgPr>
        <a:solidFill>
          <a:srgbClr val="FCE5CD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Dan Scope">
  <p:cSld name="TITLE_ONLY_1_1">
    <p:bg>
      <p:bgPr>
        <a:solidFill>
          <a:srgbClr val="FCE5CD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Dan Scope">
  <p:cSld name="ONE_COLUMN_TEXT_1_1">
    <p:bg>
      <p:bgPr>
        <a:solidFill>
          <a:srgbClr val="FCE5CD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Dan Scope">
  <p:cSld name="CUSTOM_1_1">
    <p:bg>
      <p:bgPr>
        <a:solidFill>
          <a:srgbClr val="FCE5CD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2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1" name="Google Shape;91;p2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" name="Google Shape;96;p2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CS 61C</a:t>
            </a:r>
            <a:endParaRPr b="1" sz="600">
              <a:solidFill>
                <a:schemeClr val="lt1"/>
              </a:solidFill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7628700" y="1017725"/>
            <a:ext cx="15153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Spring 2024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CS61C: Great Ideas in Computer Architecture (aka Machine Structures)</a:t>
            </a:r>
            <a:endParaRPr/>
          </a:p>
        </p:txBody>
      </p:sp>
      <p:sp>
        <p:nvSpPr>
          <p:cNvPr id="103" name="Google Shape;103;p23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11: RISC-V Part 4: Procedures</a:t>
            </a:r>
            <a:endParaRPr/>
          </a:p>
        </p:txBody>
      </p:sp>
      <p:sp>
        <p:nvSpPr>
          <p:cNvPr id="104" name="Google Shape;104;p23"/>
          <p:cNvSpPr txBox="1"/>
          <p:nvPr>
            <p:ph idx="2" type="subTitle"/>
          </p:nvPr>
        </p:nvSpPr>
        <p:spPr>
          <a:xfrm>
            <a:off x="1473000" y="3788500"/>
            <a:ext cx="6198000" cy="4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Instructors: Lisa Yan, Justin Yokota</a:t>
            </a:r>
            <a:endParaRPr/>
          </a:p>
        </p:txBody>
      </p:sp>
      <p:sp>
        <p:nvSpPr>
          <p:cNvPr id="105" name="Google Shape;10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 Functions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Memory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Calling Convention</a:t>
            </a:r>
            <a:endParaRPr/>
          </a:p>
        </p:txBody>
      </p:sp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18" name="Google Shape;118;p2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●"/>
            </a:pPr>
            <a:r>
              <a:rPr b="1" lang="en">
                <a:solidFill>
                  <a:srgbClr val="6AA84F"/>
                </a:solidFill>
              </a:rPr>
              <a:t>C </a:t>
            </a:r>
            <a:r>
              <a:rPr b="1" lang="en">
                <a:solidFill>
                  <a:srgbClr val="6AA84F"/>
                </a:solidFill>
              </a:rPr>
              <a:t>Functions</a:t>
            </a:r>
            <a:endParaRPr b="1">
              <a:solidFill>
                <a:srgbClr val="6AA84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Memory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Calling Convention</a:t>
            </a:r>
            <a:endParaRPr/>
          </a:p>
        </p:txBody>
      </p:sp>
      <p:sp>
        <p:nvSpPr>
          <p:cNvPr id="119" name="Google Shape;11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Functions</a:t>
            </a:r>
            <a:endParaRPr/>
          </a:p>
        </p:txBody>
      </p:sp>
      <p:sp>
        <p:nvSpPr>
          <p:cNvPr id="125" name="Google Shape;125;p2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6" name="Google Shape;12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6"/>
          <p:cNvSpPr txBox="1"/>
          <p:nvPr/>
        </p:nvSpPr>
        <p:spPr>
          <a:xfrm>
            <a:off x="4675400" y="1930175"/>
            <a:ext cx="2858700" cy="17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Two jumps for each function: Jump to the function for the function call, and jump back to the next line of code after the function returns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128" name="Google Shape;128;p26"/>
          <p:cNvCxnSpPr>
            <a:stCxn id="127" idx="1"/>
          </p:cNvCxnSpPr>
          <p:nvPr/>
        </p:nvCxnSpPr>
        <p:spPr>
          <a:xfrm rot="10800000">
            <a:off x="2282900" y="2568875"/>
            <a:ext cx="2392500" cy="233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26"/>
          <p:cNvCxnSpPr>
            <a:stCxn id="127" idx="1"/>
          </p:cNvCxnSpPr>
          <p:nvPr/>
        </p:nvCxnSpPr>
        <p:spPr>
          <a:xfrm flipH="1">
            <a:off x="2455400" y="2801975"/>
            <a:ext cx="2220000" cy="466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Functions</a:t>
            </a:r>
            <a:endParaRPr/>
          </a:p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36" name="Google Shape;13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7"/>
          <p:cNvSpPr txBox="1"/>
          <p:nvPr/>
        </p:nvSpPr>
        <p:spPr>
          <a:xfrm>
            <a:off x="3996200" y="1392875"/>
            <a:ext cx="4722900" cy="17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Calling a function: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Set function arguments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Goto the start of the function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During a function call: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Keep local scope separate from global scope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Perform the desired task of the function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Returning from a function: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Place the return value in a variable that can be accessed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Goto the line immediately after the function call</a:t>
            </a:r>
            <a:endParaRPr sz="1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with Maintaining Scope</a:t>
            </a:r>
            <a:endParaRPr/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 RISC-V, local scope doesn't exist; all registers are "kept" throughout the program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If a function changes register x10, then the global value of x10 will also change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Can we solve this by just making sure each function uses a different set of registers?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No; recursive function calls won't be able to use different registers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We'll need a way to store variables somewhere that no called function can change</a:t>
            </a:r>
            <a:endParaRPr sz="2100"/>
          </a:p>
        </p:txBody>
      </p:sp>
      <p:sp>
        <p:nvSpPr>
          <p:cNvPr id="144" name="Google Shape;14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with returning from a function</a:t>
            </a:r>
            <a:endParaRPr/>
          </a:p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 C, all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goto</a:t>
            </a:r>
            <a:r>
              <a:rPr lang="en" sz="2100"/>
              <a:t>s need to go to a specific label (that can't change)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However, when returning from a function, we need to jump to different places depending on who called the function (the </a:t>
            </a:r>
            <a:r>
              <a:rPr i="1" lang="en" sz="2100"/>
              <a:t>return address</a:t>
            </a:r>
            <a:r>
              <a:rPr lang="en" sz="2100"/>
              <a:t>).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This can be solved if we treat the return address as an input to the function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 doesn't actually let you store a label in a variable/argument, so we won't be able to reduce functions in C using just gotos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We'll need a way to send in the return address to a function, and jump to that return address when we finish with the function.</a:t>
            </a:r>
            <a:endParaRPr sz="2100"/>
          </a:p>
        </p:txBody>
      </p:sp>
      <p:sp>
        <p:nvSpPr>
          <p:cNvPr id="151" name="Google Shape;15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Converting C Functions with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goto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●"/>
            </a:pPr>
            <a:r>
              <a:rPr b="1" lang="en">
                <a:solidFill>
                  <a:srgbClr val="6AA84F"/>
                </a:solidFill>
              </a:rPr>
              <a:t>RISC-V Memory Model</a:t>
            </a:r>
            <a:endParaRPr b="1">
              <a:solidFill>
                <a:srgbClr val="6AA84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Calling Convention</a:t>
            </a:r>
            <a:endParaRPr/>
          </a:p>
        </p:txBody>
      </p:sp>
      <p:sp>
        <p:nvSpPr>
          <p:cNvPr id="158" name="Google Shape;15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/>
          <p:nvPr/>
        </p:nvSpPr>
        <p:spPr>
          <a:xfrm>
            <a:off x="6794508" y="1451500"/>
            <a:ext cx="1828800" cy="3086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rgbClr val="00BDE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C Memory Model</a:t>
            </a:r>
            <a:endParaRPr/>
          </a:p>
        </p:txBody>
      </p:sp>
      <p:sp>
        <p:nvSpPr>
          <p:cNvPr id="165" name="Google Shape;165;p31"/>
          <p:cNvSpPr txBox="1"/>
          <p:nvPr>
            <p:ph idx="1" type="body"/>
          </p:nvPr>
        </p:nvSpPr>
        <p:spPr>
          <a:xfrm>
            <a:off x="198500" y="1246825"/>
            <a:ext cx="4282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 C, memory was divided into four segments: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Code/Text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Static/Data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Heap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Stack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RISC-V uses the same memory layout. Today, we'll take a closer look at the </a:t>
            </a:r>
            <a:r>
              <a:rPr lang="en" sz="2100"/>
              <a:t>text </a:t>
            </a:r>
            <a:r>
              <a:rPr lang="en" sz="2100"/>
              <a:t>and stack segments</a:t>
            </a:r>
            <a:endParaRPr sz="2100"/>
          </a:p>
        </p:txBody>
      </p:sp>
      <p:sp>
        <p:nvSpPr>
          <p:cNvPr id="166" name="Google Shape;16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descr="Wide upward diagonal" id="167" name="Google Shape;167;p31"/>
          <p:cNvSpPr/>
          <p:nvPr/>
        </p:nvSpPr>
        <p:spPr>
          <a:xfrm>
            <a:off x="6794508" y="1803924"/>
            <a:ext cx="1828800" cy="1076400"/>
          </a:xfrm>
          <a:prstGeom prst="rect">
            <a:avLst/>
          </a:prstGeom>
          <a:blipFill rotWithShape="1">
            <a:blip r:embed="rId3">
              <a:alphaModFix amt="30000"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rgbClr val="00BDE2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31"/>
          <p:cNvSpPr/>
          <p:nvPr/>
        </p:nvSpPr>
        <p:spPr>
          <a:xfrm>
            <a:off x="6794508" y="3908950"/>
            <a:ext cx="1828800" cy="6288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rgbClr val="00BDE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31"/>
          <p:cNvSpPr/>
          <p:nvPr/>
        </p:nvSpPr>
        <p:spPr>
          <a:xfrm>
            <a:off x="6794508" y="3394600"/>
            <a:ext cx="1828800" cy="5145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rgbClr val="00BDE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70" name="Google Shape;170;p31"/>
          <p:cNvCxnSpPr/>
          <p:nvPr/>
        </p:nvCxnSpPr>
        <p:spPr>
          <a:xfrm>
            <a:off x="6794508" y="2880250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31"/>
          <p:cNvCxnSpPr/>
          <p:nvPr/>
        </p:nvCxnSpPr>
        <p:spPr>
          <a:xfrm>
            <a:off x="6794508" y="1803924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72" name="Google Shape;172;p31"/>
          <p:cNvSpPr txBox="1"/>
          <p:nvPr/>
        </p:nvSpPr>
        <p:spPr>
          <a:xfrm>
            <a:off x="7295865" y="3992442"/>
            <a:ext cx="86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text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7295863" y="3438027"/>
            <a:ext cx="86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data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4" name="Google Shape;174;p31"/>
          <p:cNvSpPr txBox="1"/>
          <p:nvPr/>
        </p:nvSpPr>
        <p:spPr>
          <a:xfrm>
            <a:off x="7323114" y="2919211"/>
            <a:ext cx="809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5" name="Google Shape;175;p31"/>
          <p:cNvSpPr txBox="1"/>
          <p:nvPr/>
        </p:nvSpPr>
        <p:spPr>
          <a:xfrm>
            <a:off x="7289562" y="1405359"/>
            <a:ext cx="83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stack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76" name="Google Shape;176;p31"/>
          <p:cNvCxnSpPr/>
          <p:nvPr/>
        </p:nvCxnSpPr>
        <p:spPr>
          <a:xfrm rot="10800000">
            <a:off x="7701220" y="2594650"/>
            <a:ext cx="0" cy="28560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" name="Google Shape;177;p31"/>
          <p:cNvCxnSpPr/>
          <p:nvPr/>
        </p:nvCxnSpPr>
        <p:spPr>
          <a:xfrm>
            <a:off x="7701220" y="1803924"/>
            <a:ext cx="0" cy="28590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8" name="Google Shape;178;p31"/>
          <p:cNvSpPr txBox="1"/>
          <p:nvPr/>
        </p:nvSpPr>
        <p:spPr>
          <a:xfrm>
            <a:off x="5690650" y="1407274"/>
            <a:ext cx="1119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0xFFFF FFFF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5690650" y="4336801"/>
            <a:ext cx="1119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0x0000 0000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</a:t>
            </a:r>
            <a:endParaRPr/>
          </a:p>
        </p:txBody>
      </p:sp>
      <p:sp>
        <p:nvSpPr>
          <p:cNvPr id="185" name="Google Shape;185;p32"/>
          <p:cNvSpPr txBox="1"/>
          <p:nvPr>
            <p:ph idx="1" type="body"/>
          </p:nvPr>
        </p:nvSpPr>
        <p:spPr>
          <a:xfrm>
            <a:off x="198500" y="1246825"/>
            <a:ext cx="4282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RISC-V code is also a form of data. This data gets stored in the text section of memory.</a:t>
            </a:r>
            <a:endParaRPr sz="2100"/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In RISC-V, every (real) instruction is stored as a 32-bit number.</a:t>
            </a:r>
            <a:endParaRPr sz="2100"/>
          </a:p>
          <a:p>
            <a:pPr indent="-34194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Thus, the "next" instruction is always stored 4 bytes after the current instruction.</a:t>
            </a:r>
            <a:endParaRPr sz="2100"/>
          </a:p>
          <a:p>
            <a:pPr indent="-34194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A special 33rd register called the </a:t>
            </a:r>
            <a:r>
              <a:rPr b="1" lang="en" sz="2100"/>
              <a:t>Program Counter</a:t>
            </a:r>
            <a:r>
              <a:rPr lang="en" sz="2100"/>
              <a:t> (or PC) keeps track of which line of code is currently being run.</a:t>
            </a:r>
            <a:endParaRPr sz="2100"/>
          </a:p>
        </p:txBody>
      </p:sp>
      <p:sp>
        <p:nvSpPr>
          <p:cNvPr id="186" name="Google Shape;18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87" name="Google Shape;187;p32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28500"/>
                <a:gridCol w="1435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addi x5 x0 5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xor x5 x6 x6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jal x1 Label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sw x5 8(x2)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0010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x0 x0 XX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0014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x0 x0 XX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8" name="Google Shape;188;p32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9" name="Google Shape;189;p32"/>
          <p:cNvSpPr/>
          <p:nvPr/>
        </p:nvSpPr>
        <p:spPr>
          <a:xfrm>
            <a:off x="4455775" y="2428150"/>
            <a:ext cx="1620000" cy="39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RISC-V Jump Instructions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198500" y="1246825"/>
            <a:ext cx="4527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The address of an instruction can be used (along with the PC) to perform the jumps we need for functions.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rd Label</a:t>
            </a:r>
            <a:r>
              <a:rPr lang="en" sz="2100"/>
              <a:t>: Jump And Link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Jumps to the given label, but also sets rd to PC+4 (the line after the current line)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Ex. If we run the current line,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x1</a:t>
            </a:r>
            <a:r>
              <a:rPr lang="en" sz="2100"/>
              <a:t> will be set to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0x0000 000C</a:t>
            </a:r>
            <a:r>
              <a:rPr lang="en" sz="2100"/>
              <a:t>, and PC will move to Label</a:t>
            </a:r>
            <a:endParaRPr sz="2100"/>
          </a:p>
        </p:txBody>
      </p:sp>
      <p:sp>
        <p:nvSpPr>
          <p:cNvPr id="196" name="Google Shape;19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97" name="Google Shape;197;p33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28500"/>
                <a:gridCol w="1435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addi x5 x0 5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xor x5 x6 x6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jal x1 Label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sw x5 8(x2)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0010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x0 x0 XX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0014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x0 x0 XX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98" name="Google Shape;198;p33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 0008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9" name="Google Shape;199;p33"/>
          <p:cNvSpPr/>
          <p:nvPr/>
        </p:nvSpPr>
        <p:spPr>
          <a:xfrm>
            <a:off x="4455775" y="2428150"/>
            <a:ext cx="1620000" cy="39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RISC-V Jump Instructions</a:t>
            </a:r>
            <a:endParaRPr/>
          </a:p>
        </p:txBody>
      </p:sp>
      <p:sp>
        <p:nvSpPr>
          <p:cNvPr id="205" name="Google Shape;205;p3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rd Label</a:t>
            </a:r>
            <a:r>
              <a:rPr lang="en" sz="2100"/>
              <a:t>: Jump And Link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Jumps to the given label, but also sets rd to PC+4 (the return address)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Often used for function calls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 Label</a:t>
            </a:r>
            <a:r>
              <a:rPr lang="en" sz="2100"/>
              <a:t>: Jump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(From last lecture) Jumps to the given label. </a:t>
            </a:r>
            <a:br>
              <a:rPr lang="en" sz="2100"/>
            </a:br>
            <a:r>
              <a:rPr lang="en" sz="2100"/>
              <a:t>Pseudoinstruction for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x0 Label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Used for unconditional jumps (ex. loops)</a:t>
            </a:r>
            <a:endParaRPr sz="2100"/>
          </a:p>
        </p:txBody>
      </p:sp>
      <p:sp>
        <p:nvSpPr>
          <p:cNvPr id="206" name="Google Shape;20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RISC-V Jump Instructions</a:t>
            </a:r>
            <a:endParaRPr/>
          </a:p>
        </p:txBody>
      </p:sp>
      <p:sp>
        <p:nvSpPr>
          <p:cNvPr id="212" name="Google Shape;212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jalr rd rs1 imm</a:t>
            </a:r>
            <a:r>
              <a:rPr lang="en" sz="2100"/>
              <a:t>: Jump and Link Register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Jumps to the instruction at address rs1+imm, and sets rd to PC+4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Less common than other jumps, but used for higher-order functions and </a:t>
            </a:r>
            <a:r>
              <a:rPr i="1" lang="en" sz="2100"/>
              <a:t>some</a:t>
            </a:r>
            <a:r>
              <a:rPr lang="en" sz="2100"/>
              <a:t> function calls (more next Wednesday)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rs1</a:t>
            </a:r>
            <a:r>
              <a:rPr lang="en" sz="2100"/>
              <a:t>: Jump to Register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Jumps to the instruction at address rs1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Also a pseudoinstruction for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jalr x0 rs1 0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Often used to return from a function</a:t>
            </a:r>
            <a:endParaRPr sz="2100"/>
          </a:p>
        </p:txBody>
      </p:sp>
      <p:sp>
        <p:nvSpPr>
          <p:cNvPr id="213" name="Google Shape;21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</a:t>
            </a:r>
            <a:endParaRPr/>
          </a:p>
        </p:txBody>
      </p:sp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198500" y="1246825"/>
            <a:ext cx="4282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 C: Each function call automatically creates a stack frame, with nested calls growing the stack downward.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 RISC-V: One of our registers (by convention x2, nicknamed sp, or "stack pointer") is set to the bottom of the stack. A function can choose to create a stack frame, by manipulating sp.</a:t>
            </a:r>
            <a:endParaRPr sz="2100"/>
          </a:p>
        </p:txBody>
      </p:sp>
      <p:sp>
        <p:nvSpPr>
          <p:cNvPr id="220" name="Google Shape;22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6448426" y="2819399"/>
            <a:ext cx="1733700" cy="9717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fooB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2" name="Google Shape;222;p36"/>
          <p:cNvSpPr/>
          <p:nvPr/>
        </p:nvSpPr>
        <p:spPr>
          <a:xfrm>
            <a:off x="6448426" y="3790955"/>
            <a:ext cx="1733700" cy="4017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fooC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3" name="Google Shape;223;p36"/>
          <p:cNvSpPr/>
          <p:nvPr/>
        </p:nvSpPr>
        <p:spPr>
          <a:xfrm>
            <a:off x="6448426" y="2419350"/>
            <a:ext cx="1733700" cy="4017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fooA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4766651" y="3964200"/>
            <a:ext cx="100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x2 = sp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" name="Google Shape;225;p36"/>
          <p:cNvCxnSpPr/>
          <p:nvPr/>
        </p:nvCxnSpPr>
        <p:spPr>
          <a:xfrm>
            <a:off x="5770657" y="4192795"/>
            <a:ext cx="306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6" name="Google Shape;226;p36"/>
          <p:cNvCxnSpPr>
            <a:stCxn id="222" idx="2"/>
          </p:cNvCxnSpPr>
          <p:nvPr/>
        </p:nvCxnSpPr>
        <p:spPr>
          <a:xfrm>
            <a:off x="7315276" y="4192655"/>
            <a:ext cx="0" cy="512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7" name="Google Shape;227;p36"/>
          <p:cNvSpPr txBox="1"/>
          <p:nvPr/>
        </p:nvSpPr>
        <p:spPr>
          <a:xfrm>
            <a:off x="5993383" y="1409057"/>
            <a:ext cx="2537100" cy="75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fooA() { fooB(); }</a:t>
            </a:r>
            <a:endParaRPr>
              <a:solidFill>
                <a:schemeClr val="dk1"/>
              </a:solidFill>
            </a:endParaRPr>
          </a:p>
          <a:p>
            <a:pPr indent="0" lvl="0" marL="79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fooB() { fooC(); }</a:t>
            </a:r>
            <a:endParaRPr>
              <a:solidFill>
                <a:schemeClr val="dk1"/>
              </a:solidFill>
            </a:endParaRPr>
          </a:p>
          <a:p>
            <a:pPr indent="0" lvl="0" marL="79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fooC() { … }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RISC-V: Rules for Manipulating the </a:t>
            </a:r>
            <a:r>
              <a:rPr lang="en"/>
              <a:t>Stack</a:t>
            </a:r>
            <a:endParaRPr/>
          </a:p>
        </p:txBody>
      </p:sp>
      <p:sp>
        <p:nvSpPr>
          <p:cNvPr id="233" name="Google Shape;233;p37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Anything above the sp at the start of a function belongs to another function. </a:t>
            </a:r>
            <a:r>
              <a:rPr b="1" lang="en" sz="2100"/>
              <a:t>You may not modify anything above the sp without permission.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Everything below the sp is safe to modify.</a:t>
            </a:r>
            <a:endParaRPr sz="2100"/>
          </a:p>
          <a:p>
            <a:pPr indent="-33194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But anyone else can modify it, so </a:t>
            </a:r>
            <a:r>
              <a:rPr b="1" lang="en" sz="2100"/>
              <a:t>you can't leave data there</a:t>
            </a:r>
            <a:r>
              <a:rPr lang="en" sz="2100"/>
              <a:t> and expect it to stay the same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By decrementing the sp, we can allocate as much space as we need for our function, that we can use however we want.</a:t>
            </a:r>
            <a:endParaRPr sz="2100"/>
          </a:p>
          <a:p>
            <a:pPr indent="-33194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After finishing a function call, </a:t>
            </a:r>
            <a:r>
              <a:rPr b="1" lang="en" sz="2100"/>
              <a:t>the sp must be set to its value from before the function call</a:t>
            </a:r>
            <a:endParaRPr b="1" sz="2100"/>
          </a:p>
        </p:txBody>
      </p:sp>
      <p:sp>
        <p:nvSpPr>
          <p:cNvPr id="234" name="Google Shape;23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35" name="Google Shape;235;p37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36" name="Google Shape;236;p37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242" name="Google Shape;242;p38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43" name="Google Shape;24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44" name="Google Shape;244;p38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0xABADCAFE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0x4F639DAB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0x14857642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45" name="Google Shape;245;p38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6" name="Google Shape;246;p38"/>
          <p:cNvSpPr/>
          <p:nvPr/>
        </p:nvSpPr>
        <p:spPr>
          <a:xfrm>
            <a:off x="2407313" y="1695275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247" name="Google Shape;247;p38"/>
          <p:cNvSpPr txBox="1"/>
          <p:nvPr/>
        </p:nvSpPr>
        <p:spPr>
          <a:xfrm>
            <a:off x="3623900" y="1978225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Space that we aren't allowed to change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48" name="Google Shape;248;p38"/>
          <p:cNvCxnSpPr>
            <a:stCxn id="247" idx="3"/>
          </p:cNvCxnSpPr>
          <p:nvPr/>
        </p:nvCxnSpPr>
        <p:spPr>
          <a:xfrm flipH="1" rot="10800000">
            <a:off x="5752700" y="2251825"/>
            <a:ext cx="1804500" cy="199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9" name="Google Shape;249;p38"/>
          <p:cNvSpPr txBox="1"/>
          <p:nvPr/>
        </p:nvSpPr>
        <p:spPr>
          <a:xfrm>
            <a:off x="3507600" y="3316700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By convention, stack addresses written from greatest to smallest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50" name="Google Shape;250;p38"/>
          <p:cNvCxnSpPr>
            <a:stCxn id="249" idx="3"/>
          </p:cNvCxnSpPr>
          <p:nvPr/>
        </p:nvCxnSpPr>
        <p:spPr>
          <a:xfrm flipH="1" rot="10800000">
            <a:off x="5636400" y="2832500"/>
            <a:ext cx="438000" cy="957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256" name="Google Shape;256;p39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7" name="Google Shape;25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58" name="Google Shape;258;p39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0xABADCAFE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0x4F639DAB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0x14857642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9" name="Google Shape;259;p39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60" name="Google Shape;260;p39"/>
          <p:cNvSpPr/>
          <p:nvPr/>
        </p:nvSpPr>
        <p:spPr>
          <a:xfrm>
            <a:off x="2417438" y="2030650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261" name="Google Shape;261;p39"/>
          <p:cNvSpPr txBox="1"/>
          <p:nvPr/>
        </p:nvSpPr>
        <p:spPr>
          <a:xfrm>
            <a:off x="3621100" y="3065575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Space that we can change however we want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62" name="Google Shape;262;p39"/>
          <p:cNvCxnSpPr>
            <a:stCxn id="261" idx="3"/>
          </p:cNvCxnSpPr>
          <p:nvPr/>
        </p:nvCxnSpPr>
        <p:spPr>
          <a:xfrm flipH="1" rot="10800000">
            <a:off x="5749900" y="3339175"/>
            <a:ext cx="1804500" cy="199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268" name="Google Shape;268;p40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9" name="Google Shape;26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70" name="Google Shape;270;p40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0xDEADBEEF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0xC561CCCC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0x14857642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71" name="Google Shape;271;p40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2" name="Google Shape;272;p40"/>
          <p:cNvSpPr/>
          <p:nvPr/>
        </p:nvSpPr>
        <p:spPr>
          <a:xfrm>
            <a:off x="2437713" y="2428150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273" name="Google Shape;273;p40"/>
          <p:cNvSpPr txBox="1"/>
          <p:nvPr/>
        </p:nvSpPr>
        <p:spPr>
          <a:xfrm>
            <a:off x="3621100" y="3065575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Space that fooC isn't allowed to change (guaranteed to stay the same)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74" name="Google Shape;274;p40"/>
          <p:cNvCxnSpPr>
            <a:stCxn id="273" idx="3"/>
          </p:cNvCxnSpPr>
          <p:nvPr/>
        </p:nvCxnSpPr>
        <p:spPr>
          <a:xfrm flipH="1" rot="10800000">
            <a:off x="5749900" y="3339175"/>
            <a:ext cx="1804500" cy="199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280" name="Google Shape;280;p41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1" name="Google Shape;281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82" name="Google Shape;282;p41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0xDEADBEEF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0xC561CCCC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0xF00CF00C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283" name="Google Shape;283;p41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84" name="Google Shape;284;p41"/>
          <p:cNvSpPr/>
          <p:nvPr/>
        </p:nvSpPr>
        <p:spPr>
          <a:xfrm>
            <a:off x="2447838" y="2825650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285" name="Google Shape;285;p41"/>
          <p:cNvSpPr txBox="1"/>
          <p:nvPr/>
        </p:nvSpPr>
        <p:spPr>
          <a:xfrm>
            <a:off x="3621100" y="3967800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After fooC, sp shouldn't be different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86" name="Google Shape;286;p41"/>
          <p:cNvCxnSpPr>
            <a:stCxn id="285" idx="3"/>
          </p:cNvCxnSpPr>
          <p:nvPr/>
        </p:nvCxnSpPr>
        <p:spPr>
          <a:xfrm>
            <a:off x="5749900" y="4440900"/>
            <a:ext cx="1713300" cy="348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292" name="Google Shape;292;p42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3" name="Google Shape;29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94" name="Google Shape;294;p42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0xDEADBEEF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0xC561CCCC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0xF00CF00C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295" name="Google Shape;295;p42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96" name="Google Shape;296;p42"/>
          <p:cNvSpPr/>
          <p:nvPr/>
        </p:nvSpPr>
        <p:spPr>
          <a:xfrm>
            <a:off x="2457988" y="3129775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297" name="Google Shape;297;p42"/>
          <p:cNvSpPr txBox="1"/>
          <p:nvPr/>
        </p:nvSpPr>
        <p:spPr>
          <a:xfrm>
            <a:off x="3621100" y="3967800"/>
            <a:ext cx="21288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sp needs to be restored to its original value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298" name="Google Shape;298;p42"/>
          <p:cNvCxnSpPr>
            <a:stCxn id="297" idx="3"/>
          </p:cNvCxnSpPr>
          <p:nvPr/>
        </p:nvCxnSpPr>
        <p:spPr>
          <a:xfrm>
            <a:off x="5749900" y="4440900"/>
            <a:ext cx="1713300" cy="348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Stack Manipulation: Example</a:t>
            </a:r>
            <a:endParaRPr/>
          </a:p>
        </p:txBody>
      </p:sp>
      <p:sp>
        <p:nvSpPr>
          <p:cNvPr id="304" name="Google Shape;304;p43"/>
          <p:cNvSpPr txBox="1"/>
          <p:nvPr>
            <p:ph idx="1" type="body"/>
          </p:nvPr>
        </p:nvSpPr>
        <p:spPr>
          <a:xfrm>
            <a:off x="198500" y="1246825"/>
            <a:ext cx="494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fooB: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-8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x1 fooC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addi sp sp 8</a:t>
            </a:r>
            <a:br>
              <a:rPr lang="en" sz="21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5" name="Google Shape;30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06" name="Google Shape;306;p43"/>
          <p:cNvGraphicFramePr/>
          <p:nvPr/>
        </p:nvGraphicFramePr>
        <p:xfrm>
          <a:off x="607665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80550"/>
                <a:gridCol w="1283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Address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0x12345678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0x9ABCDEF0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0x00000000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0xDEADBEEF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0xC561CCCC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FEF8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0xF00CF00C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307" name="Google Shape;307;p43"/>
          <p:cNvGraphicFramePr/>
          <p:nvPr/>
        </p:nvGraphicFramePr>
        <p:xfrm>
          <a:off x="6076650" y="416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381825"/>
                <a:gridCol w="1381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0xFFFF FF04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08" name="Google Shape;308;p43"/>
          <p:cNvSpPr/>
          <p:nvPr/>
        </p:nvSpPr>
        <p:spPr>
          <a:xfrm>
            <a:off x="2468138" y="3504875"/>
            <a:ext cx="1620000" cy="393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Line</a:t>
            </a:r>
            <a:endParaRPr/>
          </a:p>
        </p:txBody>
      </p:sp>
      <p:sp>
        <p:nvSpPr>
          <p:cNvPr id="309" name="Google Shape;309;p43"/>
          <p:cNvSpPr txBox="1"/>
          <p:nvPr/>
        </p:nvSpPr>
        <p:spPr>
          <a:xfrm>
            <a:off x="3580550" y="1869350"/>
            <a:ext cx="2128800" cy="13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Data will eventually be overwritten by another stack frame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310" name="Google Shape;310;p43"/>
          <p:cNvCxnSpPr>
            <a:stCxn id="309" idx="3"/>
          </p:cNvCxnSpPr>
          <p:nvPr/>
        </p:nvCxnSpPr>
        <p:spPr>
          <a:xfrm>
            <a:off x="5709350" y="2548550"/>
            <a:ext cx="1855200" cy="679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316" name="Google Shape;316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Converting C Functions with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goto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Memory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●"/>
            </a:pPr>
            <a:r>
              <a:rPr b="1" lang="en">
                <a:solidFill>
                  <a:srgbClr val="6AA84F"/>
                </a:solidFill>
              </a:rPr>
              <a:t>RISC-V Functions</a:t>
            </a:r>
            <a:endParaRPr b="1">
              <a:solidFill>
                <a:srgbClr val="6AA84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Calling Convention</a:t>
            </a:r>
            <a:endParaRPr/>
          </a:p>
        </p:txBody>
      </p:sp>
      <p:sp>
        <p:nvSpPr>
          <p:cNvPr id="317" name="Google Shape;31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23" name="Google Shape;323;p4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4" name="Google Shape;324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45"/>
          <p:cNvSpPr txBox="1"/>
          <p:nvPr/>
        </p:nvSpPr>
        <p:spPr>
          <a:xfrm>
            <a:off x="4675400" y="1321925"/>
            <a:ext cx="31527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Step 1: Define how foo plans to use registers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Inputs: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i: x10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We'll call this register "a0" for "argument"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Return Address: x1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We'll call this register "ra"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Output: x10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Yes, we'll reuse a0 for the return value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31" name="Google Shape;331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2" name="Google Shape;332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46"/>
          <p:cNvSpPr txBox="1"/>
          <p:nvPr/>
        </p:nvSpPr>
        <p:spPr>
          <a:xfrm>
            <a:off x="4675400" y="1321925"/>
            <a:ext cx="32238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Step 1: Define how foo plans to use registers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Stack Pointer: x2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Nicknamed "sp"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Register that will NOT be changed by foo: x8, x9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We can still use these registers, as long as they get restored by the end of the function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We'll call these registers "s0" and "s1" for "saved"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39" name="Google Shape;339;p4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0" name="Google Shape;34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1" name="Google Shape;341;p47"/>
          <p:cNvSpPr txBox="1"/>
          <p:nvPr/>
        </p:nvSpPr>
        <p:spPr>
          <a:xfrm>
            <a:off x="4675400" y="1321925"/>
            <a:ext cx="32238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Step 1: Define how foo plans to use registers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Registers that </a:t>
            </a:r>
            <a:r>
              <a:rPr i="1" lang="en" sz="1800">
                <a:solidFill>
                  <a:schemeClr val="dk1"/>
                </a:solidFill>
              </a:rPr>
              <a:t>may</a:t>
            </a:r>
            <a:r>
              <a:rPr lang="en" sz="1800">
                <a:solidFill>
                  <a:schemeClr val="dk1"/>
                </a:solidFill>
              </a:rPr>
              <a:t> be changed by our function call: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x5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Since foo can change this, anything that calls foo shouldn't save important data in this register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We'll call this register "t0" for "temporary"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47" name="Google Shape;347;p4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8" name="Google Shape;348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9" name="Google Shape;349;p48"/>
          <p:cNvSpPr txBox="1"/>
          <p:nvPr/>
        </p:nvSpPr>
        <p:spPr>
          <a:xfrm>
            <a:off x="4675400" y="1321925"/>
            <a:ext cx="3223800" cy="3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Step 1: Define how foo plans to use registers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graphicFrame>
        <p:nvGraphicFramePr>
          <p:cNvPr id="350" name="Google Shape;350;p48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56" name="Google Shape;356;p4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7" name="Google Shape;357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58" name="Google Shape;358;p49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64" name="Google Shape;364;p5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3    # 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# mv rd rs1 sets rd = rs1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5" name="Google Shape;365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66" name="Google Shape;366;p50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72" name="Google Shape;372;p5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3    # 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# mv rd rs1 sets rd = rs1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a0 100  # 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s1 a0   # Saves return value in 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3" name="Google Shape;373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74" name="Google Shape;374;p51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80" name="Google Shape;380;p5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3      # 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# mv rd rs1 sets rd = rs1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a0 100    # 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s1 a0     # Saves return value in 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s1 # 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1" name="Google Shape;381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82" name="Google Shape;382;p52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88" name="Google Shape;388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foo(i-1);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9" name="Google Shape;389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90" name="Google Shape;390;p53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396" name="Google Shape;396;p5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7" name="Google Shape;39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98" name="Google Shape;398;p54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04" name="Google Shape;404;p5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 {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05" name="Google Shape;405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06" name="Google Shape;406;p55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407" name="Google Shape;407;p55"/>
          <p:cNvCxnSpPr>
            <a:stCxn id="408" idx="1"/>
          </p:cNvCxnSpPr>
          <p:nvPr/>
        </p:nvCxnSpPr>
        <p:spPr>
          <a:xfrm rot="10800000">
            <a:off x="2759625" y="2599425"/>
            <a:ext cx="1327800" cy="289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8" name="Google Shape;408;p55"/>
          <p:cNvSpPr txBox="1"/>
          <p:nvPr/>
        </p:nvSpPr>
        <p:spPr>
          <a:xfrm>
            <a:off x="4087425" y="2497875"/>
            <a:ext cx="15816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Function call will change ra, a0. Need to save both somewhere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14" name="Google Shape;414;p5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-4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4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5" name="Google Shape;415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16" name="Google Shape;416;p56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417" name="Google Shape;417;p56"/>
          <p:cNvCxnSpPr>
            <a:stCxn id="418" idx="1"/>
          </p:cNvCxnSpPr>
          <p:nvPr/>
        </p:nvCxnSpPr>
        <p:spPr>
          <a:xfrm flipH="1">
            <a:off x="3529725" y="1700650"/>
            <a:ext cx="557700" cy="422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8" name="Google Shape;418;p56"/>
          <p:cNvSpPr txBox="1"/>
          <p:nvPr/>
        </p:nvSpPr>
        <p:spPr>
          <a:xfrm>
            <a:off x="4087425" y="1309300"/>
            <a:ext cx="15816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Option 1: Save ra on the stack at the start of the function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19" name="Google Shape;419;p56"/>
          <p:cNvSpPr txBox="1"/>
          <p:nvPr/>
        </p:nvSpPr>
        <p:spPr>
          <a:xfrm>
            <a:off x="4087425" y="3187225"/>
            <a:ext cx="1581600" cy="15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Then restore </a:t>
            </a:r>
            <a:r>
              <a:rPr lang="en" sz="1800">
                <a:solidFill>
                  <a:schemeClr val="dk1"/>
                </a:solidFill>
              </a:rPr>
              <a:t>ra from the stack (and restore the stack) at the end.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420" name="Google Shape;420;p56"/>
          <p:cNvCxnSpPr>
            <a:stCxn id="419" idx="1"/>
          </p:cNvCxnSpPr>
          <p:nvPr/>
        </p:nvCxnSpPr>
        <p:spPr>
          <a:xfrm flipH="1">
            <a:off x="3519825" y="3967825"/>
            <a:ext cx="567600" cy="111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26" name="Google Shape;426;p5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-4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4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7" name="Google Shape;427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28" name="Google Shape;428;p57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429" name="Google Shape;429;p57"/>
          <p:cNvCxnSpPr/>
          <p:nvPr/>
        </p:nvCxnSpPr>
        <p:spPr>
          <a:xfrm flipH="1">
            <a:off x="3524625" y="2173475"/>
            <a:ext cx="562800" cy="22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0" name="Google Shape;430;p57"/>
          <p:cNvSpPr txBox="1"/>
          <p:nvPr/>
        </p:nvSpPr>
        <p:spPr>
          <a:xfrm>
            <a:off x="4087425" y="1309300"/>
            <a:ext cx="15816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Option 2: Save a0 in a saved register so it won't get changed by foo's call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36" name="Google Shape;436;p5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7" name="Google Shape;437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38" name="Google Shape;438;p58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439" name="Google Shape;439;p58"/>
          <p:cNvCxnSpPr/>
          <p:nvPr/>
        </p:nvCxnSpPr>
        <p:spPr>
          <a:xfrm flipH="1">
            <a:off x="3509625" y="2173475"/>
            <a:ext cx="577800" cy="152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0" name="Google Shape;440;p58"/>
          <p:cNvSpPr txBox="1"/>
          <p:nvPr/>
        </p:nvSpPr>
        <p:spPr>
          <a:xfrm>
            <a:off x="4087425" y="1309300"/>
            <a:ext cx="15816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we modify s0, we need to restore it. Save its old value on the stack, and restore it later.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46" name="Google Shape;446;p5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t0 s0 -1 #int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a0 t0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t0 a0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t0  #int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jr ra         #return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7" name="Google Shape;447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48" name="Google Shape;448;p59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49" name="Google Shape;449;p59"/>
          <p:cNvSpPr txBox="1"/>
          <p:nvPr/>
        </p:nvSpPr>
        <p:spPr>
          <a:xfrm>
            <a:off x="4028075" y="1309300"/>
            <a:ext cx="1641000" cy="3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Use t0 for j, and a0 for 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Due to how foo works, we need to move data to/from a0 for function input/output.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450" name="Google Shape;450;p59"/>
          <p:cNvCxnSpPr>
            <a:stCxn id="449" idx="1"/>
          </p:cNvCxnSpPr>
          <p:nvPr/>
        </p:nvCxnSpPr>
        <p:spPr>
          <a:xfrm rot="10800000">
            <a:off x="3410975" y="3022000"/>
            <a:ext cx="617100" cy="15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Converting a C function into RISC-V</a:t>
            </a:r>
            <a:endParaRPr/>
          </a:p>
        </p:txBody>
      </p:sp>
      <p:sp>
        <p:nvSpPr>
          <p:cNvPr id="456" name="Google Shape;456;p6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    if(i == 0) return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a0 s0 -1 #int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a0  #int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jr ra         #return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7" name="Google Shape;457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58" name="Google Shape;458;p60"/>
          <p:cNvGraphicFramePr/>
          <p:nvPr/>
        </p:nvGraphicFramePr>
        <p:xfrm>
          <a:off x="5760225" y="209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441475"/>
                <a:gridCol w="1441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Register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Role in foo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i, return value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return address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stack pointer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Saved Register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Temporary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59" name="Google Shape;459;p60"/>
          <p:cNvSpPr txBox="1"/>
          <p:nvPr/>
        </p:nvSpPr>
        <p:spPr>
          <a:xfrm>
            <a:off x="4028075" y="1309300"/>
            <a:ext cx="1641000" cy="3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Alternative: Use a0 for j, and for 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Saves moving from t0 to a0 and back in this particular code.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460" name="Google Shape;460;p60"/>
          <p:cNvCxnSpPr>
            <a:stCxn id="459" idx="1"/>
          </p:cNvCxnSpPr>
          <p:nvPr/>
        </p:nvCxnSpPr>
        <p:spPr>
          <a:xfrm rot="10800000">
            <a:off x="3410975" y="3022000"/>
            <a:ext cx="617100" cy="15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code should go here?</a:t>
            </a:r>
            <a:endParaRPr/>
          </a:p>
        </p:txBody>
      </p:sp>
      <p:sp>
        <p:nvSpPr>
          <p:cNvPr id="466" name="Google Shape;466;p6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highlight>
                  <a:srgbClr val="FF0000"/>
                </a:highlight>
                <a:latin typeface="Consolas"/>
                <a:ea typeface="Consolas"/>
                <a:cs typeface="Consolas"/>
                <a:sym typeface="Consolas"/>
              </a:rPr>
              <a:t>&lt;CODE&gt;        #if(i == 0) return 0;</a:t>
            </a:r>
            <a:endParaRPr sz="2000">
              <a:highlight>
                <a:srgbClr val="FF0000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Next: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a0 s0 -1 #int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a0  #int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jr ra         #return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7" name="Google Shape;467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68" name="Google Shape;468;p61"/>
          <p:cNvGraphicFramePr/>
          <p:nvPr/>
        </p:nvGraphicFramePr>
        <p:xfrm>
          <a:off x="4572000" y="12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2025650"/>
                <a:gridCol w="2025650"/>
              </a:tblGrid>
              <a:tr h="168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A: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s0 x0 Next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 Epilogue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B: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jr ra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168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C: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 Epilogue</a:t>
                      </a:r>
                      <a:endParaRPr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D: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jr ra</a:t>
                      </a:r>
                      <a:endParaRPr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6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6" name="Google Shape;47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code should go here?</a:t>
            </a:r>
            <a:endParaRPr/>
          </a:p>
        </p:txBody>
      </p:sp>
      <p:sp>
        <p:nvSpPr>
          <p:cNvPr id="482" name="Google Shape;482;p6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 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bne s0 x0 Next# if i != 0, skip this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0       # int a =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 Epilogue   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# Go to Epilogue (to restore stack)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Next: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a0 s0 -1 #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a0  #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jr ra         #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3" name="Google Shape;48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84" name="Google Shape;484;p63"/>
          <p:cNvGraphicFramePr/>
          <p:nvPr/>
        </p:nvGraphicFramePr>
        <p:xfrm>
          <a:off x="4572000" y="12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2025650"/>
                <a:gridCol w="2025650"/>
              </a:tblGrid>
              <a:tr h="168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A: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s0 x0 Next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 Epilogue</a:t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B: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beq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jr ra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168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C: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 Epilogue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Option D: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bne s0 x0 Next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li a0 0</a:t>
                      </a:r>
                      <a:endParaRPr sz="1800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jr ra</a:t>
                      </a:r>
                      <a:endParaRPr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code should go here?</a:t>
            </a:r>
            <a:endParaRPr/>
          </a:p>
        </p:txBody>
      </p:sp>
      <p:sp>
        <p:nvSpPr>
          <p:cNvPr id="490" name="Google Shape;490;p6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 main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foo:          # int foo(int i)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-8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ra 0(sp)  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sw s0 4(sp)   # Prologue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 Move i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bne s0 x0 Next# if i != 0, skip this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0       # int a = 0;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 Epilogue    # Go to Epilogue (to restore stack)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Next: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a0 s0 -1 # int j = i - 1;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 j = foo(j);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a0  # int a = i + j;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Epilogue: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ra 0(sp) 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lw s0 4(sp) 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addi sp sp 8  # Epilogue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jr ra         # return a;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main: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3       # int j = foo(3);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s0 a0      # mv rd rs1 sets rd = rs1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 a0 100     # int k = foo(100);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jal ra foo    # call foo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mv s1 a0      # Saves return value in s1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add a0 s0 s1  # int m = j+k;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1" name="Google Shape;491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497" name="Google Shape;497;p6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Converting C Functions with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goto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Memory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RISC-V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●"/>
            </a:pPr>
            <a:r>
              <a:rPr b="1" lang="en">
                <a:solidFill>
                  <a:srgbClr val="6AA84F"/>
                </a:solidFill>
              </a:rPr>
              <a:t>Calling Convention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498" name="Google Shape;498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sp>
        <p:nvSpPr>
          <p:cNvPr id="504" name="Google Shape;504;p66"/>
          <p:cNvSpPr txBox="1"/>
          <p:nvPr>
            <p:ph idx="1" type="body"/>
          </p:nvPr>
        </p:nvSpPr>
        <p:spPr>
          <a:xfrm>
            <a:off x="198500" y="1246825"/>
            <a:ext cx="4846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When we wrote foo, we chose "roles" for each register based on how we wanted to use them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In order for someone else to use foo, they would have to know everything in the table on the right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We could choose to make one of these tables for every function we need to make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Better solution: Standardize a set of conventions that everyone agrees to follow.</a:t>
            </a:r>
            <a:endParaRPr sz="2100"/>
          </a:p>
        </p:txBody>
      </p:sp>
      <p:sp>
        <p:nvSpPr>
          <p:cNvPr id="505" name="Google Shape;505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6" name="Google Shape;506;p66"/>
          <p:cNvGraphicFramePr/>
          <p:nvPr/>
        </p:nvGraphicFramePr>
        <p:xfrm>
          <a:off x="5215775" y="1246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{E3CCAEE5-37F9-457A-BC9E-8E3530F1DF00}</a:tableStyleId>
              </a:tblPr>
              <a:tblGrid>
                <a:gridCol w="1713700"/>
                <a:gridCol w="1713700"/>
              </a:tblGrid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Register</a:t>
                      </a:r>
                      <a:endParaRPr sz="1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Role in foo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x10 = a0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i, return value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x1  = ra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return address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x2  = sp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stack pointer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x8  = s0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Saved Register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x9  = s1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Saved Register</a:t>
                      </a:r>
                      <a:endParaRPr sz="1700"/>
                    </a:p>
                  </a:txBody>
                  <a:tcPr marT="91425" marB="91425" marR="91425" marL="91425"/>
                </a:tc>
              </a:tr>
              <a:tr h="51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x5  = t0</a:t>
                      </a:r>
                      <a:endParaRPr sz="17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/>
                        <a:t>Temporary</a:t>
                      </a:r>
                      <a:endParaRPr sz="17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sp>
        <p:nvSpPr>
          <p:cNvPr id="512" name="Google Shape;512;p67"/>
          <p:cNvSpPr txBox="1"/>
          <p:nvPr>
            <p:ph idx="1" type="body"/>
          </p:nvPr>
        </p:nvSpPr>
        <p:spPr>
          <a:xfrm>
            <a:off x="198500" y="1246825"/>
            <a:ext cx="6019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Each register is given a name according to what its role is (no need to memorize the exact mapping):</a:t>
            </a:r>
            <a:endParaRPr sz="2100"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zero</a:t>
            </a:r>
            <a:r>
              <a:rPr lang="en" sz="2100"/>
              <a:t>: The x0 register, which always stores 0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ra</a:t>
            </a:r>
            <a:r>
              <a:rPr lang="en" sz="2100"/>
              <a:t>: x1, which is used to store return addresses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Two new pseudoinstructions that explicitly use this:</a:t>
            </a:r>
            <a:endParaRPr sz="2100"/>
          </a:p>
          <a:p>
            <a:pPr indent="-361950" lvl="2" marL="13716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■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jal Label -&gt; jal ra Label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  <a:p>
            <a:pPr indent="-361950" lvl="2" marL="13716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■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ret       -&gt; jr 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3" name="Google Shape;513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4" name="Google Shape;51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5250" y="1132063"/>
            <a:ext cx="2118050" cy="39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sp>
        <p:nvSpPr>
          <p:cNvPr id="520" name="Google Shape;520;p68"/>
          <p:cNvSpPr txBox="1"/>
          <p:nvPr>
            <p:ph idx="1" type="body"/>
          </p:nvPr>
        </p:nvSpPr>
        <p:spPr>
          <a:xfrm>
            <a:off x="198500" y="1246825"/>
            <a:ext cx="6019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Callee Saved registers: Registers that must be restored by the end of a function call (i.e. if you want to use it, the called function needs to save the old value)</a:t>
            </a:r>
            <a:endParaRPr sz="2100"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sp</a:t>
            </a:r>
            <a:r>
              <a:rPr lang="en" sz="2100"/>
              <a:t>: The x2 register, which is the stack pointer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s0-s11</a:t>
            </a:r>
            <a:r>
              <a:rPr lang="en" sz="2100"/>
              <a:t>: Saved registers</a:t>
            </a:r>
            <a:endParaRPr sz="2100"/>
          </a:p>
        </p:txBody>
      </p:sp>
      <p:sp>
        <p:nvSpPr>
          <p:cNvPr id="521" name="Google Shape;52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2" name="Google Shape;52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5250" y="1132063"/>
            <a:ext cx="2118050" cy="39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sp>
        <p:nvSpPr>
          <p:cNvPr id="528" name="Google Shape;528;p69"/>
          <p:cNvSpPr txBox="1"/>
          <p:nvPr>
            <p:ph idx="1" type="body"/>
          </p:nvPr>
        </p:nvSpPr>
        <p:spPr>
          <a:xfrm>
            <a:off x="198500" y="1246825"/>
            <a:ext cx="6019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Caller Saved registers: Registers that do not need to be restored by a called function (i.e. if you want to save a variable in this register, it needs to be saved somewhere before you call another function)</a:t>
            </a:r>
            <a:endParaRPr sz="2100"/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ra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a0-a7</a:t>
            </a:r>
            <a:r>
              <a:rPr lang="en" sz="2100"/>
              <a:t>: Registers used for function arguments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○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a0, a1</a:t>
            </a:r>
            <a:r>
              <a:rPr lang="en" sz="2100"/>
              <a:t> also used for function outputs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If a function needs more than 8 arguments, can use the stack to store more arguments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t0-t6</a:t>
            </a:r>
            <a:r>
              <a:rPr lang="en" sz="2100"/>
              <a:t>: Temporary Registers</a:t>
            </a:r>
            <a:endParaRPr sz="2100"/>
          </a:p>
        </p:txBody>
      </p:sp>
      <p:sp>
        <p:nvSpPr>
          <p:cNvPr id="529" name="Google Shape;529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0" name="Google Shape;53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5250" y="1132063"/>
            <a:ext cx="2118050" cy="39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Convention</a:t>
            </a:r>
            <a:endParaRPr/>
          </a:p>
        </p:txBody>
      </p:sp>
      <p:sp>
        <p:nvSpPr>
          <p:cNvPr id="536" name="Google Shape;536;p70"/>
          <p:cNvSpPr txBox="1"/>
          <p:nvPr>
            <p:ph idx="1" type="body"/>
          </p:nvPr>
        </p:nvSpPr>
        <p:spPr>
          <a:xfrm>
            <a:off x="198500" y="1246825"/>
            <a:ext cx="60198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Other registers: Registers that are out of scope for this class (don't use them!)</a:t>
            </a:r>
            <a:endParaRPr sz="2100"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gp</a:t>
            </a:r>
            <a:r>
              <a:rPr lang="en" sz="2100"/>
              <a:t>: The x3 register, used to store a reference to the heap. Also called the "global pointer"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tp</a:t>
            </a:r>
            <a:r>
              <a:rPr lang="en" sz="2100"/>
              <a:t>: The x4 register, used to store separate stacks for threads (multithreading will be covered in mid-March)</a:t>
            </a:r>
            <a:endParaRPr sz="2100"/>
          </a:p>
        </p:txBody>
      </p:sp>
      <p:sp>
        <p:nvSpPr>
          <p:cNvPr id="537" name="Google Shape;537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8" name="Google Shape;53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5250" y="1132063"/>
            <a:ext cx="2118050" cy="39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RISC-V Summary</a:t>
            </a:r>
            <a:endParaRPr/>
          </a:p>
        </p:txBody>
      </p:sp>
      <p:sp>
        <p:nvSpPr>
          <p:cNvPr id="544" name="Google Shape;544;p7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Over the past four lectures, we've covered almost everything about programming in RISC-V.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Arithmetic operations allow you to do math with registers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Immediate versions for register-constant operations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Loads/Stores for accessing memory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Branches for conditionally changing the current line of code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Jumps for function calls and unconditional jumps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Only a few remaining instructions left!</a:t>
            </a:r>
            <a:endParaRPr sz="2100"/>
          </a:p>
        </p:txBody>
      </p:sp>
      <p:sp>
        <p:nvSpPr>
          <p:cNvPr id="545" name="Google Shape;545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remaining RISC-V instructions not yet covered</a:t>
            </a:r>
            <a:endParaRPr/>
          </a:p>
        </p:txBody>
      </p:sp>
      <p:sp>
        <p:nvSpPr>
          <p:cNvPr id="551" name="Google Shape;551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2" name="Google Shape;552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slt, slti, sltu, sltiu</a:t>
            </a:r>
            <a:r>
              <a:rPr lang="en" sz="2100"/>
              <a:t>: Set Less Than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○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slt rd rs1 rs2</a:t>
            </a:r>
            <a:r>
              <a:rPr lang="en" sz="2100"/>
              <a:t>: Compares rs1 to rs2. If rs1 &lt; rs2 (signed), sets rd to 1. Otherwise sets rd to 0.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lh, lhu, sh</a:t>
            </a:r>
            <a:endParaRPr sz="2100">
              <a:latin typeface="Consolas"/>
              <a:ea typeface="Consolas"/>
              <a:cs typeface="Consolas"/>
              <a:sym typeface="Consolas"/>
            </a:endParaRPr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Load/Store Halfword: Same as </a:t>
            </a: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lb/lbu/sb</a:t>
            </a:r>
            <a:r>
              <a:rPr lang="en" sz="2100"/>
              <a:t>, but for 2-byte blocks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ebreak, ecall</a:t>
            </a:r>
            <a:r>
              <a:rPr lang="en" sz="2100"/>
              <a:t>: Environment Break/Call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Asks the computer to do something (ex. Print data, set a breakpoint for debugging, allocate heap space)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We'll provide utility functions that call ecall/ebreak for you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nsolas"/>
              <a:buChar char="●"/>
            </a:pPr>
            <a:r>
              <a:rPr lang="en" sz="2100">
                <a:latin typeface="Consolas"/>
                <a:ea typeface="Consolas"/>
                <a:cs typeface="Consolas"/>
                <a:sym typeface="Consolas"/>
              </a:rPr>
              <a:t>lui, auipc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00"/>
              <a:t>Next Wednesday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S61C (Weaver)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