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penSans-regular.fntdata"/><Relationship Id="rId21" Type="http://schemas.openxmlformats.org/officeDocument/2006/relationships/slide" Target="slides/slide16.xml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182aac8a1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182aac8a1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375e05f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375e05f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38cf76f4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38cf76f4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51d4d139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51d4d139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19cea92f3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19cea92f3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2d0cf15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2d0cf15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82aac8a1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182aac8a1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8198c685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48198c685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182aac8a1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182aac8a1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182aac8a1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182aac8a1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19cea92f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19cea92f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19cea92f3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19cea92f3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8198c685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48198c685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8198c685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8198c685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8198c68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48198c68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edstem.org/us/courses/40452/discussion/3213995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0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and course overview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CS 70!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a discrete math and probability class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clarity, it’s (discrete math) and (probability)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Discrete math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will be a lot of proofs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Probability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will be a lot of sets and counting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will also be calculus (it’s ok if you’ve forgotten it)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“Math without numbers”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389600"/>
            <a:ext cx="5023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Nate</a:t>
            </a:r>
            <a:r>
              <a:rPr lang="en" sz="1800"/>
              <a:t> (he/him)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Just finished BA in Math, CS, Physics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(Incoming) Grad student in Pure Math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Not here :’(, in UK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TAed CS 70 for five semesters (including one summer; also took in summer)</a:t>
            </a:r>
            <a:endParaRPr sz="1800"/>
          </a:p>
        </p:txBody>
      </p:sp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 b="0" l="16626" r="16626" t="0"/>
          <a:stretch/>
        </p:blipFill>
        <p:spPr>
          <a:xfrm rot="-5400000">
            <a:off x="5542763" y="1389587"/>
            <a:ext cx="2660977" cy="266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389600"/>
            <a:ext cx="5023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Nikki (she/her)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Studying CS/DS/Math :))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CS70 Head TA for 2 semesters, Data140 (Probability for Data Science) for 1 semester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Teaching probability section of the class!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8875" y="995250"/>
            <a:ext cx="2570024" cy="273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389600"/>
            <a:ext cx="44826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Victor (h</a:t>
            </a:r>
            <a:r>
              <a:rPr lang="en" sz="1800"/>
              <a:t>e/him)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Grad student 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BS in EECS in 2012</a:t>
            </a:r>
            <a:endParaRPr sz="1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Working full-time as an Engineering Manager at Everlaw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TAed CS 70 for three summers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Tenth(!) summer teaching CS 375!</a:t>
            </a:r>
            <a:endParaRPr sz="180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2763" y="1389588"/>
            <a:ext cx="2660975" cy="266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expectations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3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assume you have taken 61A (or equivalent)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There’s no coding in this class, but we will reference programming (python) a fair amount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a 4-unit course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Campus guidelines says 3 hours a week per unit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in the summer, everything is doubled because we have 8 weeks instead of 15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You should expect to spend 24 hours a week on CS 70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do </a:t>
            </a:r>
            <a:r>
              <a:rPr i="1" lang="en"/>
              <a:t>not </a:t>
            </a:r>
            <a:r>
              <a:rPr lang="en"/>
              <a:t>recommend taking any other technical courses over the summer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 hours will be spent in lecture, and 4 hours will be spent in discussion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should plan to spend </a:t>
            </a:r>
            <a:r>
              <a:rPr b="1" lang="en"/>
              <a:t>3 hours a day</a:t>
            </a:r>
            <a:r>
              <a:rPr lang="en"/>
              <a:t> (weekdays only) on the problem sets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If you have other commitments that require more than 16 hours a week, please talk to us!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expectations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course is intended to be taken synchronously, in-person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have a choice, we highly recommend doing things in-person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those who must be remote, we will do our best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the experience </a:t>
            </a:r>
            <a:r>
              <a:rPr b="1" lang="en"/>
              <a:t>will </a:t>
            </a:r>
            <a:r>
              <a:rPr lang="en"/>
              <a:t>be worse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Remote exams will be proctored, and you will need to submit a recording of you taking the exam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Remote discussion and office hours will have limited coverage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Some discussions happen before lecture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are expected to read the notes beforehand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Elephant in the room: grades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Discussion Attendance: 5%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need to attend 13 throughout the summer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 up for a discussion section if you haven’t already!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Vitamins: 5%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lowest two vitamins dropped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Homework: 20%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lowest two homeworks dropped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Quizzes: 30% (instead of a midterm)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lowest quiz dropped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Final: 40%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Assignments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Homework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Released </a:t>
            </a:r>
            <a:r>
              <a:rPr b="1" lang="en"/>
              <a:t>Monday, </a:t>
            </a:r>
            <a:r>
              <a:rPr lang="en"/>
              <a:t>due </a:t>
            </a:r>
            <a:r>
              <a:rPr b="1" lang="en"/>
              <a:t>Thursday</a:t>
            </a:r>
            <a:r>
              <a:rPr lang="en"/>
              <a:t> at 11:59pm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Grace period until </a:t>
            </a:r>
            <a:r>
              <a:rPr b="1" lang="en"/>
              <a:t>Friday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Vitamins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Released </a:t>
            </a:r>
            <a:r>
              <a:rPr b="1" lang="en"/>
              <a:t>Monday, </a:t>
            </a:r>
            <a:r>
              <a:rPr lang="en"/>
              <a:t>due </a:t>
            </a:r>
            <a:r>
              <a:rPr b="1" lang="en"/>
              <a:t>Thursday</a:t>
            </a:r>
            <a:r>
              <a:rPr lang="en"/>
              <a:t> at 11:59pm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Grace period until </a:t>
            </a:r>
            <a:r>
              <a:rPr b="1" lang="en"/>
              <a:t>Friday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Quizzes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Every other week (week 2, week 4, week 6)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Last week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class is not curved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…is what we’d like to say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“A typical GPA for a lower division course will fall in the range 2.8 - 3.3, depending on the course and the students who enroll.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 example, a GPA of 3.0 would result from: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35% A's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45% B's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13% C's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7% D's and F's”</a:t>
            </a:r>
            <a:endParaRPr/>
          </a:p>
        </p:txBody>
      </p:sp>
      <p:pic>
        <p:nvPicPr>
          <p:cNvPr id="122" name="Google Shape;122;p2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3050" y="2657100"/>
            <a:ext cx="3091800" cy="191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</a:t>
            </a:r>
            <a:endParaRPr/>
          </a:p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class is not curved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…is what we’d like to say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“A typical GPA for a lower division course will fall in the range 2.8 - 3.3, depending on the course and the students who enroll.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… but what about a GPA of 3.3?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40% A's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45% B+'s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10% C's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5% D's and F's”</a:t>
            </a:r>
            <a:endParaRPr/>
          </a:p>
        </p:txBody>
      </p:sp>
      <p:pic>
        <p:nvPicPr>
          <p:cNvPr id="129" name="Google Shape;129;p2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3050" y="2657100"/>
            <a:ext cx="3091800" cy="191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</a:t>
            </a:r>
            <a:endParaRPr/>
          </a:p>
        </p:txBody>
      </p:sp>
      <p:sp>
        <p:nvSpPr>
          <p:cNvPr id="135" name="Google Shape;13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This class is not curved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…is what we’d like to say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But we’re also not doing a traditional curve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instead of fitting your scores, we fit our exams </a:t>
            </a:r>
            <a:r>
              <a:rPr lang="en"/>
              <a:t>to the curve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 concretely, what does this mean?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exams have been written with an expected average (mean) of 50%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this allows for better differentiation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if the mean is too high, there’s no need to curve down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getting 50% on an exam is not a failing grade!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trike="sngStrike"/>
              <a:t>tldr: if your total score is around 50%, you’re getting some flavor of B</a:t>
            </a:r>
            <a:endParaRPr b="1" strike="sngStrike"/>
          </a:p>
          <a:p>
            <a:pPr indent="-30892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367"/>
              <a:t>please see </a:t>
            </a:r>
            <a:r>
              <a:rPr lang="en" sz="1367" u="sng">
                <a:solidFill>
                  <a:schemeClr val="hlink"/>
                </a:solidFill>
                <a:hlinkClick r:id="rId3"/>
              </a:rPr>
              <a:t>clarification on this</a:t>
            </a:r>
            <a:endParaRPr sz="1367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 of conduct</a:t>
            </a:r>
            <a:endParaRPr/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everything except for exams, you are allowed infinite collaboration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cite your sources: denote who you worked with, and what resources you consulted outside of the lecture notes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collaboration on quizzes or the final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You must always write up your own solutions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break the rules: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1st offense: 0 on the assignment or exam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2nd offense: 0 on the category (homework, quiz, final, etc)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CS 70?</a:t>
            </a:r>
            <a:endParaRPr/>
          </a:p>
        </p:txBody>
      </p:sp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Programs are just math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class hopes to provide the foundation upon which CS is built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we don’t teach this class first in the same way you want to learn the present before you learn the past (and future)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Thinking rigorously and reasoning logically is a good way to live life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Hopefully, after this class, you will more tools to convince yourself if something is true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tips</a:t>
            </a:r>
            <a:endParaRPr/>
          </a:p>
        </p:txBody>
      </p:sp>
      <p:sp>
        <p:nvSpPr>
          <p:cNvPr id="153" name="Google Shape;15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MAKE FRIENDS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Proofs is all about convincing others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 the “dumb” person in the room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will help here as much as we can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class takes time (sometimes, a </a:t>
            </a:r>
            <a:r>
              <a:rPr i="1" lang="en"/>
              <a:t>lot </a:t>
            </a:r>
            <a:r>
              <a:rPr lang="en"/>
              <a:t>of time)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Repetition and practice is the only way to learn the material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Read the notes </a:t>
            </a:r>
            <a:r>
              <a:rPr b="1" lang="en"/>
              <a:t>in addition </a:t>
            </a:r>
            <a:r>
              <a:rPr lang="en"/>
              <a:t>to lecture slides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Reading math requires multiple tries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read a paragraph and it doesn’t make sense, read it again!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Just like code, break things down line by line, sentence by sentence, to follow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Abstract as necessary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terminology</a:t>
            </a:r>
            <a:endParaRPr/>
          </a:p>
        </p:txBody>
      </p:sp>
      <p:sp>
        <p:nvSpPr>
          <p:cNvPr id="159" name="Google Shape;159;p30"/>
          <p:cNvSpPr txBox="1"/>
          <p:nvPr>
            <p:ph idx="1" type="body"/>
          </p:nvPr>
        </p:nvSpPr>
        <p:spPr>
          <a:xfrm>
            <a:off x="311700" y="1152475"/>
            <a:ext cx="8520600" cy="3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“Formally</a:t>
            </a:r>
            <a:r>
              <a:rPr lang="en"/>
              <a:t>"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Framing something in precise mathematical terms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Think of this as using “proofy” syntax, much like any programming language’s syntax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“Intuitively”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fancy way of saying “not mathy”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Think of this as “opposite of formally” (or a way to get partial credit if you’re stuck)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Divides (“|”)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formally, if a | b, there exists some q such that aq = b (and vice versa)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Parity (even/odd)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n is even, there exists some k such that n = 2k </a:t>
            </a:r>
            <a:r>
              <a:rPr lang="en"/>
              <a:t>(and vice versa)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n is odd, there exists some k such that n = 2k + 1 </a:t>
            </a:r>
            <a:r>
              <a:rPr lang="en"/>
              <a:t>(and vice versa)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number cannot be both even and odd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