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Open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6AD6770-0A9E-4835-9771-EA5B9676960B}">
  <a:tblStyle styleId="{46AD6770-0A9E-4835-9771-EA5B9676960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font" Target="fonts/OpenSans-bold.fntdata"/><Relationship Id="rId10" Type="http://schemas.openxmlformats.org/officeDocument/2006/relationships/slide" Target="slides/slide4.xml"/><Relationship Id="rId21" Type="http://schemas.openxmlformats.org/officeDocument/2006/relationships/font" Target="fonts/OpenSans-regular.fntdata"/><Relationship Id="rId13" Type="http://schemas.openxmlformats.org/officeDocument/2006/relationships/slide" Target="slides/slide7.xml"/><Relationship Id="rId24" Type="http://schemas.openxmlformats.org/officeDocument/2006/relationships/font" Target="fonts/OpenSans-boldItalic.fntdata"/><Relationship Id="rId12" Type="http://schemas.openxmlformats.org/officeDocument/2006/relationships/slide" Target="slides/slide6.xml"/><Relationship Id="rId23" Type="http://schemas.openxmlformats.org/officeDocument/2006/relationships/font" Target="fonts/OpenSa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484430c6e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484430c6e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484430c6e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484430c6e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484430c6e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484430c6e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484430c6e9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484430c6e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4e4bc9ff5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4e4bc9ff5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4e4bc9ff5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4e4bc9ff5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484430c6e9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484430c6e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4e4bc9ff51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4e4bc9ff51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4e4bc9ff51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4e4bc9ff51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4e4bc9ff51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4e4bc9ff51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4e4bc9ff51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4e4bc9ff51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4e4bc9ff51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4e4bc9ff51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4e4bc9ff51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4e4bc9ff51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31553"/>
            <a:ext cx="7766100" cy="8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C28220"/>
              </a:buClr>
              <a:buSzPts val="2800"/>
              <a:buFont typeface="Georgi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512694"/>
            <a:ext cx="7740600" cy="24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rgbClr val="2D637F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48759" y="4840170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1" y="211322"/>
            <a:ext cx="74643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C28220"/>
              </a:buClr>
              <a:buSzPts val="3000"/>
              <a:buFont typeface="Georgia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57201" y="1378333"/>
            <a:ext cx="37179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spcBef>
                <a:spcPts val="44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/>
            </a:lvl1pPr>
            <a:lvl2pPr indent="-3175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 sz="1400"/>
            </a:lvl2pPr>
            <a:lvl3pPr indent="-3175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■"/>
              <a:defRPr sz="1400"/>
            </a:lvl3pPr>
            <a:lvl4pPr indent="-3175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/>
            </a:lvl4pPr>
            <a:lvl5pPr indent="-3175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/>
            </a:lvl5pPr>
            <a:lvl6pPr indent="-3175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175125" y="1378333"/>
            <a:ext cx="37464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spcBef>
                <a:spcPts val="44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>
                <a:solidFill>
                  <a:srgbClr val="2D637F"/>
                </a:solidFill>
              </a:defRPr>
            </a:lvl1pPr>
            <a:lvl2pPr indent="-3175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 sz="1400">
                <a:solidFill>
                  <a:srgbClr val="2D637F"/>
                </a:solidFill>
              </a:defRPr>
            </a:lvl2pPr>
            <a:lvl3pPr indent="-3175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■"/>
              <a:defRPr sz="1400">
                <a:solidFill>
                  <a:srgbClr val="2D637F"/>
                </a:solidFill>
              </a:defRPr>
            </a:lvl3pPr>
            <a:lvl4pPr indent="-3175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>
                <a:solidFill>
                  <a:srgbClr val="2D637F"/>
                </a:solidFill>
              </a:defRPr>
            </a:lvl4pPr>
            <a:lvl5pPr indent="-3175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>
                <a:solidFill>
                  <a:srgbClr val="2D637F"/>
                </a:solidFill>
              </a:defRPr>
            </a:lvl5pPr>
            <a:lvl6pPr indent="-3175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4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70 Su23: Lecture 1</a:t>
            </a:r>
            <a:endParaRPr/>
          </a:p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Propositional logic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Propositions</a:t>
            </a:r>
            <a:endParaRPr/>
          </a:p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proposition is a statement that is either </a:t>
            </a:r>
            <a:r>
              <a:rPr b="1" lang="en"/>
              <a:t>true</a:t>
            </a:r>
            <a:r>
              <a:rPr lang="en"/>
              <a:t> or </a:t>
            </a:r>
            <a:r>
              <a:rPr b="1" lang="en"/>
              <a:t>false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 of propositions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2 + 2 = 4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2 + 2 = 5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Victor took BART to get to class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 that are </a:t>
            </a:r>
            <a:r>
              <a:rPr b="1" lang="en"/>
              <a:t>not</a:t>
            </a:r>
            <a:r>
              <a:rPr lang="en"/>
              <a:t> propositions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2 + 2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x + 2 = 5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statement is false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Victor is the best thing that has ever happened to CS 70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P, Q, R, and friends</a:t>
            </a:r>
            <a:endParaRPr/>
          </a:p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311700" y="1152475"/>
            <a:ext cx="8520600" cy="30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We bind propositions to variables to make them easier to work with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Some common operations on propositions: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b="1" lang="en"/>
              <a:t>Conjunction:</a:t>
            </a:r>
            <a:r>
              <a:rPr lang="en"/>
              <a:t> P ∧ Q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“P and Q”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True only when both P and Q are true 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b="1" lang="en"/>
              <a:t>Disjunction:</a:t>
            </a:r>
            <a:r>
              <a:rPr lang="en"/>
              <a:t> P ∨ Q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“P or Q”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True when at least one of P and Q is true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b="1" lang="en"/>
              <a:t>Negation:</a:t>
            </a:r>
            <a:r>
              <a:rPr lang="en"/>
              <a:t> ¬P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“not P”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True when P is false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These are called </a:t>
            </a:r>
            <a:r>
              <a:rPr i="1" lang="en"/>
              <a:t>propositional forms </a:t>
            </a:r>
            <a:r>
              <a:rPr lang="en"/>
              <a:t>(the result is itself a proposition)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If this sounds similar to booleans, that’s no coincidence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They’re not exactly the same, but we won’t go into details in this class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Truth tables</a:t>
            </a:r>
            <a:endParaRPr/>
          </a:p>
        </p:txBody>
      </p:sp>
      <p:sp>
        <p:nvSpPr>
          <p:cNvPr id="82" name="Google Shape;8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Enumeration of all possible values for propositions</a:t>
            </a:r>
            <a:endParaRPr/>
          </a:p>
        </p:txBody>
      </p:sp>
      <p:graphicFrame>
        <p:nvGraphicFramePr>
          <p:cNvPr id="83" name="Google Shape;83;p18"/>
          <p:cNvGraphicFramePr/>
          <p:nvPr/>
        </p:nvGraphicFramePr>
        <p:xfrm>
          <a:off x="952475" y="187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{46AD6770-0A9E-4835-9771-EA5B9676960B}</a:tableStyleId>
              </a:tblPr>
              <a:tblGrid>
                <a:gridCol w="625375"/>
                <a:gridCol w="736100"/>
                <a:gridCol w="1417375"/>
                <a:gridCol w="1357750"/>
                <a:gridCol w="1034150"/>
                <a:gridCol w="1034150"/>
                <a:gridCol w="10341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P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Q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P ∧ Q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P ∨ Q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¬P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</a:rPr>
                        <a:t>¬</a:t>
                      </a:r>
                      <a:r>
                        <a:rPr b="1" lang="en">
                          <a:solidFill>
                            <a:schemeClr val="dk1"/>
                          </a:solidFill>
                        </a:rPr>
                        <a:t>P ∧ ¬Q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¬P ∨ Q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idx="1" type="body"/>
          </p:nvPr>
        </p:nvSpPr>
        <p:spPr>
          <a:xfrm>
            <a:off x="301150" y="1149725"/>
            <a:ext cx="3657000" cy="5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Consider the following code snippet:</a:t>
            </a:r>
            <a:endParaRPr sz="1400"/>
          </a:p>
        </p:txBody>
      </p:sp>
      <p:sp>
        <p:nvSpPr>
          <p:cNvPr id="89" name="Google Shape;89;p19"/>
          <p:cNvSpPr txBox="1"/>
          <p:nvPr>
            <p:ph idx="4294967295" type="body"/>
          </p:nvPr>
        </p:nvSpPr>
        <p:spPr>
          <a:xfrm>
            <a:off x="4022725" y="1149732"/>
            <a:ext cx="3746400" cy="4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Now consider the following input/output: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52250" y="2888226"/>
            <a:ext cx="3717900" cy="88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i="1" lang="en" sz="1000"/>
              <a:t>Take note of the </a:t>
            </a:r>
            <a:r>
              <a:rPr i="1" lang="en" sz="1000"/>
              <a:t>ellipses</a:t>
            </a:r>
            <a:r>
              <a:rPr i="1" lang="en" sz="1000"/>
              <a:t>! </a:t>
            </a:r>
            <a:r>
              <a:rPr lang="en" sz="1000"/>
              <a:t>More can happen afterwards</a:t>
            </a:r>
            <a:endParaRPr sz="1000"/>
          </a:p>
        </p:txBody>
      </p:sp>
      <p:sp>
        <p:nvSpPr>
          <p:cNvPr id="91" name="Google Shape;91;p19"/>
          <p:cNvSpPr/>
          <p:nvPr/>
        </p:nvSpPr>
        <p:spPr>
          <a:xfrm>
            <a:off x="3816375" y="2080050"/>
            <a:ext cx="1601100" cy="3918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9"/>
          <p:cNvSpPr txBox="1"/>
          <p:nvPr/>
        </p:nvSpPr>
        <p:spPr>
          <a:xfrm>
            <a:off x="4022725" y="1594025"/>
            <a:ext cx="3746400" cy="18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</a:rPr>
              <a:t>&gt;&gt;&gt; some_func(5)</a:t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</a:rPr>
              <a:t>3</a:t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</a:rPr>
              <a:t>&gt;&gt;&gt; some_func(5)</a:t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</a:rPr>
              <a:t>12</a:t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</a:rPr>
              <a:t>&gt;&gt;&gt; some_func(1)</a:t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</a:rPr>
              <a:t>3</a:t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</a:rPr>
              <a:t>&gt;&gt;&gt; some_func(1)</a:t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</a:rPr>
              <a:t>14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" name="Google Shape;93;p19"/>
          <p:cNvSpPr txBox="1"/>
          <p:nvPr>
            <p:ph idx="4294967295" type="body"/>
          </p:nvPr>
        </p:nvSpPr>
        <p:spPr>
          <a:xfrm>
            <a:off x="4022725" y="3414123"/>
            <a:ext cx="3746400" cy="59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Which of these would convince us there was an error executing this code?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000" y="1523000"/>
            <a:ext cx="3061825" cy="13652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quick detour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quick detour</a:t>
            </a:r>
            <a:endParaRPr/>
          </a:p>
        </p:txBody>
      </p:sp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311700" y="1152475"/>
            <a:ext cx="8520600" cy="17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Let’s write this test up:</a:t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87175" y="2916300"/>
            <a:ext cx="8520600" cy="4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Simplifying:</a:t>
            </a:r>
            <a:endParaRPr/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2025" y="1260500"/>
            <a:ext cx="5437450" cy="1413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275" y="3399425"/>
            <a:ext cx="7703200" cy="89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quick detour</a:t>
            </a:r>
            <a:endParaRPr/>
          </a:p>
        </p:txBody>
      </p:sp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let’s draw out the truth table for this: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Let </a:t>
            </a:r>
            <a:r>
              <a:rPr b="1" lang="en" sz="1400"/>
              <a:t>P</a:t>
            </a:r>
            <a:r>
              <a:rPr lang="en" sz="1400"/>
              <a:t> =</a:t>
            </a:r>
            <a:r>
              <a:rPr lang="en" sz="1400"/>
              <a:t> x == 5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Q</a:t>
            </a:r>
            <a:r>
              <a:rPr lang="en" sz="1400"/>
              <a:t> = </a:t>
            </a:r>
            <a:r>
              <a:rPr i="1" lang="en" sz="1400"/>
              <a:t>some_func(x) </a:t>
            </a:r>
            <a:r>
              <a:rPr lang="en" sz="1400"/>
              <a:t>==</a:t>
            </a:r>
            <a:r>
              <a:rPr lang="en" sz="1400"/>
              <a:t> 3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R </a:t>
            </a:r>
            <a:r>
              <a:rPr lang="en" sz="1400"/>
              <a:t>= test(x)</a:t>
            </a:r>
            <a:endParaRPr sz="1400"/>
          </a:p>
        </p:txBody>
      </p:sp>
      <p:graphicFrame>
        <p:nvGraphicFramePr>
          <p:cNvPr id="111" name="Google Shape;111;p21"/>
          <p:cNvGraphicFramePr/>
          <p:nvPr/>
        </p:nvGraphicFramePr>
        <p:xfrm>
          <a:off x="2982325" y="1742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{46AD6770-0A9E-4835-9771-EA5B9676960B}</a:tableStyleId>
              </a:tblPr>
              <a:tblGrid>
                <a:gridCol w="618800"/>
                <a:gridCol w="763825"/>
                <a:gridCol w="1236625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P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Q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R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12" name="Google Shape;112;p21"/>
          <p:cNvGraphicFramePr/>
          <p:nvPr/>
        </p:nvGraphicFramePr>
        <p:xfrm>
          <a:off x="5601575" y="17424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{46AD6770-0A9E-4835-9771-EA5B9676960B}</a:tableStyleId>
              </a:tblPr>
              <a:tblGrid>
                <a:gridCol w="2125300"/>
              </a:tblGrid>
              <a:tr h="396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</a:rPr>
                        <a:t>¬P ∨ Q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Implication</a:t>
            </a:r>
            <a:endParaRPr/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logical construction </a:t>
            </a:r>
            <a:r>
              <a:rPr lang="en"/>
              <a:t>is so useful that it has its own name (and notation):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Implication: P ⇒ Q </a:t>
            </a:r>
            <a:r>
              <a:rPr lang="en"/>
              <a:t>(read as “P implies Q” or “if P, then Q”)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 ⇒ Q</a:t>
            </a:r>
            <a:r>
              <a:rPr b="1" lang="en"/>
              <a:t> </a:t>
            </a:r>
            <a:r>
              <a:rPr lang="en"/>
              <a:t>itself is either </a:t>
            </a:r>
            <a:r>
              <a:rPr b="1" lang="en"/>
              <a:t>true </a:t>
            </a:r>
            <a:r>
              <a:rPr lang="en"/>
              <a:t>or </a:t>
            </a:r>
            <a:r>
              <a:rPr b="1" lang="en"/>
              <a:t>false</a:t>
            </a:r>
            <a:r>
              <a:rPr lang="en"/>
              <a:t>, meaning that </a:t>
            </a:r>
            <a:r>
              <a:rPr b="1" lang="en"/>
              <a:t>it is also a proposition!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Some terminology: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 is the </a:t>
            </a:r>
            <a:r>
              <a:rPr i="1" lang="en"/>
              <a:t>antecedent </a:t>
            </a:r>
            <a:r>
              <a:rPr lang="en"/>
              <a:t>(or hypothesis/premise)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 is the </a:t>
            </a:r>
            <a:r>
              <a:rPr i="1" lang="en"/>
              <a:t>consequent </a:t>
            </a:r>
            <a:r>
              <a:rPr lang="en"/>
              <a:t>(or conclusion/outcome)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Two propositional forms are </a:t>
            </a:r>
            <a:r>
              <a:rPr b="1" lang="en"/>
              <a:t>logically equivalent </a:t>
            </a:r>
            <a:r>
              <a:rPr lang="en"/>
              <a:t>if their truth tables are identical (for example, P ⇒ Q ≡ ¬P ∨ Q)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Implication</a:t>
            </a:r>
            <a:endParaRPr/>
          </a:p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example implications: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stand in the rain, you will get wet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your total score is around 50%, you will receive some flavor of 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pigs can fly, cats can talk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implications for which P is always false are called “vacuously true”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ask Victor if he likes boba, he will say yes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/>
              <a:t>Implication is the basis for much of mathematics</a:t>
            </a:r>
            <a:endParaRPr b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Implication</a:t>
            </a:r>
            <a:endParaRPr/>
          </a:p>
        </p:txBody>
      </p:sp>
      <p:sp>
        <p:nvSpPr>
          <p:cNvPr id="130" name="Google Shape;130;p24"/>
          <p:cNvSpPr txBox="1"/>
          <p:nvPr>
            <p:ph idx="1" type="body"/>
          </p:nvPr>
        </p:nvSpPr>
        <p:spPr>
          <a:xfrm>
            <a:off x="311700" y="1152475"/>
            <a:ext cx="8520600" cy="3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can define some other terms from an implication: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</a:t>
            </a:r>
            <a:r>
              <a:rPr b="1" lang="en"/>
              <a:t>converse</a:t>
            </a:r>
            <a:r>
              <a:rPr lang="en"/>
              <a:t> of </a:t>
            </a:r>
            <a:r>
              <a:rPr lang="en"/>
              <a:t>P ⇒ Q is </a:t>
            </a:r>
            <a:r>
              <a:rPr b="1" lang="en"/>
              <a:t>Q ⇒ 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</a:t>
            </a:r>
            <a:r>
              <a:rPr b="1" lang="en"/>
              <a:t>contrapositive</a:t>
            </a:r>
            <a:r>
              <a:rPr lang="en"/>
              <a:t> of P ⇒ Q is </a:t>
            </a:r>
            <a:r>
              <a:rPr b="1" lang="en"/>
              <a:t>¬Q ⇒ ¬P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sanity check: implication and contrapositive are logically equivalent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If an implication and its converse are both true, we write this as </a:t>
            </a:r>
            <a:r>
              <a:rPr b="1" lang="en"/>
              <a:t>P ⇔ Q</a:t>
            </a:r>
            <a:endParaRPr b="1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read as </a:t>
            </a:r>
            <a:r>
              <a:rPr b="1" lang="en"/>
              <a:t>“P if and only if Q” </a:t>
            </a:r>
            <a:r>
              <a:rPr lang="en"/>
              <a:t>(iff)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Question: (P ⇒ Q) ⇒ (Q ⇒ P)?</a:t>
            </a:r>
            <a:endParaRPr sz="1000"/>
          </a:p>
        </p:txBody>
      </p:sp>
      <p:sp>
        <p:nvSpPr>
          <p:cNvPr id="131" name="Google Shape;131;p24"/>
          <p:cNvSpPr txBox="1"/>
          <p:nvPr>
            <p:ph idx="1" type="body"/>
          </p:nvPr>
        </p:nvSpPr>
        <p:spPr>
          <a:xfrm>
            <a:off x="3559600" y="3779675"/>
            <a:ext cx="52194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This is true iff P ⇔ Q (does your head hurt yet?)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Quantifiers</a:t>
            </a:r>
            <a:endParaRPr/>
          </a:p>
        </p:txBody>
      </p:sp>
      <p:sp>
        <p:nvSpPr>
          <p:cNvPr id="137" name="Google Shape;13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revisit our “not a proposition” from earlier: </a:t>
            </a:r>
            <a:r>
              <a:rPr b="1" lang="en"/>
              <a:t>x + 2 = 5</a:t>
            </a:r>
            <a:endParaRPr b="1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How do we turn this into a proposition?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Let P(x) = “x + 2 = 5” (this is still not a proposition)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We need to </a:t>
            </a:r>
            <a:r>
              <a:rPr b="1" lang="en" sz="1600"/>
              <a:t>quantify </a:t>
            </a:r>
            <a:r>
              <a:rPr lang="en" sz="1600"/>
              <a:t>it over some “universe”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Some examples: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P(3): </a:t>
            </a:r>
            <a:r>
              <a:rPr lang="en" sz="1600"/>
              <a:t>F</a:t>
            </a:r>
            <a:r>
              <a:rPr lang="en" sz="1600"/>
              <a:t>or x = 3, x + 2 = 5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P(1): For x = 1, x + 2 = 5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P(1) ∨ P(3): For x = 1 or x = 3, x + 2 = 5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For all integers x, x + 2 = 5 (universal quantifier)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There exists an integer x such that x + 2 = 5 (existential quantifier)</a:t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Quantifiers</a:t>
            </a:r>
            <a:endParaRPr/>
          </a:p>
        </p:txBody>
      </p:sp>
      <p:sp>
        <p:nvSpPr>
          <p:cNvPr id="143" name="Google Shape;143;p26"/>
          <p:cNvSpPr txBox="1"/>
          <p:nvPr>
            <p:ph idx="1" type="body"/>
          </p:nvPr>
        </p:nvSpPr>
        <p:spPr>
          <a:xfrm>
            <a:off x="311700" y="1152475"/>
            <a:ext cx="8520600" cy="320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Translating from english to math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every integer x, x + 2 = 5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∀ x ∈ ℤ, x + 2 = 5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exists some integer x such that x + 2 = 5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∃</a:t>
            </a:r>
            <a:r>
              <a:rPr lang="en"/>
              <a:t> x ∈ ℤ, x + 2 = 5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any integer x, there is some larger integer 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∀ x ∈ ℤ, ∃ y ∈ ℤ st y &gt; x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(∀x ∈ ℤ)(</a:t>
            </a:r>
            <a:r>
              <a:rPr lang="en" sz="100"/>
              <a:t> </a:t>
            </a:r>
            <a:r>
              <a:rPr lang="en"/>
              <a:t>∃y ∈ ℤ)(y &gt; x)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is a largest integer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∃ y ∈ ℤ st ∀ x ∈ ℤ, y &gt; x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(∃y ∈ ℤ)</a:t>
            </a:r>
            <a:r>
              <a:rPr lang="en" sz="100"/>
              <a:t> </a:t>
            </a:r>
            <a:r>
              <a:rPr lang="en"/>
              <a:t>(∀x ∈ ℤ)(y &gt; x)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DeMorgan’s Laws</a:t>
            </a:r>
            <a:endParaRPr/>
          </a:p>
        </p:txBody>
      </p:sp>
      <p:sp>
        <p:nvSpPr>
          <p:cNvPr id="149" name="Google Shape;149;p27"/>
          <p:cNvSpPr txBox="1"/>
          <p:nvPr>
            <p:ph idx="1" type="body"/>
          </p:nvPr>
        </p:nvSpPr>
        <p:spPr>
          <a:xfrm>
            <a:off x="311700" y="1152475"/>
            <a:ext cx="8520600" cy="330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Naming something after yourself is the old way of commenting “first!”</a:t>
            </a:r>
            <a:endParaRPr/>
          </a:p>
          <a:p>
            <a:pPr indent="-325755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¬(P∧Q) ≡ ¬P ∨ ¬Q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¬(P∨Q) ≡ ¬P ∧ ¬Q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 similar property holds for quantifiers:</a:t>
            </a:r>
            <a:endParaRPr/>
          </a:p>
          <a:p>
            <a:pPr indent="-325755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¬(∀xP(x)) ≡ ∃x¬P(x)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¬(∃xP(x)) ≡ ∀x¬P(x)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Example from earlier: </a:t>
            </a:r>
            <a:r>
              <a:rPr i="1" lang="en"/>
              <a:t>not (x == 5 and some_func(x) != 3)</a:t>
            </a:r>
            <a:endParaRPr i="1"/>
          </a:p>
          <a:p>
            <a:pPr indent="-325755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¬(x == 5 ∧ some_func(x) != 3) ≡ x != 5 ∨ some_func(x) == 3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Or, with P and Q, ¬(P ∧ ¬Q) ≡ ¬P ∨ Q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class: proofs</a:t>
            </a:r>
            <a:endParaRPr/>
          </a:p>
        </p:txBody>
      </p:sp>
      <p:sp>
        <p:nvSpPr>
          <p:cNvPr id="155" name="Google Shape;155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Let’s put all of this together so we can start </a:t>
            </a:r>
            <a:r>
              <a:rPr b="1" lang="en"/>
              <a:t>proving </a:t>
            </a:r>
            <a:r>
              <a:rPr lang="en"/>
              <a:t>things are true or false!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randSlideShow_Heritage 16:9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