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5143500" cx="9144000"/>
  <p:notesSz cx="6858000" cy="9144000"/>
  <p:embeddedFontLst>
    <p:embeddedFont>
      <p:font typeface="Open Sans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AFE2528-5148-4F2A-B043-5541CA5E231F}">
  <a:tblStyle styleId="{9AFE2528-5148-4F2A-B043-5541CA5E231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OpenSans-regular.fntdata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OpenSans-italic.fntdata"/><Relationship Id="rId12" Type="http://schemas.openxmlformats.org/officeDocument/2006/relationships/slide" Target="slides/slide6.xml"/><Relationship Id="rId34" Type="http://schemas.openxmlformats.org/officeDocument/2006/relationships/font" Target="fonts/OpenSans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36" Type="http://schemas.openxmlformats.org/officeDocument/2006/relationships/font" Target="fonts/OpenSans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5059662968_1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5059662968_1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2ab559fa3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2ab559fa3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50e916db8b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50e916db8b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5059662968_1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5059662968_1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50e916db8b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50e916db8b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50e916db8b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50e916db8b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50e916db8b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50e916db8b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50e916db8b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50e916db8b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5059662968_1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5059662968_1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50e916db8b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50e916db8b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5059662968_1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5059662968_1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50e916db8b_1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50e916db8b_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50e916db8b_1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50e916db8b_1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50e916db8b_1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50e916db8b_1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5059662968_1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5059662968_1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5059662968_1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5059662968_1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50e916db8b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50e916db8b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50e916db8b_1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50e916db8b_1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50e916db8b_1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50e916db8b_1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50e916db8b_1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50e916db8b_1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50e916db8b_1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50e916db8b_1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5059662968_1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5059662968_1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50e916db8b_1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50e916db8b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2ab559fa34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2ab559fa34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50e916db8b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50e916db8b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50e916db8b_1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50e916db8b_1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31553"/>
            <a:ext cx="7766100" cy="8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C28220"/>
              </a:buClr>
              <a:buSzPts val="2800"/>
              <a:buFont typeface="Georgia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512694"/>
            <a:ext cx="7740600" cy="24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rgbClr val="2D637F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48759" y="4840170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7201" y="211322"/>
            <a:ext cx="74643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C28220"/>
              </a:buClr>
              <a:buSzPts val="3000"/>
              <a:buFont typeface="Georgia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57201" y="1378333"/>
            <a:ext cx="3717900" cy="27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spcBef>
                <a:spcPts val="44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/>
            </a:lvl1pPr>
            <a:lvl2pPr indent="-3175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 sz="1400"/>
            </a:lvl2pPr>
            <a:lvl3pPr indent="-3175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■"/>
              <a:defRPr sz="1400"/>
            </a:lvl3pPr>
            <a:lvl4pPr indent="-3175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/>
            </a:lvl4pPr>
            <a:lvl5pPr indent="-3175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/>
            </a:lvl5pPr>
            <a:lvl6pPr indent="-3175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indent="-3175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indent="-3175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indent="-3175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175125" y="1378333"/>
            <a:ext cx="3746400" cy="27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spcBef>
                <a:spcPts val="44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>
                <a:solidFill>
                  <a:srgbClr val="2D637F"/>
                </a:solidFill>
              </a:defRPr>
            </a:lvl1pPr>
            <a:lvl2pPr indent="-3175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 sz="1400">
                <a:solidFill>
                  <a:srgbClr val="2D637F"/>
                </a:solidFill>
              </a:defRPr>
            </a:lvl2pPr>
            <a:lvl3pPr indent="-3175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■"/>
              <a:defRPr sz="1400">
                <a:solidFill>
                  <a:srgbClr val="2D637F"/>
                </a:solidFill>
              </a:defRPr>
            </a:lvl3pPr>
            <a:lvl4pPr indent="-3175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>
                <a:solidFill>
                  <a:srgbClr val="2D637F"/>
                </a:solidFill>
              </a:defRPr>
            </a:lvl4pPr>
            <a:lvl5pPr indent="-3175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>
                <a:solidFill>
                  <a:srgbClr val="2D637F"/>
                </a:solidFill>
              </a:defRPr>
            </a:lvl5pPr>
            <a:lvl6pPr indent="-3175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indent="-3175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indent="-3175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indent="-3175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70 Su23: Lecture 2</a:t>
            </a:r>
            <a:endParaRPr/>
          </a:p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Proofs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Clarifications</a:t>
            </a:r>
            <a:endParaRPr/>
          </a:p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element of: ∈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read: “in (the set)”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denote membership of any set (A, B, S, whatever)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the fancy letters denote “common” sets:</a:t>
            </a:r>
            <a:endParaRPr/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ℕ is the natural numbers (for this class, this includes 0!)</a:t>
            </a:r>
            <a:endParaRPr/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ℤ is the integers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(example)  ∀ x ∈ ℕ: “for all x in ℕ”, “for all natural numbers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clarification on grade distribution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refer to the ed post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Refresher: implication</a:t>
            </a:r>
            <a:endParaRPr/>
          </a:p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Implication</a:t>
            </a:r>
            <a:endParaRPr b="1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P ⇒ Q </a:t>
            </a:r>
            <a:r>
              <a:rPr lang="en"/>
              <a:t>(“P implies Q”, “if P, then Q”)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does it mean for an implication to be true (or false)?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</a:t>
            </a:r>
            <a:r>
              <a:rPr b="1" lang="en"/>
              <a:t>P</a:t>
            </a:r>
            <a:r>
              <a:rPr lang="en"/>
              <a:t> is true, </a:t>
            </a:r>
            <a:r>
              <a:rPr b="1" lang="en"/>
              <a:t>Q</a:t>
            </a:r>
            <a:r>
              <a:rPr lang="en"/>
              <a:t> is definitely true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</a:t>
            </a:r>
            <a:r>
              <a:rPr b="1" lang="en"/>
              <a:t>P</a:t>
            </a:r>
            <a:r>
              <a:rPr lang="en"/>
              <a:t> is false, </a:t>
            </a:r>
            <a:r>
              <a:rPr b="1" lang="en"/>
              <a:t>P ⇒ Q</a:t>
            </a:r>
            <a:r>
              <a:rPr lang="en"/>
              <a:t> is (vacuously) true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this is different from </a:t>
            </a:r>
            <a:r>
              <a:rPr b="1" lang="en"/>
              <a:t>Q</a:t>
            </a:r>
            <a:r>
              <a:rPr lang="en"/>
              <a:t> being true!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you can find an example where </a:t>
            </a:r>
            <a:r>
              <a:rPr b="1" lang="en"/>
              <a:t>P </a:t>
            </a:r>
            <a:r>
              <a:rPr lang="en"/>
              <a:t>is true and </a:t>
            </a:r>
            <a:r>
              <a:rPr b="1" lang="en"/>
              <a:t>Q </a:t>
            </a:r>
            <a:r>
              <a:rPr lang="en"/>
              <a:t>is false,</a:t>
            </a:r>
            <a:br>
              <a:rPr lang="en"/>
            </a:br>
            <a:r>
              <a:rPr lang="en"/>
              <a:t>you know that </a:t>
            </a:r>
            <a:r>
              <a:rPr b="1" lang="en"/>
              <a:t>P ⇒ Q </a:t>
            </a:r>
            <a:r>
              <a:rPr lang="en"/>
              <a:t>is false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transitive: </a:t>
            </a:r>
            <a:r>
              <a:rPr lang="en"/>
              <a:t>if </a:t>
            </a:r>
            <a:r>
              <a:rPr b="1" lang="en"/>
              <a:t>P ⇒ Q</a:t>
            </a:r>
            <a:r>
              <a:rPr lang="en"/>
              <a:t> and </a:t>
            </a:r>
            <a:r>
              <a:rPr b="1" lang="en"/>
              <a:t>Q ⇒ R</a:t>
            </a:r>
            <a:r>
              <a:rPr lang="en"/>
              <a:t>, then </a:t>
            </a:r>
            <a:r>
              <a:rPr b="1" lang="en"/>
              <a:t>P ⇒ R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why?</a:t>
            </a:r>
            <a:endParaRPr/>
          </a:p>
        </p:txBody>
      </p:sp>
      <p:graphicFrame>
        <p:nvGraphicFramePr>
          <p:cNvPr id="77" name="Google Shape;77;p17"/>
          <p:cNvGraphicFramePr/>
          <p:nvPr/>
        </p:nvGraphicFramePr>
        <p:xfrm>
          <a:off x="6206650" y="24695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{9AFE2528-5148-4F2A-B043-5541CA5E231F}</a:tableStyleId>
              </a:tblPr>
              <a:tblGrid>
                <a:gridCol w="773025"/>
                <a:gridCol w="773025"/>
                <a:gridCol w="773025"/>
              </a:tblGrid>
              <a:tr h="422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P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Q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P ⇒ Q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T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T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T</a:t>
                      </a:r>
                      <a:endParaRPr b="1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Claim: implication is transitive</a:t>
            </a:r>
            <a:endParaRPr/>
          </a:p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311700" y="1152475"/>
            <a:ext cx="8520600" cy="33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Let </a:t>
            </a:r>
            <a:r>
              <a:rPr b="1" lang="en"/>
              <a:t>P</a:t>
            </a:r>
            <a:r>
              <a:rPr lang="en"/>
              <a:t>, </a:t>
            </a:r>
            <a:r>
              <a:rPr b="1" lang="en"/>
              <a:t>Q</a:t>
            </a:r>
            <a:r>
              <a:rPr lang="en"/>
              <a:t>, and </a:t>
            </a:r>
            <a:r>
              <a:rPr b="1" lang="en"/>
              <a:t>R</a:t>
            </a:r>
            <a:r>
              <a:rPr lang="en"/>
              <a:t> be propositions. </a:t>
            </a:r>
            <a:r>
              <a:rPr i="1" lang="en"/>
              <a:t>Suppose</a:t>
            </a:r>
            <a:r>
              <a:rPr lang="en"/>
              <a:t> </a:t>
            </a:r>
            <a:r>
              <a:rPr b="1" lang="en"/>
              <a:t>P ⇒ Q</a:t>
            </a:r>
            <a:r>
              <a:rPr lang="en"/>
              <a:t> and </a:t>
            </a:r>
            <a:r>
              <a:rPr b="1" lang="en"/>
              <a:t>Q ⇒ R</a:t>
            </a:r>
            <a:r>
              <a:rPr lang="en"/>
              <a:t>. We </a:t>
            </a:r>
            <a:r>
              <a:rPr i="1" lang="en"/>
              <a:t>want to show</a:t>
            </a:r>
            <a:r>
              <a:rPr lang="en"/>
              <a:t> </a:t>
            </a:r>
            <a:r>
              <a:rPr b="1" lang="en"/>
              <a:t>P ⇒ R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Suppose</a:t>
            </a:r>
            <a:r>
              <a:rPr lang="en"/>
              <a:t> </a:t>
            </a:r>
            <a:r>
              <a:rPr b="1" lang="en"/>
              <a:t>P</a:t>
            </a:r>
            <a:r>
              <a:rPr lang="en"/>
              <a:t>.</a:t>
            </a:r>
            <a:endParaRPr/>
          </a:p>
          <a:p>
            <a:pPr indent="-310832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note this shorthand for “P is true”</a:t>
            </a:r>
            <a:endParaRPr sz="1400"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400"/>
              <a:t>this is analogous to shorte</a:t>
            </a:r>
            <a:r>
              <a:rPr lang="en"/>
              <a:t>ning </a:t>
            </a:r>
            <a:r>
              <a:rPr lang="en" sz="1400">
                <a:solidFill>
                  <a:schemeClr val="dk1"/>
                </a:solidFill>
                <a:highlight>
                  <a:srgbClr val="D9D9D9"/>
                </a:highlight>
                <a:latin typeface="Courier New"/>
                <a:ea typeface="Courier New"/>
                <a:cs typeface="Courier New"/>
                <a:sym typeface="Courier New"/>
              </a:rPr>
              <a:t>if my_boolean == True</a:t>
            </a:r>
            <a:r>
              <a:rPr lang="en" sz="1400">
                <a:solidFill>
                  <a:schemeClr val="dk1"/>
                </a:solidFill>
                <a:highlight>
                  <a:srgbClr val="D9D9D9"/>
                </a:highlight>
                <a:latin typeface="Courier New"/>
                <a:ea typeface="Courier New"/>
                <a:cs typeface="Courier New"/>
                <a:sym typeface="Courier New"/>
              </a:rPr>
              <a:t>:</a:t>
            </a:r>
            <a:r>
              <a:rPr lang="en" sz="1400"/>
              <a:t> </a:t>
            </a:r>
            <a:r>
              <a:rPr lang="en"/>
              <a:t>to</a:t>
            </a:r>
            <a:r>
              <a:rPr lang="en" sz="1400"/>
              <a:t> </a:t>
            </a:r>
            <a:r>
              <a:rPr lang="en" sz="1400">
                <a:solidFill>
                  <a:schemeClr val="dk1"/>
                </a:solidFill>
                <a:highlight>
                  <a:srgbClr val="D9D9D9"/>
                </a:highlight>
                <a:latin typeface="Courier New"/>
                <a:ea typeface="Courier New"/>
                <a:cs typeface="Courier New"/>
                <a:sym typeface="Courier New"/>
              </a:rPr>
              <a:t>if my_boolean</a:t>
            </a:r>
            <a:r>
              <a:rPr lang="en" sz="1400">
                <a:solidFill>
                  <a:schemeClr val="dk1"/>
                </a:solidFill>
                <a:highlight>
                  <a:srgbClr val="D9D9D9"/>
                </a:highlight>
                <a:latin typeface="Courier New"/>
                <a:ea typeface="Courier New"/>
                <a:cs typeface="Courier New"/>
                <a:sym typeface="Courier New"/>
              </a:rPr>
              <a:t>:</a:t>
            </a:r>
            <a:endParaRPr sz="1400">
              <a:solidFill>
                <a:schemeClr val="dk1"/>
              </a:solidFill>
              <a:highlight>
                <a:srgbClr val="D9D9D9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Because </a:t>
            </a:r>
            <a:r>
              <a:rPr b="1" lang="en"/>
              <a:t>P ⇒ Q</a:t>
            </a:r>
            <a:r>
              <a:rPr lang="en"/>
              <a:t>, we know </a:t>
            </a:r>
            <a:r>
              <a:rPr b="1" lang="en"/>
              <a:t>Q </a:t>
            </a:r>
            <a:r>
              <a:rPr lang="en"/>
              <a:t>is true.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Because </a:t>
            </a:r>
            <a:r>
              <a:rPr b="1" lang="en"/>
              <a:t>Q ⇒ R</a:t>
            </a:r>
            <a:r>
              <a:rPr lang="en"/>
              <a:t> (and </a:t>
            </a:r>
            <a:r>
              <a:rPr b="1" lang="en"/>
              <a:t>Q</a:t>
            </a:r>
            <a:r>
              <a:rPr lang="en"/>
              <a:t>), we know </a:t>
            </a:r>
            <a:r>
              <a:rPr b="1" lang="en"/>
              <a:t>R </a:t>
            </a:r>
            <a:r>
              <a:rPr lang="en"/>
              <a:t>is true.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Because </a:t>
            </a:r>
            <a:r>
              <a:rPr b="1" lang="en"/>
              <a:t>P </a:t>
            </a:r>
            <a:r>
              <a:rPr lang="en"/>
              <a:t>is true and </a:t>
            </a:r>
            <a:r>
              <a:rPr b="1" lang="en"/>
              <a:t>R </a:t>
            </a:r>
            <a:r>
              <a:rPr lang="en"/>
              <a:t>is true, </a:t>
            </a:r>
            <a:r>
              <a:rPr b="1" lang="en"/>
              <a:t>P ⇒ R </a:t>
            </a:r>
            <a:r>
              <a:rPr lang="en"/>
              <a:t>is true.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/>
              <a:t>Therefore</a:t>
            </a:r>
            <a:r>
              <a:rPr lang="en"/>
              <a:t>, (P ⇒ Q) ∧ (Q ⇒ R) ⇒ (P ⇒ R). </a:t>
            </a:r>
            <a:r>
              <a:rPr i="1" lang="en"/>
              <a:t>QED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just happened?</a:t>
            </a:r>
            <a:endParaRPr/>
          </a:p>
        </p:txBody>
      </p:sp>
      <p:sp>
        <p:nvSpPr>
          <p:cNvPr id="89" name="Google Shape;89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an example of a </a:t>
            </a:r>
            <a:r>
              <a:rPr b="1" lang="en"/>
              <a:t>proof</a:t>
            </a:r>
            <a:r>
              <a:rPr lang="en"/>
              <a:t>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series of statements, each </a:t>
            </a:r>
            <a:r>
              <a:rPr i="1" lang="en"/>
              <a:t>implied</a:t>
            </a:r>
            <a:r>
              <a:rPr lang="en"/>
              <a:t> by the previous statement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 incredibly powerful application of implication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give you logical certainty about statements (without having to fully enumerate a truth table)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terminology</a:t>
            </a:r>
            <a:endParaRPr/>
          </a:p>
        </p:txBody>
      </p:sp>
      <p:sp>
        <p:nvSpPr>
          <p:cNvPr id="95" name="Google Shape;9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Like with programs, proofs have syntax and structure: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Start by “defining your variables” (list what you know)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“Let”, “Suppose”, “Pick”, “Assume”, “Consider”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Declare your “return type” (what you want to show)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“Want to show”, “Claim”, “Theorem”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Iterate line by line to “execute” (series of logical implications)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Conclude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“Therefore”, “∴”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“QED”, “//”, “✓”, “□”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For today, these “keywords” will be </a:t>
            </a:r>
            <a:r>
              <a:rPr i="1" lang="en"/>
              <a:t>italicized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have to start from somewhere</a:t>
            </a:r>
            <a:endParaRPr/>
          </a:p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turns out that we can’t prove everything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we show </a:t>
            </a:r>
            <a:r>
              <a:rPr b="1" lang="en"/>
              <a:t>P ⇒ Q</a:t>
            </a:r>
            <a:r>
              <a:rPr lang="en"/>
              <a:t>, we don’t actually know anything about </a:t>
            </a:r>
            <a:r>
              <a:rPr b="1" lang="en"/>
              <a:t>P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for example, if someone later discovers 1 + 1 ≠ 2, a lot of math will break as a result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Things we assume (with no proof) are called </a:t>
            </a:r>
            <a:r>
              <a:rPr b="1" lang="en"/>
              <a:t>definitions </a:t>
            </a:r>
            <a:r>
              <a:rPr lang="en"/>
              <a:t>or </a:t>
            </a:r>
            <a:r>
              <a:rPr b="1" lang="en"/>
              <a:t>axioms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can think of these as import statements: they just work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just like in 61A, we will let you know when you can “import” what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Proof types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 proof</a:t>
            </a:r>
            <a:endParaRPr/>
          </a:p>
        </p:txBody>
      </p:sp>
      <p:sp>
        <p:nvSpPr>
          <p:cNvPr id="112" name="Google Shape;112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Structured as follows: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Want to show </a:t>
            </a:r>
            <a:r>
              <a:rPr b="1" lang="en"/>
              <a:t>P ⇒ Q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Suppose </a:t>
            </a:r>
            <a:r>
              <a:rPr b="1" lang="en"/>
              <a:t>P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???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trike="sngStrike"/>
              <a:t>Profit</a:t>
            </a:r>
            <a:r>
              <a:rPr lang="en"/>
              <a:t> </a:t>
            </a:r>
            <a:r>
              <a:rPr i="1" lang="en"/>
              <a:t>Therefore,</a:t>
            </a:r>
            <a:r>
              <a:rPr lang="en"/>
              <a:t> </a:t>
            </a:r>
            <a:r>
              <a:rPr b="1" lang="en"/>
              <a:t>Q</a:t>
            </a:r>
            <a:endParaRPr b="1" i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Q.E.D.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You’ll “modus ponens” in some textbooks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not exactly the same as “direct proof”, but close enough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We just did one of these, but let’s do another with numbers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 proof</a:t>
            </a:r>
            <a:endParaRPr/>
          </a:p>
        </p:txBody>
      </p:sp>
      <p:sp>
        <p:nvSpPr>
          <p:cNvPr id="118" name="Google Shape;118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Theorem: </a:t>
            </a:r>
            <a:r>
              <a:rPr lang="en"/>
              <a:t>∀ x ∈ ℕ, ∃ y ∈ ℕ </a:t>
            </a:r>
            <a:r>
              <a:rPr i="1" lang="en"/>
              <a:t>st</a:t>
            </a:r>
            <a:r>
              <a:rPr lang="en"/>
              <a:t> y &gt; x.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Without loss of generality, let </a:t>
            </a:r>
            <a:r>
              <a:rPr b="1" lang="en"/>
              <a:t>n </a:t>
            </a:r>
            <a:r>
              <a:rPr lang="en"/>
              <a:t>be a natural number.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because we make no assumptions about </a:t>
            </a:r>
            <a:r>
              <a:rPr b="1" lang="en" sz="1400"/>
              <a:t>n</a:t>
            </a:r>
            <a:r>
              <a:rPr lang="en" sz="1400"/>
              <a:t>, our argument will hold for </a:t>
            </a:r>
            <a:r>
              <a:rPr i="1" lang="en" sz="1400"/>
              <a:t>any </a:t>
            </a:r>
            <a:r>
              <a:rPr lang="en" sz="1400"/>
              <a:t>n ∈ ℕ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Because addition is closed under ℕ, we know </a:t>
            </a:r>
            <a:r>
              <a:rPr b="1" lang="en"/>
              <a:t>n + 1 </a:t>
            </a:r>
            <a:r>
              <a:rPr b="1" lang="en"/>
              <a:t>∈ ℕ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/>
              <a:t>Therefore, </a:t>
            </a:r>
            <a:r>
              <a:rPr lang="en"/>
              <a:t>there exists a natural number larger than </a:t>
            </a:r>
            <a:r>
              <a:rPr b="1" lang="en"/>
              <a:t>n</a:t>
            </a:r>
            <a:r>
              <a:rPr lang="en"/>
              <a:t>, and we are done. ✓</a:t>
            </a:r>
            <a:endParaRPr sz="1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Proof by cases</a:t>
            </a:r>
            <a:endParaRPr/>
          </a:p>
        </p:txBody>
      </p:sp>
      <p:sp>
        <p:nvSpPr>
          <p:cNvPr id="124" name="Google Shape;124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Like a direct proof, but exhaustively enumerates all possible inputs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like a switch statement or a giant if/elif/else block, there are times where this is correct, but it should not be your default instinct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Let’s revisit our transitivity claim from earlier, but with the truth table: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" name="Google Shape;129;p26"/>
          <p:cNvGraphicFramePr/>
          <p:nvPr/>
        </p:nvGraphicFramePr>
        <p:xfrm>
          <a:off x="952500" y="397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{9AFE2528-5148-4F2A-B043-5541CA5E231F}</a:tableStyleId>
              </a:tblPr>
              <a:tblGrid>
                <a:gridCol w="382850"/>
                <a:gridCol w="382850"/>
                <a:gridCol w="382850"/>
                <a:gridCol w="733750"/>
                <a:gridCol w="751600"/>
                <a:gridCol w="1713825"/>
                <a:gridCol w="785700"/>
                <a:gridCol w="21055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P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Q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R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P ⇒ Q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Q ⇒ R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(P ⇒ Q) ∧ (Q ⇒ R)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P ⇒ R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[(P ⇒ Q) ∧ (Q ⇒ R)] </a:t>
                      </a:r>
                      <a:endParaRPr b="1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</a:rPr>
                        <a:t>⇒ (P ⇒ R)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T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T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T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T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T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T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T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T</a:t>
                      </a:r>
                      <a:endParaRPr b="1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Proof by cases</a:t>
            </a:r>
            <a:endParaRPr/>
          </a:p>
        </p:txBody>
      </p:sp>
      <p:sp>
        <p:nvSpPr>
          <p:cNvPr id="135" name="Google Shape;135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Theorem:</a:t>
            </a:r>
            <a:r>
              <a:rPr lang="en"/>
              <a:t> there exist irrational numbers x and y such that x</a:t>
            </a:r>
            <a:r>
              <a:rPr baseline="30000" lang="en"/>
              <a:t>y</a:t>
            </a:r>
            <a:r>
              <a:rPr lang="en"/>
              <a:t> is rational.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Let</a:t>
            </a:r>
            <a:r>
              <a:rPr lang="en"/>
              <a:t> x = √2 and y = </a:t>
            </a:r>
            <a:r>
              <a:rPr lang="en"/>
              <a:t>√</a:t>
            </a:r>
            <a:r>
              <a:rPr lang="en"/>
              <a:t>2.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Consider</a:t>
            </a:r>
            <a:r>
              <a:rPr lang="en"/>
              <a:t> x</a:t>
            </a:r>
            <a:r>
              <a:rPr baseline="30000" lang="en"/>
              <a:t>y</a:t>
            </a:r>
            <a:r>
              <a:rPr lang="en"/>
              <a:t> = </a:t>
            </a:r>
            <a:r>
              <a:rPr lang="en"/>
              <a:t>√2</a:t>
            </a:r>
            <a:r>
              <a:rPr baseline="30000" lang="en"/>
              <a:t>√2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Case 1: √2</a:t>
            </a:r>
            <a:r>
              <a:rPr baseline="30000" lang="en"/>
              <a:t>√2</a:t>
            </a:r>
            <a:r>
              <a:rPr lang="en"/>
              <a:t> is rational.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Crushed it. ✓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Case 2: √2</a:t>
            </a:r>
            <a:r>
              <a:rPr baseline="30000" lang="en"/>
              <a:t>√2</a:t>
            </a:r>
            <a:r>
              <a:rPr lang="en"/>
              <a:t> is irrational.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Let x = √2</a:t>
            </a:r>
            <a:r>
              <a:rPr baseline="30000" lang="en" sz="1400"/>
              <a:t>√2 </a:t>
            </a:r>
            <a:r>
              <a:rPr lang="en" sz="1400"/>
              <a:t>and y = √2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x</a:t>
            </a:r>
            <a:r>
              <a:rPr baseline="30000" lang="en" sz="1400"/>
              <a:t>y </a:t>
            </a:r>
            <a:r>
              <a:rPr lang="en" sz="1400"/>
              <a:t>= (√2</a:t>
            </a:r>
            <a:r>
              <a:rPr baseline="30000" lang="en" sz="1400"/>
              <a:t>√2</a:t>
            </a:r>
            <a:r>
              <a:rPr lang="en" sz="1400"/>
              <a:t>)</a:t>
            </a:r>
            <a:r>
              <a:rPr baseline="30000" lang="en" sz="1400"/>
              <a:t>√2</a:t>
            </a:r>
            <a:r>
              <a:rPr lang="en" sz="1400"/>
              <a:t> = (√2)</a:t>
            </a:r>
            <a:r>
              <a:rPr baseline="30000" lang="en" sz="1400"/>
              <a:t>2</a:t>
            </a:r>
            <a:r>
              <a:rPr lang="en" sz="1400"/>
              <a:t> = 2, which is rational. ✓</a:t>
            </a:r>
            <a:endParaRPr sz="1400"/>
          </a:p>
        </p:txBody>
      </p:sp>
      <p:sp>
        <p:nvSpPr>
          <p:cNvPr id="136" name="Google Shape;136;p27"/>
          <p:cNvSpPr txBox="1"/>
          <p:nvPr>
            <p:ph idx="1" type="body"/>
          </p:nvPr>
        </p:nvSpPr>
        <p:spPr>
          <a:xfrm>
            <a:off x="4250400" y="1847275"/>
            <a:ext cx="4581900" cy="26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don’t actually know (or care!) what x and y end up being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similarly, we don’t know (or care) if √2</a:t>
            </a:r>
            <a:r>
              <a:rPr baseline="30000" lang="en"/>
              <a:t>√2</a:t>
            </a:r>
            <a:r>
              <a:rPr lang="en"/>
              <a:t> is rational or irrational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a </a:t>
            </a:r>
            <a:r>
              <a:rPr b="1" lang="en"/>
              <a:t>non-constructive </a:t>
            </a:r>
            <a:r>
              <a:rPr lang="en"/>
              <a:t>proof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Proof by contraposition</a:t>
            </a:r>
            <a:endParaRPr/>
          </a:p>
        </p:txBody>
      </p:sp>
      <p:sp>
        <p:nvSpPr>
          <p:cNvPr id="142" name="Google Shape;14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Still a direct proof, but on the </a:t>
            </a:r>
            <a:r>
              <a:rPr b="1" lang="en"/>
              <a:t>contrapositive</a:t>
            </a:r>
            <a:r>
              <a:rPr lang="en"/>
              <a:t> of the original claim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Structured as follows: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Want to show </a:t>
            </a:r>
            <a:r>
              <a:rPr b="1" lang="en"/>
              <a:t>P ⇒ Q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Suppose ¬</a:t>
            </a:r>
            <a:r>
              <a:rPr b="1" lang="en"/>
              <a:t>Q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???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trike="sngStrike"/>
              <a:t>Profit</a:t>
            </a:r>
            <a:r>
              <a:rPr lang="en"/>
              <a:t> </a:t>
            </a:r>
            <a:r>
              <a:rPr i="1" lang="en"/>
              <a:t>Therefore,</a:t>
            </a:r>
            <a:r>
              <a:rPr lang="en"/>
              <a:t> </a:t>
            </a:r>
            <a:r>
              <a:rPr b="1" lang="en"/>
              <a:t>¬P</a:t>
            </a:r>
            <a:endParaRPr b="1" i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Q.E.D.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You’ll “modus tollens” in some textbooks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not exactly the same as “proof by contraposition”, but close enough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Proof by contraposition</a:t>
            </a:r>
            <a:endParaRPr/>
          </a:p>
        </p:txBody>
      </p:sp>
      <p:sp>
        <p:nvSpPr>
          <p:cNvPr id="148" name="Google Shape;148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Theorem: </a:t>
            </a:r>
            <a:r>
              <a:rPr lang="en"/>
              <a:t>∀ a, b ∈ ℤ, a + b ≥ 15 ⇒ a ≥ 8 ∨ b ≥ 8.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Consider</a:t>
            </a:r>
            <a:r>
              <a:rPr lang="en"/>
              <a:t> the contrapositive: ∀ a, b ∈ ℤ, (a &lt; 8 ∧ b &lt; 8) ⇒ (a + b &lt; 15). We will prove the theorem with a proof by contraposition.</a:t>
            </a:r>
            <a:endParaRPr/>
          </a:p>
          <a:p>
            <a:pPr indent="-310832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Like any good anime, you must announce your move before performing it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Let </a:t>
            </a:r>
            <a:r>
              <a:rPr lang="en"/>
              <a:t>a, b ∈ ℤ. </a:t>
            </a:r>
            <a:r>
              <a:rPr i="1" lang="en"/>
              <a:t>Suppose </a:t>
            </a:r>
            <a:r>
              <a:rPr lang="en"/>
              <a:t>a &lt; 8 and b &lt; 8.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Because </a:t>
            </a:r>
            <a:r>
              <a:rPr i="1" lang="en"/>
              <a:t>a</a:t>
            </a:r>
            <a:r>
              <a:rPr lang="en"/>
              <a:t> and </a:t>
            </a:r>
            <a:r>
              <a:rPr i="1" lang="en"/>
              <a:t>b </a:t>
            </a:r>
            <a:r>
              <a:rPr lang="en"/>
              <a:t>are both integers, we know a ≤ 7 and b ≤ 7.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Thus, a + b ≤ 14.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/>
              <a:t>Therefore, </a:t>
            </a:r>
            <a:r>
              <a:rPr lang="en"/>
              <a:t>a + b &lt; 15. //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Proof by contradiction</a:t>
            </a:r>
            <a:endParaRPr/>
          </a:p>
        </p:txBody>
      </p:sp>
      <p:sp>
        <p:nvSpPr>
          <p:cNvPr id="154" name="Google Shape;154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weirdest one, but (personally) the most satisfying one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Structured as follows: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Want to show </a:t>
            </a:r>
            <a:r>
              <a:rPr b="1" lang="en"/>
              <a:t>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Assume </a:t>
            </a:r>
            <a:r>
              <a:rPr b="1" i="1" lang="en"/>
              <a:t>¬</a:t>
            </a:r>
            <a:r>
              <a:rPr b="1" lang="en"/>
              <a:t>P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???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R ⇒ </a:t>
            </a:r>
            <a:r>
              <a:rPr b="1" i="1" lang="en"/>
              <a:t>¬</a:t>
            </a:r>
            <a:r>
              <a:rPr b="1" lang="en"/>
              <a:t>R </a:t>
            </a:r>
            <a:r>
              <a:rPr lang="en"/>
              <a:t>(for some proposition </a:t>
            </a:r>
            <a:r>
              <a:rPr b="1" lang="en"/>
              <a:t>R</a:t>
            </a:r>
            <a:r>
              <a:rPr lang="en"/>
              <a:t>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→←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trike="sngStrike"/>
              <a:t>Profit</a:t>
            </a:r>
            <a:r>
              <a:rPr lang="en"/>
              <a:t> </a:t>
            </a:r>
            <a:r>
              <a:rPr i="1" lang="en"/>
              <a:t>Therefore,</a:t>
            </a:r>
            <a:r>
              <a:rPr lang="en"/>
              <a:t> </a:t>
            </a:r>
            <a:r>
              <a:rPr b="1" lang="en"/>
              <a:t>P</a:t>
            </a:r>
            <a:endParaRPr b="1" i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Q.E.D.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Proof by contradiction</a:t>
            </a:r>
            <a:endParaRPr/>
          </a:p>
        </p:txBody>
      </p:sp>
      <p:sp>
        <p:nvSpPr>
          <p:cNvPr id="160" name="Google Shape;160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Why does this work?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end up showing </a:t>
            </a:r>
            <a:r>
              <a:rPr b="1" lang="en"/>
              <a:t>¬P ⇒ false</a:t>
            </a:r>
            <a:r>
              <a:rPr lang="en"/>
              <a:t> (the contradiction)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implication is true, so what does that say about </a:t>
            </a:r>
            <a:r>
              <a:rPr b="1" lang="en"/>
              <a:t>P</a:t>
            </a:r>
            <a:r>
              <a:rPr lang="en"/>
              <a:t>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¬P</a:t>
            </a:r>
            <a:r>
              <a:rPr lang="en"/>
              <a:t> cannot be true (else the implication would be false)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Alternatively, look at the contrapositive: </a:t>
            </a:r>
            <a:r>
              <a:rPr b="1" lang="en"/>
              <a:t>true ⇒ P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P </a:t>
            </a:r>
            <a:r>
              <a:rPr lang="en"/>
              <a:t>cannot be false (else the implication would be false)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Thus, </a:t>
            </a:r>
            <a:r>
              <a:rPr b="1" lang="en"/>
              <a:t>P</a:t>
            </a:r>
            <a:r>
              <a:rPr lang="en"/>
              <a:t> must be true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2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Proof by contradiction</a:t>
            </a:r>
            <a:endParaRPr/>
          </a:p>
        </p:txBody>
      </p:sp>
      <p:sp>
        <p:nvSpPr>
          <p:cNvPr id="166" name="Google Shape;166;p32"/>
          <p:cNvSpPr txBox="1"/>
          <p:nvPr>
            <p:ph idx="1" type="body"/>
          </p:nvPr>
        </p:nvSpPr>
        <p:spPr>
          <a:xfrm>
            <a:off x="311700" y="1152475"/>
            <a:ext cx="8520600" cy="334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Theorem: </a:t>
            </a:r>
            <a:r>
              <a:rPr lang="en"/>
              <a:t>there are an infinite number of prime numbers.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Proof by contradiction. Assume</a:t>
            </a:r>
            <a:r>
              <a:rPr lang="en"/>
              <a:t> there are a finite number of primes.</a:t>
            </a:r>
            <a:endParaRPr/>
          </a:p>
          <a:p>
            <a:pPr indent="-297497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Denote them as </a:t>
            </a:r>
            <a:r>
              <a:rPr i="1" lang="en" sz="1400"/>
              <a:t>p</a:t>
            </a:r>
            <a:r>
              <a:rPr baseline="-25000" lang="en" sz="1400"/>
              <a:t>1</a:t>
            </a:r>
            <a:r>
              <a:rPr lang="en" sz="1400"/>
              <a:t>,</a:t>
            </a:r>
            <a:r>
              <a:rPr i="1" lang="en" sz="1400"/>
              <a:t> </a:t>
            </a:r>
            <a:r>
              <a:rPr i="1" lang="en" sz="1400"/>
              <a:t>p</a:t>
            </a:r>
            <a:r>
              <a:rPr baseline="-25000" lang="en" sz="1400"/>
              <a:t>2</a:t>
            </a:r>
            <a:r>
              <a:rPr lang="en" sz="1400"/>
              <a:t>,</a:t>
            </a:r>
            <a:r>
              <a:rPr i="1" lang="en" sz="1400"/>
              <a:t> </a:t>
            </a:r>
            <a:r>
              <a:rPr lang="en" sz="1400"/>
              <a:t>…, </a:t>
            </a:r>
            <a:r>
              <a:rPr i="1" lang="en" sz="1400"/>
              <a:t>p</a:t>
            </a:r>
            <a:r>
              <a:rPr baseline="-25000" lang="en" sz="1400"/>
              <a:t>n</a:t>
            </a:r>
            <a:r>
              <a:rPr lang="en" sz="1400"/>
              <a:t>, where </a:t>
            </a:r>
            <a:r>
              <a:rPr i="1" lang="en" sz="1400"/>
              <a:t>n</a:t>
            </a:r>
            <a:r>
              <a:rPr lang="en" sz="1400"/>
              <a:t> is the total number of primes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Let </a:t>
            </a:r>
            <a:r>
              <a:rPr lang="en"/>
              <a:t>q =</a:t>
            </a:r>
            <a:r>
              <a:rPr i="1" lang="en"/>
              <a:t> p</a:t>
            </a:r>
            <a:r>
              <a:rPr baseline="-25000" lang="en"/>
              <a:t>1</a:t>
            </a:r>
            <a:r>
              <a:rPr lang="en"/>
              <a:t> </a:t>
            </a:r>
            <a:r>
              <a:rPr lang="en" sz="1400"/>
              <a:t>x</a:t>
            </a:r>
            <a:r>
              <a:rPr i="1" lang="en"/>
              <a:t> p</a:t>
            </a:r>
            <a:r>
              <a:rPr baseline="-25000" lang="en"/>
              <a:t>2</a:t>
            </a:r>
            <a:r>
              <a:rPr lang="en"/>
              <a:t> </a:t>
            </a:r>
            <a:r>
              <a:rPr lang="en" sz="1400"/>
              <a:t>x</a:t>
            </a:r>
            <a:r>
              <a:rPr i="1" lang="en"/>
              <a:t> </a:t>
            </a:r>
            <a:r>
              <a:rPr lang="en"/>
              <a:t>… </a:t>
            </a:r>
            <a:r>
              <a:rPr lang="en" sz="1400"/>
              <a:t>x</a:t>
            </a:r>
            <a:r>
              <a:rPr lang="en"/>
              <a:t> </a:t>
            </a:r>
            <a:r>
              <a:rPr i="1" lang="en"/>
              <a:t>p</a:t>
            </a:r>
            <a:r>
              <a:rPr baseline="-25000" lang="en"/>
              <a:t>n</a:t>
            </a:r>
            <a:r>
              <a:rPr lang="en"/>
              <a:t> + 1 (q ∈ ℕ). Because q is not in our set of prime numbers, </a:t>
            </a:r>
            <a:r>
              <a:rPr lang="en" u="sng"/>
              <a:t>q is not prime</a:t>
            </a:r>
            <a:r>
              <a:rPr lang="en"/>
              <a:t>.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However, </a:t>
            </a:r>
            <a:r>
              <a:rPr lang="en"/>
              <a:t>q has no prime divisors (by construction, its remainder when divided by any prime is 1).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Thus, </a:t>
            </a:r>
            <a:r>
              <a:rPr lang="en" u="sng"/>
              <a:t>q is prime</a:t>
            </a:r>
            <a:r>
              <a:rPr lang="en"/>
              <a:t>. →←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/>
              <a:t>Therefore, </a:t>
            </a:r>
            <a:r>
              <a:rPr lang="en"/>
              <a:t>there are an infinite number of primes. □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3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Proof by contradiction: a warning</a:t>
            </a:r>
            <a:endParaRPr/>
          </a:p>
        </p:txBody>
      </p:sp>
      <p:sp>
        <p:nvSpPr>
          <p:cNvPr id="172" name="Google Shape;172;p33"/>
          <p:cNvSpPr txBox="1"/>
          <p:nvPr>
            <p:ph idx="1" type="body"/>
          </p:nvPr>
        </p:nvSpPr>
        <p:spPr>
          <a:xfrm>
            <a:off x="311700" y="1152475"/>
            <a:ext cx="8520600" cy="330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 careful about takeaways from contradiction proofs!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Does this mean that the product of the first n primes + 1 is prime?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2 + 1 = 3, 2 x 3 + 1 = 7, 2 x 3 x 5 + 1 = 31… maybe we’re onto something!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but </a:t>
            </a:r>
            <a:r>
              <a:rPr lang="en"/>
              <a:t>2 x 3 x 5 x 7 x 11 x 13 + 1 = 30031, which is divisible by 59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That construction only holds if our original assumption is true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But that assumption (there are a finite number of primes) isn’t true</a:t>
            </a:r>
            <a:endParaRPr sz="1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Proof?</a:t>
            </a:r>
            <a:endParaRPr/>
          </a:p>
        </p:txBody>
      </p:sp>
      <p:sp>
        <p:nvSpPr>
          <p:cNvPr id="178" name="Google Shape;178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Theorem: </a:t>
            </a:r>
            <a:r>
              <a:rPr lang="en"/>
              <a:t>-2 = 2.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Suppose </a:t>
            </a:r>
            <a:r>
              <a:rPr lang="en"/>
              <a:t>-2 = 2. Squaring both sides, we see that 4 = 4, and we are done.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did we </a:t>
            </a:r>
            <a:r>
              <a:rPr lang="en"/>
              <a:t>actually show?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P ⇒ true</a:t>
            </a:r>
            <a:r>
              <a:rPr lang="en"/>
              <a:t> (a valid claim, but not what we wanted to show)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Proof?</a:t>
            </a:r>
            <a:endParaRPr/>
          </a:p>
        </p:txBody>
      </p:sp>
      <p:sp>
        <p:nvSpPr>
          <p:cNvPr id="184" name="Google Shape;184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Theorem: </a:t>
            </a:r>
            <a:r>
              <a:rPr lang="en"/>
              <a:t>1 = 2.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We will prove a stronger claim. </a:t>
            </a:r>
            <a:r>
              <a:rPr i="1" lang="en"/>
              <a:t>Let</a:t>
            </a:r>
            <a:r>
              <a:rPr lang="en"/>
              <a:t> x = y, for some x, y ∈ ℤ. </a:t>
            </a:r>
            <a:r>
              <a:rPr i="1" lang="en"/>
              <a:t>Claim: </a:t>
            </a:r>
            <a:r>
              <a:rPr lang="en"/>
              <a:t>x = x + y.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With some algebra, we see that x</a:t>
            </a:r>
            <a:r>
              <a:rPr baseline="30000" lang="en"/>
              <a:t>2</a:t>
            </a:r>
            <a:r>
              <a:rPr lang="en"/>
              <a:t> - xy = x</a:t>
            </a:r>
            <a:r>
              <a:rPr baseline="30000" lang="en"/>
              <a:t>2</a:t>
            </a:r>
            <a:r>
              <a:rPr lang="en"/>
              <a:t> - y</a:t>
            </a:r>
            <a:r>
              <a:rPr baseline="30000" lang="en"/>
              <a:t>2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Factoring, we have x(x - y) = (x + y)(x - y).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Dividing both sides by (x - y) yields x = x + y. //</a:t>
            </a:r>
            <a:endParaRPr/>
          </a:p>
          <a:p>
            <a:pPr indent="-317500" lvl="0" marL="9144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Dividing by 0 is an invalid step</a:t>
            </a:r>
            <a:endParaRPr sz="1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Common mistakes</a:t>
            </a:r>
            <a:endParaRPr/>
          </a:p>
        </p:txBody>
      </p:sp>
      <p:sp>
        <p:nvSpPr>
          <p:cNvPr id="190" name="Google Shape;190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Assuming what you want to show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 ⇒ P is always true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Making a false assumption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breaks the chain of implications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 may still arrive at the correct conclusion, but the steps will not necessarily be correct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Trying proof by cases when there are too many cases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 want this when there are a small number of cases (even/odd, rational/irrational, etc)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It’s tempting to try proof by cases with </a:t>
            </a:r>
            <a:r>
              <a:rPr lang="en"/>
              <a:t>true/false as the cases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This usually winds up going in circles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to use which proof</a:t>
            </a:r>
            <a:endParaRPr/>
          </a:p>
        </p:txBody>
      </p:sp>
      <p:sp>
        <p:nvSpPr>
          <p:cNvPr id="196" name="Google Shape;196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depends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One is not more “valid” than the others, but may be easier to use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problems you’ll see in class often have an “intended” proof method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but that doesn’t mean a different method is worse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 find yourself having a hard time with one method, try a different one to see if that gives you a flash of insight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Aside: to </a:t>
            </a:r>
            <a:r>
              <a:rPr b="1" lang="en"/>
              <a:t>disprove </a:t>
            </a:r>
            <a:r>
              <a:rPr lang="en"/>
              <a:t>something, it is often sufficient to provide a </a:t>
            </a:r>
            <a:r>
              <a:rPr b="1" lang="en"/>
              <a:t>counter-example</a:t>
            </a:r>
            <a:r>
              <a:rPr lang="en"/>
              <a:t> (that is, an example where </a:t>
            </a:r>
            <a:r>
              <a:rPr b="1" lang="en"/>
              <a:t>P </a:t>
            </a:r>
            <a:r>
              <a:rPr lang="en"/>
              <a:t>is true, but </a:t>
            </a:r>
            <a:r>
              <a:rPr b="1" lang="en"/>
              <a:t>Q</a:t>
            </a:r>
            <a:r>
              <a:rPr lang="en"/>
              <a:t> is false)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Other times, a disproof is just a proof of the negation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Alternate proof technique: pigeonhole principle</a:t>
            </a:r>
            <a:endParaRPr/>
          </a:p>
        </p:txBody>
      </p:sp>
      <p:sp>
        <p:nvSpPr>
          <p:cNvPr id="202" name="Google Shape;202;p38"/>
          <p:cNvSpPr txBox="1"/>
          <p:nvPr>
            <p:ph idx="1" type="body"/>
          </p:nvPr>
        </p:nvSpPr>
        <p:spPr>
          <a:xfrm>
            <a:off x="311700" y="1152475"/>
            <a:ext cx="8520600" cy="33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Claim: </a:t>
            </a:r>
            <a:r>
              <a:rPr lang="en"/>
              <a:t>Let </a:t>
            </a:r>
            <a:r>
              <a:rPr b="1" lang="en"/>
              <a:t>n</a:t>
            </a:r>
            <a:r>
              <a:rPr lang="en"/>
              <a:t> and </a:t>
            </a:r>
            <a:r>
              <a:rPr b="1" lang="en"/>
              <a:t>k</a:t>
            </a:r>
            <a:r>
              <a:rPr lang="en"/>
              <a:t> be positive integers. Place </a:t>
            </a:r>
            <a:r>
              <a:rPr b="1" lang="en"/>
              <a:t>n</a:t>
            </a:r>
            <a:r>
              <a:rPr lang="en"/>
              <a:t> objects into </a:t>
            </a:r>
            <a:r>
              <a:rPr b="1" lang="en"/>
              <a:t>k</a:t>
            </a:r>
            <a:r>
              <a:rPr lang="en"/>
              <a:t> boxes. If </a:t>
            </a:r>
            <a:r>
              <a:rPr b="1" lang="en"/>
              <a:t>n</a:t>
            </a:r>
            <a:r>
              <a:rPr lang="en"/>
              <a:t> &gt; </a:t>
            </a:r>
            <a:r>
              <a:rPr b="1" lang="en"/>
              <a:t>k</a:t>
            </a:r>
            <a:r>
              <a:rPr lang="en"/>
              <a:t>, then at least one box must contain multiple objects.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Proof by contradiction.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Assume</a:t>
            </a:r>
            <a:r>
              <a:rPr lang="en"/>
              <a:t> we place </a:t>
            </a:r>
            <a:r>
              <a:rPr b="1" lang="en"/>
              <a:t>n </a:t>
            </a:r>
            <a:r>
              <a:rPr lang="en"/>
              <a:t>objects into </a:t>
            </a:r>
            <a:r>
              <a:rPr b="1" lang="en"/>
              <a:t>k </a:t>
            </a:r>
            <a:r>
              <a:rPr lang="en"/>
              <a:t>boxes (and </a:t>
            </a:r>
            <a:r>
              <a:rPr b="1" lang="en"/>
              <a:t>n </a:t>
            </a:r>
            <a:r>
              <a:rPr lang="en"/>
              <a:t>&gt; </a:t>
            </a:r>
            <a:r>
              <a:rPr b="1" lang="en"/>
              <a:t>k</a:t>
            </a:r>
            <a:r>
              <a:rPr lang="en"/>
              <a:t>) such that no box contains multiple objects.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This means the total number of objects, </a:t>
            </a:r>
            <a:r>
              <a:rPr b="1" lang="en"/>
              <a:t>n</a:t>
            </a:r>
            <a:r>
              <a:rPr lang="en"/>
              <a:t>,</a:t>
            </a:r>
            <a:r>
              <a:rPr b="1" lang="en"/>
              <a:t> </a:t>
            </a:r>
            <a:r>
              <a:rPr lang="en"/>
              <a:t>must be ≤ </a:t>
            </a:r>
            <a:r>
              <a:rPr b="1" lang="en"/>
              <a:t>k </a:t>
            </a:r>
            <a:r>
              <a:rPr lang="en"/>
              <a:t>(each box has at most one object)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However,</a:t>
            </a:r>
            <a:r>
              <a:rPr lang="en"/>
              <a:t> there are </a:t>
            </a:r>
            <a:r>
              <a:rPr b="1" lang="en"/>
              <a:t>n </a:t>
            </a:r>
            <a:r>
              <a:rPr lang="en"/>
              <a:t>&gt; </a:t>
            </a:r>
            <a:r>
              <a:rPr b="1" lang="en"/>
              <a:t>k </a:t>
            </a:r>
            <a:r>
              <a:rPr lang="en"/>
              <a:t>objects. →←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/>
              <a:t>Therefore, </a:t>
            </a:r>
            <a:r>
              <a:rPr lang="en"/>
              <a:t>if </a:t>
            </a:r>
            <a:r>
              <a:rPr b="1" lang="en"/>
              <a:t>n</a:t>
            </a:r>
            <a:r>
              <a:rPr lang="en"/>
              <a:t> &gt; </a:t>
            </a:r>
            <a:r>
              <a:rPr b="1" lang="en"/>
              <a:t>k</a:t>
            </a:r>
            <a:r>
              <a:rPr lang="en"/>
              <a:t>, then at least one box must contain multiple objects.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9"/>
          <p:cNvSpPr txBox="1"/>
          <p:nvPr>
            <p:ph idx="1" type="body"/>
          </p:nvPr>
        </p:nvSpPr>
        <p:spPr>
          <a:xfrm>
            <a:off x="311700" y="1152475"/>
            <a:ext cx="8520600" cy="3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Constantly ask yourself, “why is this true?”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be your own annoying 4-year-old cousin/sibling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Think of writing a proof like writing code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Y</a:t>
            </a:r>
            <a:r>
              <a:rPr lang="en"/>
              <a:t>our proof needs to “compile”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No undefined variables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Statements must connect from one to another (no skipping steps)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Return statement must match return type declaration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Proofs can have good and bad style/organization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The better your proofs are organized/styled, the easier they will be to read/understand (and grade)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Iterate through multiple drafts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The whiteboard is your friend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If you’re stuck, your TA will always ask some variation of: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What are you trying to show?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What do you know?</a:t>
            </a:r>
            <a:endParaRPr/>
          </a:p>
        </p:txBody>
      </p:sp>
      <p:sp>
        <p:nvSpPr>
          <p:cNvPr id="208" name="Google Shape;208;p39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Advice for writing proofs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 proof technique that gets its own lecture</a:t>
            </a:r>
            <a:endParaRPr/>
          </a:p>
        </p:txBody>
      </p:sp>
      <p:sp>
        <p:nvSpPr>
          <p:cNvPr id="214" name="Google Shape;214;p4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class: induction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randSlideShow_Heritage 16:9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