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Open Sans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OpenSans-italic.fntdata"/><Relationship Id="rId10" Type="http://schemas.openxmlformats.org/officeDocument/2006/relationships/slide" Target="slides/slide5.xml"/><Relationship Id="rId32" Type="http://schemas.openxmlformats.org/officeDocument/2006/relationships/font" Target="fonts/Open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OpenSans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292273c098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292273c098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292273c098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292273c098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292273c098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292273c098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292273c098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292273c098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292273c098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292273c098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292273c098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292273c098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292273c098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292273c098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292273c098_0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292273c098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292273c098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292273c098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292273c098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292273c098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292273c098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292273c098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292273c098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292273c098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92273c098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292273c098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292273c098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292273c098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292273c098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292273c098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292273c098_0_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292273c098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292273c098_0_3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292273c098_0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292273c098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292273c098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292273c098_0_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292273c098_0_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292273c098_0_3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292273c098_0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292273c098_0_3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292273c098_0_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292273c098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292273c098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292273c098_0_3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292273c098_0_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292273c098_0_3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292273c098_0_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31553"/>
            <a:ext cx="7766100" cy="8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C28220"/>
              </a:buClr>
              <a:buSzPts val="2800"/>
              <a:buFont typeface="Georgia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512694"/>
            <a:ext cx="7740600" cy="24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rgbClr val="2D637F"/>
              </a:buClr>
              <a:buSzPts val="1800"/>
              <a:buChar char="●"/>
              <a:defRPr/>
            </a:lvl1pPr>
            <a:lvl2pPr indent="-3429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○"/>
              <a:defRPr/>
            </a:lvl2pPr>
            <a:lvl3pPr indent="-3429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■"/>
              <a:defRPr/>
            </a:lvl3pPr>
            <a:lvl4pPr indent="-3429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●"/>
              <a:defRPr/>
            </a:lvl4pPr>
            <a:lvl5pPr indent="-3429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○"/>
              <a:defRPr/>
            </a:lvl5pPr>
            <a:lvl6pPr indent="-3429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48759" y="4840170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57201" y="211322"/>
            <a:ext cx="74643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C28220"/>
              </a:buClr>
              <a:buSzPts val="3000"/>
              <a:buFont typeface="Georgia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57201" y="1378333"/>
            <a:ext cx="3717900" cy="27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rtl="0" algn="l">
              <a:spcBef>
                <a:spcPts val="44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/>
            </a:lvl1pPr>
            <a:lvl2pPr indent="-3175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 sz="1400"/>
            </a:lvl2pPr>
            <a:lvl3pPr indent="-3175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■"/>
              <a:defRPr sz="1400"/>
            </a:lvl3pPr>
            <a:lvl4pPr indent="-3175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/>
            </a:lvl4pPr>
            <a:lvl5pPr indent="-3175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/>
            </a:lvl5pPr>
            <a:lvl6pPr indent="-3175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indent="-3175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indent="-3175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indent="-3175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4175125" y="1378333"/>
            <a:ext cx="3746400" cy="27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rtl="0" algn="l">
              <a:spcBef>
                <a:spcPts val="44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>
                <a:solidFill>
                  <a:srgbClr val="2D637F"/>
                </a:solidFill>
              </a:defRPr>
            </a:lvl1pPr>
            <a:lvl2pPr indent="-3175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 sz="1400">
                <a:solidFill>
                  <a:srgbClr val="2D637F"/>
                </a:solidFill>
              </a:defRPr>
            </a:lvl2pPr>
            <a:lvl3pPr indent="-3175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■"/>
              <a:defRPr sz="1400">
                <a:solidFill>
                  <a:srgbClr val="2D637F"/>
                </a:solidFill>
              </a:defRPr>
            </a:lvl3pPr>
            <a:lvl4pPr indent="-3175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>
                <a:solidFill>
                  <a:srgbClr val="2D637F"/>
                </a:solidFill>
              </a:defRPr>
            </a:lvl4pPr>
            <a:lvl5pPr indent="-3175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>
                <a:solidFill>
                  <a:srgbClr val="2D637F"/>
                </a:solidFill>
              </a:defRPr>
            </a:lvl5pPr>
            <a:lvl6pPr indent="-3175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indent="-3175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indent="-3175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indent="-3175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12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10.png"/><Relationship Id="rId8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CS 70 Su23: Lecture 3</a:t>
            </a:r>
            <a:endParaRPr/>
          </a:p>
        </p:txBody>
      </p:sp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Induction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idx="1" type="body"/>
          </p:nvPr>
        </p:nvSpPr>
        <p:spPr>
          <a:xfrm>
            <a:off x="301150" y="1149725"/>
            <a:ext cx="3657000" cy="5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/>
              <a:t>Consider the following recursive function:</a:t>
            </a:r>
            <a:endParaRPr sz="1400"/>
          </a:p>
        </p:txBody>
      </p:sp>
      <p:sp>
        <p:nvSpPr>
          <p:cNvPr id="70" name="Google Shape;70;p16"/>
          <p:cNvSpPr txBox="1"/>
          <p:nvPr>
            <p:ph idx="4294967295" type="body"/>
          </p:nvPr>
        </p:nvSpPr>
        <p:spPr>
          <a:xfrm>
            <a:off x="4708525" y="1149679"/>
            <a:ext cx="3746400" cy="33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What is going on here?</a:t>
            </a:r>
            <a:endParaRPr sz="1400"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base case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setting up recursive call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“leap of faith”</a:t>
            </a:r>
            <a:endParaRPr sz="1400"/>
          </a:p>
        </p:txBody>
      </p:sp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7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quick detour</a:t>
            </a:r>
            <a:endParaRPr/>
          </a:p>
        </p:txBody>
      </p:sp>
      <p:pic>
        <p:nvPicPr>
          <p:cNvPr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850" y="1562100"/>
            <a:ext cx="4042500" cy="129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quick detour</a:t>
            </a:r>
            <a:endParaRPr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we know this function is correct?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That is, we want to prove: </a:t>
            </a:r>
            <a:r>
              <a:rPr lang="en"/>
              <a:t>∀ n ∈ ℕ, </a:t>
            </a:r>
            <a:r>
              <a:rPr lang="en">
                <a:highlight>
                  <a:srgbClr val="EFEFEF"/>
                </a:highlight>
                <a:latin typeface="Courier New"/>
                <a:ea typeface="Courier New"/>
                <a:cs typeface="Courier New"/>
                <a:sym typeface="Courier New"/>
              </a:rPr>
              <a:t>factorial(n)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= n!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Let’s try a direct proof: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i="1" lang="en" sz="1400"/>
              <a:t>Without loss of generality, let </a:t>
            </a:r>
            <a:r>
              <a:rPr lang="en" sz="1400"/>
              <a:t>n</a:t>
            </a:r>
            <a:r>
              <a:rPr i="1" lang="en" sz="1400"/>
              <a:t> </a:t>
            </a:r>
            <a:r>
              <a:rPr lang="en" sz="1400"/>
              <a:t>∈ ℕ (arbitrary natural number).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i="1" lang="en" sz="1400"/>
              <a:t>Consider</a:t>
            </a:r>
            <a:r>
              <a:rPr lang="en" sz="1400"/>
              <a:t> </a:t>
            </a:r>
            <a:r>
              <a:rPr lang="en" sz="1400">
                <a:highlight>
                  <a:srgbClr val="EFEFEF"/>
                </a:highlight>
                <a:latin typeface="Courier New"/>
                <a:ea typeface="Courier New"/>
                <a:cs typeface="Courier New"/>
                <a:sym typeface="Courier New"/>
              </a:rPr>
              <a:t>factorial(n)</a:t>
            </a:r>
            <a:r>
              <a:rPr lang="en" sz="1400"/>
              <a:t>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We know </a:t>
            </a:r>
            <a:r>
              <a:rPr lang="en" sz="1400">
                <a:highlight>
                  <a:srgbClr val="EFEFEF"/>
                </a:highlight>
                <a:latin typeface="Courier New"/>
                <a:ea typeface="Courier New"/>
                <a:cs typeface="Courier New"/>
                <a:sym typeface="Courier New"/>
              </a:rPr>
              <a:t>factorial(0)</a:t>
            </a:r>
            <a:r>
              <a:rPr lang="en" sz="1400"/>
              <a:t> = 1.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>
                <a:highlight>
                  <a:srgbClr val="EFEFEF"/>
                </a:highlight>
                <a:latin typeface="Courier New"/>
                <a:ea typeface="Courier New"/>
                <a:cs typeface="Courier New"/>
                <a:sym typeface="Courier New"/>
              </a:rPr>
              <a:t>factorial(1)</a:t>
            </a:r>
            <a:r>
              <a:rPr lang="en" sz="1400"/>
              <a:t> = 1 * </a:t>
            </a:r>
            <a:r>
              <a:rPr lang="en" sz="1400">
                <a:highlight>
                  <a:srgbClr val="EFEFEF"/>
                </a:highlight>
                <a:latin typeface="Courier New"/>
                <a:ea typeface="Courier New"/>
                <a:cs typeface="Courier New"/>
                <a:sym typeface="Courier New"/>
              </a:rPr>
              <a:t>factorial(0)</a:t>
            </a:r>
            <a:r>
              <a:rPr lang="en" sz="1400"/>
              <a:t> = 1!.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>
                <a:highlight>
                  <a:srgbClr val="EFEFEF"/>
                </a:highlight>
                <a:latin typeface="Courier New"/>
                <a:ea typeface="Courier New"/>
                <a:cs typeface="Courier New"/>
                <a:sym typeface="Courier New"/>
              </a:rPr>
              <a:t>factorial(2)</a:t>
            </a:r>
            <a:r>
              <a:rPr lang="en" sz="1400"/>
              <a:t> = 2 * </a:t>
            </a:r>
            <a:r>
              <a:rPr lang="en" sz="1400">
                <a:highlight>
                  <a:srgbClr val="EFEFEF"/>
                </a:highlight>
                <a:latin typeface="Courier New"/>
                <a:ea typeface="Courier New"/>
                <a:cs typeface="Courier New"/>
                <a:sym typeface="Courier New"/>
              </a:rPr>
              <a:t>factorial(1)</a:t>
            </a:r>
            <a:r>
              <a:rPr lang="en" sz="1400"/>
              <a:t> = 2 * 1! = 2!.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…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>
                <a:highlight>
                  <a:srgbClr val="EFEFEF"/>
                </a:highlight>
                <a:latin typeface="Courier New"/>
                <a:ea typeface="Courier New"/>
                <a:cs typeface="Courier New"/>
                <a:sym typeface="Courier New"/>
              </a:rPr>
              <a:t>factorial(n)</a:t>
            </a:r>
            <a:r>
              <a:rPr lang="en" sz="1400"/>
              <a:t> = n * </a:t>
            </a:r>
            <a:r>
              <a:rPr lang="en" sz="1400">
                <a:highlight>
                  <a:srgbClr val="EFEFEF"/>
                </a:highlight>
                <a:latin typeface="Courier New"/>
                <a:ea typeface="Courier New"/>
                <a:cs typeface="Courier New"/>
                <a:sym typeface="Courier New"/>
              </a:rPr>
              <a:t>factorial(n - 1)</a:t>
            </a:r>
            <a:r>
              <a:rPr lang="en" sz="1400"/>
              <a:t> = n * (n - 1)! = n!.</a:t>
            </a:r>
            <a:endParaRPr sz="1400"/>
          </a:p>
        </p:txBody>
      </p:sp>
      <p:sp>
        <p:nvSpPr>
          <p:cNvPr id="79" name="Google Shape;79;p17"/>
          <p:cNvSpPr/>
          <p:nvPr/>
        </p:nvSpPr>
        <p:spPr>
          <a:xfrm>
            <a:off x="417275" y="3769600"/>
            <a:ext cx="5592300" cy="6753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7"/>
          <p:cNvSpPr txBox="1"/>
          <p:nvPr/>
        </p:nvSpPr>
        <p:spPr>
          <a:xfrm>
            <a:off x="4998725" y="3325725"/>
            <a:ext cx="39768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not rigorous!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(what if this breaks somewhere along the path?)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quick detour</a:t>
            </a:r>
            <a:endParaRPr/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8520600" cy="33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made an implicit assumption in this “proof”: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highlight>
                  <a:srgbClr val="EFEFEF"/>
                </a:highlight>
                <a:latin typeface="Courier New"/>
                <a:ea typeface="Courier New"/>
                <a:cs typeface="Courier New"/>
                <a:sym typeface="Courier New"/>
              </a:rPr>
              <a:t>factorial(n - 1)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= (n - 1)!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which allowed us to show: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[ </a:t>
            </a:r>
            <a:r>
              <a:rPr lang="en">
                <a:highlight>
                  <a:srgbClr val="EFEFEF"/>
                </a:highlight>
                <a:latin typeface="Courier New"/>
                <a:ea typeface="Courier New"/>
                <a:cs typeface="Courier New"/>
                <a:sym typeface="Courier New"/>
              </a:rPr>
              <a:t>factorial(n - 1)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= (n - 1)!</a:t>
            </a:r>
            <a:r>
              <a:rPr lang="en"/>
              <a:t> ] ⇒ [ </a:t>
            </a:r>
            <a:r>
              <a:rPr lang="en">
                <a:highlight>
                  <a:srgbClr val="EFEFEF"/>
                </a:highlight>
                <a:latin typeface="Courier New"/>
                <a:ea typeface="Courier New"/>
                <a:cs typeface="Courier New"/>
                <a:sym typeface="Courier New"/>
              </a:rPr>
              <a:t>factorial(n)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= n!</a:t>
            </a:r>
            <a:r>
              <a:rPr lang="en"/>
              <a:t> ]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(or, with </a:t>
            </a:r>
            <a:r>
              <a:rPr b="1" lang="en"/>
              <a:t>P(n) </a:t>
            </a:r>
            <a:r>
              <a:rPr lang="en"/>
              <a:t>= </a:t>
            </a:r>
            <a:r>
              <a:rPr lang="en">
                <a:highlight>
                  <a:srgbClr val="EFEFEF"/>
                </a:highlight>
                <a:latin typeface="Courier New"/>
                <a:ea typeface="Courier New"/>
                <a:cs typeface="Courier New"/>
                <a:sym typeface="Courier New"/>
              </a:rPr>
              <a:t>factorial(n)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= n!</a:t>
            </a:r>
            <a:r>
              <a:rPr lang="en"/>
              <a:t>, </a:t>
            </a:r>
            <a:r>
              <a:rPr b="1" lang="en"/>
              <a:t>P(n - 1) ⇒ P(n)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How do we know </a:t>
            </a:r>
            <a:r>
              <a:rPr b="1" lang="en"/>
              <a:t>P(n  - 1)?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i="1" lang="en"/>
              <a:t>	</a:t>
            </a:r>
            <a:r>
              <a:rPr i="1" lang="en"/>
              <a:t>“trust the recursion”</a:t>
            </a:r>
            <a:endParaRPr i="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Induction</a:t>
            </a:r>
            <a:endParaRPr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need the mathematical equivalent of recursion: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P(0)</a:t>
            </a:r>
            <a:r>
              <a:rPr lang="en"/>
              <a:t> </a:t>
            </a:r>
            <a:r>
              <a:rPr lang="en"/>
              <a:t>∧</a:t>
            </a:r>
            <a:r>
              <a:rPr lang="en"/>
              <a:t> [</a:t>
            </a:r>
            <a:r>
              <a:rPr lang="en"/>
              <a:t>P(n) ⇒ P(n + 1)] ≡ </a:t>
            </a:r>
            <a:r>
              <a:rPr lang="en"/>
              <a:t>∀ n ∈ ℕ, P(n)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In other words, if you give me: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base case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to do the previous thing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 can show you how to do the next thing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Induction</a:t>
            </a:r>
            <a:endParaRPr/>
          </a:p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Structured as follows: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Want to show </a:t>
            </a:r>
            <a:r>
              <a:rPr b="1" lang="en"/>
              <a:t>∀ n ∈ ℕ, P(n)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Base case: </a:t>
            </a:r>
            <a:r>
              <a:rPr b="1" lang="en"/>
              <a:t>P(0)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Inductive hypothesis: suppose </a:t>
            </a:r>
            <a:r>
              <a:rPr b="1" lang="en"/>
              <a:t>P(k) </a:t>
            </a:r>
            <a:r>
              <a:rPr lang="en"/>
              <a:t>for some k &gt; 0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Inductive step: consider </a:t>
            </a:r>
            <a:r>
              <a:rPr b="1" lang="en"/>
              <a:t>P(k + 1)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???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P(k) ⇒ P(k + 1)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trike="sngStrike"/>
              <a:t>Profit</a:t>
            </a:r>
            <a:r>
              <a:rPr lang="en"/>
              <a:t> </a:t>
            </a:r>
            <a:r>
              <a:rPr i="1" lang="en"/>
              <a:t>Therefore,</a:t>
            </a:r>
            <a:r>
              <a:rPr lang="en"/>
              <a:t> </a:t>
            </a:r>
            <a:r>
              <a:rPr b="1" lang="en"/>
              <a:t>∀ n ∈ ℕ, P(n)</a:t>
            </a:r>
            <a:endParaRPr b="1" i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Q.E.D.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Induction</a:t>
            </a:r>
            <a:endParaRPr/>
          </a:p>
        </p:txBody>
      </p:sp>
      <p:sp>
        <p:nvSpPr>
          <p:cNvPr id="104" name="Google Shape;10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Structured as follows: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Want to show </a:t>
            </a:r>
            <a:r>
              <a:rPr b="1" lang="en"/>
              <a:t>∀ n ∈ ℕ, P(n)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Base case: </a:t>
            </a:r>
            <a:r>
              <a:rPr b="1" lang="en"/>
              <a:t>P(0)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Inductive hypothesis: suppose </a:t>
            </a:r>
            <a:r>
              <a:rPr b="1" lang="en"/>
              <a:t>P(k) </a:t>
            </a:r>
            <a:r>
              <a:rPr lang="en"/>
              <a:t>for some k &gt; 0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Inductive step: consider </a:t>
            </a:r>
            <a:r>
              <a:rPr b="1" lang="en"/>
              <a:t>P(k + 1)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???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P(k) ⇒ P(k + 1)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trike="sngStrike"/>
              <a:t>Profit</a:t>
            </a:r>
            <a:r>
              <a:rPr lang="en"/>
              <a:t> </a:t>
            </a:r>
            <a:r>
              <a:rPr i="1" lang="en"/>
              <a:t>Therefore,</a:t>
            </a:r>
            <a:r>
              <a:rPr lang="en"/>
              <a:t> </a:t>
            </a:r>
            <a:r>
              <a:rPr b="1" lang="en"/>
              <a:t>∀ n ∈ ℕ, P(n)</a:t>
            </a:r>
            <a:endParaRPr b="1" i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Q.E.D.</a:t>
            </a:r>
            <a:endParaRPr/>
          </a:p>
        </p:txBody>
      </p:sp>
      <p:sp>
        <p:nvSpPr>
          <p:cNvPr id="105" name="Google Shape;105;p21"/>
          <p:cNvSpPr txBox="1"/>
          <p:nvPr/>
        </p:nvSpPr>
        <p:spPr>
          <a:xfrm>
            <a:off x="83550" y="16037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</a:rPr>
              <a:t>base case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6" name="Google Shape;106;p21"/>
          <p:cNvSpPr txBox="1"/>
          <p:nvPr/>
        </p:nvSpPr>
        <p:spPr>
          <a:xfrm>
            <a:off x="5541575" y="19704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</a:rPr>
              <a:t>“leap of faith”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7" name="Google Shape;107;p21"/>
          <p:cNvSpPr txBox="1"/>
          <p:nvPr/>
        </p:nvSpPr>
        <p:spPr>
          <a:xfrm>
            <a:off x="4488425" y="25717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</a:rPr>
              <a:t>setting up recursive call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8" name="Google Shape;108;p21"/>
          <p:cNvSpPr/>
          <p:nvPr/>
        </p:nvSpPr>
        <p:spPr>
          <a:xfrm>
            <a:off x="902050" y="1771975"/>
            <a:ext cx="1864500" cy="3333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1"/>
          <p:cNvSpPr/>
          <p:nvPr/>
        </p:nvSpPr>
        <p:spPr>
          <a:xfrm>
            <a:off x="902050" y="2003925"/>
            <a:ext cx="4639500" cy="3333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1"/>
          <p:cNvSpPr/>
          <p:nvPr/>
        </p:nvSpPr>
        <p:spPr>
          <a:xfrm>
            <a:off x="722100" y="2223475"/>
            <a:ext cx="3641100" cy="8958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idx="1" type="body"/>
          </p:nvPr>
        </p:nvSpPr>
        <p:spPr>
          <a:xfrm>
            <a:off x="311700" y="1152475"/>
            <a:ext cx="8520600" cy="32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/>
              <a:t>Inductive hypothesis: suppose </a:t>
            </a:r>
            <a:r>
              <a:rPr lang="en"/>
              <a:t>for some n &gt; 1, </a:t>
            </a:r>
            <a:r>
              <a:rPr b="1" i="1" lang="en"/>
              <a:t>P(n)</a:t>
            </a:r>
            <a:r>
              <a:rPr lang="en"/>
              <a:t>.</a:t>
            </a:r>
            <a:endParaRPr sz="1012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6" name="Google Shape;116;p22"/>
          <p:cNvSpPr txBox="1"/>
          <p:nvPr>
            <p:ph idx="1" type="body"/>
          </p:nvPr>
        </p:nvSpPr>
        <p:spPr>
          <a:xfrm>
            <a:off x="311700" y="1152475"/>
            <a:ext cx="8520600" cy="200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00">
                <a:latin typeface="Courier New"/>
                <a:ea typeface="Courier New"/>
                <a:cs typeface="Courier New"/>
                <a:sym typeface="Courier New"/>
              </a:rPr>
              <a:t>                           </a:t>
            </a:r>
            <a:r>
              <a:rPr lang="en" sz="1400"/>
              <a:t>✓</a:t>
            </a:r>
            <a:endParaRPr sz="1012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1</a:t>
            </a:r>
            <a:endParaRPr/>
          </a:p>
        </p:txBody>
      </p:sp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311700" y="1152475"/>
            <a:ext cx="8520600" cy="5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i="1" lang="en"/>
              <a:t>Theorem:</a:t>
            </a:r>
            <a:r>
              <a:rPr lang="en"/>
              <a:t> </a:t>
            </a:r>
            <a:endParaRPr sz="1012"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descr="{&quot;font&quot;:{&quot;size&quot;:23.5,&quot;color&quot;:&quot;#000000&quot;,&quot;family&quot;:&quot;Georgia&quot;},&quot;id&quot;:&quot;1&quot;,&quot;backgroundColor&quot;:&quot;#ffffff&quot;,&quot;type&quot;:&quot;$&quot;,&quot;aid&quot;:null,&quot;code&quot;:&quot;$\\forall n\\in\\mathbb{N},\\,1\\,+2+3+\\cdots+n=\\frac{n\\left(n+1\\right)}{2}$&quot;,&quot;ts&quot;:1687296406359,&quot;cs&quot;:&quot;RUQxRkVFZ0JnvwNYFFjSGQ==&quot;,&quot;size&quot;:{&quot;width&quot;:551.0052566929135,&quot;height&quot;:48.28345826771655}}" id="119" name="Google Shape;1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6875" y="1152475"/>
            <a:ext cx="5248325" cy="459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font&quot;:{&quot;family&quot;:&quot;Georgia&quot;,&quot;color&quot;:&quot;#000000&quot;,&quot;size&quot;:13},&quot;type&quot;:&quot;$$&quot;,&quot;backgroundColorModified&quot;:false,&quot;aid&quot;:null,&quot;id&quot;:&quot;2&quot;,&quot;code&quot;:&quot;$$P\\left(n\\right)=1+2+\\cdots+n=\\frac{n\\left(n+1\\right)}{2}$$&quot;,&quot;backgroundColor&quot;:&quot;#ffffff&quot;,&quot;ts&quot;:1687296456116,&quot;cs&quot;:&quot;ZenCpHUvFZ6h++jduumagQ==&quot;,&quot;size&quot;:{&quot;width&quot;:312.72428136482944,&quot;height&quot;:44.078723884514424}}" id="120" name="Google Shape;12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2650" y="1676225"/>
            <a:ext cx="2978699" cy="419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backgroundColor&quot;:&quot;#ffffff&quot;,&quot;code&quot;:&quot;$$1=\\frac{1\\left(1+1\\right)}{2}=\\frac{1\\left(2\\right)}{2}=1$$&quot;,&quot;backgroundColorModified&quot;:false,&quot;aid&quot;:null,&quot;font&quot;:{&quot;family&quot;:&quot;Georgia&quot;,&quot;size&quot;:13,&quot;color&quot;:&quot;#000000&quot;},&quot;type&quot;:&quot;$$&quot;,&quot;id&quot;:&quot;3&quot;,&quot;ts&quot;:1687296485603,&quot;cs&quot;:&quot;qinYBurw3xN0Udqay5Ua3w==&quot;,&quot;size&quot;:{&quot;width&quot;:224,&quot;height&quot;:43.80000000000001}}" id="121" name="Google Shape;12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2975" y="2694575"/>
            <a:ext cx="2133600" cy="41719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2"/>
          <p:cNvSpPr txBox="1"/>
          <p:nvPr>
            <p:ph idx="1" type="body"/>
          </p:nvPr>
        </p:nvSpPr>
        <p:spPr>
          <a:xfrm>
            <a:off x="311700" y="115247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/>
              <a:t>Proof: induction </a:t>
            </a:r>
            <a:r>
              <a:rPr lang="en"/>
              <a:t>on n. </a:t>
            </a:r>
            <a:r>
              <a:rPr i="1" lang="en"/>
              <a:t>Let</a:t>
            </a:r>
            <a:endParaRPr sz="1012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3" name="Google Shape;123;p22"/>
          <p:cNvSpPr txBox="1"/>
          <p:nvPr>
            <p:ph idx="1" type="body"/>
          </p:nvPr>
        </p:nvSpPr>
        <p:spPr>
          <a:xfrm>
            <a:off x="311700" y="1152475"/>
            <a:ext cx="8520600" cy="160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/>
              <a:t>Base case: </a:t>
            </a:r>
            <a:r>
              <a:rPr lang="en"/>
              <a:t>n = 1.</a:t>
            </a:r>
            <a:endParaRPr sz="1012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 1</a:t>
            </a:r>
            <a:endParaRPr/>
          </a:p>
        </p:txBody>
      </p:sp>
      <p:sp>
        <p:nvSpPr>
          <p:cNvPr id="129" name="Google Shape;129;p23"/>
          <p:cNvSpPr txBox="1"/>
          <p:nvPr>
            <p:ph idx="1" type="body"/>
          </p:nvPr>
        </p:nvSpPr>
        <p:spPr>
          <a:xfrm>
            <a:off x="311700" y="1152475"/>
            <a:ext cx="8520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/>
              <a:t>Inductive step: consider</a:t>
            </a:r>
            <a:endParaRPr/>
          </a:p>
        </p:txBody>
      </p:sp>
      <p:pic>
        <p:nvPicPr>
          <p:cNvPr descr="{&quot;font&quot;:{&quot;size&quot;:22,&quot;family&quot;:&quot;Georgia&quot;,&quot;color&quot;:&quot;#000000&quot;},&quot;aid&quot;:null,&quot;type&quot;:&quot;$$&quot;,&quot;backgroundColorModified&quot;:false,&quot;id&quot;:&quot;4&quot;,&quot;code&quot;:&quot;$$1+2+\\cdots+\\left(n+1\\right)$$&quot;,&quot;backgroundColor&quot;:&quot;#ffffff&quot;,&quot;ts&quot;:1687296597272,&quot;cs&quot;:&quot;gOj820Fl9ZcBPGsVCpf9kA==&quot;,&quot;size&quot;:{&quot;width&quot;:288.7113674540683,&quot;height&quot;:33.22045984251968}}"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4050" y="1221950"/>
            <a:ext cx="2700874" cy="310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id&quot;:&quot;6&quot;,&quot;font&quot;:{&quot;family&quot;:&quot;Courier New&quot;,&quot;size&quot;:17.5,&quot;color&quot;:&quot;#595959&quot;},&quot;backgroundColorModified&quot;:false,&quot;backgroundColor&quot;:&quot;#ffffff&quot;,&quot;aid&quot;:null,&quot;type&quot;:&quot;$$&quot;,&quot;code&quot;:&quot;$$=\\left(1+2+\\cdots+n\\right)+\\left(n+1\\right)=\\frac{n\\left(n+1\\right)}{2}+\\left(n+1\\right)$$&quot;,&quot;ts&quot;:1687296746729,&quot;cs&quot;:&quot;SwTsBQnDFt+2VC3vIx8Bng==&quot;,&quot;size&quot;:{&quot;width&quot;:497,&quot;height&quot;:48}}" id="131" name="Google Shape;13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275" y="1926919"/>
            <a:ext cx="4733925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font&quot;:{&quot;color&quot;:&quot;#595959&quot;,&quot;family&quot;:&quot;Courier New&quot;,&quot;size&quot;:15.5},&quot;id&quot;:&quot;6&quot;,&quot;type&quot;:&quot;$$&quot;,&quot;backgroundColorModified&quot;:false,&quot;code&quot;:&quot;$$=\\left(n+1\\right)\\left(\\frac{n}{2}+1\\right)$$&quot;,&quot;backgroundColor&quot;:&quot;#ffffff&quot;,&quot;aid&quot;:null,&quot;ts&quot;:1687297009334,&quot;cs&quot;:&quot;f8KdniEUy/nqhFSA15RnhA==&quot;,&quot;size&quot;:{&quot;width&quot;:158.3334803149606,&quot;height&quot;:36.88450393700787}}" id="132" name="Google Shape;13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6275" y="2423425"/>
            <a:ext cx="1508126" cy="351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font&quot;:{&quot;family&quot;:&quot;Courier New&quot;,&quot;color&quot;:&quot;#595959&quot;,&quot;size&quot;:15},&quot;id&quot;:&quot;6&quot;,&quot;backgroundColor&quot;:&quot;#ffffff&quot;,&quot;code&quot;:&quot;$$=\\left(n+1\\right)\\left(\\frac{n}{2}+\\frac{2}{2}\\right)$$&quot;,&quot;type&quot;:&quot;$$&quot;,&quot;backgroundColorModified&quot;:false,&quot;aid&quot;:null,&quot;ts&quot;:1687296939542,&quot;cs&quot;:&quot;cC5IazXyKkjZ2BhcstaemQ==&quot;,&quot;size&quot;:{&quot;width&quot;:168.00000734908136,&quot;height&quot;:47.12093910761151}}" id="133" name="Google Shape;133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6275" y="2886837"/>
            <a:ext cx="1600200" cy="4488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code&quot;:&quot;$$=\\frac{\\left(n+1\\right)\\left(n+2\\right)}{2}$$&quot;,&quot;aid&quot;:null,&quot;backgroundColorModified&quot;:false,&quot;font&quot;:{&quot;size&quot;:16,&quot;family&quot;:&quot;Courier New&quot;,&quot;color&quot;:&quot;#595959&quot;},&quot;id&quot;:&quot;6&quot;,&quot;type&quot;:&quot;$$&quot;,&quot;backgroundColor&quot;:&quot;#ffffff&quot;,&quot;ts&quot;:1687296944714,&quot;cs&quot;:&quot;Z2YEbnTX5ERhEgk8VAwRMA==&quot;,&quot;size&quot;:{&quot;width&quot;:158.3332535433071,&quot;height&quot;:45.238072440944926}}" id="134" name="Google Shape;134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6275" y="3447750"/>
            <a:ext cx="1508124" cy="4308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aid&quot;:null,&quot;font&quot;:{&quot;color&quot;:&quot;#595959&quot;,&quot;family&quot;:&quot;Courier New&quot;,&quot;size&quot;:17.5},&quot;id&quot;:&quot;6&quot;,&quot;type&quot;:&quot;$$&quot;,&quot;code&quot;:&quot;$$1+2+\\cdots+\\left(n+1\\right)=1+2+\\cdots+n+\\left(n+1\\right)$$&quot;,&quot;backgroundColor&quot;:&quot;#ffffff&quot;,&quot;backgroundColorModified&quot;:false,&quot;ts&quot;:1687296986374,&quot;cs&quot;:&quot;Yp/aavXyDJcuoZCckPIQoQ==&quot;,&quot;size&quot;:{&quot;width&quot;:466,&quot;height&quot;:22.666666666666668}}" id="135" name="Google Shape;135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6275" y="1647163"/>
            <a:ext cx="4438650" cy="21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3"/>
          <p:cNvSpPr txBox="1"/>
          <p:nvPr/>
        </p:nvSpPr>
        <p:spPr>
          <a:xfrm>
            <a:off x="5204300" y="1962617"/>
            <a:ext cx="30000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12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[inductive hypothesis]</a:t>
            </a:r>
            <a:endParaRPr/>
          </a:p>
        </p:txBody>
      </p:sp>
      <p:sp>
        <p:nvSpPr>
          <p:cNvPr id="137" name="Google Shape;137;p23"/>
          <p:cNvSpPr txBox="1"/>
          <p:nvPr/>
        </p:nvSpPr>
        <p:spPr>
          <a:xfrm>
            <a:off x="396275" y="3895675"/>
            <a:ext cx="736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i="1"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Therefore, </a:t>
            </a:r>
            <a:r>
              <a:rPr b="1"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P(n) ⇒ P(n + 1), </a:t>
            </a: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and we have proven our claim. QED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2</a:t>
            </a:r>
            <a:endParaRPr/>
          </a:p>
        </p:txBody>
      </p:sp>
      <p:sp>
        <p:nvSpPr>
          <p:cNvPr id="143" name="Google Shape;143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Two-color theorem (refer to notes for more details)</a:t>
            </a:r>
            <a:endParaRPr/>
          </a:p>
        </p:txBody>
      </p:sp>
      <p:pic>
        <p:nvPicPr>
          <p:cNvPr id="144" name="Google Shape;144;p24"/>
          <p:cNvPicPr preferRelativeResize="0"/>
          <p:nvPr/>
        </p:nvPicPr>
        <p:blipFill rotWithShape="1">
          <a:blip r:embed="rId3">
            <a:alphaModFix/>
          </a:blip>
          <a:srcRect b="0" l="0" r="54410" t="0"/>
          <a:stretch/>
        </p:blipFill>
        <p:spPr>
          <a:xfrm>
            <a:off x="781050" y="1676400"/>
            <a:ext cx="3456624" cy="240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4"/>
          <p:cNvPicPr preferRelativeResize="0"/>
          <p:nvPr/>
        </p:nvPicPr>
        <p:blipFill rotWithShape="1">
          <a:blip r:embed="rId3">
            <a:alphaModFix/>
          </a:blip>
          <a:srcRect b="-3170" l="45590" r="0" t="3170"/>
          <a:stretch/>
        </p:blipFill>
        <p:spPr>
          <a:xfrm>
            <a:off x="4237675" y="1761950"/>
            <a:ext cx="4125276" cy="240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3</a:t>
            </a:r>
            <a:endParaRPr/>
          </a:p>
        </p:txBody>
      </p:sp>
      <p:sp>
        <p:nvSpPr>
          <p:cNvPr id="151" name="Google Shape;151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Consider a party with some number of guests. Someone is a </a:t>
            </a:r>
            <a:r>
              <a:rPr b="1" lang="en"/>
              <a:t>celebrity</a:t>
            </a:r>
            <a:r>
              <a:rPr lang="en"/>
              <a:t> if every other guest knows them, but they know nobody else. Prove that if the following conditions are met: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For any pair of guests A and B, either A knows B, or B knows A, but not both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There do not exist guests A, B, and C such that A knows B, B knows C, and C knows A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that the party must have a </a:t>
            </a:r>
            <a:r>
              <a:rPr b="1" lang="en"/>
              <a:t>celebrity</a:t>
            </a:r>
            <a:r>
              <a:rPr lang="en"/>
              <a:t>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 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6"/>
          <p:cNvSpPr txBox="1"/>
          <p:nvPr>
            <p:ph idx="1" type="body"/>
          </p:nvPr>
        </p:nvSpPr>
        <p:spPr>
          <a:xfrm>
            <a:off x="311700" y="1152475"/>
            <a:ext cx="8520600" cy="3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Claim:</a:t>
            </a:r>
            <a:r>
              <a:rPr lang="en"/>
              <a:t> for a party where the conditions hold, there must be a celebrity.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Proof: </a:t>
            </a:r>
            <a:r>
              <a:rPr i="1" lang="en"/>
              <a:t>induction on</a:t>
            </a:r>
            <a:r>
              <a:rPr lang="en"/>
              <a:t> n, the number of guests.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Base case: </a:t>
            </a:r>
            <a:r>
              <a:rPr lang="en"/>
              <a:t>n = 1.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Trivially, we have found a celebrity. ✓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/>
              <a:t>Inductive hypothesis: suppose </a:t>
            </a:r>
            <a:r>
              <a:rPr lang="en"/>
              <a:t>for some n &gt; 1, if the conditions hold, there must be a celebrity.</a:t>
            </a:r>
            <a:endParaRPr sz="1412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 3</a:t>
            </a:r>
            <a:endParaRPr/>
          </a:p>
        </p:txBody>
      </p:sp>
      <p:sp>
        <p:nvSpPr>
          <p:cNvPr id="163" name="Google Shape;163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/>
              <a:t>Inductive step:</a:t>
            </a:r>
            <a:r>
              <a:rPr lang="en"/>
              <a:t> consider a party of  n + 1 people where the conditions hold.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12"/>
              <a:t>Arbitrarily pick one person </a:t>
            </a:r>
            <a:r>
              <a:rPr i="1" lang="en" sz="1412"/>
              <a:t>p </a:t>
            </a:r>
            <a:r>
              <a:rPr lang="en" sz="1412"/>
              <a:t>to “hold out”.</a:t>
            </a:r>
            <a:endParaRPr sz="1412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12"/>
              <a:t>From the remaining n people, from our inductive hypothesis, we know there must be a celebrity </a:t>
            </a:r>
            <a:r>
              <a:rPr i="1" lang="en" sz="1412"/>
              <a:t>C.</a:t>
            </a:r>
            <a:endParaRPr i="1" sz="1412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12"/>
              <a:t>If </a:t>
            </a:r>
            <a:r>
              <a:rPr i="1" lang="en" sz="1412"/>
              <a:t>p </a:t>
            </a:r>
            <a:r>
              <a:rPr lang="en" sz="1412"/>
              <a:t>knows </a:t>
            </a:r>
            <a:r>
              <a:rPr i="1" lang="en" sz="1412"/>
              <a:t>C</a:t>
            </a:r>
            <a:r>
              <a:rPr lang="en" sz="1412"/>
              <a:t>, we are done, since </a:t>
            </a:r>
            <a:r>
              <a:rPr i="1" lang="en" sz="1412"/>
              <a:t>C </a:t>
            </a:r>
            <a:r>
              <a:rPr lang="en" sz="1412"/>
              <a:t>knows no one else, and everyone else knows them.</a:t>
            </a:r>
            <a:endParaRPr sz="1412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412"/>
              <a:t>Lemma: </a:t>
            </a:r>
            <a:r>
              <a:rPr lang="en" sz="1412"/>
              <a:t>If </a:t>
            </a:r>
            <a:r>
              <a:rPr i="1" lang="en" sz="1412"/>
              <a:t>p </a:t>
            </a:r>
            <a:r>
              <a:rPr lang="en" sz="1412"/>
              <a:t>does not know </a:t>
            </a:r>
            <a:r>
              <a:rPr i="1" lang="en" sz="1412"/>
              <a:t>C</a:t>
            </a:r>
            <a:r>
              <a:rPr lang="en" sz="1412"/>
              <a:t>, </a:t>
            </a:r>
            <a:r>
              <a:rPr i="1" lang="en" sz="1412"/>
              <a:t>p </a:t>
            </a:r>
            <a:r>
              <a:rPr lang="en" sz="1412"/>
              <a:t>must be a celebrity.</a:t>
            </a:r>
            <a:endParaRPr sz="1412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3</a:t>
            </a:r>
            <a:endParaRPr/>
          </a:p>
        </p:txBody>
      </p:sp>
      <p:sp>
        <p:nvSpPr>
          <p:cNvPr id="169" name="Google Shape;169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Lemma: </a:t>
            </a:r>
            <a:r>
              <a:rPr lang="en"/>
              <a:t>if </a:t>
            </a:r>
            <a:r>
              <a:rPr i="1" lang="en"/>
              <a:t>p</a:t>
            </a:r>
            <a:r>
              <a:rPr lang="en"/>
              <a:t> does not know </a:t>
            </a:r>
            <a:r>
              <a:rPr i="1" lang="en"/>
              <a:t>C, p </a:t>
            </a:r>
            <a:r>
              <a:rPr lang="en"/>
              <a:t>must be a celebrity.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Proof by contradiction. Assume p </a:t>
            </a:r>
            <a:r>
              <a:rPr lang="en"/>
              <a:t>is not a celebrity.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12"/>
              <a:t>This means </a:t>
            </a:r>
            <a:r>
              <a:rPr i="1" lang="en" sz="1412"/>
              <a:t>p </a:t>
            </a:r>
            <a:r>
              <a:rPr lang="en" sz="1412"/>
              <a:t>must know someone else at the party, call them A.</a:t>
            </a:r>
            <a:endParaRPr sz="1412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12"/>
              <a:t>From before, we know that A knows C.</a:t>
            </a:r>
            <a:endParaRPr sz="1412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 sz="1412"/>
              <a:t>However,</a:t>
            </a:r>
            <a:r>
              <a:rPr lang="en" sz="1412"/>
              <a:t> C knows </a:t>
            </a:r>
            <a:r>
              <a:rPr i="1" lang="en" sz="1412"/>
              <a:t>p</a:t>
            </a:r>
            <a:r>
              <a:rPr lang="en" sz="1412"/>
              <a:t>, which violates the second condition of our party. →←</a:t>
            </a:r>
            <a:endParaRPr sz="1412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 sz="1412"/>
              <a:t>Therefore, </a:t>
            </a:r>
            <a:r>
              <a:rPr lang="en" sz="1412"/>
              <a:t>p must be a celebrity.</a:t>
            </a:r>
            <a:r>
              <a:rPr i="1" lang="en" sz="1412"/>
              <a:t> </a:t>
            </a:r>
            <a:endParaRPr sz="1412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3</a:t>
            </a:r>
            <a:endParaRPr/>
          </a:p>
        </p:txBody>
      </p:sp>
      <p:sp>
        <p:nvSpPr>
          <p:cNvPr id="175" name="Google Shape;175;p29"/>
          <p:cNvSpPr txBox="1"/>
          <p:nvPr>
            <p:ph idx="1" type="body"/>
          </p:nvPr>
        </p:nvSpPr>
        <p:spPr>
          <a:xfrm>
            <a:off x="311700" y="1152475"/>
            <a:ext cx="8520600" cy="23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Inductive step:</a:t>
            </a:r>
            <a:r>
              <a:rPr lang="en"/>
              <a:t> consider a party of  n + 1 people where the conditions hold.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12"/>
              <a:t>Arbitrarily pick one person </a:t>
            </a:r>
            <a:r>
              <a:rPr i="1" lang="en" sz="1412"/>
              <a:t>p </a:t>
            </a:r>
            <a:r>
              <a:rPr lang="en" sz="1412"/>
              <a:t>to “hold out”.</a:t>
            </a:r>
            <a:endParaRPr sz="1412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12"/>
              <a:t>From the remaining n people, from our inductive hypothesis, we know there must be a celebrity </a:t>
            </a:r>
            <a:r>
              <a:rPr i="1" lang="en" sz="1412"/>
              <a:t>C.</a:t>
            </a:r>
            <a:endParaRPr i="1" sz="1412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12"/>
              <a:t>If </a:t>
            </a:r>
            <a:r>
              <a:rPr i="1" lang="en" sz="1412"/>
              <a:t>p </a:t>
            </a:r>
            <a:r>
              <a:rPr lang="en" sz="1412"/>
              <a:t>knows </a:t>
            </a:r>
            <a:r>
              <a:rPr i="1" lang="en" sz="1412"/>
              <a:t>C</a:t>
            </a:r>
            <a:r>
              <a:rPr lang="en" sz="1412"/>
              <a:t>, we are done, since </a:t>
            </a:r>
            <a:r>
              <a:rPr i="1" lang="en" sz="1412"/>
              <a:t>C </a:t>
            </a:r>
            <a:r>
              <a:rPr lang="en" sz="1412"/>
              <a:t>knows no one else, and everyone else knows them.</a:t>
            </a:r>
            <a:endParaRPr sz="1412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12"/>
              <a:t>If </a:t>
            </a:r>
            <a:r>
              <a:rPr i="1" lang="en" sz="1412"/>
              <a:t>p </a:t>
            </a:r>
            <a:r>
              <a:rPr lang="en" sz="1412"/>
              <a:t>does not know </a:t>
            </a:r>
            <a:r>
              <a:rPr i="1" lang="en" sz="1412"/>
              <a:t>C</a:t>
            </a:r>
            <a:r>
              <a:rPr lang="en" sz="1412"/>
              <a:t>, </a:t>
            </a:r>
            <a:r>
              <a:rPr i="1" lang="en" sz="1412"/>
              <a:t>p </a:t>
            </a:r>
            <a:r>
              <a:rPr lang="en" sz="1412"/>
              <a:t>must be the celebrity.</a:t>
            </a:r>
            <a:endParaRPr sz="1812"/>
          </a:p>
        </p:txBody>
      </p:sp>
      <p:sp>
        <p:nvSpPr>
          <p:cNvPr id="176" name="Google Shape;176;p29"/>
          <p:cNvSpPr txBox="1"/>
          <p:nvPr/>
        </p:nvSpPr>
        <p:spPr>
          <a:xfrm>
            <a:off x="311700" y="3502075"/>
            <a:ext cx="85206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i="1" lang="en" sz="1812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Therefore</a:t>
            </a:r>
            <a:r>
              <a:rPr lang="en" sz="1812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, by induction on n, we have proven our claim. QED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Proving something stronger</a:t>
            </a:r>
            <a:endParaRPr/>
          </a:p>
        </p:txBody>
      </p:sp>
      <p:sp>
        <p:nvSpPr>
          <p:cNvPr id="182" name="Google Shape;182;p30"/>
          <p:cNvSpPr txBox="1"/>
          <p:nvPr>
            <p:ph idx="1" type="body"/>
          </p:nvPr>
        </p:nvSpPr>
        <p:spPr>
          <a:xfrm>
            <a:off x="311700" y="1152475"/>
            <a:ext cx="8520600" cy="326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Claim: </a:t>
            </a:r>
            <a:r>
              <a:rPr lang="en"/>
              <a:t>the sum of the first n odd numbers is a perfect square.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Proof by induction</a:t>
            </a:r>
            <a:r>
              <a:rPr lang="en"/>
              <a:t> on n.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Base case: </a:t>
            </a:r>
            <a:r>
              <a:rPr lang="en"/>
              <a:t>n = 1.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The first odd number is 1, which is a perfect square. ✓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Inductive hypothesis: </a:t>
            </a:r>
            <a:r>
              <a:rPr lang="en"/>
              <a:t>for some n &gt; 1, the sum of the first n odd numbers is a perfect square.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Inductive step: consider</a:t>
            </a:r>
            <a:r>
              <a:rPr lang="en"/>
              <a:t> the n + 1st odd number = 2n + 1.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391"/>
              <a:t>From our </a:t>
            </a:r>
            <a:r>
              <a:rPr i="1" lang="en" sz="1391"/>
              <a:t>inductive hypothesis</a:t>
            </a:r>
            <a:r>
              <a:rPr lang="en" sz="1391"/>
              <a:t>, we know the sum of the first n + 1 odd numbers is m</a:t>
            </a:r>
            <a:r>
              <a:rPr baseline="30000" lang="en" sz="1391"/>
              <a:t>2</a:t>
            </a:r>
            <a:r>
              <a:rPr lang="en" sz="1391"/>
              <a:t> + 2n + 1, for some m ∈ ℕ.</a:t>
            </a:r>
            <a:endParaRPr sz="139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Proving something stronger</a:t>
            </a:r>
            <a:endParaRPr/>
          </a:p>
        </p:txBody>
      </p:sp>
      <p:sp>
        <p:nvSpPr>
          <p:cNvPr id="188" name="Google Shape;188;p31"/>
          <p:cNvSpPr txBox="1"/>
          <p:nvPr>
            <p:ph idx="1" type="body"/>
          </p:nvPr>
        </p:nvSpPr>
        <p:spPr>
          <a:xfrm>
            <a:off x="311700" y="1152475"/>
            <a:ext cx="8520600" cy="326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Claim: </a:t>
            </a:r>
            <a:r>
              <a:rPr lang="en"/>
              <a:t>the sum of the first n odd numbers is n</a:t>
            </a:r>
            <a:r>
              <a:rPr baseline="30000" lang="en"/>
              <a:t>2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* same base case *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Inductive hypothesis: </a:t>
            </a:r>
            <a:r>
              <a:rPr lang="en"/>
              <a:t>for some n &gt; 1, the sum of the first n odd numbers is n</a:t>
            </a:r>
            <a:r>
              <a:rPr baseline="30000" lang="en"/>
              <a:t>2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Inductive step: consider</a:t>
            </a:r>
            <a:r>
              <a:rPr lang="en"/>
              <a:t> the n + 1st odd number = 2n + 1.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From our </a:t>
            </a:r>
            <a:r>
              <a:rPr i="1" lang="en" sz="1400"/>
              <a:t>inductive hypothesis</a:t>
            </a:r>
            <a:r>
              <a:rPr lang="en" sz="1400"/>
              <a:t>, we know the sum of the first n + 1 odd numbers is n</a:t>
            </a:r>
            <a:r>
              <a:rPr baseline="30000" lang="en" sz="1400"/>
              <a:t>2</a:t>
            </a:r>
            <a:r>
              <a:rPr lang="en" sz="1400"/>
              <a:t> + 2n + 1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= (n + 1)</a:t>
            </a:r>
            <a:r>
              <a:rPr baseline="30000" lang="en" sz="1400"/>
              <a:t>2</a:t>
            </a:r>
            <a:r>
              <a:rPr lang="en" sz="1400"/>
              <a:t>. ✓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400"/>
              <a:t>Therefore, </a:t>
            </a:r>
            <a:r>
              <a:rPr lang="en" sz="1400"/>
              <a:t>by induction on n, we have proven our claim. QED</a:t>
            </a:r>
            <a:endParaRPr sz="1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just happened?</a:t>
            </a:r>
            <a:endParaRPr/>
          </a:p>
        </p:txBody>
      </p:sp>
      <p:sp>
        <p:nvSpPr>
          <p:cNvPr id="194" name="Google Shape;194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made the problem “harder” by making a stronger claim, but made the proof easier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Specifically, we exploited a guess about the underlying structure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This made our inductive hypothesis yield more information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(</a:t>
            </a:r>
            <a:r>
              <a:rPr lang="en"/>
              <a:t>Aside) a visual representation of sum of odd numbers:</a:t>
            </a:r>
            <a:endParaRPr/>
          </a:p>
        </p:txBody>
      </p:sp>
      <p:pic>
        <p:nvPicPr>
          <p:cNvPr id="195" name="Google Shape;19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2563" y="2435275"/>
            <a:ext cx="2143125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3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Strong induction</a:t>
            </a:r>
            <a:endParaRPr/>
          </a:p>
        </p:txBody>
      </p:sp>
      <p:sp>
        <p:nvSpPr>
          <p:cNvPr id="201" name="Google Shape;201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Structured as follows: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Want to show </a:t>
            </a:r>
            <a:r>
              <a:rPr b="1" lang="en"/>
              <a:t>∀ n ∈ ℕ, P(n)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Base case: </a:t>
            </a:r>
            <a:r>
              <a:rPr b="1" lang="en"/>
              <a:t>P(0)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Inductive hypothesis: suppose </a:t>
            </a:r>
            <a:r>
              <a:rPr b="1" lang="en"/>
              <a:t>P(1) ∧ P(2) ∧ … ∧ P(k) </a:t>
            </a:r>
            <a:r>
              <a:rPr lang="en"/>
              <a:t>for some k &gt; 0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this is different from </a:t>
            </a:r>
            <a:r>
              <a:rPr b="1" lang="en"/>
              <a:t>P(k) </a:t>
            </a:r>
            <a:r>
              <a:rPr lang="en"/>
              <a:t>for all k &gt; 0! (this assumes what we’re trying to prove)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Inductive step: consider </a:t>
            </a:r>
            <a:r>
              <a:rPr b="1" lang="en"/>
              <a:t>P(k + 1)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???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P(k) ⇒ P(k + 1)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trike="sngStrike"/>
              <a:t>Profit</a:t>
            </a:r>
            <a:r>
              <a:rPr lang="en"/>
              <a:t> </a:t>
            </a:r>
            <a:r>
              <a:rPr i="1" lang="en"/>
              <a:t>Therefore,</a:t>
            </a:r>
            <a:r>
              <a:rPr lang="en"/>
              <a:t> </a:t>
            </a:r>
            <a:r>
              <a:rPr b="1" lang="en"/>
              <a:t>∀ n ∈ ℕ, P(n)</a:t>
            </a:r>
            <a:endParaRPr b="1" i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Q.E.D.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So w</a:t>
            </a:r>
            <a:r>
              <a:rPr lang="en"/>
              <a:t>hy ever use simple induction?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	</a:t>
            </a:r>
            <a:r>
              <a:rPr lang="en" sz="1400"/>
              <a:t>they’re actually the same!</a:t>
            </a:r>
            <a:endParaRPr sz="1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Proof?</a:t>
            </a:r>
            <a:endParaRPr/>
          </a:p>
        </p:txBody>
      </p:sp>
      <p:sp>
        <p:nvSpPr>
          <p:cNvPr id="207" name="Google Shape;207;p34"/>
          <p:cNvSpPr txBox="1"/>
          <p:nvPr>
            <p:ph idx="1" type="body"/>
          </p:nvPr>
        </p:nvSpPr>
        <p:spPr>
          <a:xfrm>
            <a:off x="311700" y="1152475"/>
            <a:ext cx="8520600" cy="33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Claim: </a:t>
            </a:r>
            <a:r>
              <a:rPr lang="en"/>
              <a:t>all horses are the same color.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Proof by induction </a:t>
            </a:r>
            <a:r>
              <a:rPr lang="en"/>
              <a:t>on n = the number of horses.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Base case: </a:t>
            </a:r>
            <a:r>
              <a:rPr lang="en"/>
              <a:t>n = 1.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If there’s only one horse, all horses are the same color. ✓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/>
              <a:t>Inductive hypothesis: </a:t>
            </a:r>
            <a:r>
              <a:rPr lang="en"/>
              <a:t>for some n &gt; 1, all n horses are the same color.</a:t>
            </a:r>
            <a:endParaRPr sz="1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Proof?</a:t>
            </a:r>
            <a:endParaRPr/>
          </a:p>
        </p:txBody>
      </p:sp>
      <p:sp>
        <p:nvSpPr>
          <p:cNvPr id="213" name="Google Shape;213;p35"/>
          <p:cNvSpPr txBox="1"/>
          <p:nvPr>
            <p:ph idx="1" type="body"/>
          </p:nvPr>
        </p:nvSpPr>
        <p:spPr>
          <a:xfrm>
            <a:off x="311700" y="1152475"/>
            <a:ext cx="8520600" cy="33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Inductive step: </a:t>
            </a:r>
            <a:r>
              <a:rPr lang="en"/>
              <a:t>consider n + 1 horses.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 sz="1400"/>
              <a:t>Consider </a:t>
            </a:r>
            <a:r>
              <a:rPr lang="en" sz="1400"/>
              <a:t>the first n horses. Our </a:t>
            </a:r>
            <a:r>
              <a:rPr i="1" lang="en" sz="1400"/>
              <a:t>IH </a:t>
            </a:r>
            <a:r>
              <a:rPr lang="en" sz="1400"/>
              <a:t>states they are all the same color.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Now </a:t>
            </a:r>
            <a:r>
              <a:rPr i="1" lang="en" sz="1400"/>
              <a:t>consider </a:t>
            </a:r>
            <a:r>
              <a:rPr lang="en" sz="1400"/>
              <a:t>the last n horses. Our </a:t>
            </a:r>
            <a:r>
              <a:rPr i="1" lang="en" sz="1400"/>
              <a:t>IH </a:t>
            </a:r>
            <a:r>
              <a:rPr lang="en" sz="1400"/>
              <a:t>states they are all the same color.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Because the middle horses are in both sets of horses, both the first n and last n horses must be the same color.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/>
              <a:t>Therefore, </a:t>
            </a:r>
            <a:r>
              <a:rPr lang="en"/>
              <a:t>all horses are the same color! QED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Help I broke something</a:t>
            </a:r>
            <a:endParaRPr/>
          </a:p>
        </p:txBody>
      </p:sp>
      <p:sp>
        <p:nvSpPr>
          <p:cNvPr id="219" name="Google Shape;219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“Middle horses”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What about n = 2?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set is empty!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You may need multiple base cases in order for your proof to hold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Well-ordering principle</a:t>
            </a:r>
            <a:endParaRPr/>
          </a:p>
        </p:txBody>
      </p:sp>
      <p:sp>
        <p:nvSpPr>
          <p:cNvPr id="225" name="Google Shape;225;p37"/>
          <p:cNvSpPr txBox="1"/>
          <p:nvPr>
            <p:ph idx="1" type="body"/>
          </p:nvPr>
        </p:nvSpPr>
        <p:spPr>
          <a:xfrm>
            <a:off x="311700" y="1152475"/>
            <a:ext cx="8520600" cy="33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</a:t>
            </a:r>
            <a:r>
              <a:rPr lang="en"/>
              <a:t>or any non-empty subset of ℕ, there will be a least element.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Earlier claim: </a:t>
            </a:r>
            <a:r>
              <a:rPr lang="en"/>
              <a:t>∀ n ∈ ℕ, 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1 + 2 + … + n = n(n + 1) / 2.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Let </a:t>
            </a:r>
            <a:r>
              <a:rPr lang="en"/>
              <a:t>S be the set of numbers for which this equation does not hold. </a:t>
            </a:r>
            <a:r>
              <a:rPr i="1" lang="en"/>
              <a:t>Claim: </a:t>
            </a:r>
            <a:r>
              <a:rPr lang="en"/>
              <a:t>S is the empty set.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Proof by contradiction: assume </a:t>
            </a:r>
            <a:r>
              <a:rPr lang="en"/>
              <a:t>S is non-empty.</a:t>
            </a:r>
            <a:endParaRPr i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8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Well-ordering principle</a:t>
            </a:r>
            <a:endParaRPr/>
          </a:p>
        </p:txBody>
      </p:sp>
      <p:sp>
        <p:nvSpPr>
          <p:cNvPr id="231" name="Google Shape;231;p38"/>
          <p:cNvSpPr txBox="1"/>
          <p:nvPr>
            <p:ph idx="1" type="body"/>
          </p:nvPr>
        </p:nvSpPr>
        <p:spPr>
          <a:xfrm>
            <a:off x="311700" y="1152475"/>
            <a:ext cx="8520600" cy="33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</a:t>
            </a:r>
            <a:r>
              <a:rPr i="1" lang="en"/>
              <a:t>WOP</a:t>
            </a:r>
            <a:r>
              <a:rPr lang="en"/>
              <a:t>, there is some smallest number c in this set.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By inspection, this equation holds for 0.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/>
              <a:t>This means c &gt; 0, and the equation must hold for c - 1.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latin typeface="Courier New"/>
                <a:ea typeface="Courier New"/>
                <a:cs typeface="Courier New"/>
                <a:sym typeface="Courier New"/>
              </a:rPr>
              <a:t>1 + 2 + … + c - 1 = (c - 1) * c / 2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latin typeface="Courier New"/>
                <a:ea typeface="Courier New"/>
                <a:cs typeface="Courier New"/>
                <a:sym typeface="Courier New"/>
              </a:rPr>
              <a:t>1 + 2 + … + c - 1 + c = (c - 1) * c / 2 + c </a:t>
            </a:r>
            <a:r>
              <a:rPr lang="en" sz="1400"/>
              <a:t>(add c to both sides)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latin typeface="Courier New"/>
                <a:ea typeface="Courier New"/>
                <a:cs typeface="Courier New"/>
                <a:sym typeface="Courier New"/>
              </a:rPr>
              <a:t>= c[(c - 1)/2 + 1]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latin typeface="Courier New"/>
                <a:ea typeface="Courier New"/>
                <a:cs typeface="Courier New"/>
                <a:sym typeface="Courier New"/>
              </a:rPr>
              <a:t>= c(c + 1) / 2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 sz="1854"/>
              <a:t>However,</a:t>
            </a:r>
            <a:r>
              <a:rPr lang="en" sz="1854"/>
              <a:t> the equation does not hold for c. →←</a:t>
            </a:r>
            <a:endParaRPr sz="1854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 sz="1854"/>
              <a:t>Therefore</a:t>
            </a:r>
            <a:r>
              <a:rPr lang="en" sz="1854"/>
              <a:t>, S must be empty, and our claim is proven. QED</a:t>
            </a:r>
            <a:endParaRPr sz="1854"/>
          </a:p>
        </p:txBody>
      </p:sp>
      <p:sp>
        <p:nvSpPr>
          <p:cNvPr id="232" name="Google Shape;232;p38"/>
          <p:cNvSpPr txBox="1"/>
          <p:nvPr/>
        </p:nvSpPr>
        <p:spPr>
          <a:xfrm>
            <a:off x="5103900" y="1595475"/>
            <a:ext cx="319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looks kind of like induction…</a:t>
            </a:r>
            <a:endParaRPr/>
          </a:p>
        </p:txBody>
      </p:sp>
      <p:sp>
        <p:nvSpPr>
          <p:cNvPr id="233" name="Google Shape;233;p38"/>
          <p:cNvSpPr/>
          <p:nvPr/>
        </p:nvSpPr>
        <p:spPr>
          <a:xfrm>
            <a:off x="78900" y="1372650"/>
            <a:ext cx="5025000" cy="10572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9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class: stable matching</a:t>
            </a:r>
            <a:endParaRPr/>
          </a:p>
        </p:txBody>
      </p:sp>
      <p:sp>
        <p:nvSpPr>
          <p:cNvPr id="239" name="Google Shape;239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Putting everything together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randSlideShow_Heritage 16:9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