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x="6858000" cy="9144000"/>
  <p:embeddedFontLst>
    <p:embeddedFont>
      <p:font typeface="Open Sa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3158B4D-BD4F-4FC4-865A-B3C9F5C4F67E}">
  <a:tblStyle styleId="{23158B4D-BD4F-4FC4-865A-B3C9F5C4F6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regular.fntdata"/><Relationship Id="rId20" Type="http://schemas.openxmlformats.org/officeDocument/2006/relationships/slide" Target="slides/slide14.xml"/><Relationship Id="rId42" Type="http://schemas.openxmlformats.org/officeDocument/2006/relationships/font" Target="fonts/OpenSans-italic.fntdata"/><Relationship Id="rId41" Type="http://schemas.openxmlformats.org/officeDocument/2006/relationships/font" Target="fonts/OpenSans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schemas.openxmlformats.org/officeDocument/2006/relationships/font" Target="fonts/OpenSans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545227bd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545227bd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5518d87ca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5518d87ca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5518d87ca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5518d87ca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Preferences are listed from left to right, with leftmost being the most desired, and rightmost being the least desired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518d87ca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5518d87ca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5518d87ca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5518d87ca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5518d87ca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5518d87ca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Preferences are listed from left to right, with leftmost being the most desired, and rightmost being the least desired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5518d87ca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5518d87ca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5518d87ca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5518d87ca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5518d87cab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5518d87cab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5518d87ca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5518d87ca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5518d87ca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5518d87ca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5518d87ca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5518d87ca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5518d87cab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5518d87cab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5518d87cab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5518d87ca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5518d87cab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5518d87cab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Notes: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“Valid” here is redundant: since we defined a pairing to be such that each candidate and job appears exactly once, any “invalid” pairing (e.g. someone getting left out, or someone doubling up), would not be a pairing at all.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We don’t prove that there can’t exist a situation where some job ends up with more than one candidate. This is because of how the algorithm is set up: each job can “hold” at most one candidate, so it’s impossible for any job to double (or more) up on candidates.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518d87cab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5518d87cab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5518d87cab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5518d87cab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5518d87cab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5518d87cab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5518d87cab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5518d87cab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5518d87cab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5518d87cab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5518d87cab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5518d87cab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518d87cab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5518d87cab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5518d87cab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5518d87cab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5518d87cab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5518d87cab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518d87cab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5518d87cab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5518d87cab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5518d87cab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5518d87cab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5518d87cab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5518d87cab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5518d87cab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†</a:t>
            </a:r>
            <a:r>
              <a:rPr lang="en"/>
              <a:t> The inequality notation is meant to be a visual aid; it is not a rigorous way to represent preferences (but can nevertheless be useful in scratch work!)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5518d87cab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5518d87cab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5518d87cab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5518d87cab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5518d87cab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5518d87cab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5518d87cab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5518d87cab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31553"/>
            <a:ext cx="7766100" cy="8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2800"/>
              <a:buFont typeface="Georgi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512694"/>
            <a:ext cx="7740600" cy="24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48759" y="484017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1" y="211322"/>
            <a:ext cx="7464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3000"/>
              <a:buFont typeface="Georgia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1" y="1378333"/>
            <a:ext cx="37179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/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/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/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175125" y="1378333"/>
            <a:ext cx="37464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>
                <a:solidFill>
                  <a:srgbClr val="2D637F"/>
                </a:solidFill>
              </a:defRPr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>
                <a:solidFill>
                  <a:srgbClr val="2D637F"/>
                </a:solidFill>
              </a:defRPr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>
                <a:solidFill>
                  <a:srgbClr val="2D637F"/>
                </a:solidFill>
              </a:defRPr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CS 70 Su23: Lecture 4</a:t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Stable matching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premise</a:t>
            </a:r>
            <a:endParaRPr/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</a:t>
            </a:r>
            <a:r>
              <a:rPr b="1" lang="en"/>
              <a:t>n </a:t>
            </a:r>
            <a:r>
              <a:rPr lang="en"/>
              <a:t>candidates and </a:t>
            </a:r>
            <a:r>
              <a:rPr b="1" lang="en"/>
              <a:t>n </a:t>
            </a:r>
            <a:r>
              <a:rPr lang="en"/>
              <a:t>jobs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Each candidate can only work one job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candidate has a preference list for jobs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job(‘s hiring manager) has a preference list for candidates</a:t>
            </a:r>
            <a:endParaRPr/>
          </a:p>
        </p:txBody>
      </p:sp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6325" y="2571775"/>
            <a:ext cx="2664024" cy="199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we pair the candidates and jobs such that it is </a:t>
            </a:r>
            <a:r>
              <a:rPr b="1" lang="en"/>
              <a:t>stable</a:t>
            </a:r>
            <a:r>
              <a:rPr lang="en"/>
              <a:t>? Formally: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</a:t>
            </a:r>
            <a:r>
              <a:rPr b="1" lang="en"/>
              <a:t>instance</a:t>
            </a:r>
            <a:r>
              <a:rPr lang="en"/>
              <a:t> is </a:t>
            </a:r>
            <a:r>
              <a:rPr b="1" lang="en"/>
              <a:t>n </a:t>
            </a:r>
            <a:r>
              <a:rPr lang="en"/>
              <a:t>candidates {</a:t>
            </a:r>
            <a:r>
              <a:rPr lang="en"/>
              <a:t>C</a:t>
            </a:r>
            <a:r>
              <a:rPr baseline="-25000" lang="en"/>
              <a:t>1</a:t>
            </a:r>
            <a:r>
              <a:rPr lang="en"/>
              <a:t>, C</a:t>
            </a:r>
            <a:r>
              <a:rPr baseline="-25000" lang="en"/>
              <a:t>2</a:t>
            </a:r>
            <a:r>
              <a:rPr lang="en"/>
              <a:t>, … , C</a:t>
            </a:r>
            <a:r>
              <a:rPr baseline="-25000" lang="en"/>
              <a:t>n</a:t>
            </a:r>
            <a:r>
              <a:rPr lang="en"/>
              <a:t>}</a:t>
            </a:r>
            <a:r>
              <a:rPr lang="en" sz="1400"/>
              <a:t> </a:t>
            </a:r>
            <a:r>
              <a:rPr lang="en"/>
              <a:t>and </a:t>
            </a:r>
            <a:r>
              <a:rPr b="1" lang="en"/>
              <a:t>n </a:t>
            </a:r>
            <a:r>
              <a:rPr lang="en"/>
              <a:t>jobs </a:t>
            </a:r>
            <a:r>
              <a:rPr lang="en"/>
              <a:t>{ J</a:t>
            </a:r>
            <a:r>
              <a:rPr baseline="-25000" lang="en"/>
              <a:t>1</a:t>
            </a:r>
            <a:r>
              <a:rPr lang="en"/>
              <a:t>, J</a:t>
            </a:r>
            <a:r>
              <a:rPr baseline="-25000" lang="en"/>
              <a:t>2</a:t>
            </a:r>
            <a:r>
              <a:rPr lang="en"/>
              <a:t>, … , J</a:t>
            </a:r>
            <a:r>
              <a:rPr baseline="-25000" lang="en"/>
              <a:t>n</a:t>
            </a:r>
            <a:r>
              <a:rPr lang="en"/>
              <a:t>}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</a:t>
            </a:r>
            <a:r>
              <a:rPr b="1" lang="en"/>
              <a:t>pairing </a:t>
            </a:r>
            <a:r>
              <a:rPr lang="en"/>
              <a:t>is a set of pairs (C</a:t>
            </a:r>
            <a:r>
              <a:rPr baseline="-25000" lang="en"/>
              <a:t>1</a:t>
            </a:r>
            <a:r>
              <a:rPr lang="en"/>
              <a:t>, J</a:t>
            </a:r>
            <a:r>
              <a:rPr baseline="-25000" lang="en"/>
              <a:t>c_1</a:t>
            </a:r>
            <a:r>
              <a:rPr lang="en"/>
              <a:t>), (C</a:t>
            </a:r>
            <a:r>
              <a:rPr baseline="-25000" lang="en"/>
              <a:t>2</a:t>
            </a:r>
            <a:r>
              <a:rPr lang="en"/>
              <a:t>, J</a:t>
            </a:r>
            <a:r>
              <a:rPr baseline="-25000" lang="en"/>
              <a:t>c_2</a:t>
            </a:r>
            <a:r>
              <a:rPr lang="en"/>
              <a:t>), … , (C</a:t>
            </a:r>
            <a:r>
              <a:rPr baseline="-25000" lang="en"/>
              <a:t>n</a:t>
            </a:r>
            <a:r>
              <a:rPr lang="en"/>
              <a:t>, J</a:t>
            </a:r>
            <a:r>
              <a:rPr baseline="-25000" lang="en"/>
              <a:t>c_n</a:t>
            </a:r>
            <a:r>
              <a:rPr lang="en"/>
              <a:t>) where each candidate and job appear exactly once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</a:t>
            </a:r>
            <a:r>
              <a:rPr b="1" lang="en"/>
              <a:t>rogue couple </a:t>
            </a:r>
            <a:r>
              <a:rPr lang="en"/>
              <a:t>is a pair (C, J) </a:t>
            </a:r>
            <a:r>
              <a:rPr i="1" lang="en"/>
              <a:t>not in the pairing</a:t>
            </a:r>
            <a:r>
              <a:rPr lang="en"/>
              <a:t> where: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 is higher on C’s preference list than C’s current job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 is higher on J’s preference list than J’s current candidate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Note: C and J are not matched with each other</a:t>
            </a:r>
            <a:endParaRPr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A </a:t>
            </a:r>
            <a:r>
              <a:rPr b="1" i="1" lang="en"/>
              <a:t>rogue couple</a:t>
            </a:r>
            <a:r>
              <a:rPr i="1" lang="en"/>
              <a:t> only makes sense in the context of a </a:t>
            </a:r>
            <a:r>
              <a:rPr b="1" i="1" lang="en"/>
              <a:t>pairing</a:t>
            </a:r>
            <a:r>
              <a:rPr i="1" lang="en"/>
              <a:t>!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pairing is </a:t>
            </a:r>
            <a:r>
              <a:rPr b="1" lang="en"/>
              <a:t>stable </a:t>
            </a:r>
            <a:r>
              <a:rPr lang="en"/>
              <a:t>iff there are no rogue couples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6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</a:t>
            </a:r>
            <a:endParaRPr/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2715525"/>
            <a:ext cx="8520600" cy="15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the following pairing: </a:t>
            </a:r>
            <a:r>
              <a:rPr b="1" lang="en"/>
              <a:t>(Alice, 2), (Bob, 1), (Cwop, 3)</a:t>
            </a:r>
            <a:r>
              <a:rPr lang="en"/>
              <a:t>. Are these rogue couples?</a:t>
            </a:r>
            <a:endParaRPr/>
          </a:p>
          <a:p>
            <a:pPr indent="-308610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(Alice, 1)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Yes.</a:t>
            </a:r>
            <a:r>
              <a:rPr lang="en"/>
              <a:t> Alice and 1 both prefer each other to their current matches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(Bob, 1)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No. </a:t>
            </a:r>
            <a:r>
              <a:rPr lang="en"/>
              <a:t>Bob and 1 are currently matched with each other (this isn’t a trick question we’ll ask you on an exam, just a concept check)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(Cwop, 2)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No. </a:t>
            </a:r>
            <a:r>
              <a:rPr lang="en"/>
              <a:t>Cwop prefers 2, but 2 does not prefer Cwop</a:t>
            </a:r>
            <a:endParaRPr/>
          </a:p>
        </p:txBody>
      </p:sp>
      <p:graphicFrame>
        <p:nvGraphicFramePr>
          <p:cNvPr id="84" name="Google Shape;84;p18"/>
          <p:cNvGraphicFramePr/>
          <p:nvPr/>
        </p:nvGraphicFramePr>
        <p:xfrm>
          <a:off x="311700" y="108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{23158B4D-BD4F-4FC4-865A-B3C9F5C4F67E}</a:tableStyleId>
              </a:tblPr>
              <a:tblGrid>
                <a:gridCol w="1090175"/>
                <a:gridCol w="732475"/>
                <a:gridCol w="911325"/>
                <a:gridCol w="911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Candidate</a:t>
                      </a:r>
                      <a:endParaRPr b="1"/>
                    </a:p>
                  </a:txBody>
                  <a:tcPr marT="91425" marB="91425" marR="91425" marL="91425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Job preference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Alice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Bob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Cwop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85" name="Google Shape;85;p18"/>
          <p:cNvGraphicFramePr/>
          <p:nvPr/>
        </p:nvGraphicFramePr>
        <p:xfrm>
          <a:off x="5187000" y="108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{23158B4D-BD4F-4FC4-865A-B3C9F5C4F67E}</a:tableStyleId>
              </a:tblPr>
              <a:tblGrid>
                <a:gridCol w="1090175"/>
                <a:gridCol w="732475"/>
                <a:gridCol w="911325"/>
                <a:gridCol w="911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Job</a:t>
                      </a:r>
                      <a:endParaRPr b="1"/>
                    </a:p>
                  </a:txBody>
                  <a:tcPr marT="91425" marB="91425" marR="91425" marL="91425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Candidate preference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1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Cwop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Cwop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3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Cwop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a stable matching always exist?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Trying to stably pair roommates is not always possible (see notes)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Moral of the story: you can’t just tweak pairs and hope it eventually converges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Stable matching was an unsolved problem until (relatively) recently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Matching residents to hospitals used to be even more insane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Gale and Shapley in 1962 formally analyzed the algorithm that solves this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ok, 60 years may sound like an eternity, but math has been around </a:t>
            </a:r>
            <a:r>
              <a:rPr i="1" lang="en"/>
              <a:t>way </a:t>
            </a:r>
            <a:r>
              <a:rPr lang="en"/>
              <a:t>longer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 what is this fancy algorithm?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 and reject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25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day proceeds as follows:*</a:t>
            </a:r>
            <a:endParaRPr/>
          </a:p>
          <a:p>
            <a:pPr indent="-334327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Morning: </a:t>
            </a:r>
            <a:r>
              <a:rPr lang="en"/>
              <a:t>each candidate applies to the first job on their list that has not rejected them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Afternoon: </a:t>
            </a:r>
            <a:r>
              <a:rPr lang="en"/>
              <a:t>each job looks at all applicants from the morning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they (say “maybe”) hold on to the candidate who is highest on their list, and reject the rest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Evening: </a:t>
            </a:r>
            <a:r>
              <a:rPr lang="en"/>
              <a:t>each candidate crosses off any job that rejected them in the afternoon from their list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Repeat until no candidates are rejected. Each job accepts who they are holding onto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67"/>
              <a:t>* You can use any analogy/terminology you like here, so long as the concept holds</a:t>
            </a:r>
            <a:endParaRPr sz="1367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6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2715525"/>
            <a:ext cx="4260300" cy="17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Day 1</a:t>
            </a:r>
            <a:endParaRPr sz="1800"/>
          </a:p>
          <a:p>
            <a:pPr indent="-308610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Morning: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Alice applies to 1, Bob applies to 1, Cwop applies to 2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Afternoon: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1 holds on to Alice, rejects Bob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2 holds on to Cwop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Evening: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Bob crosses 1 off their list</a:t>
            </a:r>
            <a:endParaRPr/>
          </a:p>
        </p:txBody>
      </p:sp>
      <p:graphicFrame>
        <p:nvGraphicFramePr>
          <p:cNvPr id="104" name="Google Shape;104;p21"/>
          <p:cNvGraphicFramePr/>
          <p:nvPr/>
        </p:nvGraphicFramePr>
        <p:xfrm>
          <a:off x="311700" y="108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{23158B4D-BD4F-4FC4-865A-B3C9F5C4F67E}</a:tableStyleId>
              </a:tblPr>
              <a:tblGrid>
                <a:gridCol w="1090175"/>
                <a:gridCol w="732475"/>
                <a:gridCol w="911325"/>
                <a:gridCol w="911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Candidate</a:t>
                      </a:r>
                      <a:endParaRPr b="1"/>
                    </a:p>
                  </a:txBody>
                  <a:tcPr marT="91425" marB="91425" marR="91425" marL="91425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Job preference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Alice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Bob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Cwop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05" name="Google Shape;105;p21"/>
          <p:cNvGraphicFramePr/>
          <p:nvPr/>
        </p:nvGraphicFramePr>
        <p:xfrm>
          <a:off x="5187000" y="108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{23158B4D-BD4F-4FC4-865A-B3C9F5C4F67E}</a:tableStyleId>
              </a:tblPr>
              <a:tblGrid>
                <a:gridCol w="1090175"/>
                <a:gridCol w="732475"/>
                <a:gridCol w="911325"/>
                <a:gridCol w="911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Job</a:t>
                      </a:r>
                      <a:endParaRPr b="1"/>
                    </a:p>
                  </a:txBody>
                  <a:tcPr marT="91425" marB="91425" marR="91425" marL="91425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Candidate preference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1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Cwop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Cwop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3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Cwop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4572000" y="2715525"/>
            <a:ext cx="4260300" cy="19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Day </a:t>
            </a:r>
            <a:r>
              <a:rPr lang="en"/>
              <a:t>2</a:t>
            </a:r>
            <a:endParaRPr sz="1800"/>
          </a:p>
          <a:p>
            <a:pPr indent="-308610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Morning: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Alice applies to 1, Bob applies to 3, Cwop applies to 2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Afternoon: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1 holds on to Alice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2 holds on to Cwop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3 holds on to Bob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No one is rejected; return (Alice, 1), (Bob, 3), (Cwop, 2)</a:t>
            </a:r>
            <a:endParaRPr/>
          </a:p>
        </p:txBody>
      </p:sp>
      <p:cxnSp>
        <p:nvCxnSpPr>
          <p:cNvPr id="107" name="Google Shape;107;p21"/>
          <p:cNvCxnSpPr/>
          <p:nvPr/>
        </p:nvCxnSpPr>
        <p:spPr>
          <a:xfrm flipH="1" rot="10800000">
            <a:off x="1447678" y="1960834"/>
            <a:ext cx="221700" cy="227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this work?</a:t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it work at all?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Let’s prove some stuff (hooray)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guaranteed termination</a:t>
            </a:r>
            <a:endParaRPr/>
          </a:p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Propose-and-reject terminates (i.e. can never infinitely loop).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Proof: </a:t>
            </a:r>
            <a:r>
              <a:rPr lang="en"/>
              <a:t>We will prove a stronger claim: Propose-and-reject terminates after at most n</a:t>
            </a:r>
            <a:r>
              <a:rPr baseline="30000" lang="en"/>
              <a:t>2</a:t>
            </a:r>
            <a:r>
              <a:rPr lang="en"/>
              <a:t> days (where n is the </a:t>
            </a:r>
            <a:r>
              <a:rPr lang="en"/>
              <a:t>number of candidates/jobs).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By definition, the algorithm terminates on the day where no one is rejected.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This means that each day (before the last), at least one job is crossed off someone’s list.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 most number of days results from one job being crossed off a day.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</a:t>
            </a:r>
            <a:r>
              <a:rPr lang="en"/>
              <a:t>, since each candidate’s list is </a:t>
            </a:r>
            <a:r>
              <a:rPr b="1" lang="en"/>
              <a:t>n </a:t>
            </a:r>
            <a:r>
              <a:rPr lang="en"/>
              <a:t>jobs long, the most time is </a:t>
            </a:r>
            <a:r>
              <a:rPr b="1" lang="en"/>
              <a:t>n</a:t>
            </a:r>
            <a:r>
              <a:rPr b="1" baseline="30000" lang="en"/>
              <a:t>2</a:t>
            </a:r>
            <a:r>
              <a:rPr lang="en"/>
              <a:t>. //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we’ve shown so far</a:t>
            </a:r>
            <a:endParaRPr/>
          </a:p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</a:t>
            </a:r>
            <a:r>
              <a:rPr lang="en"/>
              <a:t>-and-reject terminates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 lemma</a:t>
            </a:r>
            <a:endParaRPr/>
          </a:p>
        </p:txBody>
      </p:sp>
      <p:sp>
        <p:nvSpPr>
          <p:cNvPr id="131" name="Google Shape;131;p25"/>
          <p:cNvSpPr txBox="1"/>
          <p:nvPr>
            <p:ph idx="1" type="body"/>
          </p:nvPr>
        </p:nvSpPr>
        <p:spPr>
          <a:xfrm>
            <a:off x="311700" y="1152475"/>
            <a:ext cx="8520600" cy="33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if a job J is holding onto some candidate C on day </a:t>
            </a:r>
            <a:r>
              <a:rPr i="1" lang="en"/>
              <a:t>k</a:t>
            </a:r>
            <a:r>
              <a:rPr lang="en"/>
              <a:t>, every subsequent day, they will be holding onto someone they like at least as much as C.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In other words, the improvement lemma states that jobs can only do better over time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Proof: Suppose </a:t>
            </a:r>
            <a:r>
              <a:rPr lang="en"/>
              <a:t>J is holding on to C on day </a:t>
            </a:r>
            <a:r>
              <a:rPr i="1" lang="en"/>
              <a:t>k</a:t>
            </a:r>
            <a:r>
              <a:rPr lang="en"/>
              <a:t>. Let </a:t>
            </a:r>
            <a:r>
              <a:rPr i="1" lang="en"/>
              <a:t>S </a:t>
            </a:r>
            <a:r>
              <a:rPr lang="en"/>
              <a:t>be the set of all days &gt; </a:t>
            </a:r>
            <a:r>
              <a:rPr i="1" lang="en"/>
              <a:t>k </a:t>
            </a:r>
            <a:r>
              <a:rPr lang="en"/>
              <a:t>where J is holding on to someone lower on their list than C </a:t>
            </a:r>
            <a:r>
              <a:rPr lang="en"/>
              <a:t>(or no one)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Claim: S </a:t>
            </a:r>
            <a:r>
              <a:rPr lang="en"/>
              <a:t>is empty.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Proof by contradiction. Assume</a:t>
            </a:r>
            <a:r>
              <a:rPr lang="en"/>
              <a:t> </a:t>
            </a:r>
            <a:r>
              <a:rPr i="1" lang="en"/>
              <a:t>S </a:t>
            </a:r>
            <a:r>
              <a:rPr lang="en"/>
              <a:t>is non-empty. </a:t>
            </a:r>
            <a:r>
              <a:rPr i="1" lang="en"/>
              <a:t>Let </a:t>
            </a:r>
            <a:r>
              <a:rPr b="1" lang="en"/>
              <a:t>i</a:t>
            </a:r>
            <a:r>
              <a:rPr lang="en"/>
              <a:t> be the first day after </a:t>
            </a:r>
            <a:r>
              <a:rPr i="1" lang="en"/>
              <a:t>k </a:t>
            </a:r>
            <a:r>
              <a:rPr lang="en"/>
              <a:t>where J is holding on to someone lower on their list than C </a:t>
            </a:r>
            <a:r>
              <a:rPr lang="en"/>
              <a:t>(or no one)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 lemma</a:t>
            </a:r>
            <a:endParaRPr/>
          </a:p>
        </p:txBody>
      </p:sp>
      <p:sp>
        <p:nvSpPr>
          <p:cNvPr id="137" name="Google Shape;137;p26"/>
          <p:cNvSpPr txBox="1"/>
          <p:nvPr>
            <p:ph idx="1" type="body"/>
          </p:nvPr>
        </p:nvSpPr>
        <p:spPr>
          <a:xfrm>
            <a:off x="311700" y="1152475"/>
            <a:ext cx="8520600" cy="33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Proof by contradiction. Assume</a:t>
            </a:r>
            <a:r>
              <a:rPr lang="en"/>
              <a:t> </a:t>
            </a:r>
            <a:r>
              <a:rPr i="1" lang="en"/>
              <a:t>S </a:t>
            </a:r>
            <a:r>
              <a:rPr lang="en"/>
              <a:t>is non-empty. </a:t>
            </a:r>
            <a:r>
              <a:rPr i="1" lang="en"/>
              <a:t>Let </a:t>
            </a:r>
            <a:r>
              <a:rPr b="1" lang="en"/>
              <a:t>i</a:t>
            </a:r>
            <a:r>
              <a:rPr lang="en"/>
              <a:t> be the first day after </a:t>
            </a:r>
            <a:r>
              <a:rPr i="1" lang="en"/>
              <a:t>k </a:t>
            </a:r>
            <a:r>
              <a:rPr lang="en"/>
              <a:t>where J is holding on to someone lower on their list than C (or no one).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This means on day </a:t>
            </a:r>
            <a:r>
              <a:rPr b="1" lang="en"/>
              <a:t>i - 1</a:t>
            </a:r>
            <a:r>
              <a:rPr lang="en"/>
              <a:t>, J is holding onto someone (C’) they like at least as much as C.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On day </a:t>
            </a:r>
            <a:r>
              <a:rPr b="1" lang="en"/>
              <a:t>i</a:t>
            </a:r>
            <a:r>
              <a:rPr lang="en"/>
              <a:t>, C’ will apply to J. This means J will have someone at least as preferable as C.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However</a:t>
            </a:r>
            <a:r>
              <a:rPr lang="en"/>
              <a:t>, on </a:t>
            </a:r>
            <a:r>
              <a:rPr b="1" lang="en"/>
              <a:t>i</a:t>
            </a:r>
            <a:r>
              <a:rPr lang="en"/>
              <a:t>,</a:t>
            </a:r>
            <a:r>
              <a:rPr b="1" lang="en"/>
              <a:t> </a:t>
            </a:r>
            <a:r>
              <a:rPr lang="en"/>
              <a:t>J has someone less preferable than C. →←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Therefore, </a:t>
            </a:r>
            <a:r>
              <a:rPr lang="en"/>
              <a:t>the improvement lemma must be true. QED</a:t>
            </a:r>
            <a:endParaRPr/>
          </a:p>
          <a:p>
            <a:pPr indent="-31083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Why are we allowed to do this?</a:t>
            </a:r>
            <a:endParaRPr sz="1400"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Well-ordering principle (which is the same as induction)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 lemma</a:t>
            </a:r>
            <a:endParaRPr/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311700" y="1152475"/>
            <a:ext cx="8520600" cy="33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time, with induction: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induction on </a:t>
            </a:r>
            <a:r>
              <a:rPr b="1" lang="en"/>
              <a:t>i</a:t>
            </a:r>
            <a:r>
              <a:rPr lang="en"/>
              <a:t>, the number of days after </a:t>
            </a:r>
            <a:r>
              <a:rPr i="1" lang="en"/>
              <a:t>k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Base case: </a:t>
            </a:r>
            <a:r>
              <a:rPr b="1" lang="en"/>
              <a:t>i </a:t>
            </a:r>
            <a:r>
              <a:rPr lang="en"/>
              <a:t>= 0. On day </a:t>
            </a:r>
            <a:r>
              <a:rPr i="1" lang="en"/>
              <a:t>k</a:t>
            </a:r>
            <a:r>
              <a:rPr lang="en"/>
              <a:t>, J has someone at least as good as C. //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Inductive hypothesis: suppose </a:t>
            </a:r>
            <a:r>
              <a:rPr lang="en"/>
              <a:t>for some </a:t>
            </a:r>
            <a:r>
              <a:rPr b="1" lang="en"/>
              <a:t>i </a:t>
            </a:r>
            <a:r>
              <a:rPr lang="en"/>
              <a:t>&gt; 0, J has someone at least as preferable as C on day </a:t>
            </a:r>
            <a:r>
              <a:rPr b="1" lang="en"/>
              <a:t>k + i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 lemma</a:t>
            </a:r>
            <a:endParaRPr/>
          </a:p>
        </p:txBody>
      </p:sp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311700" y="1152475"/>
            <a:ext cx="8520600" cy="33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if a job J is holding onto some candidate C on day </a:t>
            </a:r>
            <a:r>
              <a:rPr i="1" lang="en"/>
              <a:t>k</a:t>
            </a:r>
            <a:r>
              <a:rPr lang="en"/>
              <a:t>, every subsequent day, they will be holding onto someone they like at least as much as C.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/>
              <a:t>Inductive step: consider day </a:t>
            </a:r>
            <a:r>
              <a:rPr b="1" lang="en"/>
              <a:t>k + i + 1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Using our </a:t>
            </a:r>
            <a:r>
              <a:rPr i="1" lang="en"/>
              <a:t>IH</a:t>
            </a:r>
            <a:r>
              <a:rPr lang="en"/>
              <a:t>, we know J is holding on to someone (C’) who is at least as preferable as C on day </a:t>
            </a:r>
            <a:r>
              <a:rPr b="1" lang="en"/>
              <a:t>k + i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On day </a:t>
            </a:r>
            <a:r>
              <a:rPr i="1" lang="en"/>
              <a:t>k + i + 1</a:t>
            </a:r>
            <a:r>
              <a:rPr lang="en"/>
              <a:t>, C’ will apply to J (since J did not reject C’). This means J will be holding onto someone at least as preferable as C on day </a:t>
            </a:r>
            <a:r>
              <a:rPr i="1" lang="en"/>
              <a:t>k + i + 1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/>
              <a:t>Therefore, </a:t>
            </a:r>
            <a:r>
              <a:rPr lang="en"/>
              <a:t>we have shown the improvement lemma is true. QED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we’ve shown so far</a:t>
            </a:r>
            <a:endParaRPr/>
          </a:p>
        </p:txBody>
      </p:sp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</a:t>
            </a:r>
            <a:r>
              <a:rPr lang="en"/>
              <a:t>-and-reject terminates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Improvement lemma</a:t>
            </a:r>
            <a:endParaRPr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why? turns out we’ll need this (a lot)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valid output</a:t>
            </a:r>
            <a:endParaRPr/>
          </a:p>
        </p:txBody>
      </p:sp>
      <p:sp>
        <p:nvSpPr>
          <p:cNvPr id="161" name="Google Shape;161;p30"/>
          <p:cNvSpPr txBox="1"/>
          <p:nvPr>
            <p:ph idx="1" type="body"/>
          </p:nvPr>
        </p:nvSpPr>
        <p:spPr>
          <a:xfrm>
            <a:off x="311700" y="1152475"/>
            <a:ext cx="8520600" cy="3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Propose-and-reject terminates with a (valid) pairing.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contradiction: assume </a:t>
            </a:r>
            <a:r>
              <a:rPr lang="en"/>
              <a:t>there exists some candidate C who does not have a job at the end of propose-and-reject.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This means C must have applied to every job.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Using the improvement lemma, every job has someone at least as preferable as C.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This means there are </a:t>
            </a:r>
            <a:r>
              <a:rPr b="1" lang="en"/>
              <a:t>n + 1 </a:t>
            </a:r>
            <a:r>
              <a:rPr lang="en"/>
              <a:t>candidates. </a:t>
            </a:r>
            <a:r>
              <a:rPr i="1" lang="en"/>
              <a:t>However</a:t>
            </a:r>
            <a:r>
              <a:rPr lang="en"/>
              <a:t>, there are only </a:t>
            </a:r>
            <a:r>
              <a:rPr b="1" lang="en"/>
              <a:t>n </a:t>
            </a:r>
            <a:r>
              <a:rPr lang="en"/>
              <a:t>candidates. →←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Therefore, </a:t>
            </a:r>
            <a:r>
              <a:rPr lang="en"/>
              <a:t>propose-and-reject must terminate with everybody paired up. //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we’ve shown so far</a:t>
            </a:r>
            <a:endParaRPr/>
          </a:p>
        </p:txBody>
      </p:sp>
      <p:sp>
        <p:nvSpPr>
          <p:cNvPr id="167" name="Google Shape;167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Improvement lemma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 with a pairing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stability</a:t>
            </a:r>
            <a:endParaRPr/>
          </a:p>
        </p:txBody>
      </p:sp>
      <p:sp>
        <p:nvSpPr>
          <p:cNvPr id="173" name="Google Shape;173;p32"/>
          <p:cNvSpPr txBox="1"/>
          <p:nvPr>
            <p:ph idx="1" type="body"/>
          </p:nvPr>
        </p:nvSpPr>
        <p:spPr>
          <a:xfrm>
            <a:off x="311700" y="1152475"/>
            <a:ext cx="8520600" cy="32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Propose-and-reject produces a stable pairing.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(Spoiler alert: the improvement lemma does all the heavy lifting again)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Proof: </a:t>
            </a:r>
            <a:r>
              <a:rPr lang="en"/>
              <a:t>We will prove the claim that no rogue couples can exist.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Consider </a:t>
            </a:r>
            <a:r>
              <a:rPr lang="en"/>
              <a:t>any output pair (C, J), and </a:t>
            </a:r>
            <a:r>
              <a:rPr i="1" lang="en"/>
              <a:t>suppose </a:t>
            </a:r>
            <a:r>
              <a:rPr lang="en"/>
              <a:t>C prefers J’ to J. </a:t>
            </a:r>
            <a:r>
              <a:rPr i="1" lang="en"/>
              <a:t>Let </a:t>
            </a:r>
            <a:r>
              <a:rPr lang="en"/>
              <a:t>C’ be the candidate J’ is paired with by the algorithm.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Since J’ appears before J on C’s list, C must have applied to J’ first and gotten rejected.</a:t>
            </a:r>
            <a:endParaRPr/>
          </a:p>
          <a:p>
            <a:pPr indent="-296068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250"/>
              <a:t>(at which point, J’ would be holding onto someone they prefer at least as much as C)</a:t>
            </a:r>
            <a:endParaRPr sz="125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 sz="1750"/>
              <a:t>Therefore</a:t>
            </a:r>
            <a:r>
              <a:rPr lang="en" sz="1750"/>
              <a:t>, C’ is not C, and J’ prefers C’ more than C, and there can be no rogue couples. //</a:t>
            </a:r>
            <a:endParaRPr sz="175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we’ve shown</a:t>
            </a:r>
            <a:endParaRPr/>
          </a:p>
        </p:txBody>
      </p:sp>
      <p:sp>
        <p:nvSpPr>
          <p:cNvPr id="179" name="Google Shape;179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Improvement lemma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 with a pairing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is stable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keep going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(I know, I’m sorry)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Property? uniqueness</a:t>
            </a:r>
            <a:endParaRPr/>
          </a:p>
        </p:txBody>
      </p:sp>
      <p:sp>
        <p:nvSpPr>
          <p:cNvPr id="185" name="Google Shape;185;p34"/>
          <p:cNvSpPr txBox="1"/>
          <p:nvPr>
            <p:ph idx="1" type="body"/>
          </p:nvPr>
        </p:nvSpPr>
        <p:spPr>
          <a:xfrm>
            <a:off x="311700" y="1152475"/>
            <a:ext cx="8520600" cy="30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The pairing output by propose-and-reject is unique.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if we switched who does the proposing?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revisit our previous example (same preference lists)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uniqueness?</a:t>
            </a:r>
            <a:endParaRPr/>
          </a:p>
        </p:txBody>
      </p:sp>
      <p:sp>
        <p:nvSpPr>
          <p:cNvPr id="191" name="Google Shape;191;p35"/>
          <p:cNvSpPr txBox="1"/>
          <p:nvPr>
            <p:ph idx="1" type="body"/>
          </p:nvPr>
        </p:nvSpPr>
        <p:spPr>
          <a:xfrm>
            <a:off x="311700" y="2715525"/>
            <a:ext cx="4260300" cy="17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Day 1</a:t>
            </a:r>
            <a:endParaRPr sz="1800"/>
          </a:p>
          <a:p>
            <a:pPr indent="-308610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Morning: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1 offers Alice, 2 offers Bob, 3 offers Alice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Afternoon: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Alice holds onto 1, rejects 3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Bob holds onto 2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Evening: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3 crosses Alice off their list</a:t>
            </a:r>
            <a:endParaRPr/>
          </a:p>
        </p:txBody>
      </p:sp>
      <p:sp>
        <p:nvSpPr>
          <p:cNvPr id="192" name="Google Shape;192;p35"/>
          <p:cNvSpPr txBox="1"/>
          <p:nvPr>
            <p:ph idx="1" type="body"/>
          </p:nvPr>
        </p:nvSpPr>
        <p:spPr>
          <a:xfrm>
            <a:off x="4572000" y="2715525"/>
            <a:ext cx="4260300" cy="19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Day </a:t>
            </a:r>
            <a:r>
              <a:rPr lang="en"/>
              <a:t>2</a:t>
            </a:r>
            <a:endParaRPr sz="1800"/>
          </a:p>
          <a:p>
            <a:pPr indent="-308610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Morning: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1 offers Alice, 2 offers Bob, 3 offers Cwop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Afternoon: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1 holds on to Alice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2 holds on to Bob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3 holds on to Cwop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No one is rejected; return (Alice, 1), (Bob, 2), (Cwop, 3)</a:t>
            </a:r>
            <a:endParaRPr/>
          </a:p>
        </p:txBody>
      </p:sp>
      <p:graphicFrame>
        <p:nvGraphicFramePr>
          <p:cNvPr id="193" name="Google Shape;193;p35"/>
          <p:cNvGraphicFramePr/>
          <p:nvPr/>
        </p:nvGraphicFramePr>
        <p:xfrm>
          <a:off x="311700" y="1161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{23158B4D-BD4F-4FC4-865A-B3C9F5C4F67E}</a:tableStyleId>
              </a:tblPr>
              <a:tblGrid>
                <a:gridCol w="1090175"/>
                <a:gridCol w="732475"/>
                <a:gridCol w="911325"/>
                <a:gridCol w="911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Job</a:t>
                      </a:r>
                      <a:endParaRPr b="1"/>
                    </a:p>
                  </a:txBody>
                  <a:tcPr marT="91425" marB="91425" marR="91425" marL="91425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Candidate preference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1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Cwop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Cwop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3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Cwop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94" name="Google Shape;194;p35"/>
          <p:cNvGraphicFramePr/>
          <p:nvPr/>
        </p:nvGraphicFramePr>
        <p:xfrm>
          <a:off x="5187000" y="1161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{23158B4D-BD4F-4FC4-865A-B3C9F5C4F67E}</a:tableStyleId>
              </a:tblPr>
              <a:tblGrid>
                <a:gridCol w="1090175"/>
                <a:gridCol w="732475"/>
                <a:gridCol w="911325"/>
                <a:gridCol w="911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Candidate</a:t>
                      </a:r>
                      <a:endParaRPr b="1"/>
                    </a:p>
                  </a:txBody>
                  <a:tcPr marT="91425" marB="91425" marR="91425" marL="91425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Job preference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Alice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Bob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Cwop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195" name="Google Shape;195;p35"/>
          <p:cNvCxnSpPr/>
          <p:nvPr/>
        </p:nvCxnSpPr>
        <p:spPr>
          <a:xfrm flipH="1" rot="10800000">
            <a:off x="1447678" y="2460334"/>
            <a:ext cx="558300" cy="185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we’ve shown</a:t>
            </a:r>
            <a:endParaRPr/>
          </a:p>
        </p:txBody>
      </p:sp>
      <p:sp>
        <p:nvSpPr>
          <p:cNvPr id="201" name="Google Shape;201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Improvement lemma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 with a pairing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is stable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Multiple stable pairings can exist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Optimality</a:t>
            </a:r>
            <a:endParaRPr/>
          </a:p>
        </p:txBody>
      </p:sp>
      <p:sp>
        <p:nvSpPr>
          <p:cNvPr id="207" name="Google Shape;207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best you can do?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Definition</a:t>
            </a:r>
            <a:r>
              <a:rPr lang="en"/>
              <a:t>:</a:t>
            </a:r>
            <a:r>
              <a:rPr lang="en"/>
              <a:t> Let C be a candidate. The </a:t>
            </a:r>
            <a:r>
              <a:rPr b="1" lang="en"/>
              <a:t>optimal </a:t>
            </a:r>
            <a:r>
              <a:rPr lang="en"/>
              <a:t>job</a:t>
            </a:r>
            <a:r>
              <a:rPr b="1" lang="en"/>
              <a:t> </a:t>
            </a:r>
            <a:r>
              <a:rPr lang="en"/>
              <a:t>for C is the highest job on C’s preference list that C can be paired with in any stable matching.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[If this code snippet helps; else ignore] Let S be the set of all stable pairings.</a:t>
            </a:r>
            <a:endParaRPr/>
          </a:p>
        </p:txBody>
      </p:sp>
      <p:pic>
        <p:nvPicPr>
          <p:cNvPr id="208" name="Google Shape;20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900" y="2977775"/>
            <a:ext cx="8429398" cy="1127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Pessimality</a:t>
            </a:r>
            <a:endParaRPr/>
          </a:p>
        </p:txBody>
      </p:sp>
      <p:sp>
        <p:nvSpPr>
          <p:cNvPr id="214" name="Google Shape;214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Similarly, the </a:t>
            </a:r>
            <a:r>
              <a:rPr b="1" lang="en"/>
              <a:t>pessimal </a:t>
            </a:r>
            <a:r>
              <a:rPr lang="en"/>
              <a:t>job for a candidate is the lowest job on C’s preference list that C can be </a:t>
            </a:r>
            <a:r>
              <a:rPr lang="en"/>
              <a:t>paired with in any stable pairing.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candidate-optimality</a:t>
            </a:r>
            <a:endParaRPr/>
          </a:p>
        </p:txBody>
      </p:sp>
      <p:sp>
        <p:nvSpPr>
          <p:cNvPr id="220" name="Google Shape;220;p39"/>
          <p:cNvSpPr txBox="1"/>
          <p:nvPr>
            <p:ph idx="1" type="body"/>
          </p:nvPr>
        </p:nvSpPr>
        <p:spPr>
          <a:xfrm>
            <a:off x="311700" y="1152475"/>
            <a:ext cx="8520600" cy="3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Propose-and-reject produces a pairing that is candidate-optimal.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(strong) induction</a:t>
            </a:r>
            <a:r>
              <a:rPr lang="en"/>
              <a:t> on </a:t>
            </a:r>
            <a:r>
              <a:rPr b="1" lang="en"/>
              <a:t>k</a:t>
            </a:r>
            <a:r>
              <a:rPr lang="en"/>
              <a:t>, the number of days: 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∀ k ∈ ℕ,</a:t>
            </a:r>
            <a:r>
              <a:rPr b="1" lang="en"/>
              <a:t> </a:t>
            </a:r>
            <a:r>
              <a:rPr lang="en"/>
              <a:t>no candidate is rejected by their optimal job on day k.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Base case: </a:t>
            </a:r>
            <a:r>
              <a:rPr lang="en"/>
              <a:t>k = 1.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On the first day, each candidate applies to the first job on their list.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candidate-optimality</a:t>
            </a:r>
            <a:endParaRPr/>
          </a:p>
        </p:txBody>
      </p:sp>
      <p:sp>
        <p:nvSpPr>
          <p:cNvPr id="226" name="Google Shape;226;p40"/>
          <p:cNvSpPr txBox="1"/>
          <p:nvPr>
            <p:ph idx="1" type="body"/>
          </p:nvPr>
        </p:nvSpPr>
        <p:spPr>
          <a:xfrm>
            <a:off x="311700" y="1152475"/>
            <a:ext cx="8520600" cy="3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Proof by contradiction: assume </a:t>
            </a:r>
            <a:r>
              <a:rPr lang="en"/>
              <a:t>some candidate C is rejected by their optimal job J on day 1 for some candidate C’. This means:</a:t>
            </a:r>
            <a:endParaRPr/>
          </a:p>
          <a:p>
            <a:pPr indent="-310832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J prefers C’ to C (because J rejected C for C’ on day 1)</a:t>
            </a:r>
            <a:endParaRPr sz="1400"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C’ prefers J to any other job (because C’ applied to J on day 1)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 definition of optimality tells us there must exist some stable pairing T with </a:t>
            </a:r>
            <a:r>
              <a:rPr b="1" lang="en"/>
              <a:t>(C, J)</a:t>
            </a:r>
            <a:r>
              <a:rPr lang="en"/>
              <a:t> as a pair. </a:t>
            </a:r>
            <a:r>
              <a:rPr i="1" lang="en"/>
              <a:t>Let </a:t>
            </a:r>
            <a:r>
              <a:rPr b="1" lang="en"/>
              <a:t>(C’, J’)</a:t>
            </a:r>
            <a:r>
              <a:rPr lang="en"/>
              <a:t> be the pair in T that describes the match for C’.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From what we just showed, (C’, J) is a rogue couple in 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However, </a:t>
            </a:r>
            <a:r>
              <a:rPr lang="en"/>
              <a:t>T is stable. →←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Therefore, </a:t>
            </a:r>
            <a:r>
              <a:rPr lang="en"/>
              <a:t>our claim holds for k = 1. //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candidate-optimality</a:t>
            </a:r>
            <a:endParaRPr/>
          </a:p>
        </p:txBody>
      </p:sp>
      <p:sp>
        <p:nvSpPr>
          <p:cNvPr id="232" name="Google Shape;232;p41"/>
          <p:cNvSpPr txBox="1"/>
          <p:nvPr>
            <p:ph idx="1" type="body"/>
          </p:nvPr>
        </p:nvSpPr>
        <p:spPr>
          <a:xfrm>
            <a:off x="311700" y="1152475"/>
            <a:ext cx="8520600" cy="33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Inductive hypothesis: suppose </a:t>
            </a:r>
            <a:r>
              <a:rPr lang="en"/>
              <a:t>for some k &gt; 1, no candidate is rejected by their optimal job on any day before k.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Inductive step: </a:t>
            </a:r>
            <a:r>
              <a:rPr lang="en"/>
              <a:t>consider day k.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contradiction: assume </a:t>
            </a:r>
            <a:r>
              <a:rPr lang="en"/>
              <a:t>some candidate C is rejected by their optimal job J on day k for some candidate C’. This means: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J prefers C’ to C (because J rejected C for C’ on day k + 1)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C’ prefers J at least as much as their optimal job J*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is because C’ has not been rejected by J* [</a:t>
            </a:r>
            <a:r>
              <a:rPr i="1" lang="en"/>
              <a:t>IH</a:t>
            </a:r>
            <a:r>
              <a:rPr lang="en"/>
              <a:t>]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candidate-optimality</a:t>
            </a:r>
            <a:endParaRPr/>
          </a:p>
        </p:txBody>
      </p:sp>
      <p:sp>
        <p:nvSpPr>
          <p:cNvPr id="238" name="Google Shape;238;p42"/>
          <p:cNvSpPr txBox="1"/>
          <p:nvPr>
            <p:ph idx="1" type="body"/>
          </p:nvPr>
        </p:nvSpPr>
        <p:spPr>
          <a:xfrm>
            <a:off x="311700" y="1152475"/>
            <a:ext cx="8520600" cy="33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[Trying to reason about C’ and J] C’ prefers J at least as much as J*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definition of optimality tells us there must exist some stable pairing T with </a:t>
            </a:r>
            <a:r>
              <a:rPr b="1" lang="en"/>
              <a:t>(C, J)</a:t>
            </a:r>
            <a:r>
              <a:rPr lang="en"/>
              <a:t> as a pair. </a:t>
            </a:r>
            <a:r>
              <a:rPr i="1" lang="en"/>
              <a:t>Let </a:t>
            </a:r>
            <a:r>
              <a:rPr b="1" lang="en"/>
              <a:t>(C’, J’)</a:t>
            </a:r>
            <a:r>
              <a:rPr lang="en"/>
              <a:t> be the pair in T that describes the match for C’.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J’ is at best J* (and also by construction, J’ cannot be J).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recall that you cannot do better than your optimal match in </a:t>
            </a:r>
            <a:r>
              <a:rPr i="1" lang="en" sz="1400"/>
              <a:t>any </a:t>
            </a:r>
            <a:r>
              <a:rPr lang="en" sz="1400"/>
              <a:t>stable pairing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Thus, C’ prefers J to J’, and so </a:t>
            </a:r>
            <a:r>
              <a:rPr b="1" lang="en"/>
              <a:t>(C’, J) </a:t>
            </a:r>
            <a:r>
              <a:rPr lang="en"/>
              <a:t>is a rogue couple in 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However, </a:t>
            </a:r>
            <a:r>
              <a:rPr lang="en"/>
              <a:t>T is stable. →←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candidate-optimality</a:t>
            </a:r>
            <a:endParaRPr/>
          </a:p>
        </p:txBody>
      </p:sp>
      <p:sp>
        <p:nvSpPr>
          <p:cNvPr id="244" name="Google Shape;244;p43"/>
          <p:cNvSpPr txBox="1"/>
          <p:nvPr>
            <p:ph idx="1" type="body"/>
          </p:nvPr>
        </p:nvSpPr>
        <p:spPr>
          <a:xfrm>
            <a:off x="311700" y="1152475"/>
            <a:ext cx="8520600" cy="33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[Recap of what just happened] We showed</a:t>
            </a:r>
            <a:r>
              <a:rPr baseline="30000" lang="en"/>
              <a:t>†</a:t>
            </a:r>
            <a:r>
              <a:rPr lang="en"/>
              <a:t>:</a:t>
            </a:r>
            <a:endParaRPr/>
          </a:p>
          <a:p>
            <a:pPr indent="-334327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C’ prefers J at least as much as J* using our </a:t>
            </a:r>
            <a:r>
              <a:rPr i="1" lang="en"/>
              <a:t>i</a:t>
            </a:r>
            <a:r>
              <a:rPr i="1" lang="en"/>
              <a:t>nductive hypothesis </a:t>
            </a:r>
            <a:endParaRPr i="1"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J ≥ J*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C’ prefers J* at least as much as J’ by the definition of optimality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J* ≥ J’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J cannot be J’ because C must be paired with J in T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J ≠ J’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C’ prefers J to J’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J &gt; J’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———————————————————————————————————————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Therefore, </a:t>
            </a:r>
            <a:r>
              <a:rPr lang="en"/>
              <a:t>p</a:t>
            </a:r>
            <a:r>
              <a:rPr lang="en"/>
              <a:t>ropose-and-reject produces a pairing that is candidate-optimal. //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we’ve shown</a:t>
            </a:r>
            <a:endParaRPr/>
          </a:p>
        </p:txBody>
      </p:sp>
      <p:sp>
        <p:nvSpPr>
          <p:cNvPr id="250" name="Google Shape;250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Improvement lemma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 with a pairing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is stable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Multiple stable pairings can exist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is proposer-optimal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Property: job-pessimality</a:t>
            </a:r>
            <a:endParaRPr/>
          </a:p>
        </p:txBody>
      </p:sp>
      <p:sp>
        <p:nvSpPr>
          <p:cNvPr id="256" name="Google Shape;256;p45"/>
          <p:cNvSpPr txBox="1"/>
          <p:nvPr>
            <p:ph idx="1" type="body"/>
          </p:nvPr>
        </p:nvSpPr>
        <p:spPr>
          <a:xfrm>
            <a:off x="311700" y="1152475"/>
            <a:ext cx="8520600" cy="3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Claim: </a:t>
            </a:r>
            <a:r>
              <a:rPr lang="en"/>
              <a:t>if a pairing is candidate-optimal, then it is job-pessimal.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Let </a:t>
            </a:r>
            <a:r>
              <a:rPr lang="en"/>
              <a:t>T be the (candidate-optimal) pairing output by propose-and-reject, and </a:t>
            </a:r>
            <a:r>
              <a:rPr i="1" lang="en"/>
              <a:t>let </a:t>
            </a:r>
            <a:r>
              <a:rPr b="1" lang="en"/>
              <a:t>(C, J)</a:t>
            </a:r>
            <a:r>
              <a:rPr lang="en"/>
              <a:t> be an arbitrary pair in 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Proof by contradiction: assume </a:t>
            </a:r>
            <a:r>
              <a:rPr lang="en"/>
              <a:t>C is not J’s pessimal candidate. That is, there exists some stable pairing S such that </a:t>
            </a:r>
            <a:r>
              <a:rPr b="1" lang="en"/>
              <a:t>(C’, J)</a:t>
            </a:r>
            <a:r>
              <a:rPr lang="en"/>
              <a:t> is a pair, and J prefers C’ less</a:t>
            </a:r>
            <a:r>
              <a:rPr b="1" lang="en"/>
              <a:t> </a:t>
            </a:r>
            <a:r>
              <a:rPr lang="en"/>
              <a:t>than C.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By definition, J prefers C to C’. And because we know T is candidate-optimal, C prefers J to whoever they’re paired with in S. Thus, </a:t>
            </a:r>
            <a:r>
              <a:rPr b="1" lang="en"/>
              <a:t>(C, J)</a:t>
            </a:r>
            <a:r>
              <a:rPr lang="en"/>
              <a:t> is a rogue couple.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/>
              <a:t>However, </a:t>
            </a:r>
            <a:r>
              <a:rPr lang="en"/>
              <a:t>S is stable. →←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Therefore</a:t>
            </a:r>
            <a:r>
              <a:rPr lang="en"/>
              <a:t>, a candidate-optimal pairing must be job-pessimal. QED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we’ve shown</a:t>
            </a:r>
            <a:endParaRPr/>
          </a:p>
        </p:txBody>
      </p:sp>
      <p:sp>
        <p:nvSpPr>
          <p:cNvPr id="262" name="Google Shape;262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Improvement lemma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terminates with a pairing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Multiple stable pairings can exist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is proposer-optimal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Propose-and-reject is </a:t>
            </a:r>
            <a:r>
              <a:rPr lang="en"/>
              <a:t>proposee-pessimal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“We are pleased to extend you this offer”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🤔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class: sets and functions</a:t>
            </a:r>
            <a:endParaRPr/>
          </a:p>
        </p:txBody>
      </p:sp>
      <p:sp>
        <p:nvSpPr>
          <p:cNvPr id="268" name="Google Shape;268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today, we will be exploring discrete math in earnest. Hopefully the concepts will make sense now that you know how to prove things!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Quiz 1 is on Wednesday evening!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andSlideShow_Heritage 16:9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