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97c6d01b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97c6d01b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5944547f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5944547f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5944547f8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5944547f8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9b8362e4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9b8362e4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9b0e925a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9b0e925a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5944547f8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5944547f8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9b8362e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9b8362e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944547f8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944547f8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9b8362e4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9b8362e4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5944547f8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5944547f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9b0e925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59b0e925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316032fb8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316032fb8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316032fb8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316032fb8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316032fb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316032fb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316032fb8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316032fb8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316032fb8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316032fb8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316032fb8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316032fb8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9b8362e4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59b8362e4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316032fb8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316032fb8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4A: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Discrete Probability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125" y="3019750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Lecture 4A - Slide </a:t>
            </a:r>
            <a:fld id="{00000000-1234-1234-1234-123412341234}" type="slidenum"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Announcements!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Welcome to the </a:t>
            </a:r>
            <a:r>
              <a:rPr b="1" lang="en"/>
              <a:t>probability section</a:t>
            </a:r>
            <a:r>
              <a:rPr lang="en"/>
              <a:t>!</a:t>
            </a:r>
            <a:endParaRPr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Lots of real-world applications &amp; cool topics :)</a:t>
            </a:r>
            <a:endParaRPr sz="1700"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Biggest advice: keep up with the material. Everything builds on past topics.</a:t>
            </a:r>
            <a:endParaRPr sz="1700"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For remote students, TAs will be answering questions on Ed now :) </a:t>
            </a:r>
            <a:endParaRPr sz="1700"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Thanks to Casey &amp; Harry! There will be an Ed thread for each lecture where you can ask questions.</a:t>
            </a:r>
            <a:endParaRPr sz="1700"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Read Weekly Post! (</a:t>
            </a:r>
            <a:r>
              <a:rPr b="1" lang="en" sz="1700"/>
              <a:t>HW threshold change</a:t>
            </a:r>
            <a:r>
              <a:rPr lang="en" sz="1700"/>
              <a:t>)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You’ve all done </a:t>
            </a:r>
            <a:r>
              <a:rPr lang="en"/>
              <a:t>probability before :)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flip a fair coin what’s the </a:t>
            </a:r>
            <a:r>
              <a:rPr lang="en"/>
              <a:t>chance you get heads? </a:t>
            </a:r>
            <a:r>
              <a:rPr lang="en"/>
              <a:t>What’s the chance you get an even number when you roll a fair dice?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/>
              <a:t>At its essence, probability is just the chances of different ‘possibilities’ happening.</a:t>
            </a:r>
            <a:endParaRPr u="sng"/>
          </a:p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Probability Spaces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58"/>
              <a:t>First, </a:t>
            </a:r>
            <a:r>
              <a:rPr b="1" lang="en" sz="2058"/>
              <a:t>define a probability space</a:t>
            </a:r>
            <a:r>
              <a:rPr lang="en" sz="2058"/>
              <a:t>:</a:t>
            </a:r>
            <a:endParaRPr sz="2058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The sample space (Ω)</a:t>
            </a:r>
            <a:r>
              <a:rPr lang="en"/>
              <a:t> is the set of all possible outcomes ω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Probability Spaces (cont.)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|</a:t>
            </a:r>
            <a:r>
              <a:rPr lang="en"/>
              <a:t>Ω| = the size of the sample space</a:t>
            </a:r>
            <a:endParaRPr/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Probability Space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You can combine sample points into </a:t>
            </a:r>
            <a:r>
              <a:rPr b="1" lang="en" sz="2000"/>
              <a:t>events</a:t>
            </a:r>
            <a:r>
              <a:rPr lang="en" sz="2000"/>
              <a:t> (which have complements!)</a:t>
            </a:r>
            <a:r>
              <a:rPr b="1" lang="en" sz="2000"/>
              <a:t>:</a:t>
            </a:r>
            <a:r>
              <a:rPr lang="en" sz="2000"/>
              <a:t>                                   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Probability Spaces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2. </a:t>
            </a:r>
            <a:r>
              <a:rPr b="1" lang="en"/>
              <a:t>The probability of each sample point, P(ω), </a:t>
            </a:r>
            <a:r>
              <a:rPr lang="en"/>
              <a:t>where two things must be true:</a:t>
            </a:r>
            <a:endParaRPr/>
          </a:p>
          <a:p>
            <a:pPr indent="-349250" lvl="0" marL="914400" rtl="0" algn="l">
              <a:spcBef>
                <a:spcPts val="1200"/>
              </a:spcBef>
              <a:spcAft>
                <a:spcPts val="0"/>
              </a:spcAft>
              <a:buSzPts val="1900"/>
              <a:buAutoNum type="arabicPeriod"/>
            </a:pPr>
            <a:r>
              <a:rPr lang="en" sz="1500"/>
              <a:t> </a:t>
            </a:r>
            <a:endParaRPr sz="1500"/>
          </a:p>
          <a:p>
            <a:pPr indent="-349250" lvl="0" marL="9144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1500"/>
              <a:t> 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Probability Spaces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We can also discuss </a:t>
            </a:r>
            <a:r>
              <a:rPr b="1" lang="en" sz="2000"/>
              <a:t>probabilities of events.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Uniform Probability Spaces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Let’s look at </a:t>
            </a:r>
            <a:r>
              <a:rPr b="1" lang="en" sz="2000"/>
              <a:t>uniform probability spaces,</a:t>
            </a:r>
            <a:r>
              <a:rPr lang="en" sz="2000"/>
              <a:t> where every sample point has an equal probability of occurring</a:t>
            </a:r>
            <a:r>
              <a:rPr b="1" lang="en" sz="2000"/>
              <a:t>.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Uniform Probability Spaces (cont.)</a:t>
            </a:r>
            <a:endParaRPr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If you roll two dice, what’s the probability that your sum is 11?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Non-Uniform Probability Space: Unfair Coin Tosses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probability of getting HHTT with a coin that has probability P(heads) = ⅓? What about TTTT?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Non-Uniform Probability Space: Unfair Coin Tosses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chance of the </a:t>
            </a:r>
            <a:r>
              <a:rPr b="1" lang="en"/>
              <a:t>event </a:t>
            </a:r>
            <a:r>
              <a:rPr lang="en"/>
              <a:t>that all four of your coin tosses are the same?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 Paradox :) </a:t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there are 75 people in this lecture hall. What’s the probability that two of us share a birthday? Make some guesses!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Less than 10%?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Between 10% and 50%?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Between 50% and 90%?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Greater than 90%?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 Paradox</a:t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In fact, we only need </a:t>
            </a:r>
            <a:r>
              <a:rPr b="1" lang="en"/>
              <a:t>23 people in a room</a:t>
            </a:r>
            <a:r>
              <a:rPr lang="en"/>
              <a:t> (ie your discussion sections!) to have the probability that two people share a birthday be &gt; 50%.</a:t>
            </a:r>
            <a:endParaRPr/>
          </a:p>
        </p:txBody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Balls in Bins</a:t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Let’s say I throw 10 balls into 5 bins, where each ball is </a:t>
            </a:r>
            <a:r>
              <a:rPr b="1" lang="en"/>
              <a:t>equally likely to land in any bin.</a:t>
            </a:r>
            <a:r>
              <a:rPr lang="en"/>
              <a:t> </a:t>
            </a:r>
            <a:r>
              <a:rPr lang="en"/>
              <a:t>What’s the probability the first bin is empty? </a:t>
            </a:r>
            <a:endParaRPr/>
          </a:p>
        </p:txBody>
      </p:sp>
      <p:sp>
        <p:nvSpPr>
          <p:cNvPr id="155" name="Google Shape;155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Balls in Bins (cont.)</a:t>
            </a:r>
            <a:endParaRPr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Let’s say I throw 10 balls into 5 bins, where each ball is </a:t>
            </a:r>
            <a:r>
              <a:rPr b="1" lang="en"/>
              <a:t>equally likely to land in any bin.</a:t>
            </a:r>
            <a:r>
              <a:rPr lang="en"/>
              <a:t> What’s the probability the first bin is empty?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162" name="Google Shape;162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Monty Hall Problem</a:t>
            </a:r>
            <a:endParaRPr/>
          </a:p>
        </p:txBody>
      </p:sp>
      <p:sp>
        <p:nvSpPr>
          <p:cNvPr id="168" name="Google Shape;1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three doors. Behind one is tickets to Taylor Swift’s Eras tour (&lt;3), but behind the other two are tickets to a John Mayer concert.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Should you make </a:t>
            </a:r>
            <a:r>
              <a:rPr lang="en"/>
              <a:t>the switch? </a:t>
            </a:r>
            <a:endParaRPr/>
          </a:p>
        </p:txBody>
      </p:sp>
      <p:sp>
        <p:nvSpPr>
          <p:cNvPr id="169" name="Google Shape;169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Monty Hall Problem (cont.)</a:t>
            </a:r>
            <a:endParaRPr/>
          </a:p>
        </p:txBody>
      </p:sp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Let’s look more into the math behind it :)</a:t>
            </a:r>
            <a:endParaRPr/>
          </a:p>
        </p:txBody>
      </p:sp>
      <p:sp>
        <p:nvSpPr>
          <p:cNvPr id="176" name="Google Shape;176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Monty Hall Problem (cont.)</a:t>
            </a:r>
            <a:endParaRPr/>
          </a:p>
        </p:txBody>
      </p:sp>
      <p:sp>
        <p:nvSpPr>
          <p:cNvPr id="182" name="Google Shape;18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Let’s look more into the math behind it :)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 </a:t>
            </a:r>
            <a:endParaRPr/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Whenever you’re solving a probability problem, you </a:t>
            </a:r>
            <a:r>
              <a:rPr b="1" lang="en"/>
              <a:t>always </a:t>
            </a:r>
            <a:r>
              <a:rPr lang="en"/>
              <a:t>want to define the following: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 is the sample space? What is its size?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 is the probability of each sample point?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 is the event we’re looking at? Is it easier to use its complement?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Finally, compute the probability of the event :) </a:t>
            </a:r>
            <a:endParaRPr/>
          </a:p>
        </p:txBody>
      </p:sp>
      <p:sp>
        <p:nvSpPr>
          <p:cNvPr id="190" name="Google Shape;190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