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1163C39-4FF4-4B64-9F2E-ED27090CB83E}">
  <a:tblStyle styleId="{F1163C39-4FF4-4B64-9F2E-ED27090CB8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OpenSans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OpenSans-italic.fntdata"/><Relationship Id="rId16" Type="http://schemas.openxmlformats.org/officeDocument/2006/relationships/slide" Target="slides/slide10.xml"/><Relationship Id="rId38" Type="http://schemas.openxmlformats.org/officeDocument/2006/relationships/font" Target="fonts/OpenSans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58629e8ae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58629e8ae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8629e8ae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8629e8ae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58629e8ae9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58629e8ae9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8629e8ae9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8629e8ae9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58629e8ae9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58629e8ae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8629e8ae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8629e8ae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58629e8ae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58629e8ae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8629e8ae9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58629e8ae9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58629e8ae9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58629e8ae9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8629e8ae9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58629e8ae9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8629e8ae9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58629e8ae9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8629e8ae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8629e8ae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8629e8ae9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8629e8ae9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8629e8ae9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58629e8ae9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8629e8ae9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8629e8ae9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58629e8ae9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58629e8ae9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58629e8ae9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58629e8ae9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8629e8ae9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8629e8ae9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8629e8ae9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58629e8ae9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58629e8ae9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58629e8ae9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8629e8ae9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8629e8ae9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8629e8ae9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8629e8ae9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58629e8ae9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58629e8ae9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8629e8ae9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8629e8ae9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58629e8ae9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58629e8ae9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58629e8ae9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58629e8ae9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58629e8ae9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58629e8ae9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8629e8ae9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58629e8ae9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58629e8ae9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58629e8ae9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31553"/>
            <a:ext cx="77661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2800"/>
              <a:buFont typeface="Georgi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512694"/>
            <a:ext cx="7740600" cy="24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48759" y="484017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1" y="211322"/>
            <a:ext cx="7464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C28220"/>
              </a:buClr>
              <a:buSzPts val="3000"/>
              <a:buFont typeface="Georgia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1" y="1378333"/>
            <a:ext cx="3717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/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/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/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/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175125" y="1378333"/>
            <a:ext cx="37464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spcBef>
                <a:spcPts val="44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1pPr>
            <a:lvl2pPr indent="-317500" lvl="1" marL="9144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 sz="1400">
                <a:solidFill>
                  <a:srgbClr val="2D637F"/>
                </a:solidFill>
              </a:defRPr>
            </a:lvl2pPr>
            <a:lvl3pPr indent="-317500" lvl="2" marL="13716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■"/>
              <a:defRPr sz="1400">
                <a:solidFill>
                  <a:srgbClr val="2D637F"/>
                </a:solidFill>
              </a:defRPr>
            </a:lvl3pPr>
            <a:lvl4pPr indent="-317500" lvl="3" marL="18288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●"/>
              <a:defRPr sz="1400">
                <a:solidFill>
                  <a:srgbClr val="2D637F"/>
                </a:solidFill>
              </a:defRPr>
            </a:lvl4pPr>
            <a:lvl5pPr indent="-317500" lvl="4" marL="2286000" rtl="0" algn="l">
              <a:spcBef>
                <a:spcPts val="1600"/>
              </a:spcBef>
              <a:spcAft>
                <a:spcPts val="0"/>
              </a:spcAft>
              <a:buClr>
                <a:srgbClr val="2D637F"/>
              </a:buClr>
              <a:buSzPts val="1400"/>
              <a:buChar char="○"/>
              <a:defRPr>
                <a:solidFill>
                  <a:srgbClr val="2D637F"/>
                </a:solidFill>
              </a:defRPr>
            </a:lvl5pPr>
            <a:lvl6pPr indent="-317500" lvl="5" marL="2743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etosa.io/ev/conditional-probability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70 Su23: Lecture 16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probability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probability</a:t>
            </a:r>
            <a:endParaRPr/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“add knowledge” to our calculations?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examples. What’s the probability of: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finding someone who is taking CS 70?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 Dwinelle?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finding your keys in your room?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you know they’re in your closet?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getting the card you want?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a bunch of cards have already been drawn?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Given some information, how does that affect the probability of an event?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8520600" cy="21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Ω = our universe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A, B = events</a:t>
            </a:r>
            <a:endParaRPr/>
          </a:p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It’s like probability, but… conditional</a:t>
            </a:r>
            <a:endParaRPr/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363" y="1152475"/>
            <a:ext cx="4048125" cy="2781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8" name="Google Shape;78;p17"/>
          <p:cNvGraphicFramePr/>
          <p:nvPr/>
        </p:nvGraphicFramePr>
        <p:xfrm>
          <a:off x="248731" y="209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938450"/>
                <a:gridCol w="54985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|A|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|Ω|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79" name="Google Shape;79;p17"/>
          <p:cNvGraphicFramePr/>
          <p:nvPr/>
        </p:nvGraphicFramePr>
        <p:xfrm>
          <a:off x="1737031" y="209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938450"/>
                <a:gridCol w="54985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|B|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|Ω|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Google Shape;80;p17"/>
          <p:cNvGraphicFramePr/>
          <p:nvPr/>
        </p:nvGraphicFramePr>
        <p:xfrm>
          <a:off x="172106" y="3010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91675"/>
                <a:gridCol w="7568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Pr[A∩B]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|A∩B|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|Ω|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3831625"/>
            <a:ext cx="8520600" cy="53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is the probability of A if we know B is going to happen?</a:t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5943975" y="1336975"/>
            <a:ext cx="213000" cy="25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5807725" y="1218200"/>
            <a:ext cx="4086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Ω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like probability, but… conditional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21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Notation: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Pr[A|B]. “The probability of A given B”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563" y="1152475"/>
            <a:ext cx="4048125" cy="2781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1" name="Google Shape;91;p18"/>
          <p:cNvGraphicFramePr/>
          <p:nvPr/>
        </p:nvGraphicFramePr>
        <p:xfrm>
          <a:off x="643819" y="22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91675"/>
                <a:gridCol w="7568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|A∩B|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|B|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Google Shape;92;p18"/>
          <p:cNvGraphicFramePr/>
          <p:nvPr/>
        </p:nvGraphicFramePr>
        <p:xfrm>
          <a:off x="218466" y="331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91675"/>
                <a:gridCol w="118215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A∩B]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" name="Google Shape;93;p18"/>
          <p:cNvSpPr/>
          <p:nvPr/>
        </p:nvSpPr>
        <p:spPr>
          <a:xfrm>
            <a:off x="5943975" y="1336975"/>
            <a:ext cx="213000" cy="25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5807725" y="1218200"/>
            <a:ext cx="4086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Ω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Conditional probability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[link to visualization]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Bayes’</a:t>
            </a:r>
            <a:r>
              <a:rPr lang="en"/>
              <a:t>s</a:t>
            </a:r>
            <a:r>
              <a:rPr lang="en"/>
              <a:t> Theorem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14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It’s just rearranging the conditional probability formula:</a:t>
            </a:r>
            <a:endParaRPr/>
          </a:p>
        </p:txBody>
      </p:sp>
      <p:graphicFrame>
        <p:nvGraphicFramePr>
          <p:cNvPr id="107" name="Google Shape;107;p20"/>
          <p:cNvGraphicFramePr/>
          <p:nvPr/>
        </p:nvGraphicFramePr>
        <p:xfrm>
          <a:off x="657006" y="319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91675"/>
                <a:gridCol w="18123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8" name="Google Shape;108;p20"/>
          <p:cNvGraphicFramePr/>
          <p:nvPr/>
        </p:nvGraphicFramePr>
        <p:xfrm>
          <a:off x="776216" y="165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00750"/>
                <a:gridCol w="10474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Pr[A∩B]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9" name="Google Shape;109;p20"/>
          <p:cNvSpPr txBox="1"/>
          <p:nvPr/>
        </p:nvSpPr>
        <p:spPr>
          <a:xfrm>
            <a:off x="784739" y="2647950"/>
            <a:ext cx="494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Pr[A∩B] = Pr[A|B] x Pr[B] = Pr[B|A] x Pr[A]</a:t>
            </a:r>
            <a:endParaRPr/>
          </a:p>
        </p:txBody>
      </p:sp>
      <p:graphicFrame>
        <p:nvGraphicFramePr>
          <p:cNvPr id="110" name="Google Shape;110;p20"/>
          <p:cNvGraphicFramePr/>
          <p:nvPr/>
        </p:nvGraphicFramePr>
        <p:xfrm>
          <a:off x="3278941" y="165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00750"/>
                <a:gridCol w="10474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Pr[A∩B]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760975" y="3185850"/>
            <a:ext cx="5198100" cy="12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If you know Pr[B|A], Pr[A], and Pr[B], you can compute Pr[A|B]</a:t>
            </a:r>
            <a:endParaRPr sz="1300"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this may not be immediately obvious!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lets us do some interesting things</a:t>
            </a:r>
            <a:endParaRPr sz="1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Inference</a:t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a </a:t>
            </a:r>
            <a:r>
              <a:rPr b="1" lang="en"/>
              <a:t>prior distribution </a:t>
            </a:r>
            <a:r>
              <a:rPr lang="en"/>
              <a:t>Pr[A]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a </a:t>
            </a:r>
            <a:r>
              <a:rPr b="1" lang="en"/>
              <a:t>likelihood estimation</a:t>
            </a:r>
            <a:r>
              <a:rPr lang="en"/>
              <a:t> Pr[B|A]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</a:t>
            </a:r>
            <a:r>
              <a:rPr b="1" lang="en"/>
              <a:t>observe </a:t>
            </a:r>
            <a:r>
              <a:rPr lang="en"/>
              <a:t>some event in 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Bayes’s Theorem to update our </a:t>
            </a:r>
            <a:r>
              <a:rPr b="1" lang="en"/>
              <a:t>posterior distribution </a:t>
            </a:r>
            <a:r>
              <a:rPr lang="en"/>
              <a:t>Pr[A|B]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Bayes theorem and Bayes rule are the same thing (also note sometimes the apostrophe gets omitted for no real good reason)</a:t>
            </a:r>
            <a:endParaRPr/>
          </a:p>
        </p:txBody>
      </p:sp>
      <p:graphicFrame>
        <p:nvGraphicFramePr>
          <p:cNvPr id="118" name="Google Shape;118;p21"/>
          <p:cNvGraphicFramePr/>
          <p:nvPr/>
        </p:nvGraphicFramePr>
        <p:xfrm>
          <a:off x="5493931" y="128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91675"/>
                <a:gridCol w="18123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Counterfeits</a:t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33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to detect counterfeit bills.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a test to see if a bill is fake (result is “fake” or “not fake”):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used on a fake bill, </a:t>
            </a:r>
            <a:r>
              <a:rPr b="1" lang="en"/>
              <a:t>90% </a:t>
            </a:r>
            <a:r>
              <a:rPr lang="en"/>
              <a:t>of the time, it says “fake”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10% of the time, it says “not fake”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used on a real bill, </a:t>
            </a:r>
            <a:r>
              <a:rPr b="1" lang="en"/>
              <a:t>80% </a:t>
            </a:r>
            <a:r>
              <a:rPr lang="en"/>
              <a:t>of the time, it says “not fake”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20% of the time, it says “fake”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know 5% of the bills out there are fake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If we test a random bill and our test says “fake”, what is the probability the bill is fake?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Counterfeits</a:t>
            </a:r>
            <a:endParaRPr/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311700" y="1152475"/>
            <a:ext cx="8520600" cy="33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events: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= a bill is fake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Ā = a bill is real (this is the complement of 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 = the test results in “fake”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Pr[A|B].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Pr[A] = 0.05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Pr[B|A] = 0.9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Pr[B|Ā] = 0.2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Counterfeits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152475"/>
            <a:ext cx="85206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Bayes’s rule!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7" name="Google Shape;137;p24"/>
          <p:cNvGraphicFramePr/>
          <p:nvPr/>
        </p:nvGraphicFramePr>
        <p:xfrm>
          <a:off x="796006" y="175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13400"/>
                <a:gridCol w="20992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260600" y="2973875"/>
            <a:ext cx="8520600" cy="13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… but what is Pr[B]?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1: Counterfeits</a:t>
            </a:r>
            <a:endParaRPr/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Observation: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Pr[B] = Pr[A∩B] + Pr[Ā∩B]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Ā is the same as </a:t>
            </a:r>
            <a:r>
              <a:rPr lang="en"/>
              <a:t>Ω</a:t>
            </a:r>
            <a:r>
              <a:rPr lang="en"/>
              <a:t>\A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we take advantage of this?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More Bayes rule: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Pr[A∩B] = Pr[B|A] x Pr[A]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Pr[Ā∩B] = Pr[B|Ā] x Pr[Ā]</a:t>
            </a: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363" y="1152475"/>
            <a:ext cx="4048125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/>
          <p:nvPr/>
        </p:nvSpPr>
        <p:spPr>
          <a:xfrm>
            <a:off x="5943975" y="1336975"/>
            <a:ext cx="213000" cy="25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5"/>
          <p:cNvSpPr txBox="1"/>
          <p:nvPr/>
        </p:nvSpPr>
        <p:spPr>
          <a:xfrm>
            <a:off x="5807725" y="1218200"/>
            <a:ext cx="4086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Ω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1: Counterfeits</a:t>
            </a:r>
            <a:endParaRPr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Bayes’s rule!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4" name="Google Shape;154;p26"/>
          <p:cNvGraphicFramePr/>
          <p:nvPr/>
        </p:nvGraphicFramePr>
        <p:xfrm>
          <a:off x="379606" y="1566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10300"/>
                <a:gridCol w="3620450"/>
                <a:gridCol w="929225"/>
                <a:gridCol w="25642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0.9 x 0.05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 + Pr[B|Ā] x Pr[Ā]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0.9 x 0.05 + 0.2 x 0.95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311700" y="3438475"/>
            <a:ext cx="8520600" cy="8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≈ 0.19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a random bill tests as fake, there’s less than a 1 in 5 chance it’s actually fake!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Biased coins</a:t>
            </a:r>
            <a:endParaRPr/>
          </a:p>
        </p:txBody>
      </p:sp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friend has two indistinguishable coins. One comes up heads 80% of the time, while the other comes up heads 30% of the time.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pick a coin at random and flip it, and it comes up heads. Which coin did you (probably) pick?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Biased coins</a:t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Let’s define some events: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= you picked the 80% coin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Ā = you picked the 30% coin (this is the complement of 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 = the coin you flipped came up heads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are trying to find Pr[A|B].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we know: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Pr[A] = 0.5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Pr[B|A] = 0.8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Pr[B|Ā] = 0.3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Biased coins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311700" y="1152475"/>
            <a:ext cx="85206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Bayes’s rule!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260600" y="2973875"/>
            <a:ext cx="8520600" cy="13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… but what is Pr[B]?</a:t>
            </a:r>
            <a:endParaRPr/>
          </a:p>
        </p:txBody>
      </p:sp>
      <p:graphicFrame>
        <p:nvGraphicFramePr>
          <p:cNvPr id="175" name="Google Shape;175;p29"/>
          <p:cNvGraphicFramePr/>
          <p:nvPr/>
        </p:nvGraphicFramePr>
        <p:xfrm>
          <a:off x="796006" y="175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13400"/>
                <a:gridCol w="20992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2: Biased coins</a:t>
            </a:r>
            <a:endParaRPr/>
          </a:p>
        </p:txBody>
      </p:sp>
      <p:sp>
        <p:nvSpPr>
          <p:cNvPr id="181" name="Google Shape;181;p30"/>
          <p:cNvSpPr txBox="1"/>
          <p:nvPr>
            <p:ph idx="1" type="body"/>
          </p:nvPr>
        </p:nvSpPr>
        <p:spPr>
          <a:xfrm>
            <a:off x="311700" y="1152475"/>
            <a:ext cx="85206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Bayes’s rule!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82" name="Google Shape;182;p30"/>
          <p:cNvGraphicFramePr/>
          <p:nvPr/>
        </p:nvGraphicFramePr>
        <p:xfrm>
          <a:off x="379606" y="1566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10300"/>
                <a:gridCol w="3620450"/>
                <a:gridCol w="929225"/>
                <a:gridCol w="25642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0.8 x 0.5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 + Pr[B|Ā] x Pr[Ā]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0.8 x 0.5 + 0.3 x 0.5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83" name="Google Shape;183;p30"/>
          <p:cNvGraphicFramePr/>
          <p:nvPr/>
        </p:nvGraphicFramePr>
        <p:xfrm>
          <a:off x="1216175" y="331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382850"/>
                <a:gridCol w="4850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2367375" y="3438475"/>
            <a:ext cx="6465000" cy="8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Roughly a 73% chance you picked the </a:t>
            </a:r>
            <a:r>
              <a:rPr lang="en"/>
              <a:t>80</a:t>
            </a:r>
            <a:r>
              <a:rPr lang="en"/>
              <a:t>% coin, 27% chance you picked the 30% coin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Aside: meta point</a:t>
            </a:r>
            <a:endParaRPr/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Manipulating the equations is not the hard part, setting up the events is!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When you see complicated word problems, always define your events carefully, and define their probabilities.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Probability Rule</a:t>
            </a:r>
            <a:endParaRPr/>
          </a:p>
        </p:txBody>
      </p:sp>
      <p:sp>
        <p:nvSpPr>
          <p:cNvPr id="196" name="Google Shape;196;p32"/>
          <p:cNvSpPr txBox="1"/>
          <p:nvPr>
            <p:ph idx="1" type="body"/>
          </p:nvPr>
        </p:nvSpPr>
        <p:spPr>
          <a:xfrm>
            <a:off x="311700" y="1152475"/>
            <a:ext cx="8520600" cy="32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Pr[B] = Pr[A∩B] + Pr[Ā∩B]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= </a:t>
            </a:r>
            <a:r>
              <a:rPr lang="en"/>
              <a:t>Pr[B|A] x Pr[A] + Pr[B|Ā] x Pr[Ā]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Let’s generalize this!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 A</a:t>
            </a:r>
            <a:r>
              <a:rPr baseline="-25000" lang="en"/>
              <a:t>1</a:t>
            </a:r>
            <a:r>
              <a:rPr lang="en"/>
              <a:t>, A</a:t>
            </a:r>
            <a:r>
              <a:rPr baseline="-25000" lang="en"/>
              <a:t>2</a:t>
            </a:r>
            <a:r>
              <a:rPr lang="en"/>
              <a:t>, … , A</a:t>
            </a:r>
            <a:r>
              <a:rPr baseline="-25000" lang="en"/>
              <a:t>n</a:t>
            </a:r>
            <a:r>
              <a:rPr lang="en"/>
              <a:t> </a:t>
            </a:r>
            <a:r>
              <a:rPr b="1" lang="en"/>
              <a:t>partition</a:t>
            </a:r>
            <a:r>
              <a:rPr lang="en"/>
              <a:t> the sample space Ω: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</a:t>
            </a:r>
            <a:r>
              <a:rPr baseline="-25000" lang="en" sz="1400"/>
              <a:t>1</a:t>
            </a:r>
            <a:r>
              <a:rPr lang="en" sz="1400"/>
              <a:t>∪ A</a:t>
            </a:r>
            <a:r>
              <a:rPr baseline="-25000" lang="en" sz="1400"/>
              <a:t>2</a:t>
            </a:r>
            <a:r>
              <a:rPr lang="en" sz="1400"/>
              <a:t> ∪ … ∪ A</a:t>
            </a:r>
            <a:r>
              <a:rPr baseline="-25000" lang="en" sz="1400"/>
              <a:t>n</a:t>
            </a:r>
            <a:r>
              <a:rPr lang="en" sz="1400"/>
              <a:t> = Ω</a:t>
            </a:r>
            <a:endParaRPr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∀ i ≠ j, A</a:t>
            </a:r>
            <a:r>
              <a:rPr baseline="-25000" lang="en" sz="1400"/>
              <a:t>i </a:t>
            </a:r>
            <a:r>
              <a:rPr lang="en" sz="1400"/>
              <a:t>∩ A</a:t>
            </a:r>
            <a:r>
              <a:rPr baseline="-25000" lang="en" sz="1400"/>
              <a:t>j</a:t>
            </a:r>
            <a:r>
              <a:rPr lang="en" sz="1400"/>
              <a:t> = ∅ (they are mutually exclusive; the sets are disjoint)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Pr[B] = ∑</a:t>
            </a:r>
            <a:r>
              <a:rPr b="1" baseline="-25000" lang="en"/>
              <a:t>i</a:t>
            </a:r>
            <a:r>
              <a:rPr b="1" lang="en"/>
              <a:t> Pr[B|A</a:t>
            </a:r>
            <a:r>
              <a:rPr b="1" baseline="-25000" lang="en"/>
              <a:t>i</a:t>
            </a:r>
            <a:r>
              <a:rPr b="1" lang="en"/>
              <a:t>] x Pr[A</a:t>
            </a:r>
            <a:r>
              <a:rPr b="1" baseline="-25000" lang="en"/>
              <a:t>i</a:t>
            </a:r>
            <a:r>
              <a:rPr b="1" lang="en"/>
              <a:t>]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Inference</a:t>
            </a:r>
            <a:endParaRPr/>
          </a:p>
        </p:txBody>
      </p:sp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Structured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a </a:t>
            </a:r>
            <a:r>
              <a:rPr b="1" lang="en"/>
              <a:t>prior distribution </a:t>
            </a:r>
            <a:r>
              <a:rPr lang="en"/>
              <a:t>Pr[A]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a </a:t>
            </a:r>
            <a:r>
              <a:rPr b="1" lang="en"/>
              <a:t>likelihood estimation</a:t>
            </a:r>
            <a:r>
              <a:rPr lang="en"/>
              <a:t> Pr[B|A]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</a:t>
            </a:r>
            <a:r>
              <a:rPr b="1" lang="en"/>
              <a:t>observe </a:t>
            </a:r>
            <a:r>
              <a:rPr lang="en"/>
              <a:t>some event in 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</a:t>
            </a:r>
            <a:r>
              <a:rPr b="1" lang="en"/>
              <a:t>Bayes’s Theorem</a:t>
            </a:r>
            <a:r>
              <a:rPr lang="en"/>
              <a:t> and </a:t>
            </a:r>
            <a:r>
              <a:rPr b="1" lang="en"/>
              <a:t>Total Probability Rule</a:t>
            </a:r>
            <a:r>
              <a:rPr lang="en"/>
              <a:t> to compute</a:t>
            </a:r>
            <a:br>
              <a:rPr lang="en"/>
            </a:br>
            <a:r>
              <a:rPr lang="en"/>
              <a:t>our </a:t>
            </a:r>
            <a:r>
              <a:rPr b="1" lang="en"/>
              <a:t>posterior distribution </a:t>
            </a:r>
            <a:r>
              <a:rPr lang="en"/>
              <a:t>Pr[A|B]</a:t>
            </a:r>
            <a:endParaRPr/>
          </a:p>
        </p:txBody>
      </p:sp>
      <p:graphicFrame>
        <p:nvGraphicFramePr>
          <p:cNvPr id="203" name="Google Shape;203;p33"/>
          <p:cNvGraphicFramePr/>
          <p:nvPr/>
        </p:nvGraphicFramePr>
        <p:xfrm>
          <a:off x="5493931" y="128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180975"/>
                <a:gridCol w="2157400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Pr[B|A] x Pr[A]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∑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Pr[B|A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 x Pr[A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Rock paper scissors</a:t>
            </a:r>
            <a:endParaRPr/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You are playing against one of three opponents. There is a 20% chance you’ll face the first one, a 50% you’ll face the second one, and a 30% chance you’ll face the third one. The first opponent throws Rock 60% of the time, the second throws Rock 40% of the time, and the third throws Rock 33% of the time.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/>
              <a:t>In the first round, your opponent throws</a:t>
            </a:r>
            <a:r>
              <a:rPr lang="en" sz="1700"/>
              <a:t> Rock. What’s the likelihood that you will win the next round if you throw Paper?</a:t>
            </a:r>
            <a:endParaRPr sz="1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3: Rock paper scissors</a:t>
            </a:r>
            <a:endParaRPr/>
          </a:p>
        </p:txBody>
      </p:sp>
      <p:sp>
        <p:nvSpPr>
          <p:cNvPr id="215" name="Google Shape;21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Defining events: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Prior distribution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Likelihood of opponent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Likelihood estimation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likely each opponent is to throw Rock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Observation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they threw Rock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Posterior distribution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likely it is we’re facing each opponent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Rock paper scissors</a:t>
            </a:r>
            <a:endParaRPr/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311700" y="1152475"/>
            <a:ext cx="8520600" cy="33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define some events:</a:t>
            </a:r>
            <a:endParaRPr/>
          </a:p>
          <a:p>
            <a:pPr indent="-33432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</a:t>
            </a:r>
            <a:r>
              <a:rPr baseline="-25000" lang="en"/>
              <a:t>i</a:t>
            </a:r>
            <a:r>
              <a:rPr lang="en"/>
              <a:t> = you’re against opponent i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 = your opponent threw Rock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are trying to find Pr[A|B].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know:</a:t>
            </a:r>
            <a:endParaRPr/>
          </a:p>
          <a:p>
            <a:pPr indent="-334327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Pr[A</a:t>
            </a:r>
            <a:r>
              <a:rPr baseline="-25000" lang="en"/>
              <a:t>1</a:t>
            </a:r>
            <a:r>
              <a:rPr lang="en"/>
              <a:t>] = 0.2, </a:t>
            </a:r>
            <a:r>
              <a:rPr lang="en"/>
              <a:t>Pr[A</a:t>
            </a:r>
            <a:r>
              <a:rPr baseline="-25000" lang="en"/>
              <a:t>2</a:t>
            </a:r>
            <a:r>
              <a:rPr lang="en"/>
              <a:t>] = 0.5, Pr[A</a:t>
            </a:r>
            <a:r>
              <a:rPr baseline="-25000" lang="en"/>
              <a:t>3</a:t>
            </a:r>
            <a:r>
              <a:rPr lang="en"/>
              <a:t>] = 0.3,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Pr[B|A</a:t>
            </a:r>
            <a:r>
              <a:rPr baseline="-25000" lang="en"/>
              <a:t>1</a:t>
            </a:r>
            <a:r>
              <a:rPr lang="en"/>
              <a:t>] = 0.6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Pr[B|A</a:t>
            </a:r>
            <a:r>
              <a:rPr baseline="-25000" lang="en"/>
              <a:t>2</a:t>
            </a:r>
            <a:r>
              <a:rPr lang="en"/>
              <a:t>] = 0.4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Pr[B|A</a:t>
            </a:r>
            <a:r>
              <a:rPr baseline="-25000" lang="en"/>
              <a:t>3</a:t>
            </a:r>
            <a:r>
              <a:rPr lang="en"/>
              <a:t>] = 0.33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Rock paper scissors</a:t>
            </a:r>
            <a:endParaRPr/>
          </a:p>
        </p:txBody>
      </p:sp>
      <p:sp>
        <p:nvSpPr>
          <p:cNvPr id="227" name="Google Shape;227;p37"/>
          <p:cNvSpPr txBox="1"/>
          <p:nvPr>
            <p:ph idx="1" type="body"/>
          </p:nvPr>
        </p:nvSpPr>
        <p:spPr>
          <a:xfrm>
            <a:off x="311700" y="1152475"/>
            <a:ext cx="85206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Bayes’s rule!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28" name="Google Shape;228;p37"/>
          <p:cNvGraphicFramePr/>
          <p:nvPr/>
        </p:nvGraphicFramePr>
        <p:xfrm>
          <a:off x="379606" y="1566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286925"/>
                <a:gridCol w="2087975"/>
                <a:gridCol w="817500"/>
                <a:gridCol w="413177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|B] = 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 x Pr[A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Pr[B|A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 x Pr[A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0.6 x 0.2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∑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Pr[B|A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 x Pr[A</a:t>
                      </a:r>
                      <a:r>
                        <a:rPr baseline="-25000"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]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0.6 x 0.2 + 0.4 x 0.5 + 0.33 x 0.3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9" name="Google Shape;229;p37"/>
          <p:cNvGraphicFramePr/>
          <p:nvPr/>
        </p:nvGraphicFramePr>
        <p:xfrm>
          <a:off x="1216175" y="331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382850"/>
                <a:gridCol w="485025"/>
              </a:tblGrid>
              <a:tr h="3962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21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" name="Google Shape;230;p37"/>
          <p:cNvSpPr txBox="1"/>
          <p:nvPr>
            <p:ph idx="1" type="body"/>
          </p:nvPr>
        </p:nvSpPr>
        <p:spPr>
          <a:xfrm>
            <a:off x="2367375" y="3438475"/>
            <a:ext cx="6465000" cy="8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Pr[A</a:t>
            </a:r>
            <a:r>
              <a:rPr baseline="-25000" lang="en"/>
              <a:t>2</a:t>
            </a:r>
            <a:r>
              <a:rPr lang="en"/>
              <a:t>|B] = 10/21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Pr[A</a:t>
            </a:r>
            <a:r>
              <a:rPr baseline="-25000" lang="en"/>
              <a:t>3</a:t>
            </a:r>
            <a:r>
              <a:rPr lang="en"/>
              <a:t>|B] = 5/21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Example 3: Rock paper scissors</a:t>
            </a:r>
            <a:endParaRPr/>
          </a:p>
        </p:txBody>
      </p:sp>
      <p:sp>
        <p:nvSpPr>
          <p:cNvPr id="236" name="Google Shape;236;p38"/>
          <p:cNvSpPr txBox="1"/>
          <p:nvPr>
            <p:ph idx="1" type="body"/>
          </p:nvPr>
        </p:nvSpPr>
        <p:spPr>
          <a:xfrm>
            <a:off x="311700" y="1152475"/>
            <a:ext cx="8520600" cy="31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likelihood that you’ll win the next round if you throw Paper?</a:t>
            </a:r>
            <a:endParaRPr/>
          </a:p>
          <a:p>
            <a:pPr indent="-300354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329"/>
              <a:t>C = your opponent throws Rock on round 2</a:t>
            </a:r>
            <a:endParaRPr sz="1329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We are </a:t>
            </a:r>
            <a:r>
              <a:rPr lang="en" sz="1900"/>
              <a:t>trying to find Pr[C|B].</a:t>
            </a:r>
            <a:endParaRPr sz="19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New “priors”:</a:t>
            </a:r>
            <a:endParaRPr/>
          </a:p>
          <a:p>
            <a:pPr indent="-30416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Pr[A</a:t>
            </a:r>
            <a:r>
              <a:rPr baseline="-25000" lang="en" sz="1400"/>
              <a:t>1</a:t>
            </a:r>
            <a:r>
              <a:rPr lang="en" sz="1400"/>
              <a:t>|B] = 6/21, </a:t>
            </a:r>
            <a:r>
              <a:rPr lang="en" sz="1400"/>
              <a:t>Pr[A</a:t>
            </a:r>
            <a:r>
              <a:rPr baseline="-25000" lang="en" sz="1400"/>
              <a:t>2</a:t>
            </a:r>
            <a:r>
              <a:rPr lang="en" sz="1400"/>
              <a:t>|B] = 10/21, Pr[A</a:t>
            </a:r>
            <a:r>
              <a:rPr baseline="-25000" lang="en" sz="1400"/>
              <a:t>3</a:t>
            </a:r>
            <a:r>
              <a:rPr lang="en" sz="1400"/>
              <a:t>|B] = 5/21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Likelihood estimates remain the same (opponents don’t switch it up):</a:t>
            </a:r>
            <a:endParaRPr/>
          </a:p>
          <a:p>
            <a:pPr indent="-304165" lvl="0" marL="457200" rtl="0" algn="l"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Pr[C|A</a:t>
            </a:r>
            <a:r>
              <a:rPr baseline="-25000" lang="en" sz="1400"/>
              <a:t>1</a:t>
            </a:r>
            <a:r>
              <a:rPr lang="en" sz="1400"/>
              <a:t>, B] = 0.6</a:t>
            </a:r>
            <a:endParaRPr sz="1400"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Pr[C|A</a:t>
            </a:r>
            <a:r>
              <a:rPr baseline="-25000" lang="en" sz="1400"/>
              <a:t>2</a:t>
            </a:r>
            <a:r>
              <a:rPr lang="en" sz="1400"/>
              <a:t>, B] = 0.4</a:t>
            </a:r>
            <a:endParaRPr sz="1400"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Pr[C|A</a:t>
            </a:r>
            <a:r>
              <a:rPr baseline="-25000" lang="en" sz="1400"/>
              <a:t>3</a:t>
            </a:r>
            <a:r>
              <a:rPr lang="en" sz="1400"/>
              <a:t>, B] = 0.33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3: Rock paper scissors</a:t>
            </a:r>
            <a:endParaRPr/>
          </a:p>
        </p:txBody>
      </p:sp>
      <p:graphicFrame>
        <p:nvGraphicFramePr>
          <p:cNvPr id="242" name="Google Shape;242;p39"/>
          <p:cNvGraphicFramePr/>
          <p:nvPr/>
        </p:nvGraphicFramePr>
        <p:xfrm>
          <a:off x="311700" y="131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{F1163C39-4FF4-4B64-9F2E-ED27090CB83E}</a:tableStyleId>
              </a:tblPr>
              <a:tblGrid>
                <a:gridCol w="1524675"/>
                <a:gridCol w="4183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Pr[C|B] 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∑</a:t>
                      </a:r>
                      <a:r>
                        <a:rPr baseline="-25000"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Pr[C|A</a:t>
                      </a:r>
                      <a:r>
                        <a:rPr baseline="-25000"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B] x Pr[A</a:t>
                      </a:r>
                      <a:r>
                        <a:rPr baseline="-25000"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r>
                        <a:rPr lang="en" sz="24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|B]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0.6 x 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6/21 + 0.4 x 10/21 + 0.33 x 5/21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6/35 + 4/21 + 5/63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139/315</a:t>
                      </a:r>
                      <a:endParaRPr sz="1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9"/>
          <p:cNvSpPr txBox="1"/>
          <p:nvPr>
            <p:ph idx="1" type="body"/>
          </p:nvPr>
        </p:nvSpPr>
        <p:spPr>
          <a:xfrm>
            <a:off x="311700" y="3236200"/>
            <a:ext cx="8520600" cy="11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There is roughly a 44% chance you’ll win the second round by </a:t>
            </a:r>
            <a:r>
              <a:rPr lang="en"/>
              <a:t>throwing</a:t>
            </a:r>
            <a:r>
              <a:rPr lang="en"/>
              <a:t> Paper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4: Nikki likes chess</a:t>
            </a:r>
            <a:endParaRPr/>
          </a:p>
        </p:txBody>
      </p:sp>
      <p:sp>
        <p:nvSpPr>
          <p:cNvPr id="249" name="Google Shape;249;p40"/>
          <p:cNvSpPr txBox="1"/>
          <p:nvPr>
            <p:ph idx="1" type="body"/>
          </p:nvPr>
        </p:nvSpPr>
        <p:spPr>
          <a:xfrm>
            <a:off x="311700" y="1152475"/>
            <a:ext cx="8520600" cy="33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about to play chess against a randomly-chosen instructor. If Victor is chosen, your chances of winning are 90%. If Nate is chosen, your chances of winning are 50%. If Nikki is chosen, your chances of winning are 10%.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your overall likelihood of winning?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 = you win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</a:t>
            </a:r>
            <a:r>
              <a:rPr baseline="-25000" lang="en" sz="1400"/>
              <a:t>1</a:t>
            </a:r>
            <a:r>
              <a:rPr lang="en" sz="1400"/>
              <a:t> = you face Victor, B</a:t>
            </a:r>
            <a:r>
              <a:rPr baseline="-25000" lang="en" sz="1400"/>
              <a:t>2</a:t>
            </a:r>
            <a:r>
              <a:rPr lang="en" sz="1400"/>
              <a:t> = you face Nate, B</a:t>
            </a:r>
            <a:r>
              <a:rPr baseline="-25000" lang="en" sz="1400"/>
              <a:t>3</a:t>
            </a:r>
            <a:r>
              <a:rPr lang="en" sz="1400"/>
              <a:t> = you face Nikki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Total probability: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Pr[A] = ∑</a:t>
            </a:r>
            <a:r>
              <a:rPr baseline="-25000" lang="en"/>
              <a:t>i</a:t>
            </a:r>
            <a:r>
              <a:rPr lang="en"/>
              <a:t> Pr[A|B</a:t>
            </a:r>
            <a:r>
              <a:rPr baseline="-25000" lang="en"/>
              <a:t>i</a:t>
            </a:r>
            <a:r>
              <a:rPr lang="en"/>
              <a:t>] x Pr[B</a:t>
            </a:r>
            <a:r>
              <a:rPr baseline="-25000" lang="en"/>
              <a:t>i</a:t>
            </a:r>
            <a:r>
              <a:rPr lang="en"/>
              <a:t>] = ⅓ (0.9 + 0.5 + 0.1) = 0.5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Biased coins again</a:t>
            </a:r>
            <a:endParaRPr/>
          </a:p>
        </p:txBody>
      </p:sp>
      <p:sp>
        <p:nvSpPr>
          <p:cNvPr id="255" name="Google Shape;255;p41"/>
          <p:cNvSpPr txBox="1"/>
          <p:nvPr>
            <p:ph idx="1" type="body"/>
          </p:nvPr>
        </p:nvSpPr>
        <p:spPr>
          <a:xfrm>
            <a:off x="311700" y="1152475"/>
            <a:ext cx="8520600" cy="32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two coins, one that flips heads 80% of the time, and one that flips heads 30% of the time. You randomly pick one of the coins and flip it, then you flip the other coin.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the probability that the first flip is heads?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 A</a:t>
            </a:r>
            <a:r>
              <a:rPr baseline="-25000" lang="en"/>
              <a:t>i</a:t>
            </a:r>
            <a:r>
              <a:rPr lang="en"/>
              <a:t> = the i</a:t>
            </a:r>
            <a:r>
              <a:rPr baseline="30000" lang="en"/>
              <a:t>th</a:t>
            </a:r>
            <a:r>
              <a:rPr lang="en"/>
              <a:t> flip is heads, B</a:t>
            </a:r>
            <a:r>
              <a:rPr baseline="-25000" lang="en"/>
              <a:t>i </a:t>
            </a:r>
            <a:r>
              <a:rPr lang="en"/>
              <a:t>= you picked the i</a:t>
            </a:r>
            <a:r>
              <a:rPr baseline="30000" lang="en"/>
              <a:t>th</a:t>
            </a:r>
            <a:r>
              <a:rPr lang="en"/>
              <a:t> coin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Pr[A</a:t>
            </a:r>
            <a:r>
              <a:rPr baseline="-25000" lang="en"/>
              <a:t>1</a:t>
            </a:r>
            <a:r>
              <a:rPr lang="en"/>
              <a:t>] = Pr[A</a:t>
            </a:r>
            <a:r>
              <a:rPr baseline="-25000" lang="en"/>
              <a:t>1</a:t>
            </a:r>
            <a:r>
              <a:rPr lang="en"/>
              <a:t>|B</a:t>
            </a:r>
            <a:r>
              <a:rPr baseline="-25000" lang="en"/>
              <a:t>1</a:t>
            </a:r>
            <a:r>
              <a:rPr lang="en"/>
              <a:t>] x Pr[B</a:t>
            </a:r>
            <a:r>
              <a:rPr baseline="-25000" lang="en"/>
              <a:t>1</a:t>
            </a:r>
            <a:r>
              <a:rPr lang="en"/>
              <a:t>] + </a:t>
            </a:r>
            <a:r>
              <a:rPr lang="en"/>
              <a:t>Pr[A</a:t>
            </a:r>
            <a:r>
              <a:rPr baseline="-25000" lang="en"/>
              <a:t>1</a:t>
            </a:r>
            <a:r>
              <a:rPr lang="en"/>
              <a:t>|B</a:t>
            </a:r>
            <a:r>
              <a:rPr baseline="-25000" lang="en"/>
              <a:t>2</a:t>
            </a:r>
            <a:r>
              <a:rPr lang="en"/>
              <a:t>] x Pr[B</a:t>
            </a:r>
            <a:r>
              <a:rPr baseline="-25000" lang="en"/>
              <a:t>2</a:t>
            </a:r>
            <a:r>
              <a:rPr lang="en"/>
              <a:t>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= 0.8 x 0.5 + 0.3 x 0.5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          = 0.55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2"/>
          <p:cNvPicPr preferRelativeResize="0"/>
          <p:nvPr/>
        </p:nvPicPr>
        <p:blipFill rotWithShape="1">
          <a:blip r:embed="rId3">
            <a:alphaModFix/>
          </a:blip>
          <a:srcRect b="21854" l="15725" r="0" t="5465"/>
          <a:stretch/>
        </p:blipFill>
        <p:spPr>
          <a:xfrm>
            <a:off x="4530375" y="1578300"/>
            <a:ext cx="4613626" cy="298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2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Biased coins again</a:t>
            </a:r>
            <a:endParaRPr/>
          </a:p>
        </p:txBody>
      </p:sp>
      <p:sp>
        <p:nvSpPr>
          <p:cNvPr id="262" name="Google Shape;262;p42"/>
          <p:cNvSpPr txBox="1"/>
          <p:nvPr>
            <p:ph idx="1" type="body"/>
          </p:nvPr>
        </p:nvSpPr>
        <p:spPr>
          <a:xfrm>
            <a:off x="311700" y="1152475"/>
            <a:ext cx="8520600" cy="32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probability that the second flip is heads?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Pr[A</a:t>
            </a:r>
            <a:r>
              <a:rPr baseline="-25000" lang="en"/>
              <a:t>2</a:t>
            </a:r>
            <a:r>
              <a:rPr lang="en"/>
              <a:t>] = Pr[A</a:t>
            </a:r>
            <a:r>
              <a:rPr baseline="-25000" lang="en"/>
              <a:t>1</a:t>
            </a:r>
            <a:r>
              <a:rPr lang="en"/>
              <a:t>∩A</a:t>
            </a:r>
            <a:r>
              <a:rPr baseline="-25000" lang="en"/>
              <a:t>2</a:t>
            </a:r>
            <a:r>
              <a:rPr lang="en"/>
              <a:t>] + Pr[Ā</a:t>
            </a:r>
            <a:r>
              <a:rPr baseline="-25000" lang="en"/>
              <a:t>1</a:t>
            </a:r>
            <a:r>
              <a:rPr lang="en"/>
              <a:t>∩A</a:t>
            </a:r>
            <a:r>
              <a:rPr baseline="-25000" lang="en"/>
              <a:t>2</a:t>
            </a:r>
            <a:r>
              <a:rPr lang="en"/>
              <a:t>]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Pr[A</a:t>
            </a:r>
            <a:r>
              <a:rPr baseline="-25000" lang="en"/>
              <a:t>1</a:t>
            </a:r>
            <a:r>
              <a:rPr lang="en"/>
              <a:t>∩A</a:t>
            </a:r>
            <a:r>
              <a:rPr baseline="-25000" lang="en"/>
              <a:t>2</a:t>
            </a:r>
            <a:r>
              <a:rPr lang="en"/>
              <a:t>] </a:t>
            </a:r>
            <a:r>
              <a:rPr lang="en"/>
              <a:t>= 0.5 x 0.8 x 0.3 + 0.5 x 0.3 x 0.8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     = 0.24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Pr[Ā</a:t>
            </a:r>
            <a:r>
              <a:rPr baseline="-25000" lang="en"/>
              <a:t>1</a:t>
            </a:r>
            <a:r>
              <a:rPr lang="en"/>
              <a:t>∩A</a:t>
            </a:r>
            <a:r>
              <a:rPr baseline="-25000" lang="en"/>
              <a:t>2</a:t>
            </a:r>
            <a:r>
              <a:rPr lang="en"/>
              <a:t>] = 0.5 x 0.2 x 0.3 + 0.5 x 0.7 x 0.8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     = 0.31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Pr[A</a:t>
            </a:r>
            <a:r>
              <a:rPr baseline="-25000" lang="en"/>
              <a:t>2</a:t>
            </a:r>
            <a:r>
              <a:rPr lang="en"/>
              <a:t>] = 0.55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5: Biased coins again</a:t>
            </a:r>
            <a:endParaRPr/>
          </a:p>
        </p:txBody>
      </p:sp>
      <p:sp>
        <p:nvSpPr>
          <p:cNvPr id="268" name="Google Shape;268;p43"/>
          <p:cNvSpPr txBox="1"/>
          <p:nvPr>
            <p:ph idx="1" type="body"/>
          </p:nvPr>
        </p:nvSpPr>
        <p:spPr>
          <a:xfrm>
            <a:off x="311700" y="1152475"/>
            <a:ext cx="8520600" cy="32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Pr[A</a:t>
            </a:r>
            <a:r>
              <a:rPr baseline="-25000" lang="en"/>
              <a:t>1</a:t>
            </a:r>
            <a:r>
              <a:rPr lang="en"/>
              <a:t>] = Pr[A</a:t>
            </a:r>
            <a:r>
              <a:rPr baseline="-25000" lang="en"/>
              <a:t>2</a:t>
            </a:r>
            <a:r>
              <a:rPr lang="en"/>
              <a:t>]. Why?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Knowing whether the first flip is heads affects our guess about the second flip.</a:t>
            </a:r>
            <a:br>
              <a:rPr lang="en"/>
            </a:br>
            <a:r>
              <a:rPr lang="en"/>
              <a:t>That is, Pr[A</a:t>
            </a:r>
            <a:r>
              <a:rPr baseline="-25000" lang="en"/>
              <a:t>2</a:t>
            </a:r>
            <a:r>
              <a:rPr lang="en"/>
              <a:t>|A</a:t>
            </a:r>
            <a:r>
              <a:rPr baseline="-25000" lang="en"/>
              <a:t>1</a:t>
            </a:r>
            <a:r>
              <a:rPr lang="en"/>
              <a:t>] ≠ Pr[A</a:t>
            </a:r>
            <a:r>
              <a:rPr baseline="-25000" lang="en"/>
              <a:t>2</a:t>
            </a:r>
            <a:r>
              <a:rPr lang="en"/>
              <a:t>].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But if we’re looking only at Pr[A</a:t>
            </a:r>
            <a:r>
              <a:rPr baseline="-25000" lang="en"/>
              <a:t>2</a:t>
            </a:r>
            <a:r>
              <a:rPr lang="en"/>
              <a:t>], it’s </a:t>
            </a:r>
            <a:r>
              <a:rPr b="1" lang="en"/>
              <a:t>unconditional</a:t>
            </a:r>
            <a:r>
              <a:rPr lang="en"/>
              <a:t>. In other words, here, we </a:t>
            </a:r>
            <a:r>
              <a:rPr i="1" lang="en"/>
              <a:t>don’t </a:t>
            </a:r>
            <a:r>
              <a:rPr lang="en"/>
              <a:t>have knowledge of the previous flip.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 fact, it ends up being a </a:t>
            </a:r>
            <a:r>
              <a:rPr i="1" lang="en"/>
              <a:t>symmetric </a:t>
            </a:r>
            <a:r>
              <a:rPr lang="en"/>
              <a:t>argument for why the unconditional probabilities are equal.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 about the question rephrased: “You flip both coins at the same time. What’s the probability that the second coin is heads?”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If you don’t get to observe the </a:t>
            </a:r>
            <a:r>
              <a:rPr lang="en"/>
              <a:t>result of the first flip, the order in which you flip them doesn’t really matter!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There’s a special name for when </a:t>
            </a:r>
            <a:r>
              <a:rPr lang="en"/>
              <a:t>Pr[A</a:t>
            </a:r>
            <a:r>
              <a:rPr baseline="-25000" lang="en"/>
              <a:t>2</a:t>
            </a:r>
            <a:r>
              <a:rPr lang="en"/>
              <a:t>|A</a:t>
            </a:r>
            <a:r>
              <a:rPr baseline="-25000" lang="en"/>
              <a:t>1</a:t>
            </a:r>
            <a:r>
              <a:rPr lang="en"/>
              <a:t>] ≠ Pr[A</a:t>
            </a:r>
            <a:r>
              <a:rPr baseline="-25000" lang="en"/>
              <a:t>2</a:t>
            </a:r>
            <a:r>
              <a:rPr lang="en"/>
              <a:t>]. We’ll talk about this in more depth (independence).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Nikki will be back!</a:t>
            </a:r>
            <a:endParaRPr/>
          </a:p>
        </p:txBody>
      </p:sp>
      <p:sp>
        <p:nvSpPr>
          <p:cNvPr id="274" name="Google Shape;274;p44"/>
          <p:cNvSpPr txBox="1"/>
          <p:nvPr>
            <p:ph type="title"/>
          </p:nvPr>
        </p:nvSpPr>
        <p:spPr>
          <a:xfrm>
            <a:off x="311700" y="445025"/>
            <a:ext cx="8520600" cy="1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class: more conditional probability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andSlideShow_Heritage 16: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