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5944547f8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5944547f8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316032fbc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316032fbc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319217853f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319217853f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319217853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319217853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319217853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319217853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319217853f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319217853f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319217853f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319217853f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316032fbca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316032fbc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316032fbca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316032fbca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316032fbca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316032fbca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316032fbca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316032fbca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319217853f_1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319217853f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319217853f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319217853f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316032fbca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316032fbca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319217853f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319217853f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316032fbca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316032fbca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319217853f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319217853f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316032fbca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316032fbca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319217853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319217853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596df1b30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596df1b30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316032fbca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316032fbca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316032fbca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316032fbca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319217853f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319217853f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319217853f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319217853f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316032fbca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2316032fbca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319217853f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319217853f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319217853f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2319217853f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316032fbca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2316032fbca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e4e9959849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1e4e995984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>
              <a:buSzPts val="1018"/>
              <a:buNone/>
              <a:defRPr sz="1025"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4"/>
          <p:cNvSpPr txBox="1"/>
          <p:nvPr/>
        </p:nvSpPr>
        <p:spPr>
          <a:xfrm>
            <a:off x="39200" y="4765525"/>
            <a:ext cx="1981500" cy="2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UC Berkeley CS70 - Nikki Suzani</a:t>
            </a:r>
            <a:endParaRPr sz="1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ctrTitle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latin typeface="Times New Roman"/>
                <a:ea typeface="Times New Roman"/>
                <a:cs typeface="Times New Roman"/>
                <a:sym typeface="Times New Roman"/>
              </a:rPr>
              <a:t>Lecture 4C: </a:t>
            </a:r>
            <a:br>
              <a:rPr lang="en" sz="50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5000">
                <a:latin typeface="Times New Roman"/>
                <a:ea typeface="Times New Roman"/>
                <a:cs typeface="Times New Roman"/>
                <a:sym typeface="Times New Roman"/>
              </a:rPr>
              <a:t>Conditional Probability (II)</a:t>
            </a:r>
            <a:endParaRPr sz="5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-125" y="3019750"/>
            <a:ext cx="9144000" cy="8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UC Berkeley CS70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Summer 2023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Nikki Suzani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7714352" y="4749900"/>
            <a:ext cx="1383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Lecture 4A - Slide </a:t>
            </a:r>
            <a:fld id="{00000000-1234-1234-1234-123412341234}" type="slidenum"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Combinations of Events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 we’ve learned, we can look at </a:t>
            </a:r>
            <a:r>
              <a:rPr b="1" lang="en"/>
              <a:t>intersections of events</a:t>
            </a:r>
            <a:r>
              <a:rPr lang="en"/>
              <a:t> together, and find the probability.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On Monday, I said for a coin where P(heads) = ⅓: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P(HHHT) =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Why are we allowed to do this? </a:t>
            </a:r>
            <a:endParaRPr/>
          </a:p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Independence</a:t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Two events are </a:t>
            </a:r>
            <a:r>
              <a:rPr b="1" lang="en"/>
              <a:t>independent </a:t>
            </a:r>
            <a:r>
              <a:rPr lang="en"/>
              <a:t>if P(A | B) = P(A) 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That is, because A doesn’t depend on B, the probability that A happens </a:t>
            </a:r>
            <a:r>
              <a:rPr b="1" lang="en"/>
              <a:t>given B happened </a:t>
            </a:r>
            <a:r>
              <a:rPr lang="en"/>
              <a:t>is the same as the probability that A happens.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Expand Independence via Bayes’ Rule</a:t>
            </a:r>
            <a:endParaRPr/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P(A | B) = P(A)</a:t>
            </a:r>
            <a:endParaRPr/>
          </a:p>
        </p:txBody>
      </p:sp>
      <p:sp>
        <p:nvSpPr>
          <p:cNvPr id="78" name="Google Shape;78;p1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Independence Practice</a:t>
            </a:r>
            <a:endParaRPr/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You have two weighted coins. Coin 1 has probability </a:t>
            </a:r>
            <a:r>
              <a:rPr b="1" lang="en"/>
              <a:t>0.6 </a:t>
            </a:r>
            <a:r>
              <a:rPr lang="en"/>
              <a:t>of coming up heads, and Coin 2 has probability </a:t>
            </a:r>
            <a:r>
              <a:rPr b="1" lang="en"/>
              <a:t>0.7 </a:t>
            </a:r>
            <a:r>
              <a:rPr lang="en"/>
              <a:t>of coming up heads. The two coins are independent.</a:t>
            </a:r>
            <a:endParaRPr/>
          </a:p>
        </p:txBody>
      </p:sp>
      <p:sp>
        <p:nvSpPr>
          <p:cNvPr id="85" name="Google Shape;85;p17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Independence Practice</a:t>
            </a:r>
            <a:endParaRPr/>
          </a:p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Are the events “your dice roll is even” and “your dice roll is odd” </a:t>
            </a:r>
            <a:r>
              <a:rPr b="1" lang="en"/>
              <a:t>independent events</a:t>
            </a:r>
            <a:r>
              <a:rPr lang="en"/>
              <a:t>?</a:t>
            </a:r>
            <a:endParaRPr/>
          </a:p>
        </p:txBody>
      </p:sp>
      <p:sp>
        <p:nvSpPr>
          <p:cNvPr id="92" name="Google Shape;92;p18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Independence Practice</a:t>
            </a:r>
            <a:endParaRPr/>
          </a:p>
        </p:txBody>
      </p:sp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Are the events “your dice roll is 1” and “your dice roll is odd” </a:t>
            </a:r>
            <a:r>
              <a:rPr b="1" lang="en"/>
              <a:t>independent events</a:t>
            </a:r>
            <a:r>
              <a:rPr lang="en"/>
              <a:t>?</a:t>
            </a:r>
            <a:endParaRPr/>
          </a:p>
        </p:txBody>
      </p:sp>
      <p:sp>
        <p:nvSpPr>
          <p:cNvPr id="99" name="Google Shape;99;p19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Independence Practice</a:t>
            </a:r>
            <a:endParaRPr/>
          </a:p>
        </p:txBody>
      </p:sp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Are the events “your dice roll is a 1 or 2”, and “your dice roll is odd” </a:t>
            </a:r>
            <a:r>
              <a:rPr b="1" lang="en"/>
              <a:t>independent events</a:t>
            </a:r>
            <a:r>
              <a:rPr lang="en"/>
              <a:t>?</a:t>
            </a:r>
            <a:endParaRPr/>
          </a:p>
        </p:txBody>
      </p:sp>
      <p:sp>
        <p:nvSpPr>
          <p:cNvPr id="106" name="Google Shape;106;p20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Mutual Independence </a:t>
            </a:r>
            <a:endParaRPr/>
          </a:p>
        </p:txBody>
      </p:sp>
      <p:sp>
        <p:nvSpPr>
          <p:cNvPr id="112" name="Google Shape;112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can expand beyond just two events.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Back to coin tosses! How do we find P(HHHT) using the above definition?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1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4" name="Google Shape;11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475" y="1600550"/>
            <a:ext cx="8367048" cy="129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Pairwise Independent but </a:t>
            </a:r>
            <a:r>
              <a:rPr b="1" lang="en"/>
              <a:t>not </a:t>
            </a:r>
            <a:r>
              <a:rPr lang="en"/>
              <a:t>Mutually Independent?</a:t>
            </a:r>
            <a:endParaRPr/>
          </a:p>
        </p:txBody>
      </p:sp>
      <p:sp>
        <p:nvSpPr>
          <p:cNvPr id="120" name="Google Shape;120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We flip a fair coin twice. Let A be the event that the first flip is H, B be the event that the second flip is H, and C be the event that both flips are the same.</a:t>
            </a:r>
            <a:endParaRPr/>
          </a:p>
        </p:txBody>
      </p:sp>
      <p:sp>
        <p:nvSpPr>
          <p:cNvPr id="121" name="Google Shape;121;p22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Product Rule</a:t>
            </a:r>
            <a:endParaRPr/>
          </a:p>
        </p:txBody>
      </p:sp>
      <p:sp>
        <p:nvSpPr>
          <p:cNvPr id="127" name="Google Shape;127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What if they’re not independent? We can use Bayes’ Rule to get an equation for P(A ∩ B).</a:t>
            </a:r>
            <a:endParaRPr/>
          </a:p>
        </p:txBody>
      </p:sp>
      <p:sp>
        <p:nvSpPr>
          <p:cNvPr id="128" name="Google Shape;128;p23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Product Rule (cont.)</a:t>
            </a:r>
            <a:endParaRPr/>
          </a:p>
        </p:txBody>
      </p:sp>
      <p:sp>
        <p:nvSpPr>
          <p:cNvPr id="134" name="Google Shape;134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Proof of the general product rule!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/>
          </a:p>
        </p:txBody>
      </p:sp>
      <p:sp>
        <p:nvSpPr>
          <p:cNvPr id="135" name="Google Shape;135;p2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6" name="Google Shape;13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6"/>
            <a:ext cx="8289476" cy="99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Product Rule (cont.)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Proof of the general product rule!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Probability of a Flush</a:t>
            </a:r>
            <a:endParaRPr/>
          </a:p>
        </p:txBody>
      </p:sp>
      <p:sp>
        <p:nvSpPr>
          <p:cNvPr id="149" name="Google Shape;149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Product Rule :)</a:t>
            </a:r>
            <a:endParaRPr/>
          </a:p>
        </p:txBody>
      </p:sp>
      <p:sp>
        <p:nvSpPr>
          <p:cNvPr id="150" name="Google Shape;150;p2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Monty Hall Revisited (with Product Rule)</a:t>
            </a:r>
            <a:endParaRPr/>
          </a:p>
        </p:txBody>
      </p:sp>
      <p:sp>
        <p:nvSpPr>
          <p:cNvPr id="156" name="Google Shape;156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 C</a:t>
            </a:r>
            <a:r>
              <a:rPr baseline="-25000" lang="en"/>
              <a:t>i</a:t>
            </a:r>
            <a:r>
              <a:rPr lang="en"/>
              <a:t> be the event that the contestant chooses door i, let P</a:t>
            </a:r>
            <a:r>
              <a:rPr baseline="-25000" lang="en"/>
              <a:t>i</a:t>
            </a:r>
            <a:r>
              <a:rPr lang="en"/>
              <a:t> be the event that the prize is behind door i, and let H</a:t>
            </a:r>
            <a:r>
              <a:rPr baseline="-25000" lang="en"/>
              <a:t>i </a:t>
            </a:r>
            <a:r>
              <a:rPr lang="en"/>
              <a:t>be the event that the host chooses door i.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7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Monty Hall Revisited</a:t>
            </a:r>
            <a:endParaRPr/>
          </a:p>
        </p:txBody>
      </p:sp>
      <p:sp>
        <p:nvSpPr>
          <p:cNvPr id="163" name="Google Shape;163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Let C</a:t>
            </a:r>
            <a:r>
              <a:rPr baseline="-25000" lang="en"/>
              <a:t>i</a:t>
            </a:r>
            <a:r>
              <a:rPr lang="en"/>
              <a:t> be the event that the contestant chooses door i, let P</a:t>
            </a:r>
            <a:r>
              <a:rPr baseline="-25000" lang="en"/>
              <a:t>i</a:t>
            </a:r>
            <a:r>
              <a:rPr lang="en"/>
              <a:t> be the event that the prize is behind door i, and let H</a:t>
            </a:r>
            <a:r>
              <a:rPr baseline="-25000" lang="en"/>
              <a:t>i </a:t>
            </a:r>
            <a:r>
              <a:rPr lang="en"/>
              <a:t>be the event that the host chooses door i.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8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Unions of Events</a:t>
            </a:r>
            <a:endParaRPr/>
          </a:p>
        </p:txBody>
      </p:sp>
      <p:sp>
        <p:nvSpPr>
          <p:cNvPr id="170" name="Google Shape;170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Principle of Inclusion-Exclusion (but in probability!)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P(A U B) </a:t>
            </a:r>
            <a:r>
              <a:rPr lang="en"/>
              <a:t>= P(A) + P(B) - P(A ∩ B)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What if you have three events? </a:t>
            </a:r>
            <a:endParaRPr/>
          </a:p>
        </p:txBody>
      </p:sp>
      <p:sp>
        <p:nvSpPr>
          <p:cNvPr id="171" name="Google Shape;171;p29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2" name="Google Shape;17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0325" y="2571750"/>
            <a:ext cx="2552675" cy="2350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Unions of Events</a:t>
            </a:r>
            <a:endParaRPr/>
          </a:p>
        </p:txBody>
      </p:sp>
      <p:sp>
        <p:nvSpPr>
          <p:cNvPr id="178" name="Google Shape;178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Three events?</a:t>
            </a:r>
            <a:endParaRPr/>
          </a:p>
        </p:txBody>
      </p:sp>
      <p:sp>
        <p:nvSpPr>
          <p:cNvPr id="179" name="Google Shape;179;p30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0" name="Google Shape;18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6025" y="1281100"/>
            <a:ext cx="2552675" cy="2350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General Formula for Inclusion-Exclusion</a:t>
            </a:r>
            <a:endParaRPr/>
          </a:p>
        </p:txBody>
      </p:sp>
      <p:sp>
        <p:nvSpPr>
          <p:cNvPr id="186" name="Google Shape;186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31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8" name="Google Shape;18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7512126" cy="118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PIE Matching Problem</a:t>
            </a:r>
            <a:endParaRPr/>
          </a:p>
        </p:txBody>
      </p:sp>
      <p:sp>
        <p:nvSpPr>
          <p:cNvPr id="194" name="Google Shape;194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matching problem</a:t>
            </a:r>
            <a:endParaRPr/>
          </a:p>
        </p:txBody>
      </p:sp>
      <p:sp>
        <p:nvSpPr>
          <p:cNvPr id="195" name="Google Shape;195;p32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PIE Matching Problem</a:t>
            </a:r>
            <a:endParaRPr/>
          </a:p>
        </p:txBody>
      </p:sp>
      <p:sp>
        <p:nvSpPr>
          <p:cNvPr id="201" name="Google Shape;201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P(matches at k locations):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3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Probability of No Matches</a:t>
            </a:r>
            <a:endParaRPr/>
          </a:p>
        </p:txBody>
      </p:sp>
      <p:sp>
        <p:nvSpPr>
          <p:cNvPr id="208" name="Google Shape;208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P(no match) = </a:t>
            </a:r>
            <a:endParaRPr/>
          </a:p>
        </p:txBody>
      </p:sp>
      <p:sp>
        <p:nvSpPr>
          <p:cNvPr id="209" name="Google Shape;209;p34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10" name="Google Shape;21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00" y="2359800"/>
            <a:ext cx="8408750" cy="129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Union Bound</a:t>
            </a:r>
            <a:endParaRPr/>
          </a:p>
        </p:txBody>
      </p:sp>
      <p:sp>
        <p:nvSpPr>
          <p:cNvPr id="216" name="Google Shape;216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This is also known as Boole’s inequality! (Equal when </a:t>
            </a:r>
            <a:r>
              <a:rPr b="1" lang="en"/>
              <a:t>mutually exclusive</a:t>
            </a:r>
            <a:r>
              <a:rPr lang="en"/>
              <a:t>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35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18" name="Google Shape;21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388" y="1152475"/>
            <a:ext cx="8909227" cy="122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Proof of Union Bound</a:t>
            </a:r>
            <a:endParaRPr/>
          </a:p>
        </p:txBody>
      </p:sp>
      <p:sp>
        <p:nvSpPr>
          <p:cNvPr id="224" name="Google Shape;224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</a:t>
            </a:r>
            <a:endParaRPr/>
          </a:p>
        </p:txBody>
      </p:sp>
      <p:sp>
        <p:nvSpPr>
          <p:cNvPr id="225" name="Google Shape;225;p36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6" name="Google Shape;22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388" y="1152475"/>
            <a:ext cx="8909227" cy="122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bounds</a:t>
            </a:r>
            <a:endParaRPr/>
          </a:p>
        </p:txBody>
      </p:sp>
      <p:sp>
        <p:nvSpPr>
          <p:cNvPr id="232" name="Google Shape;232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We can also </a:t>
            </a:r>
            <a:r>
              <a:rPr b="1" lang="en"/>
              <a:t>lower bound </a:t>
            </a:r>
            <a:r>
              <a:rPr lang="en"/>
              <a:t>the chance of a union: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37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Bounding KPop Stans</a:t>
            </a:r>
            <a:endParaRPr/>
          </a:p>
        </p:txBody>
      </p:sp>
      <p:sp>
        <p:nvSpPr>
          <p:cNvPr id="239" name="Google Shape;239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know 30% of the class likes Blackpink, 20% of the class likes New Jeans, and 10% of the class likes Twice. Let’s bound the probability that a randomly picked student likes at least one of the three KPop groups: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Lower bound: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Upper bound: </a:t>
            </a:r>
            <a:endParaRPr/>
          </a:p>
        </p:txBody>
      </p:sp>
      <p:sp>
        <p:nvSpPr>
          <p:cNvPr id="240" name="Google Shape;240;p38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Bounding KPop Stans</a:t>
            </a:r>
            <a:endParaRPr/>
          </a:p>
        </p:txBody>
      </p:sp>
      <p:sp>
        <p:nvSpPr>
          <p:cNvPr id="246" name="Google Shape;246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know 30% of the class likes Blackpink, 20% of the class likes New Jeans, and 10% of the class likes Twice. Let’s bound the probability that a randomly picked student likes at least one of the three KPop groups.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Lower</a:t>
            </a:r>
            <a:r>
              <a:rPr lang="en"/>
              <a:t> bound: </a:t>
            </a:r>
            <a:endParaRPr/>
          </a:p>
        </p:txBody>
      </p:sp>
      <p:sp>
        <p:nvSpPr>
          <p:cNvPr id="247" name="Google Shape;247;p39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Bounding KPop Stans</a:t>
            </a:r>
            <a:endParaRPr/>
          </a:p>
        </p:txBody>
      </p:sp>
      <p:sp>
        <p:nvSpPr>
          <p:cNvPr id="253" name="Google Shape;253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know 30% of the class likes Blackpink, 20% of the class likes New Jeans, and 10% of the class likes Twice. Let’s bound the probability that a randomly picked student likes at least one of the three KPop groups.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Upper Bound:</a:t>
            </a:r>
            <a:endParaRPr/>
          </a:p>
        </p:txBody>
      </p:sp>
      <p:sp>
        <p:nvSpPr>
          <p:cNvPr id="254" name="Google Shape;254;p40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Recap</a:t>
            </a:r>
            <a:endParaRPr/>
          </a:p>
        </p:txBody>
      </p:sp>
      <p:sp>
        <p:nvSpPr>
          <p:cNvPr id="260" name="Google Shape;260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learned about </a:t>
            </a:r>
            <a:r>
              <a:rPr b="1" lang="en"/>
              <a:t>independence </a:t>
            </a:r>
            <a:r>
              <a:rPr lang="en"/>
              <a:t>and </a:t>
            </a:r>
            <a:r>
              <a:rPr b="1" lang="en"/>
              <a:t>intersections of events</a:t>
            </a:r>
            <a:endParaRPr b="1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Concepts of </a:t>
            </a:r>
            <a:r>
              <a:rPr lang="en" u="sng"/>
              <a:t>mutual independence</a:t>
            </a:r>
            <a:r>
              <a:rPr lang="en"/>
              <a:t> and the </a:t>
            </a:r>
            <a:r>
              <a:rPr lang="en" u="sng"/>
              <a:t>product rule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We also learned about </a:t>
            </a:r>
            <a:r>
              <a:rPr b="1" lang="en"/>
              <a:t>bounding </a:t>
            </a:r>
            <a:r>
              <a:rPr lang="en"/>
              <a:t>and </a:t>
            </a:r>
            <a:r>
              <a:rPr b="1" lang="en"/>
              <a:t>unions </a:t>
            </a:r>
            <a:endParaRPr b="1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</a:t>
            </a:r>
            <a:r>
              <a:rPr lang="en"/>
              <a:t>he </a:t>
            </a:r>
            <a:r>
              <a:rPr lang="en" u="sng"/>
              <a:t>principle of inclusion-exclusion</a:t>
            </a:r>
            <a:r>
              <a:rPr lang="en"/>
              <a:t> (in probability)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to upper and lower bound the value of a union</a:t>
            </a:r>
            <a:endParaRPr/>
          </a:p>
        </p:txBody>
      </p:sp>
      <p:sp>
        <p:nvSpPr>
          <p:cNvPr id="261" name="Google Shape;261;p41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Notes</a:t>
            </a:r>
            <a:endParaRPr/>
          </a:p>
        </p:txBody>
      </p:sp>
      <p:sp>
        <p:nvSpPr>
          <p:cNvPr id="267" name="Google Shape;267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For Lecture 4D, for Note 15 &amp; 19 we’re only going to be going over the definition of a random variable &amp; </a:t>
            </a:r>
            <a:r>
              <a:rPr lang="en"/>
              <a:t>different</a:t>
            </a:r>
            <a:r>
              <a:rPr lang="en"/>
              <a:t> types of random variables. So feel free to ignore all the parts that talk about </a:t>
            </a:r>
            <a:r>
              <a:rPr b="1" lang="en"/>
              <a:t>expectation </a:t>
            </a:r>
            <a:r>
              <a:rPr lang="en"/>
              <a:t>until next week :) </a:t>
            </a:r>
            <a:endParaRPr/>
          </a:p>
        </p:txBody>
      </p:sp>
      <p:sp>
        <p:nvSpPr>
          <p:cNvPr id="268" name="Google Shape;268;p42"/>
          <p:cNvSpPr txBox="1"/>
          <p:nvPr>
            <p:ph idx="12" type="sldNum"/>
          </p:nvPr>
        </p:nvSpPr>
        <p:spPr>
          <a:xfrm>
            <a:off x="7834575" y="4714375"/>
            <a:ext cx="125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lang="en"/>
              <a:t>Lecture 4A - Slide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