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5b5d063f8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5b5d063f8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5944547f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5944547f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5b5d063f8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5b5d063f8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5b5d063f8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5b5d063f8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5b5d063f8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5b5d063f8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5b5d063f8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5b5d063f8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5b5d063f8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5b5d063f8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5b5d063f8f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5b5d063f8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5b5d063f8f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5b5d063f8f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5b5d063f8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5b5d063f8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5b5d063f8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5b5d063f8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5b5d063f8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5b5d063f8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5b5d063f8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5b5d063f8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5b5d063f8f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5b5d063f8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5b5d063f8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5b5d063f8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5b5d063f8f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5b5d063f8f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5b5d063f8f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5b5d063f8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5b5d063f8f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5b5d063f8f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5b5d063f8f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5b5d063f8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5b5d063f8f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5b5d063f8f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5b5d063f8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5b5d063f8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5b5d063f8f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5b5d063f8f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5b5d063f8f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5b5d063f8f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5b5d063f8f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5b5d063f8f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5b5d063f8f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5b5d063f8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5b5d063f8f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5b5d063f8f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5b5d063f8f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5b5d063f8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5b5d063f8f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5b5d063f8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5b5d063f8f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5b5d063f8f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5b5d063f8f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5b5d063f8f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5b5d063f8f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5b5d063f8f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5b5d063f8f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5b5d063f8f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5b5d063f8f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5b5d063f8f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5b5d063f8f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5b5d063f8f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5b5d063f8f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5b5d063f8f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lvl1pPr lvl="0">
              <a:buSzPts val="1018"/>
              <a:buNone/>
              <a:defRPr sz="1025">
                <a:latin typeface="Times New Roman"/>
                <a:ea typeface="Times New Roman"/>
                <a:cs typeface="Times New Roman"/>
                <a:sym typeface="Times New Roman"/>
              </a:defRPr>
            </a:lvl1pPr>
            <a:lvl2pPr lvl="1">
              <a:buSzPts val="1018"/>
              <a:buNone/>
              <a:defRPr sz="1025">
                <a:latin typeface="Times New Roman"/>
                <a:ea typeface="Times New Roman"/>
                <a:cs typeface="Times New Roman"/>
                <a:sym typeface="Times New Roman"/>
              </a:defRPr>
            </a:lvl2pPr>
            <a:lvl3pPr lvl="2">
              <a:buSzPts val="1018"/>
              <a:buNone/>
              <a:defRPr sz="1025">
                <a:latin typeface="Times New Roman"/>
                <a:ea typeface="Times New Roman"/>
                <a:cs typeface="Times New Roman"/>
                <a:sym typeface="Times New Roman"/>
              </a:defRPr>
            </a:lvl3pPr>
            <a:lvl4pPr lvl="3">
              <a:buSzPts val="1018"/>
              <a:buNone/>
              <a:defRPr sz="1025">
                <a:latin typeface="Times New Roman"/>
                <a:ea typeface="Times New Roman"/>
                <a:cs typeface="Times New Roman"/>
                <a:sym typeface="Times New Roman"/>
              </a:defRPr>
            </a:lvl4pPr>
            <a:lvl5pPr lvl="4">
              <a:buSzPts val="1018"/>
              <a:buNone/>
              <a:defRPr sz="1025">
                <a:latin typeface="Times New Roman"/>
                <a:ea typeface="Times New Roman"/>
                <a:cs typeface="Times New Roman"/>
                <a:sym typeface="Times New Roman"/>
              </a:defRPr>
            </a:lvl5pPr>
            <a:lvl6pPr lvl="5">
              <a:buSzPts val="1018"/>
              <a:buNone/>
              <a:defRPr sz="1025">
                <a:latin typeface="Times New Roman"/>
                <a:ea typeface="Times New Roman"/>
                <a:cs typeface="Times New Roman"/>
                <a:sym typeface="Times New Roman"/>
              </a:defRPr>
            </a:lvl6pPr>
            <a:lvl7pPr lvl="6">
              <a:buSzPts val="1018"/>
              <a:buNone/>
              <a:defRPr sz="1025">
                <a:latin typeface="Times New Roman"/>
                <a:ea typeface="Times New Roman"/>
                <a:cs typeface="Times New Roman"/>
                <a:sym typeface="Times New Roman"/>
              </a:defRPr>
            </a:lvl7pPr>
            <a:lvl8pPr lvl="7">
              <a:buSzPts val="1018"/>
              <a:buNone/>
              <a:defRPr sz="1025">
                <a:latin typeface="Times New Roman"/>
                <a:ea typeface="Times New Roman"/>
                <a:cs typeface="Times New Roman"/>
                <a:sym typeface="Times New Roman"/>
              </a:defRPr>
            </a:lvl8pPr>
            <a:lvl9pPr lvl="8">
              <a:buSzPts val="1018"/>
              <a:buNone/>
              <a:defRPr sz="1025">
                <a:latin typeface="Times New Roman"/>
                <a:ea typeface="Times New Roman"/>
                <a:cs typeface="Times New Roman"/>
                <a:sym typeface="Times New Roman"/>
              </a:defRPr>
            </a:lvl9pPr>
          </a:lstStyle>
          <a:p>
            <a:pPr indent="0" lvl="0" marL="0" rtl="0" algn="r">
              <a:spcBef>
                <a:spcPts val="0"/>
              </a:spcBef>
              <a:spcAft>
                <a:spcPts val="0"/>
              </a:spcAft>
              <a:buNone/>
            </a:pPr>
            <a:r>
              <a:rPr lang="en"/>
              <a:t>Lecture 4A - Slide </a:t>
            </a:r>
            <a:fld id="{00000000-1234-1234-1234-123412341234}" type="slidenum">
              <a:rPr lang="en"/>
              <a:t>‹#›</a:t>
            </a:fld>
            <a:endParaRPr/>
          </a:p>
        </p:txBody>
      </p:sp>
      <p:sp>
        <p:nvSpPr>
          <p:cNvPr id="20" name="Google Shape;20;p4"/>
          <p:cNvSpPr txBox="1"/>
          <p:nvPr/>
        </p:nvSpPr>
        <p:spPr>
          <a:xfrm>
            <a:off x="39200" y="4765525"/>
            <a:ext cx="19815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2"/>
                </a:solidFill>
                <a:latin typeface="Times New Roman"/>
                <a:ea typeface="Times New Roman"/>
                <a:cs typeface="Times New Roman"/>
                <a:sym typeface="Times New Roman"/>
              </a:rPr>
              <a:t>UC Berkeley CS70 - Nikki Suzani</a:t>
            </a:r>
            <a:endParaRPr sz="1000">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4" name="Shape 54"/>
        <p:cNvGrpSpPr/>
        <p:nvPr/>
      </p:nvGrpSpPr>
      <p:grpSpPr>
        <a:xfrm>
          <a:off x="0" y="0"/>
          <a:ext cx="0" cy="0"/>
          <a:chOff x="0" y="0"/>
          <a:chExt cx="0" cy="0"/>
        </a:xfrm>
      </p:grpSpPr>
      <p:sp>
        <p:nvSpPr>
          <p:cNvPr id="55" name="Google Shape;55;p13"/>
          <p:cNvSpPr txBox="1"/>
          <p:nvPr>
            <p:ph type="ctrTitle"/>
          </p:nvPr>
        </p:nvSpPr>
        <p:spPr>
          <a:xfrm>
            <a:off x="0" y="0"/>
            <a:ext cx="9144000" cy="5143500"/>
          </a:xfrm>
          <a:prstGeom prst="rect">
            <a:avLst/>
          </a:prstGeom>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5000">
                <a:latin typeface="Times New Roman"/>
                <a:ea typeface="Times New Roman"/>
                <a:cs typeface="Times New Roman"/>
                <a:sym typeface="Times New Roman"/>
              </a:rPr>
              <a:t>Lecture 5A: </a:t>
            </a:r>
            <a:br>
              <a:rPr lang="en" sz="5000">
                <a:latin typeface="Times New Roman"/>
                <a:ea typeface="Times New Roman"/>
                <a:cs typeface="Times New Roman"/>
                <a:sym typeface="Times New Roman"/>
              </a:rPr>
            </a:br>
            <a:r>
              <a:rPr lang="en" sz="5000">
                <a:latin typeface="Times New Roman"/>
                <a:ea typeface="Times New Roman"/>
                <a:cs typeface="Times New Roman"/>
                <a:sym typeface="Times New Roman"/>
              </a:rPr>
              <a:t>Expectation I</a:t>
            </a:r>
            <a:endParaRPr sz="5000">
              <a:latin typeface="Times New Roman"/>
              <a:ea typeface="Times New Roman"/>
              <a:cs typeface="Times New Roman"/>
              <a:sym typeface="Times New Roman"/>
            </a:endParaRPr>
          </a:p>
          <a:p>
            <a:pPr indent="0" lvl="0" marL="0" rtl="0" algn="ctr">
              <a:lnSpc>
                <a:spcPct val="100000"/>
              </a:lnSpc>
              <a:spcBef>
                <a:spcPts val="0"/>
              </a:spcBef>
              <a:spcAft>
                <a:spcPts val="0"/>
              </a:spcAft>
              <a:buNone/>
            </a:pPr>
            <a:r>
              <a:t/>
            </a:r>
            <a:endParaRPr sz="5000">
              <a:latin typeface="Times New Roman"/>
              <a:ea typeface="Times New Roman"/>
              <a:cs typeface="Times New Roman"/>
              <a:sym typeface="Times New Roman"/>
            </a:endParaRPr>
          </a:p>
          <a:p>
            <a:pPr indent="0" lvl="0" marL="0" rtl="0" algn="ctr">
              <a:lnSpc>
                <a:spcPct val="150000"/>
              </a:lnSpc>
              <a:spcBef>
                <a:spcPts val="0"/>
              </a:spcBef>
              <a:spcAft>
                <a:spcPts val="0"/>
              </a:spcAft>
              <a:buNone/>
            </a:pPr>
            <a:r>
              <a:t/>
            </a:r>
            <a:endParaRPr sz="3000">
              <a:latin typeface="Times New Roman"/>
              <a:ea typeface="Times New Roman"/>
              <a:cs typeface="Times New Roman"/>
              <a:sym typeface="Times New Roman"/>
            </a:endParaRPr>
          </a:p>
        </p:txBody>
      </p:sp>
      <p:sp>
        <p:nvSpPr>
          <p:cNvPr id="56" name="Google Shape;56;p13"/>
          <p:cNvSpPr txBox="1"/>
          <p:nvPr/>
        </p:nvSpPr>
        <p:spPr>
          <a:xfrm>
            <a:off x="-125" y="3019750"/>
            <a:ext cx="9144000" cy="82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Times New Roman"/>
                <a:ea typeface="Times New Roman"/>
                <a:cs typeface="Times New Roman"/>
                <a:sym typeface="Times New Roman"/>
              </a:rPr>
              <a:t>UC Berkeley CS70</a:t>
            </a:r>
            <a:endParaRPr sz="150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n" sz="1500">
                <a:latin typeface="Times New Roman"/>
                <a:ea typeface="Times New Roman"/>
                <a:cs typeface="Times New Roman"/>
                <a:sym typeface="Times New Roman"/>
              </a:rPr>
              <a:t>Summer 2023</a:t>
            </a:r>
            <a:endParaRPr sz="150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n" sz="1500">
                <a:latin typeface="Times New Roman"/>
                <a:ea typeface="Times New Roman"/>
                <a:cs typeface="Times New Roman"/>
                <a:sym typeface="Times New Roman"/>
              </a:rPr>
              <a:t>Nikki Suzani</a:t>
            </a:r>
            <a:endParaRPr sz="1500">
              <a:latin typeface="Times New Roman"/>
              <a:ea typeface="Times New Roman"/>
              <a:cs typeface="Times New Roman"/>
              <a:sym typeface="Times New Roman"/>
            </a:endParaRPr>
          </a:p>
        </p:txBody>
      </p:sp>
      <p:sp>
        <p:nvSpPr>
          <p:cNvPr id="57" name="Google Shape;57;p13"/>
          <p:cNvSpPr txBox="1"/>
          <p:nvPr>
            <p:ph idx="12" type="sldNum"/>
          </p:nvPr>
        </p:nvSpPr>
        <p:spPr>
          <a:xfrm>
            <a:off x="7714352" y="4749900"/>
            <a:ext cx="13839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latin typeface="Times New Roman"/>
                <a:ea typeface="Times New Roman"/>
                <a:cs typeface="Times New Roman"/>
                <a:sym typeface="Times New Roman"/>
              </a:rPr>
              <a:t>Lecture 4A - Slide </a:t>
            </a:r>
            <a:fld id="{00000000-1234-1234-1234-123412341234}" type="slidenum">
              <a:rPr lang="en">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expectation?</a:t>
            </a:r>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“expected” value of an experiment. When you look at a discrete distribution, you can think of it like the “balance point”. </a:t>
            </a:r>
            <a:endParaRPr/>
          </a:p>
        </p:txBody>
      </p:sp>
      <p:sp>
        <p:nvSpPr>
          <p:cNvPr id="64" name="Google Shape;64;p14"/>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expectation? (formally)</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t>
            </a:r>
            <a:endParaRPr/>
          </a:p>
          <a:p>
            <a:pPr indent="0" lvl="0" marL="0" rtl="0" algn="l">
              <a:spcBef>
                <a:spcPts val="1200"/>
              </a:spcBef>
              <a:spcAft>
                <a:spcPts val="1200"/>
              </a:spcAft>
              <a:buNone/>
            </a:pPr>
            <a:r>
              <a:t/>
            </a:r>
            <a:endParaRPr/>
          </a:p>
        </p:txBody>
      </p:sp>
      <p:sp>
        <p:nvSpPr>
          <p:cNvPr id="71" name="Google Shape;71;p15"/>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pic>
        <p:nvPicPr>
          <p:cNvPr id="72" name="Google Shape;72;p15"/>
          <p:cNvPicPr preferRelativeResize="0"/>
          <p:nvPr/>
        </p:nvPicPr>
        <p:blipFill>
          <a:blip r:embed="rId3">
            <a:alphaModFix/>
          </a:blip>
          <a:stretch>
            <a:fillRect/>
          </a:stretch>
        </p:blipFill>
        <p:spPr>
          <a:xfrm>
            <a:off x="389850" y="1152477"/>
            <a:ext cx="7769776" cy="131909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Dice Roll</a:t>
            </a:r>
            <a:endParaRPr/>
          </a:p>
        </p:txBody>
      </p:sp>
      <p:sp>
        <p:nvSpPr>
          <p:cNvPr id="78" name="Google Shape;78;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Roll a fair six-sided dice and let X be the value that the dice rolled. What is E[X]?</a:t>
            </a:r>
            <a:endParaRPr/>
          </a:p>
        </p:txBody>
      </p:sp>
      <p:sp>
        <p:nvSpPr>
          <p:cNvPr id="79" name="Google Shape;79;p16"/>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Two Dice Rolls</a:t>
            </a:r>
            <a:endParaRPr/>
          </a:p>
        </p:txBody>
      </p:sp>
      <p:sp>
        <p:nvSpPr>
          <p:cNvPr id="85" name="Google Shape;8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Roll a fair six-sided dice. Let X be the value of your first roll, and Y be the value of your second roll. What is E[X + Y]? </a:t>
            </a:r>
            <a:endParaRPr/>
          </a:p>
        </p:txBody>
      </p:sp>
      <p:sp>
        <p:nvSpPr>
          <p:cNvPr id="86" name="Google Shape;86;p17"/>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Fixed Points of a Permutation</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Let’s say we have three items X, Y, Z that we randomly permute. Let a “fixed point” be a point in the permutation that matches with the initial orientation. For example, Y, X, Z has one fixed point at Z, and X, Y, Z has three fixed points. Let F be the number of fixed points in my </a:t>
            </a:r>
            <a:r>
              <a:rPr lang="en"/>
              <a:t>permutation</a:t>
            </a:r>
            <a:r>
              <a:rPr lang="en"/>
              <a:t>. What is E[F]? </a:t>
            </a:r>
            <a:endParaRPr/>
          </a:p>
        </p:txBody>
      </p:sp>
      <p:sp>
        <p:nvSpPr>
          <p:cNvPr id="93" name="Google Shape;93;p18"/>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Betting on League Champions</a:t>
            </a:r>
            <a:endParaRPr/>
          </a:p>
        </p:txBody>
      </p:sp>
      <p:sp>
        <p:nvSpPr>
          <p:cNvPr id="99" name="Google Shape;9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 Hextech Chest costs 400 RP to buy. When you open the chest, ⅓ of the time you get nothing, ⅓ of the time you get a champion worth 300 RP, and ⅓ of the time you get a champion worth 1200 RP. What is your expected </a:t>
            </a:r>
            <a:r>
              <a:rPr b="1" lang="en"/>
              <a:t>net gain </a:t>
            </a:r>
            <a:r>
              <a:rPr lang="en"/>
              <a:t>from buying a chest?</a:t>
            </a:r>
            <a:endParaRPr/>
          </a:p>
        </p:txBody>
      </p:sp>
      <p:sp>
        <p:nvSpPr>
          <p:cNvPr id="100" name="Google Shape;100;p19"/>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Bernoulli</a:t>
            </a:r>
            <a:endParaRPr/>
          </a:p>
        </p:txBody>
      </p:sp>
      <p:sp>
        <p:nvSpPr>
          <p:cNvPr id="106" name="Google Shape;106;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 X ~ Bernoulli(p). What is E[X]? </a:t>
            </a:r>
            <a:endParaRPr/>
          </a:p>
        </p:txBody>
      </p:sp>
      <p:sp>
        <p:nvSpPr>
          <p:cNvPr id="107" name="Google Shape;107;p20"/>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Coin Flip</a:t>
            </a:r>
            <a:endParaRPr/>
          </a:p>
        </p:txBody>
      </p:sp>
      <p:sp>
        <p:nvSpPr>
          <p:cNvPr id="113" name="Google Shape;11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flip a coin that flips heads with probability ⅓. If I flip the coin once, what is the expected number of heads that I see? </a:t>
            </a:r>
            <a:endParaRPr/>
          </a:p>
        </p:txBody>
      </p:sp>
      <p:sp>
        <p:nvSpPr>
          <p:cNvPr id="114" name="Google Shape;114;p21"/>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Dice Roll</a:t>
            </a:r>
            <a:endParaRPr/>
          </a:p>
        </p:txBody>
      </p:sp>
      <p:sp>
        <p:nvSpPr>
          <p:cNvPr id="120" name="Google Shape;12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flip a fair six-sided die. If I flip the dice once, what is the expected number of 6s that I see? </a:t>
            </a:r>
            <a:endParaRPr/>
          </a:p>
        </p:txBody>
      </p:sp>
      <p:sp>
        <p:nvSpPr>
          <p:cNvPr id="121" name="Google Shape;121;p22"/>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Linearity of Expectation</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E[X + Y] = E[X] + E[Y] </a:t>
            </a:r>
            <a:endParaRPr/>
          </a:p>
        </p:txBody>
      </p:sp>
      <p:sp>
        <p:nvSpPr>
          <p:cNvPr id="128" name="Google Shape;128;p23"/>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Linearity of Expectation</a:t>
            </a:r>
            <a:endParaRPr/>
          </a:p>
        </p:txBody>
      </p:sp>
      <p:sp>
        <p:nvSpPr>
          <p:cNvPr id="134" name="Google Shape;134;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E[aX + b] = aE[X] + b</a:t>
            </a:r>
            <a:endParaRPr/>
          </a:p>
        </p:txBody>
      </p:sp>
      <p:sp>
        <p:nvSpPr>
          <p:cNvPr id="135" name="Google Shape;135;p24"/>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Two Dice Rolls</a:t>
            </a:r>
            <a:endParaRPr/>
          </a:p>
        </p:txBody>
      </p:sp>
      <p:sp>
        <p:nvSpPr>
          <p:cNvPr id="141" name="Google Shape;141;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Roll a fair six-sided dice. Let X be the value of your first roll, and Y be the value of your second roll. What is E[X + Y]? </a:t>
            </a:r>
            <a:endParaRPr/>
          </a:p>
          <a:p>
            <a:pPr indent="0" lvl="0" marL="0" rtl="0" algn="l">
              <a:spcBef>
                <a:spcPts val="1200"/>
              </a:spcBef>
              <a:spcAft>
                <a:spcPts val="1200"/>
              </a:spcAft>
              <a:buNone/>
            </a:pPr>
            <a:r>
              <a:t/>
            </a:r>
            <a:endParaRPr/>
          </a:p>
        </p:txBody>
      </p:sp>
      <p:sp>
        <p:nvSpPr>
          <p:cNvPr id="142" name="Google Shape;142;p25"/>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Binomial</a:t>
            </a:r>
            <a:endParaRPr/>
          </a:p>
        </p:txBody>
      </p:sp>
      <p:sp>
        <p:nvSpPr>
          <p:cNvPr id="148" name="Google Shape;148;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Let X ~ Binomial(n, p). What is E(X)?</a:t>
            </a:r>
            <a:endParaRPr/>
          </a:p>
          <a:p>
            <a:pPr indent="0" lvl="0" marL="0" rtl="0" algn="l">
              <a:spcBef>
                <a:spcPts val="1200"/>
              </a:spcBef>
              <a:spcAft>
                <a:spcPts val="1200"/>
              </a:spcAft>
              <a:buNone/>
            </a:pPr>
            <a:r>
              <a:t/>
            </a:r>
            <a:endParaRPr/>
          </a:p>
        </p:txBody>
      </p:sp>
      <p:sp>
        <p:nvSpPr>
          <p:cNvPr id="149" name="Google Shape;149;p26"/>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10 Coin Flips</a:t>
            </a:r>
            <a:endParaRPr/>
          </a:p>
        </p:txBody>
      </p:sp>
      <p:sp>
        <p:nvSpPr>
          <p:cNvPr id="155" name="Google Shape;155;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dk1"/>
              </a:buClr>
              <a:buSzPts val="1100"/>
              <a:buFont typeface="Arial"/>
              <a:buNone/>
            </a:pPr>
            <a:r>
              <a:rPr lang="en"/>
              <a:t>Let C be a coin that flips heads with probability ⅓. If I flip the coin 10 times, what is the expected number of heads that I see? </a:t>
            </a:r>
            <a:endParaRPr/>
          </a:p>
        </p:txBody>
      </p:sp>
      <p:sp>
        <p:nvSpPr>
          <p:cNvPr id="156" name="Google Shape;156;p27"/>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10 Dice Rolls</a:t>
            </a:r>
            <a:endParaRPr/>
          </a:p>
        </p:txBody>
      </p:sp>
      <p:sp>
        <p:nvSpPr>
          <p:cNvPr id="162" name="Google Shape;162;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Roll a fair six-sided dice 10 times. What is the expected number of </a:t>
            </a:r>
            <a:r>
              <a:rPr b="1" lang="en"/>
              <a:t>even numbers </a:t>
            </a:r>
            <a:r>
              <a:rPr lang="en"/>
              <a:t>that I see? </a:t>
            </a:r>
            <a:endParaRPr/>
          </a:p>
        </p:txBody>
      </p:sp>
      <p:sp>
        <p:nvSpPr>
          <p:cNvPr id="163" name="Google Shape;163;p28"/>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Hypergeometric</a:t>
            </a:r>
            <a:endParaRPr/>
          </a:p>
        </p:txBody>
      </p:sp>
      <p:sp>
        <p:nvSpPr>
          <p:cNvPr id="169" name="Google Shape;169;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 X ~ Hypergeometric(N, G, n). What is E[X]? </a:t>
            </a:r>
            <a:endParaRPr/>
          </a:p>
        </p:txBody>
      </p:sp>
      <p:sp>
        <p:nvSpPr>
          <p:cNvPr id="170" name="Google Shape;170;p29"/>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Aces</a:t>
            </a:r>
            <a:endParaRPr/>
          </a:p>
        </p:txBody>
      </p:sp>
      <p:sp>
        <p:nvSpPr>
          <p:cNvPr id="176" name="Google Shape;176;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draw 20 cards from a 52-card deck. What is the expected </a:t>
            </a:r>
            <a:r>
              <a:rPr lang="en"/>
              <a:t>number</a:t>
            </a:r>
            <a:r>
              <a:rPr lang="en"/>
              <a:t> of aces that we draw? </a:t>
            </a:r>
            <a:endParaRPr/>
          </a:p>
        </p:txBody>
      </p:sp>
      <p:sp>
        <p:nvSpPr>
          <p:cNvPr id="177" name="Google Shape;177;p30"/>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Survey Collection</a:t>
            </a:r>
            <a:endParaRPr/>
          </a:p>
        </p:txBody>
      </p:sp>
      <p:sp>
        <p:nvSpPr>
          <p:cNvPr id="183" name="Google Shape;18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know that out of 300 people in the class, 60 of them play</a:t>
            </a:r>
            <a:r>
              <a:rPr lang="en"/>
              <a:t> League of Legends. If I ask all 75 people from the lecture room if they play League, what is the expected number of League players I will get? </a:t>
            </a:r>
            <a:endParaRPr/>
          </a:p>
        </p:txBody>
      </p:sp>
      <p:sp>
        <p:nvSpPr>
          <p:cNvPr id="184" name="Google Shape;184;p31"/>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Tail Sum Formula for Expectation </a:t>
            </a:r>
            <a:endParaRPr/>
          </a:p>
        </p:txBody>
      </p:sp>
      <p:sp>
        <p:nvSpPr>
          <p:cNvPr id="190" name="Google Shape;190;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For </a:t>
            </a:r>
            <a:r>
              <a:rPr b="1" lang="en"/>
              <a:t>non-negative </a:t>
            </a:r>
            <a:r>
              <a:rPr b="1" lang="en"/>
              <a:t>integer valued X</a:t>
            </a:r>
            <a:r>
              <a:rPr lang="en"/>
              <a:t>: </a:t>
            </a:r>
            <a:endParaRPr/>
          </a:p>
          <a:p>
            <a:pPr indent="0" lvl="0" marL="0" rtl="0" algn="l">
              <a:spcBef>
                <a:spcPts val="1200"/>
              </a:spcBef>
              <a:spcAft>
                <a:spcPts val="0"/>
              </a:spcAft>
              <a:buNone/>
            </a:pPr>
            <a:r>
              <a:rPr lang="en"/>
              <a:t>We know that E(X) = 0*P(X=0) + 1*P(X=1) + 2P(X=2) + … nP(X=n)</a:t>
            </a:r>
            <a:endParaRPr/>
          </a:p>
          <a:p>
            <a:pPr indent="0" lvl="0" marL="0" rtl="0" algn="l">
              <a:spcBef>
                <a:spcPts val="1200"/>
              </a:spcBef>
              <a:spcAft>
                <a:spcPts val="1200"/>
              </a:spcAft>
              <a:buNone/>
            </a:pPr>
            <a:r>
              <a:t/>
            </a:r>
            <a:endParaRPr/>
          </a:p>
        </p:txBody>
      </p:sp>
      <p:sp>
        <p:nvSpPr>
          <p:cNvPr id="191" name="Google Shape;191;p32"/>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Tail Sum Formula (cont.)</a:t>
            </a:r>
            <a:endParaRPr/>
          </a:p>
        </p:txBody>
      </p:sp>
      <p:sp>
        <p:nvSpPr>
          <p:cNvPr id="197" name="Google Shape;197;p33"/>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pic>
        <p:nvPicPr>
          <p:cNvPr id="198" name="Google Shape;198;p33"/>
          <p:cNvPicPr preferRelativeResize="0"/>
          <p:nvPr/>
        </p:nvPicPr>
        <p:blipFill>
          <a:blip r:embed="rId3">
            <a:alphaModFix/>
          </a:blip>
          <a:stretch>
            <a:fillRect/>
          </a:stretch>
        </p:blipFill>
        <p:spPr>
          <a:xfrm>
            <a:off x="1204200" y="3320000"/>
            <a:ext cx="2457450" cy="1295400"/>
          </a:xfrm>
          <a:prstGeom prst="rect">
            <a:avLst/>
          </a:prstGeom>
          <a:noFill/>
          <a:ln>
            <a:noFill/>
          </a:ln>
        </p:spPr>
      </p:pic>
      <p:pic>
        <p:nvPicPr>
          <p:cNvPr id="199" name="Google Shape;199;p33"/>
          <p:cNvPicPr preferRelativeResize="0"/>
          <p:nvPr/>
        </p:nvPicPr>
        <p:blipFill>
          <a:blip r:embed="rId4">
            <a:alphaModFix/>
          </a:blip>
          <a:stretch>
            <a:fillRect/>
          </a:stretch>
        </p:blipFill>
        <p:spPr>
          <a:xfrm>
            <a:off x="3573700" y="3348575"/>
            <a:ext cx="2495550" cy="1238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Geometric</a:t>
            </a:r>
            <a:endParaRPr/>
          </a:p>
        </p:txBody>
      </p:sp>
      <p:sp>
        <p:nvSpPr>
          <p:cNvPr id="205" name="Google Shape;205;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 X ~ Geometric(p). What is E[X]? </a:t>
            </a:r>
            <a:endParaRPr/>
          </a:p>
          <a:p>
            <a:pPr indent="0" lvl="0" marL="0" rtl="0" algn="l">
              <a:spcBef>
                <a:spcPts val="1200"/>
              </a:spcBef>
              <a:spcAft>
                <a:spcPts val="1200"/>
              </a:spcAft>
              <a:buNone/>
            </a:pPr>
            <a:r>
              <a:rPr lang="en"/>
              <a:t>P(X &gt; k) = </a:t>
            </a:r>
            <a:endParaRPr/>
          </a:p>
        </p:txBody>
      </p:sp>
      <p:sp>
        <p:nvSpPr>
          <p:cNvPr id="206" name="Google Shape;206;p34"/>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pic>
        <p:nvPicPr>
          <p:cNvPr id="207" name="Google Shape;207;p34"/>
          <p:cNvPicPr preferRelativeResize="0"/>
          <p:nvPr/>
        </p:nvPicPr>
        <p:blipFill>
          <a:blip r:embed="rId3">
            <a:alphaModFix/>
          </a:blip>
          <a:stretch>
            <a:fillRect/>
          </a:stretch>
        </p:blipFill>
        <p:spPr>
          <a:xfrm>
            <a:off x="311700" y="3489600"/>
            <a:ext cx="5441899" cy="1315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Coin Flips</a:t>
            </a:r>
            <a:endParaRPr/>
          </a:p>
        </p:txBody>
      </p:sp>
      <p:sp>
        <p:nvSpPr>
          <p:cNvPr id="213" name="Google Shape;213;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keep flipping a coin (with probability ⅓ of being heads) until we get a heads. What is the </a:t>
            </a:r>
            <a:r>
              <a:rPr lang="en"/>
              <a:t>expected number of coin flips we make? </a:t>
            </a:r>
            <a:endParaRPr/>
          </a:p>
        </p:txBody>
      </p:sp>
      <p:sp>
        <p:nvSpPr>
          <p:cNvPr id="214" name="Google Shape;214;p35"/>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Favorite Champion</a:t>
            </a:r>
            <a:endParaRPr/>
          </a:p>
        </p:txBody>
      </p:sp>
      <p:sp>
        <p:nvSpPr>
          <p:cNvPr id="220" name="Google Shape;220;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You are opening Champion Capsules: when opened, capsules give you one of the 200 League champions at random. You keep opening capsules until you get one of your three favorite champions. How many capsules should you expect to have to open?</a:t>
            </a:r>
            <a:endParaRPr/>
          </a:p>
        </p:txBody>
      </p:sp>
      <p:sp>
        <p:nvSpPr>
          <p:cNvPr id="221" name="Google Shape;221;p36"/>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Poisson</a:t>
            </a:r>
            <a:endParaRPr/>
          </a:p>
        </p:txBody>
      </p:sp>
      <p:sp>
        <p:nvSpPr>
          <p:cNvPr id="227" name="Google Shape;227;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Remember from Thursday, that for a Poisson R.V.:</a:t>
            </a:r>
            <a:endParaRPr/>
          </a:p>
        </p:txBody>
      </p:sp>
      <p:sp>
        <p:nvSpPr>
          <p:cNvPr id="228" name="Google Shape;228;p37"/>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pic>
        <p:nvPicPr>
          <p:cNvPr id="229" name="Google Shape;229;p37"/>
          <p:cNvPicPr preferRelativeResize="0"/>
          <p:nvPr/>
        </p:nvPicPr>
        <p:blipFill rotWithShape="1">
          <a:blip r:embed="rId3">
            <a:alphaModFix/>
          </a:blip>
          <a:srcRect b="11842" l="0" r="0" t="22072"/>
          <a:stretch/>
        </p:blipFill>
        <p:spPr>
          <a:xfrm>
            <a:off x="393000" y="1664400"/>
            <a:ext cx="5864075" cy="797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Distributions: Poisson</a:t>
            </a:r>
            <a:endParaRPr/>
          </a:p>
        </p:txBody>
      </p:sp>
      <p:sp>
        <p:nvSpPr>
          <p:cNvPr id="235" name="Google Shape;235;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 X ~ Poisson(λ). What is E[X]? </a:t>
            </a:r>
            <a:endParaRPr/>
          </a:p>
        </p:txBody>
      </p:sp>
      <p:sp>
        <p:nvSpPr>
          <p:cNvPr id="236" name="Google Shape;236;p38"/>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Taylor Swift Albums</a:t>
            </a:r>
            <a:endParaRPr/>
          </a:p>
        </p:txBody>
      </p:sp>
      <p:sp>
        <p:nvSpPr>
          <p:cNvPr id="242" name="Google Shape;24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Taylor Swift releases an average of 1 album a year. How many albums do we expect her to release in 2023? </a:t>
            </a:r>
            <a:endParaRPr/>
          </a:p>
        </p:txBody>
      </p:sp>
      <p:sp>
        <p:nvSpPr>
          <p:cNvPr id="243" name="Google Shape;243;p39"/>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Taylor Swift Albums</a:t>
            </a:r>
            <a:endParaRPr/>
          </a:p>
        </p:txBody>
      </p:sp>
      <p:sp>
        <p:nvSpPr>
          <p:cNvPr id="249" name="Google Shape;249;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Taylor Swift releases an average of 1 album a year. Blackpink releases an average of 1 album every two years. In the year 2023, how many albums do we </a:t>
            </a:r>
            <a:r>
              <a:rPr b="1" lang="en"/>
              <a:t>expect</a:t>
            </a:r>
            <a:r>
              <a:rPr lang="en"/>
              <a:t> to see from either Taylor Swift or Blackpink? </a:t>
            </a:r>
            <a:endParaRPr/>
          </a:p>
        </p:txBody>
      </p:sp>
      <p:sp>
        <p:nvSpPr>
          <p:cNvPr id="250" name="Google Shape;250;p40"/>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for Nonlinear Functions (LOTUS)</a:t>
            </a:r>
            <a:endParaRPr/>
          </a:p>
        </p:txBody>
      </p:sp>
      <p:sp>
        <p:nvSpPr>
          <p:cNvPr id="256" name="Google Shape;256;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 Y = g(X) be a nonlinear function of X. (For example: Y = X</a:t>
            </a:r>
            <a:r>
              <a:rPr baseline="30000" lang="en"/>
              <a:t>2</a:t>
            </a:r>
            <a:r>
              <a:rPr lang="en"/>
              <a:t>). </a:t>
            </a:r>
            <a:endParaRPr/>
          </a:p>
        </p:txBody>
      </p:sp>
      <p:sp>
        <p:nvSpPr>
          <p:cNvPr id="257" name="Google Shape;257;p41"/>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pic>
        <p:nvPicPr>
          <p:cNvPr id="258" name="Google Shape;258;p41"/>
          <p:cNvPicPr preferRelativeResize="0"/>
          <p:nvPr/>
        </p:nvPicPr>
        <p:blipFill>
          <a:blip r:embed="rId3">
            <a:alphaModFix/>
          </a:blip>
          <a:stretch>
            <a:fillRect/>
          </a:stretch>
        </p:blipFill>
        <p:spPr>
          <a:xfrm>
            <a:off x="420050" y="1600100"/>
            <a:ext cx="5821501" cy="1103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Square of a Dice Roll</a:t>
            </a:r>
            <a:endParaRPr/>
          </a:p>
        </p:txBody>
      </p:sp>
      <p:sp>
        <p:nvSpPr>
          <p:cNvPr id="264" name="Google Shape;264;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Roll a fair six-sided dice. Let X be the value shown on the dice roll. What is E[X</a:t>
            </a:r>
            <a:r>
              <a:rPr baseline="30000" lang="en"/>
              <a:t>2</a:t>
            </a:r>
            <a:r>
              <a:rPr lang="en"/>
              <a:t>]? </a:t>
            </a:r>
            <a:endParaRPr/>
          </a:p>
        </p:txBody>
      </p:sp>
      <p:sp>
        <p:nvSpPr>
          <p:cNvPr id="265" name="Google Shape;265;p42"/>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Cube of a Dice Roll </a:t>
            </a:r>
            <a:endParaRPr/>
          </a:p>
        </p:txBody>
      </p:sp>
      <p:sp>
        <p:nvSpPr>
          <p:cNvPr id="271" name="Google Shape;271;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Roll a fair six-sided dice. Let X be the value shown on the dice roll. What is E[X</a:t>
            </a:r>
            <a:r>
              <a:rPr baseline="30000" lang="en"/>
              <a:t>3</a:t>
            </a:r>
            <a:r>
              <a:rPr lang="en"/>
              <a:t>]? </a:t>
            </a:r>
            <a:endParaRPr/>
          </a:p>
          <a:p>
            <a:pPr indent="0" lvl="0" marL="0" rtl="0" algn="l">
              <a:spcBef>
                <a:spcPts val="1200"/>
              </a:spcBef>
              <a:spcAft>
                <a:spcPts val="1200"/>
              </a:spcAft>
              <a:buNone/>
            </a:pPr>
            <a:r>
              <a:t/>
            </a:r>
            <a:endParaRPr/>
          </a:p>
        </p:txBody>
      </p:sp>
      <p:sp>
        <p:nvSpPr>
          <p:cNvPr id="272" name="Google Shape;272;p43"/>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Expectation of </a:t>
            </a:r>
            <a:r>
              <a:rPr b="1" lang="en"/>
              <a:t>Independent </a:t>
            </a:r>
            <a:r>
              <a:rPr lang="en"/>
              <a:t>Random Variables</a:t>
            </a:r>
            <a:endParaRPr/>
          </a:p>
        </p:txBody>
      </p:sp>
      <p:sp>
        <p:nvSpPr>
          <p:cNvPr id="278" name="Google Shape;278;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Let X and Y be two </a:t>
            </a:r>
            <a:r>
              <a:rPr b="1" lang="en"/>
              <a:t>independent</a:t>
            </a:r>
            <a:r>
              <a:rPr lang="en"/>
              <a:t> random variables. What is E[XY]? </a:t>
            </a:r>
            <a:endParaRPr/>
          </a:p>
        </p:txBody>
      </p:sp>
      <p:sp>
        <p:nvSpPr>
          <p:cNvPr id="279" name="Google Shape;279;p44"/>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Dice Rolls</a:t>
            </a:r>
            <a:endParaRPr/>
          </a:p>
        </p:txBody>
      </p:sp>
      <p:sp>
        <p:nvSpPr>
          <p:cNvPr id="285" name="Google Shape;285;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Roll a fair six-sided dice twice. What is the expectation of the product of the two dice rolls?</a:t>
            </a:r>
            <a:endParaRPr/>
          </a:p>
        </p:txBody>
      </p:sp>
      <p:sp>
        <p:nvSpPr>
          <p:cNvPr id="286" name="Google Shape;286;p45"/>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Coin Tosses</a:t>
            </a:r>
            <a:endParaRPr/>
          </a:p>
        </p:txBody>
      </p:sp>
      <p:sp>
        <p:nvSpPr>
          <p:cNvPr id="292" name="Google Shape;292;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 flip 10 fair coins and record the number of heads. Then, we do it again. What is the expectation of the </a:t>
            </a:r>
            <a:r>
              <a:rPr b="1" lang="en"/>
              <a:t>product </a:t>
            </a:r>
            <a:r>
              <a:rPr lang="en"/>
              <a:t>of the number of heads across both trials?</a:t>
            </a:r>
            <a:endParaRPr/>
          </a:p>
        </p:txBody>
      </p:sp>
      <p:sp>
        <p:nvSpPr>
          <p:cNvPr id="293" name="Google Shape;293;p46"/>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(If time, for fun) Method of Gaps</a:t>
            </a:r>
            <a:endParaRPr/>
          </a:p>
        </p:txBody>
      </p:sp>
      <p:sp>
        <p:nvSpPr>
          <p:cNvPr id="299" name="Google Shape;299;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Deal out 52 cards from a deck one at a time. What are the </a:t>
            </a:r>
            <a:r>
              <a:rPr b="1" lang="en"/>
              <a:t>expected number of cards </a:t>
            </a:r>
            <a:r>
              <a:rPr lang="en"/>
              <a:t>between the 2nd and 3rd ace? </a:t>
            </a:r>
            <a:endParaRPr/>
          </a:p>
        </p:txBody>
      </p:sp>
      <p:sp>
        <p:nvSpPr>
          <p:cNvPr id="300" name="Google Shape;300;p47"/>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Recap</a:t>
            </a:r>
            <a:endParaRPr/>
          </a:p>
        </p:txBody>
      </p:sp>
      <p:sp>
        <p:nvSpPr>
          <p:cNvPr id="306" name="Google Shape;306;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Learned about the </a:t>
            </a:r>
            <a:r>
              <a:rPr lang="en" u="sng"/>
              <a:t>definition of Expectation</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Lots of methods to solve for expectation!</a:t>
            </a:r>
            <a:endParaRPr/>
          </a:p>
          <a:p>
            <a:pPr indent="-317500" lvl="1" marL="914400" rtl="0" algn="l">
              <a:spcBef>
                <a:spcPts val="0"/>
              </a:spcBef>
              <a:spcAft>
                <a:spcPts val="0"/>
              </a:spcAft>
              <a:buSzPts val="1400"/>
              <a:buChar char="○"/>
            </a:pPr>
            <a:r>
              <a:rPr lang="en"/>
              <a:t>Expectation of </a:t>
            </a:r>
            <a:r>
              <a:rPr lang="en" u="sng"/>
              <a:t>specific distributions</a:t>
            </a:r>
            <a:endParaRPr/>
          </a:p>
          <a:p>
            <a:pPr indent="-317500" lvl="1" marL="914400" rtl="0" algn="l">
              <a:spcBef>
                <a:spcPts val="0"/>
              </a:spcBef>
              <a:spcAft>
                <a:spcPts val="0"/>
              </a:spcAft>
              <a:buSzPts val="1400"/>
              <a:buChar char="○"/>
            </a:pPr>
            <a:r>
              <a:rPr lang="en"/>
              <a:t>Linearity of Expectation</a:t>
            </a:r>
            <a:endParaRPr/>
          </a:p>
          <a:p>
            <a:pPr indent="-317500" lvl="1" marL="914400" rtl="0" algn="l">
              <a:spcBef>
                <a:spcPts val="0"/>
              </a:spcBef>
              <a:spcAft>
                <a:spcPts val="0"/>
              </a:spcAft>
              <a:buSzPts val="1400"/>
              <a:buChar char="○"/>
            </a:pPr>
            <a:r>
              <a:rPr lang="en"/>
              <a:t>Tail Sum Formula</a:t>
            </a:r>
            <a:endParaRPr/>
          </a:p>
          <a:p>
            <a:pPr indent="-317500" lvl="1" marL="914400" rtl="0" algn="l">
              <a:spcBef>
                <a:spcPts val="0"/>
              </a:spcBef>
              <a:spcAft>
                <a:spcPts val="0"/>
              </a:spcAft>
              <a:buSzPts val="1400"/>
              <a:buChar char="○"/>
            </a:pPr>
            <a:r>
              <a:rPr lang="en"/>
              <a:t>Expectation for Nonlinear Functions </a:t>
            </a:r>
            <a:endParaRPr/>
          </a:p>
          <a:p>
            <a:pPr indent="-317500" lvl="1" marL="914400" rtl="0" algn="l">
              <a:spcBef>
                <a:spcPts val="0"/>
              </a:spcBef>
              <a:spcAft>
                <a:spcPts val="0"/>
              </a:spcAft>
              <a:buSzPts val="1400"/>
              <a:buChar char="○"/>
            </a:pPr>
            <a:r>
              <a:rPr lang="en"/>
              <a:t>Expectation for Independent Random Variables</a:t>
            </a:r>
            <a:endParaRPr/>
          </a:p>
          <a:p>
            <a:pPr indent="0" lvl="0" marL="0" rtl="0" algn="l">
              <a:spcBef>
                <a:spcPts val="1200"/>
              </a:spcBef>
              <a:spcAft>
                <a:spcPts val="0"/>
              </a:spcAft>
              <a:buNone/>
            </a:pPr>
            <a:r>
              <a:t/>
            </a:r>
            <a:endParaRPr/>
          </a:p>
          <a:p>
            <a:pPr indent="0" lvl="0" marL="914400" rtl="0" algn="l">
              <a:spcBef>
                <a:spcPts val="1200"/>
              </a:spcBef>
              <a:spcAft>
                <a:spcPts val="1200"/>
              </a:spcAft>
              <a:buNone/>
            </a:pPr>
            <a:r>
              <a:t/>
            </a:r>
            <a:endParaRPr/>
          </a:p>
        </p:txBody>
      </p:sp>
      <p:sp>
        <p:nvSpPr>
          <p:cNvPr id="307" name="Google Shape;307;p48"/>
          <p:cNvSpPr txBox="1"/>
          <p:nvPr>
            <p:ph idx="12" type="sldNum"/>
          </p:nvPr>
        </p:nvSpPr>
        <p:spPr>
          <a:xfrm>
            <a:off x="7834575" y="4714375"/>
            <a:ext cx="125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18"/>
              <a:buFont typeface="Arial"/>
              <a:buNone/>
            </a:pPr>
            <a:r>
              <a:rPr lang="en"/>
              <a:t>Lecture 4A - Slide </a:t>
            </a: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