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embeddedFontLst>
    <p:embeddedFont>
      <p:font typeface="Open Sans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DD32A19-1A8E-4BE7-9ED6-9546FBB8FA32}">
  <a:tblStyle styleId="{DDD32A19-1A8E-4BE7-9ED6-9546FBB8FA3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OpenSans-bold.fntdata"/><Relationship Id="rId12" Type="http://schemas.openxmlformats.org/officeDocument/2006/relationships/slide" Target="slides/slide6.xml"/><Relationship Id="rId34" Type="http://schemas.openxmlformats.org/officeDocument/2006/relationships/font" Target="fonts/OpenSans-regular.fntdata"/><Relationship Id="rId15" Type="http://schemas.openxmlformats.org/officeDocument/2006/relationships/slide" Target="slides/slide9.xml"/><Relationship Id="rId37" Type="http://schemas.openxmlformats.org/officeDocument/2006/relationships/font" Target="fonts/OpenSans-boldItalic.fntdata"/><Relationship Id="rId14" Type="http://schemas.openxmlformats.org/officeDocument/2006/relationships/slide" Target="slides/slide8.xml"/><Relationship Id="rId36" Type="http://schemas.openxmlformats.org/officeDocument/2006/relationships/font" Target="fonts/OpenSans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317383c5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317383c5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317383c5d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317383c5d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317383c5db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317383c5db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317383c5d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317383c5d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317383c5db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317383c5db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317383c5db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317383c5d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317383c5db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317383c5d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317383c5db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317383c5d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317383c5db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317383c5db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317383c5db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317383c5db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317383c5db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317383c5db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317383c5db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317383c5db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317383c5db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317383c5db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317383c5db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317383c5db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317383c5db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317383c5db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317383c5db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317383c5db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317383c5db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317383c5db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317383c5db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317383c5db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317383c5db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317383c5db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317383c5db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317383c5db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317383c5db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317383c5db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317383c5db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317383c5db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317383c5db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317383c5db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317383c5db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317383c5db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317383c5db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317383c5db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317383c5db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317383c5db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31553"/>
            <a:ext cx="7766100" cy="8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C28220"/>
              </a:buClr>
              <a:buSzPts val="2800"/>
              <a:buFont typeface="Georgia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512694"/>
            <a:ext cx="7740600" cy="24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rgbClr val="2D637F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48759" y="4840170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7201" y="211322"/>
            <a:ext cx="74643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C28220"/>
              </a:buClr>
              <a:buSzPts val="3000"/>
              <a:buFont typeface="Georgia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57201" y="1378333"/>
            <a:ext cx="3717900" cy="27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spcBef>
                <a:spcPts val="44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/>
            </a:lvl1pPr>
            <a:lvl2pPr indent="-3175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 sz="1400"/>
            </a:lvl2pPr>
            <a:lvl3pPr indent="-3175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■"/>
              <a:defRPr sz="1400"/>
            </a:lvl3pPr>
            <a:lvl4pPr indent="-3175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/>
            </a:lvl4pPr>
            <a:lvl5pPr indent="-3175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/>
            </a:lvl5pPr>
            <a:lvl6pPr indent="-3175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indent="-3175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indent="-3175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indent="-3175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175125" y="1378333"/>
            <a:ext cx="3746400" cy="27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spcBef>
                <a:spcPts val="44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>
                <a:solidFill>
                  <a:srgbClr val="2D637F"/>
                </a:solidFill>
              </a:defRPr>
            </a:lvl1pPr>
            <a:lvl2pPr indent="-3175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 sz="1400">
                <a:solidFill>
                  <a:srgbClr val="2D637F"/>
                </a:solidFill>
              </a:defRPr>
            </a:lvl2pPr>
            <a:lvl3pPr indent="-3175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■"/>
              <a:defRPr sz="1400">
                <a:solidFill>
                  <a:srgbClr val="2D637F"/>
                </a:solidFill>
              </a:defRPr>
            </a:lvl3pPr>
            <a:lvl4pPr indent="-3175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>
                <a:solidFill>
                  <a:srgbClr val="2D637F"/>
                </a:solidFill>
              </a:defRPr>
            </a:lvl4pPr>
            <a:lvl5pPr indent="-3175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>
                <a:solidFill>
                  <a:srgbClr val="2D637F"/>
                </a:solidFill>
              </a:defRPr>
            </a:lvl5pPr>
            <a:lvl6pPr indent="-3175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indent="-3175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indent="-3175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indent="-3175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70 Su23: Lecture 20</a:t>
            </a:r>
            <a:endParaRPr/>
          </a:p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Expectation II: Conditional expectation, Iterated </a:t>
            </a:r>
            <a:r>
              <a:rPr lang="en"/>
              <a:t>expectation</a:t>
            </a:r>
            <a:r>
              <a:rPr lang="en"/>
              <a:t>, Wald’s identity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quick recap</a:t>
            </a:r>
            <a:endParaRPr/>
          </a:p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311700" y="1152475"/>
            <a:ext cx="8520600" cy="107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Joint distribution: defines the probability distribution of two (or more) random variables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</a:t>
            </a:r>
            <a:endParaRPr/>
          </a:p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4163550" y="1729950"/>
            <a:ext cx="46686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Pr[X = 0] </a:t>
            </a:r>
            <a:br>
              <a:rPr lang="en"/>
            </a:br>
            <a:r>
              <a:rPr lang="en"/>
              <a:t>      = Pr[X = 0, Y = 0] + </a:t>
            </a:r>
            <a:r>
              <a:rPr lang="en"/>
              <a:t>Pr[X = 0, Y = 1]</a:t>
            </a:r>
            <a:endParaRPr/>
          </a:p>
        </p:txBody>
      </p:sp>
      <p:graphicFrame>
        <p:nvGraphicFramePr>
          <p:cNvPr id="72" name="Google Shape;72;p16"/>
          <p:cNvGraphicFramePr/>
          <p:nvPr/>
        </p:nvGraphicFramePr>
        <p:xfrm>
          <a:off x="1310175" y="217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{DDD32A19-1A8E-4BE7-9ED6-9546FBB8FA32}</a:tableStyleId>
              </a:tblPr>
              <a:tblGrid>
                <a:gridCol w="1459225"/>
                <a:gridCol w="726875"/>
                <a:gridCol w="6672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Pr[X = a, Y = b]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 = 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 = 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 = 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⅓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⅙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 = 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⅓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⅙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3364950"/>
            <a:ext cx="8520600" cy="7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Pr[X = a] = ∑</a:t>
            </a:r>
            <a:r>
              <a:rPr baseline="-25000" lang="en"/>
              <a:t>b</a:t>
            </a:r>
            <a:r>
              <a:rPr lang="en"/>
              <a:t>Pr[X = a, Y = b]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1600"/>
              </a:spcAft>
              <a:buSzPts val="1400"/>
              <a:buChar char="○"/>
            </a:pPr>
            <a:r>
              <a:rPr lang="en"/>
              <a:t>“Sum out” Y to get the </a:t>
            </a:r>
            <a:r>
              <a:rPr i="1" lang="en"/>
              <a:t>marginal distribution</a:t>
            </a:r>
            <a:r>
              <a:rPr lang="en"/>
              <a:t> of X</a:t>
            </a:r>
            <a:endParaRPr/>
          </a:p>
        </p:txBody>
      </p:sp>
      <p:sp>
        <p:nvSpPr>
          <p:cNvPr id="74" name="Google Shape;74;p16"/>
          <p:cNvSpPr txBox="1"/>
          <p:nvPr/>
        </p:nvSpPr>
        <p:spPr>
          <a:xfrm>
            <a:off x="311550" y="3975075"/>
            <a:ext cx="852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</a:pPr>
            <a:r>
              <a:rPr lang="en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if this looks kind of like the Total Probability Rule, that’s no coincidence!</a:t>
            </a:r>
            <a:endParaRPr/>
          </a:p>
        </p:txBody>
      </p:sp>
      <p:sp>
        <p:nvSpPr>
          <p:cNvPr id="75" name="Google Shape;75;p16"/>
          <p:cNvSpPr txBox="1"/>
          <p:nvPr/>
        </p:nvSpPr>
        <p:spPr>
          <a:xfrm>
            <a:off x="5363606" y="2576863"/>
            <a:ext cx="30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= ⅓ + ⅓</a:t>
            </a:r>
            <a:br>
              <a:rPr lang="en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= ⅔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like </a:t>
            </a:r>
            <a:r>
              <a:rPr lang="en"/>
              <a:t>expectation, but… conditional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11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Conditional probability for joint distributions: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t/>
            </a:r>
            <a:endParaRPr/>
          </a:p>
        </p:txBody>
      </p:sp>
      <p:graphicFrame>
        <p:nvGraphicFramePr>
          <p:cNvPr id="82" name="Google Shape;82;p17"/>
          <p:cNvGraphicFramePr/>
          <p:nvPr/>
        </p:nvGraphicFramePr>
        <p:xfrm>
          <a:off x="681000" y="1510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{DDD32A19-1A8E-4BE7-9ED6-9546FBB8FA32}</a:tableStyleId>
              </a:tblPr>
              <a:tblGrid>
                <a:gridCol w="1916350"/>
                <a:gridCol w="1746050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Pr[X = x | Y = y]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Pr[X = x, Y = y]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Pr[Y = y]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2302675"/>
            <a:ext cx="8520600" cy="19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Conditional expectation: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E[X</a:t>
            </a:r>
            <a:r>
              <a:rPr lang="en"/>
              <a:t> </a:t>
            </a:r>
            <a:r>
              <a:rPr lang="en"/>
              <a:t>|</a:t>
            </a:r>
            <a:r>
              <a:rPr lang="en"/>
              <a:t> </a:t>
            </a:r>
            <a:r>
              <a:rPr lang="en"/>
              <a:t>Y = y] = ∑</a:t>
            </a:r>
            <a:r>
              <a:rPr baseline="-25000" lang="en"/>
              <a:t>x </a:t>
            </a:r>
            <a:r>
              <a:rPr lang="en"/>
              <a:t>x</a:t>
            </a:r>
            <a:r>
              <a:rPr lang="en"/>
              <a:t> </a:t>
            </a:r>
            <a:r>
              <a:rPr lang="en"/>
              <a:t>·</a:t>
            </a:r>
            <a:r>
              <a:rPr lang="en"/>
              <a:t> </a:t>
            </a:r>
            <a:r>
              <a:rPr lang="en"/>
              <a:t>Pr[X = x | Y = y]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Conditional Expectation</a:t>
            </a:r>
            <a:endParaRPr/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properties of conditional expectation: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E[</a:t>
            </a:r>
            <a:r>
              <a:rPr lang="en">
                <a:highlight>
                  <a:srgbClr val="C9DAF8"/>
                </a:highlight>
              </a:rPr>
              <a:t>X</a:t>
            </a:r>
            <a:r>
              <a:rPr baseline="-25000" lang="en">
                <a:highlight>
                  <a:srgbClr val="C9DAF8"/>
                </a:highlight>
              </a:rPr>
              <a:t>1</a:t>
            </a:r>
            <a:r>
              <a:rPr lang="en">
                <a:highlight>
                  <a:srgbClr val="C9DAF8"/>
                </a:highlight>
              </a:rPr>
              <a:t> + X</a:t>
            </a:r>
            <a:r>
              <a:rPr baseline="-25000" lang="en">
                <a:highlight>
                  <a:srgbClr val="C9DAF8"/>
                </a:highlight>
              </a:rPr>
              <a:t>2</a:t>
            </a:r>
            <a:r>
              <a:rPr lang="en">
                <a:highlight>
                  <a:srgbClr val="C9DAF8"/>
                </a:highlight>
              </a:rPr>
              <a:t> </a:t>
            </a:r>
            <a:r>
              <a:rPr lang="en"/>
              <a:t>| Y] = E[</a:t>
            </a:r>
            <a:r>
              <a:rPr lang="en">
                <a:highlight>
                  <a:srgbClr val="C9DAF8"/>
                </a:highlight>
              </a:rPr>
              <a:t>X</a:t>
            </a:r>
            <a:r>
              <a:rPr baseline="-25000" lang="en">
                <a:highlight>
                  <a:srgbClr val="C9DAF8"/>
                </a:highlight>
              </a:rPr>
              <a:t>1</a:t>
            </a:r>
            <a:r>
              <a:rPr lang="en"/>
              <a:t>| Y] + E[</a:t>
            </a:r>
            <a:r>
              <a:rPr lang="en">
                <a:highlight>
                  <a:srgbClr val="C9DAF8"/>
                </a:highlight>
              </a:rPr>
              <a:t>X</a:t>
            </a:r>
            <a:r>
              <a:rPr baseline="-25000" lang="en">
                <a:highlight>
                  <a:srgbClr val="C9DAF8"/>
                </a:highlight>
              </a:rPr>
              <a:t>2</a:t>
            </a:r>
            <a:r>
              <a:rPr lang="en"/>
              <a:t>| Y]		(additive)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E[</a:t>
            </a:r>
            <a:r>
              <a:rPr lang="en">
                <a:highlight>
                  <a:srgbClr val="FFF2CC"/>
                </a:highlight>
              </a:rPr>
              <a:t>a</a:t>
            </a:r>
            <a:r>
              <a:rPr lang="en"/>
              <a:t>X + </a:t>
            </a:r>
            <a:r>
              <a:rPr lang="en">
                <a:highlight>
                  <a:srgbClr val="D9EAD3"/>
                </a:highlight>
              </a:rPr>
              <a:t>b</a:t>
            </a:r>
            <a:r>
              <a:rPr lang="en"/>
              <a:t>| Y] = </a:t>
            </a:r>
            <a:r>
              <a:rPr lang="en">
                <a:highlight>
                  <a:srgbClr val="FFF2CC"/>
                </a:highlight>
              </a:rPr>
              <a:t>a</a:t>
            </a:r>
            <a:r>
              <a:rPr lang="en"/>
              <a:t>E[X|Y] + </a:t>
            </a:r>
            <a:r>
              <a:rPr lang="en">
                <a:highlight>
                  <a:srgbClr val="D9EAD3"/>
                </a:highlight>
              </a:rPr>
              <a:t>b</a:t>
            </a:r>
            <a:r>
              <a:rPr lang="en"/>
              <a:t>				(linear)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E[</a:t>
            </a:r>
            <a:r>
              <a:rPr lang="en">
                <a:highlight>
                  <a:srgbClr val="F4CCCC"/>
                </a:highlight>
              </a:rPr>
              <a:t>f(X)</a:t>
            </a:r>
            <a:r>
              <a:rPr lang="en"/>
              <a:t>|X] = </a:t>
            </a:r>
            <a:r>
              <a:rPr lang="en">
                <a:highlight>
                  <a:srgbClr val="F4CCCC"/>
                </a:highlight>
              </a:rPr>
              <a:t>f(X)</a:t>
            </a:r>
            <a:r>
              <a:rPr lang="en"/>
              <a:t>						(constant)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E[</a:t>
            </a:r>
            <a:r>
              <a:rPr lang="en">
                <a:highlight>
                  <a:srgbClr val="D9D2E9"/>
                </a:highlight>
              </a:rPr>
              <a:t>f(Y)</a:t>
            </a:r>
            <a:r>
              <a:rPr lang="en"/>
              <a:t> · X | Y] = </a:t>
            </a:r>
            <a:r>
              <a:rPr lang="en">
                <a:highlight>
                  <a:srgbClr val="D9D2E9"/>
                </a:highlight>
              </a:rPr>
              <a:t>f(Y)</a:t>
            </a:r>
            <a:r>
              <a:rPr lang="en"/>
              <a:t> · E[X|Y]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Conditional expectation (example)</a:t>
            </a:r>
            <a:endParaRPr/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311700" y="2278550"/>
            <a:ext cx="8520600" cy="20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Pr[X]?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  Pr[X = x] 	= ∑</a:t>
            </a:r>
            <a:r>
              <a:rPr baseline="-25000" lang="en"/>
              <a:t>y</a:t>
            </a:r>
            <a:r>
              <a:rPr lang="en">
                <a:highlight>
                  <a:srgbClr val="D9EAD3"/>
                </a:highlight>
              </a:rPr>
              <a:t>Pr[X = x, Y = y]</a:t>
            </a:r>
            <a:endParaRPr>
              <a:highlight>
                <a:srgbClr val="D9EAD3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	= </a:t>
            </a:r>
            <a:r>
              <a:rPr lang="en"/>
              <a:t>∑</a:t>
            </a:r>
            <a:r>
              <a:rPr baseline="-25000" lang="en"/>
              <a:t>y</a:t>
            </a:r>
            <a:r>
              <a:rPr lang="en">
                <a:highlight>
                  <a:srgbClr val="D9EAD3"/>
                </a:highlight>
              </a:rPr>
              <a:t>Pr[X = x | Y = y] · Pr[Y = y]</a:t>
            </a:r>
            <a:endParaRPr>
              <a:highlight>
                <a:srgbClr val="D9EAD3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  Pr[X = 0] = </a:t>
            </a:r>
            <a:r>
              <a:rPr lang="en">
                <a:highlight>
                  <a:srgbClr val="FFF2CC"/>
                </a:highlight>
              </a:rPr>
              <a:t>Pr[X = 0 | Y = 0] · Pr[Y = 0]</a:t>
            </a:r>
            <a:r>
              <a:rPr lang="en"/>
              <a:t> + </a:t>
            </a:r>
            <a:r>
              <a:rPr lang="en">
                <a:highlight>
                  <a:srgbClr val="C9DAF8"/>
                </a:highlight>
              </a:rPr>
              <a:t>Pr[X = 0 | Y = 1]  · Pr[Y = 1]</a:t>
            </a:r>
            <a:endParaRPr/>
          </a:p>
          <a:p>
            <a:pPr indent="45720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= </a:t>
            </a:r>
            <a:r>
              <a:rPr lang="en">
                <a:highlight>
                  <a:srgbClr val="FFF2CC"/>
                </a:highlight>
              </a:rPr>
              <a:t>⅓ · ¼</a:t>
            </a:r>
            <a:r>
              <a:rPr lang="en"/>
              <a:t> + </a:t>
            </a:r>
            <a:r>
              <a:rPr lang="en">
                <a:highlight>
                  <a:srgbClr val="C9DAF8"/>
                </a:highlight>
              </a:rPr>
              <a:t>½ · ¾</a:t>
            </a:r>
            <a:r>
              <a:rPr lang="en"/>
              <a:t> = 11/24</a:t>
            </a:r>
            <a:endParaRPr>
              <a:highlight>
                <a:srgbClr val="D9EAD3"/>
              </a:highlight>
            </a:endParaRPr>
          </a:p>
        </p:txBody>
      </p:sp>
      <p:graphicFrame>
        <p:nvGraphicFramePr>
          <p:cNvPr id="96" name="Google Shape;96;p19"/>
          <p:cNvGraphicFramePr/>
          <p:nvPr/>
        </p:nvGraphicFramePr>
        <p:xfrm>
          <a:off x="387900" y="1060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{DDD32A19-1A8E-4BE7-9ED6-9546FBB8FA32}</a:tableStyleId>
              </a:tblPr>
              <a:tblGrid>
                <a:gridCol w="1459225"/>
                <a:gridCol w="726875"/>
                <a:gridCol w="6672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</a:t>
                      </a:r>
                      <a:r>
                        <a:rPr lang="en"/>
                        <a:t> = 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</a:t>
                      </a:r>
                      <a:r>
                        <a:rPr lang="en"/>
                        <a:t> = 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Pr[X = x | Y = 0]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⅓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⅔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Pr[X = x | Y = 1]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½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½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97" name="Google Shape;97;p19"/>
          <p:cNvGraphicFramePr/>
          <p:nvPr/>
        </p:nvGraphicFramePr>
        <p:xfrm>
          <a:off x="3241275" y="1060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{DDD32A19-1A8E-4BE7-9ED6-9546FBB8FA32}</a:tableStyleId>
              </a:tblPr>
              <a:tblGrid>
                <a:gridCol w="973825"/>
                <a:gridCol w="684300"/>
                <a:gridCol w="6869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y</a:t>
                      </a:r>
                      <a:r>
                        <a:rPr lang="en"/>
                        <a:t> = 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y</a:t>
                      </a:r>
                      <a:r>
                        <a:rPr lang="en"/>
                        <a:t> = 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Pr[Y = y]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¼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¾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98" name="Google Shape;98;p19"/>
          <p:cNvSpPr txBox="1"/>
          <p:nvPr/>
        </p:nvSpPr>
        <p:spPr>
          <a:xfrm>
            <a:off x="5586300" y="3925750"/>
            <a:ext cx="3432000" cy="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You’ve seen all of this before! We’re just using RVs now instead of events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Conditional expectation (example)</a:t>
            </a:r>
            <a:endParaRPr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311700" y="2278550"/>
            <a:ext cx="8520600" cy="20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E[X | Y = y]?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       E[X | Y = 0] 	= </a:t>
            </a:r>
            <a:r>
              <a:rPr lang="en">
                <a:highlight>
                  <a:srgbClr val="D9EAD3"/>
                </a:highlight>
              </a:rPr>
              <a:t>∑</a:t>
            </a:r>
            <a:r>
              <a:rPr baseline="-25000" lang="en">
                <a:highlight>
                  <a:srgbClr val="D9EAD3"/>
                </a:highlight>
              </a:rPr>
              <a:t>x </a:t>
            </a:r>
            <a:r>
              <a:rPr lang="en">
                <a:highlight>
                  <a:srgbClr val="D9EAD3"/>
                </a:highlight>
              </a:rPr>
              <a:t>x · Pr[X = x | Y = 0]</a:t>
            </a:r>
            <a:endParaRPr>
              <a:highlight>
                <a:srgbClr val="D9EAD3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		= </a:t>
            </a:r>
            <a:r>
              <a:rPr lang="en">
                <a:highlight>
                  <a:srgbClr val="D9EAD3"/>
                </a:highlight>
              </a:rPr>
              <a:t>0 </a:t>
            </a:r>
            <a:r>
              <a:rPr lang="en">
                <a:highlight>
                  <a:srgbClr val="D9EAD3"/>
                </a:highlight>
              </a:rPr>
              <a:t>· ⅓ + 1 · ⅔ </a:t>
            </a:r>
            <a:r>
              <a:rPr lang="en"/>
              <a:t>= ⅔</a:t>
            </a:r>
            <a:endParaRPr>
              <a:highlight>
                <a:srgbClr val="D9EAD3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         E[X | Y = 1] 	= </a:t>
            </a:r>
            <a:r>
              <a:rPr lang="en">
                <a:highlight>
                  <a:srgbClr val="C9DAF8"/>
                </a:highlight>
              </a:rPr>
              <a:t>∑</a:t>
            </a:r>
            <a:r>
              <a:rPr baseline="-25000" lang="en">
                <a:highlight>
                  <a:srgbClr val="C9DAF8"/>
                </a:highlight>
              </a:rPr>
              <a:t>x </a:t>
            </a:r>
            <a:r>
              <a:rPr lang="en">
                <a:highlight>
                  <a:srgbClr val="C9DAF8"/>
                </a:highlight>
              </a:rPr>
              <a:t>x · Pr[X = x | Y = 1]</a:t>
            </a:r>
            <a:endParaRPr>
              <a:highlight>
                <a:srgbClr val="C9DAF8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			= </a:t>
            </a:r>
            <a:r>
              <a:rPr lang="en">
                <a:highlight>
                  <a:srgbClr val="C9DAF8"/>
                </a:highlight>
              </a:rPr>
              <a:t>0 · ½ + 1 · ½</a:t>
            </a:r>
            <a:r>
              <a:rPr lang="en"/>
              <a:t> = ½</a:t>
            </a:r>
            <a:endParaRPr/>
          </a:p>
        </p:txBody>
      </p:sp>
      <p:graphicFrame>
        <p:nvGraphicFramePr>
          <p:cNvPr id="105" name="Google Shape;105;p20"/>
          <p:cNvGraphicFramePr/>
          <p:nvPr/>
        </p:nvGraphicFramePr>
        <p:xfrm>
          <a:off x="387900" y="1060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{DDD32A19-1A8E-4BE7-9ED6-9546FBB8FA32}</a:tableStyleId>
              </a:tblPr>
              <a:tblGrid>
                <a:gridCol w="1459225"/>
                <a:gridCol w="726875"/>
                <a:gridCol w="6672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 = 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 = 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Pr[X = x | Y = 0]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⅓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⅔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Pr[X = x | Y = 1]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½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½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06" name="Google Shape;106;p20"/>
          <p:cNvGraphicFramePr/>
          <p:nvPr/>
        </p:nvGraphicFramePr>
        <p:xfrm>
          <a:off x="3241275" y="1060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{DDD32A19-1A8E-4BE7-9ED6-9546FBB8FA32}</a:tableStyleId>
              </a:tblPr>
              <a:tblGrid>
                <a:gridCol w="973825"/>
                <a:gridCol w="684300"/>
                <a:gridCol w="6869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y = 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y = 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Pr[Y = y]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¼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¾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07" name="Google Shape;107;p20"/>
          <p:cNvGraphicFramePr/>
          <p:nvPr/>
        </p:nvGraphicFramePr>
        <p:xfrm>
          <a:off x="4027925" y="2738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{DDD32A19-1A8E-4BE7-9ED6-9546FBB8FA32}</a:tableStyleId>
              </a:tblPr>
              <a:tblGrid>
                <a:gridCol w="1459225"/>
                <a:gridCol w="726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E[X | Y = 0]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⅔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E[X | Y = 1]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½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Iterated expectation</a:t>
            </a:r>
            <a:endParaRPr/>
          </a:p>
        </p:txBody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311700" y="1152475"/>
            <a:ext cx="8520600" cy="32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E[X|Y]?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It’s a random variable! (for a given value y, specifies what </a:t>
            </a:r>
            <a:r>
              <a:rPr lang="en">
                <a:highlight>
                  <a:srgbClr val="D9EAD3"/>
                </a:highlight>
              </a:rPr>
              <a:t>E[X | Y = y]</a:t>
            </a:r>
            <a:r>
              <a:rPr lang="en"/>
              <a:t> is)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Because it’s a random variable, we can compute its expectation</a:t>
            </a:r>
            <a:endParaRPr/>
          </a:p>
          <a:p>
            <a:pPr indent="-317182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E[E[X | Y]] = ∑</a:t>
            </a:r>
            <a:r>
              <a:rPr baseline="-25000" lang="en"/>
              <a:t>y</a:t>
            </a:r>
            <a:r>
              <a:rPr lang="en">
                <a:highlight>
                  <a:srgbClr val="D9EAD3"/>
                </a:highlight>
              </a:rPr>
              <a:t>E[X | Y = y]</a:t>
            </a:r>
            <a:r>
              <a:rPr lang="en"/>
              <a:t> · </a:t>
            </a:r>
            <a:r>
              <a:rPr lang="en">
                <a:highlight>
                  <a:srgbClr val="FFF2CC"/>
                </a:highlight>
              </a:rPr>
              <a:t>Pr[Y = y]</a:t>
            </a:r>
            <a:endParaRPr>
              <a:highlight>
                <a:srgbClr val="FFF2CC"/>
              </a:highlight>
            </a:endParaRPr>
          </a:p>
          <a:p>
            <a:pPr indent="-29749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>
                <a:highlight>
                  <a:srgbClr val="D9EAD3"/>
                </a:highlight>
              </a:rPr>
              <a:t>E[X | Y = y]</a:t>
            </a:r>
            <a:r>
              <a:rPr lang="en"/>
              <a:t>  = </a:t>
            </a:r>
            <a:r>
              <a:rPr lang="en">
                <a:highlight>
                  <a:srgbClr val="D9EAD3"/>
                </a:highlight>
              </a:rPr>
              <a:t>∑</a:t>
            </a:r>
            <a:r>
              <a:rPr baseline="-25000" lang="en">
                <a:highlight>
                  <a:srgbClr val="D9EAD3"/>
                </a:highlight>
              </a:rPr>
              <a:t>x </a:t>
            </a:r>
            <a:r>
              <a:rPr lang="en">
                <a:highlight>
                  <a:srgbClr val="D9EAD3"/>
                </a:highlight>
              </a:rPr>
              <a:t>x · Pr[X = x | Y = y]</a:t>
            </a:r>
            <a:endParaRPr b="1">
              <a:highlight>
                <a:srgbClr val="D9EAD3"/>
              </a:highlight>
            </a:endParaRPr>
          </a:p>
          <a:p>
            <a:pPr indent="-31718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∑</a:t>
            </a:r>
            <a:r>
              <a:rPr baseline="-25000" lang="en"/>
              <a:t>y</a:t>
            </a:r>
            <a:r>
              <a:rPr lang="en"/>
              <a:t>(</a:t>
            </a:r>
            <a:r>
              <a:rPr lang="en">
                <a:highlight>
                  <a:srgbClr val="D9EAD3"/>
                </a:highlight>
              </a:rPr>
              <a:t>∑</a:t>
            </a:r>
            <a:r>
              <a:rPr baseline="-25000" lang="en">
                <a:highlight>
                  <a:srgbClr val="D9EAD3"/>
                </a:highlight>
              </a:rPr>
              <a:t>x </a:t>
            </a:r>
            <a:r>
              <a:rPr lang="en">
                <a:highlight>
                  <a:srgbClr val="D9EAD3"/>
                </a:highlight>
              </a:rPr>
              <a:t>x · Pr[X = x | Y = y])</a:t>
            </a:r>
            <a:r>
              <a:rPr lang="en"/>
              <a:t> · </a:t>
            </a:r>
            <a:r>
              <a:rPr lang="en">
                <a:highlight>
                  <a:srgbClr val="FFF2CC"/>
                </a:highlight>
              </a:rPr>
              <a:t>Pr[Y = y]</a:t>
            </a:r>
            <a:endParaRPr>
              <a:highlight>
                <a:srgbClr val="D9EAD3"/>
              </a:highlight>
            </a:endParaRPr>
          </a:p>
          <a:p>
            <a:pPr indent="-31718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∑</a:t>
            </a:r>
            <a:r>
              <a:rPr baseline="-25000" lang="en"/>
              <a:t>y</a:t>
            </a:r>
            <a:r>
              <a:rPr lang="en"/>
              <a:t>∑</a:t>
            </a:r>
            <a:r>
              <a:rPr baseline="-25000" lang="en"/>
              <a:t>x </a:t>
            </a:r>
            <a:r>
              <a:rPr lang="en"/>
              <a:t>x · </a:t>
            </a:r>
            <a:r>
              <a:rPr lang="en">
                <a:highlight>
                  <a:srgbClr val="C9DAF8"/>
                </a:highlight>
              </a:rPr>
              <a:t>Pr[X = x | Y = y] · Pr[Y = y]</a:t>
            </a:r>
            <a:endParaRPr/>
          </a:p>
          <a:p>
            <a:pPr indent="-31718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∑</a:t>
            </a:r>
            <a:r>
              <a:rPr baseline="-25000" lang="en"/>
              <a:t>x </a:t>
            </a:r>
            <a:r>
              <a:rPr lang="en"/>
              <a:t>x · </a:t>
            </a:r>
            <a:r>
              <a:rPr lang="en">
                <a:highlight>
                  <a:srgbClr val="C9DAF8"/>
                </a:highlight>
              </a:rPr>
              <a:t>∑</a:t>
            </a:r>
            <a:r>
              <a:rPr baseline="-25000" lang="en">
                <a:highlight>
                  <a:srgbClr val="C9DAF8"/>
                </a:highlight>
              </a:rPr>
              <a:t>y</a:t>
            </a:r>
            <a:r>
              <a:rPr lang="en">
                <a:highlight>
                  <a:srgbClr val="C9DAF8"/>
                </a:highlight>
              </a:rPr>
              <a:t>Pr[X = x | Y = y] · Pr[Y = y]</a:t>
            </a:r>
            <a:endParaRPr>
              <a:highlight>
                <a:srgbClr val="C9DAF8"/>
              </a:highlight>
            </a:endParaRPr>
          </a:p>
          <a:p>
            <a:pPr indent="-31718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∑</a:t>
            </a:r>
            <a:r>
              <a:rPr baseline="-25000" lang="en"/>
              <a:t>x </a:t>
            </a:r>
            <a:r>
              <a:rPr lang="en"/>
              <a:t>x · </a:t>
            </a:r>
            <a:r>
              <a:rPr lang="en">
                <a:highlight>
                  <a:srgbClr val="C9DAF8"/>
                </a:highlight>
              </a:rPr>
              <a:t>Pr[X = x]</a:t>
            </a:r>
            <a:endParaRPr>
              <a:highlight>
                <a:srgbClr val="C9DAF8"/>
              </a:highlight>
            </a:endParaRPr>
          </a:p>
          <a:p>
            <a:pPr indent="-317182" lvl="0" marL="457200" rtl="0" algn="l">
              <a:spcBef>
                <a:spcPts val="0"/>
              </a:spcBef>
              <a:spcAft>
                <a:spcPts val="1600"/>
              </a:spcAft>
              <a:buSzPct val="100000"/>
              <a:buChar char="●"/>
            </a:pPr>
            <a:r>
              <a:rPr lang="en"/>
              <a:t>E[X]</a:t>
            </a:r>
            <a:endParaRPr>
              <a:highlight>
                <a:srgbClr val="C9DAF8"/>
              </a:highlight>
            </a:endParaRPr>
          </a:p>
        </p:txBody>
      </p:sp>
      <p:sp>
        <p:nvSpPr>
          <p:cNvPr id="114" name="Google Shape;114;p21"/>
          <p:cNvSpPr txBox="1"/>
          <p:nvPr/>
        </p:nvSpPr>
        <p:spPr>
          <a:xfrm>
            <a:off x="4479275" y="2351213"/>
            <a:ext cx="4353000" cy="19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Iterated expectation:</a:t>
            </a:r>
            <a:endParaRPr b="1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E[E[X|Y]] = E[X]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also knowns as the Total Expectation Rule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120" name="Google Shape;120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E[X]</a:t>
            </a:r>
            <a:r>
              <a:rPr lang="en"/>
              <a:t> is a number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E[X|Y]</a:t>
            </a:r>
            <a:r>
              <a:rPr lang="en"/>
              <a:t> is a random variable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E[E[X|Y]]</a:t>
            </a:r>
            <a:r>
              <a:rPr lang="en"/>
              <a:t> is a number (specifically, it’s 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E[X]</a:t>
            </a:r>
            <a:r>
              <a:rPr lang="en"/>
              <a:t>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for a bunch of examples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1: store items</a:t>
            </a:r>
            <a:endParaRPr/>
          </a:p>
        </p:txBody>
      </p:sp>
      <p:sp>
        <p:nvSpPr>
          <p:cNvPr id="131" name="Google Shape;131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store has 3 aisles: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first aisle has 20 items with an average price of $80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second aisle has 50 items with an average price of $70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third aisle has 30 items with </a:t>
            </a:r>
            <a:r>
              <a:rPr lang="en"/>
              <a:t>an average price of $60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We randomly pick an item from the store (100 total items). What is the expected price of the item?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1: store items</a:t>
            </a:r>
            <a:endParaRPr/>
          </a:p>
        </p:txBody>
      </p:sp>
      <p:sp>
        <p:nvSpPr>
          <p:cNvPr id="137" name="Google Shape;137;p2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define some random variables: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X = the price of the item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Y = the aisle the item is in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We are trying to find E[X].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we know: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highlight>
                  <a:srgbClr val="FFF2CC"/>
                </a:highlight>
              </a:rPr>
              <a:t>Pr[Y = 1] = 1/5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highlight>
                  <a:srgbClr val="D9EAD3"/>
                </a:highlight>
              </a:rPr>
              <a:t>Pr[Y = 2] = 1/2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highlight>
                  <a:srgbClr val="C9DAF8"/>
                </a:highlight>
              </a:rPr>
              <a:t>Pr[Y = 3] = 3/10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highlight>
                  <a:srgbClr val="FFF2CC"/>
                </a:highlight>
              </a:rPr>
              <a:t>E[X | Y = 1] = 80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highlight>
                  <a:srgbClr val="D9EAD3"/>
                </a:highlight>
              </a:rPr>
              <a:t>E[X | Y = 2] = 70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highlight>
                  <a:srgbClr val="C9DAF8"/>
                </a:highlight>
              </a:rPr>
              <a:t>E[X | Y = 3] = 60</a:t>
            </a:r>
            <a:endParaRPr/>
          </a:p>
        </p:txBody>
      </p:sp>
      <p:sp>
        <p:nvSpPr>
          <p:cNvPr id="138" name="Google Shape;138;p2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r>
              <a:rPr lang="en"/>
              <a:t>E[X] 	= E[E[X|Y]]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= ∑</a:t>
            </a:r>
            <a:r>
              <a:rPr baseline="-25000" lang="en"/>
              <a:t>y</a:t>
            </a:r>
            <a:r>
              <a:rPr lang="en"/>
              <a:t>E[X | Y = y] · Pr[Y = y]</a:t>
            </a:r>
            <a:endParaRPr/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 </a:t>
            </a:r>
            <a:r>
              <a:rPr lang="en">
                <a:highlight>
                  <a:srgbClr val="FFF2CC"/>
                </a:highlight>
              </a:rPr>
              <a:t>80 * 1/5</a:t>
            </a:r>
            <a:r>
              <a:rPr lang="en"/>
              <a:t> + </a:t>
            </a:r>
            <a:r>
              <a:rPr lang="en">
                <a:highlight>
                  <a:srgbClr val="D9EAD3"/>
                </a:highlight>
              </a:rPr>
              <a:t>70 * 1/2</a:t>
            </a:r>
            <a:r>
              <a:rPr lang="en"/>
              <a:t> + </a:t>
            </a:r>
            <a:r>
              <a:rPr lang="en">
                <a:highlight>
                  <a:srgbClr val="C9DAF8"/>
                </a:highlight>
              </a:rPr>
              <a:t>60 * 3/10</a:t>
            </a:r>
            <a:endParaRPr/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 </a:t>
            </a:r>
            <a:r>
              <a:rPr lang="en">
                <a:highlight>
                  <a:srgbClr val="FFF2CC"/>
                </a:highlight>
              </a:rPr>
              <a:t>16</a:t>
            </a:r>
            <a:r>
              <a:rPr lang="en"/>
              <a:t> + </a:t>
            </a:r>
            <a:r>
              <a:rPr lang="en">
                <a:highlight>
                  <a:srgbClr val="D9EAD3"/>
                </a:highlight>
              </a:rPr>
              <a:t>35</a:t>
            </a:r>
            <a:r>
              <a:rPr lang="en"/>
              <a:t> + </a:t>
            </a:r>
            <a:r>
              <a:rPr lang="en">
                <a:highlight>
                  <a:srgbClr val="C9DAF8"/>
                </a:highlight>
              </a:rPr>
              <a:t>18</a:t>
            </a:r>
            <a:endParaRPr>
              <a:highlight>
                <a:srgbClr val="C9DAF8"/>
              </a:highlight>
            </a:endParaRPr>
          </a:p>
          <a:p>
            <a:pPr indent="45720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= 69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2: more coins</a:t>
            </a:r>
            <a:endParaRPr/>
          </a:p>
        </p:txBody>
      </p:sp>
      <p:sp>
        <p:nvSpPr>
          <p:cNvPr id="144" name="Google Shape;144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friend now has a bag of coins: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3 of the coins flip heads with probability ½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5 of the coins flip heads with probability ⅕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 of the </a:t>
            </a:r>
            <a:r>
              <a:rPr lang="en"/>
              <a:t>coins</a:t>
            </a:r>
            <a:r>
              <a:rPr lang="en"/>
              <a:t> flip heads with probability ¾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We randomly pick a coin from the bag and flip it 20 times. How many heads should we expect to get?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"/>
              <a:t>Let’s define some random variables:</a:t>
            </a:r>
            <a:endParaRPr/>
          </a:p>
          <a:p>
            <a:pPr indent="-310832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X = the number of heads</a:t>
            </a:r>
            <a:endParaRPr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Y = which coin we picked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"/>
              <a:t>We are trying to find E[X].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"/>
              <a:t>What we know:</a:t>
            </a:r>
            <a:endParaRPr/>
          </a:p>
          <a:p>
            <a:pPr indent="-310832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>
                <a:highlight>
                  <a:srgbClr val="FFF2CC"/>
                </a:highlight>
              </a:rPr>
              <a:t>X|Y = 1 ~ Binomial(20, ½)</a:t>
            </a:r>
            <a:endParaRPr>
              <a:highlight>
                <a:schemeClr val="lt1"/>
              </a:highlight>
            </a:endParaRPr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>
                <a:highlight>
                  <a:srgbClr val="D9EAD3"/>
                </a:highlight>
              </a:rPr>
              <a:t>X|Y = 2 ~ Binomial(20, ⅕)</a:t>
            </a:r>
            <a:endParaRPr>
              <a:highlight>
                <a:srgbClr val="D9EAD3"/>
              </a:highlight>
            </a:endParaRPr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>
                <a:highlight>
                  <a:srgbClr val="C9DAF8"/>
                </a:highlight>
              </a:rPr>
              <a:t>X|Y = 3 ~ Binomial(20, ¾)</a:t>
            </a:r>
            <a:endParaRPr>
              <a:highlight>
                <a:srgbClr val="C9DAF8"/>
              </a:highlight>
            </a:endParaRPr>
          </a:p>
          <a:p>
            <a:pPr indent="-310832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>
                <a:highlight>
                  <a:srgbClr val="FFF2CC"/>
                </a:highlight>
              </a:rPr>
              <a:t>E[X|Y = 1] =10</a:t>
            </a:r>
            <a:endParaRPr>
              <a:highlight>
                <a:schemeClr val="lt1"/>
              </a:highlight>
            </a:endParaRPr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>
                <a:highlight>
                  <a:srgbClr val="D9EAD3"/>
                </a:highlight>
              </a:rPr>
              <a:t>E[X|Y = 2] = 4</a:t>
            </a:r>
            <a:endParaRPr>
              <a:highlight>
                <a:srgbClr val="D9EAD3"/>
              </a:highlight>
            </a:endParaRPr>
          </a:p>
          <a:p>
            <a:pPr indent="-310832" lvl="0" marL="457200" rtl="0" algn="l">
              <a:spcBef>
                <a:spcPts val="0"/>
              </a:spcBef>
              <a:spcAft>
                <a:spcPts val="1600"/>
              </a:spcAft>
              <a:buSzPct val="100000"/>
              <a:buChar char="●"/>
            </a:pPr>
            <a:r>
              <a:rPr lang="en">
                <a:highlight>
                  <a:srgbClr val="C9DAF8"/>
                </a:highlight>
              </a:rPr>
              <a:t>E[X|Y = 3] = 15</a:t>
            </a:r>
            <a:endParaRPr>
              <a:highlight>
                <a:srgbClr val="C9DAF8"/>
              </a:highlight>
            </a:endParaRPr>
          </a:p>
        </p:txBody>
      </p:sp>
      <p:sp>
        <p:nvSpPr>
          <p:cNvPr id="150" name="Google Shape;150;p2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2: more coins</a:t>
            </a:r>
            <a:endParaRPr/>
          </a:p>
        </p:txBody>
      </p:sp>
      <p:sp>
        <p:nvSpPr>
          <p:cNvPr id="151" name="Google Shape;151;p2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r>
              <a:rPr lang="en"/>
              <a:t>E[X] 	= E[E[X|Y]]</a:t>
            </a:r>
            <a:endParaRPr/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= ∑</a:t>
            </a:r>
            <a:r>
              <a:rPr baseline="-25000" lang="en"/>
              <a:t>y</a:t>
            </a:r>
            <a:r>
              <a:rPr lang="en"/>
              <a:t>E[X | Y = y] · Pr[Y = y]</a:t>
            </a:r>
            <a:endParaRPr/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= </a:t>
            </a:r>
            <a:r>
              <a:rPr lang="en">
                <a:highlight>
                  <a:srgbClr val="FFF2CC"/>
                </a:highlight>
              </a:rPr>
              <a:t>10 · 3/10</a:t>
            </a:r>
            <a:r>
              <a:rPr lang="en"/>
              <a:t> + </a:t>
            </a:r>
            <a:r>
              <a:rPr lang="en">
                <a:highlight>
                  <a:srgbClr val="D9EAD3"/>
                </a:highlight>
              </a:rPr>
              <a:t>4 · 5/10</a:t>
            </a:r>
            <a:r>
              <a:rPr lang="en"/>
              <a:t> + </a:t>
            </a:r>
            <a:r>
              <a:rPr lang="en">
                <a:highlight>
                  <a:srgbClr val="C9DAF8"/>
                </a:highlight>
              </a:rPr>
              <a:t>15 · 2/10</a:t>
            </a:r>
            <a:endParaRPr>
              <a:highlight>
                <a:srgbClr val="C9DAF8"/>
              </a:highlight>
            </a:endParaRPr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 </a:t>
            </a:r>
            <a:r>
              <a:rPr lang="en">
                <a:highlight>
                  <a:srgbClr val="FFF2CC"/>
                </a:highlight>
              </a:rPr>
              <a:t>3</a:t>
            </a:r>
            <a:r>
              <a:rPr lang="en"/>
              <a:t> + </a:t>
            </a:r>
            <a:r>
              <a:rPr lang="en">
                <a:highlight>
                  <a:srgbClr val="D9EAD3"/>
                </a:highlight>
              </a:rPr>
              <a:t>2</a:t>
            </a:r>
            <a:r>
              <a:rPr lang="en"/>
              <a:t> + </a:t>
            </a:r>
            <a:r>
              <a:rPr lang="en">
                <a:highlight>
                  <a:srgbClr val="C9DAF8"/>
                </a:highlight>
              </a:rPr>
              <a:t>3</a:t>
            </a:r>
            <a:endParaRPr>
              <a:highlight>
                <a:srgbClr val="C9DAF8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	= 8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3: even more coins</a:t>
            </a:r>
            <a:endParaRPr/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let’s say you pick a new coin each time you flip (you put the one you flipped back into the bag).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How many heads should you expect?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/>
          <p:nvPr>
            <p:ph idx="1" type="body"/>
          </p:nvPr>
        </p:nvSpPr>
        <p:spPr>
          <a:xfrm>
            <a:off x="311700" y="1152475"/>
            <a:ext cx="3999900" cy="334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define some random variables:</a:t>
            </a:r>
            <a:endParaRPr/>
          </a:p>
          <a:p>
            <a:pPr indent="-310832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X = the number of heads</a:t>
            </a:r>
            <a:endParaRPr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Y = which coin we picked</a:t>
            </a:r>
            <a:endParaRPr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X</a:t>
            </a:r>
            <a:r>
              <a:rPr baseline="-25000" lang="en"/>
              <a:t>i</a:t>
            </a:r>
            <a:r>
              <a:rPr lang="en"/>
              <a:t> = indicator variable for i</a:t>
            </a:r>
            <a:r>
              <a:rPr baseline="30000" lang="en"/>
              <a:t>th </a:t>
            </a:r>
            <a:r>
              <a:rPr lang="en"/>
              <a:t>flip</a:t>
            </a:r>
            <a:endParaRPr/>
          </a:p>
          <a:p>
            <a:pPr indent="-29908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1 if heads</a:t>
            </a:r>
            <a:endParaRPr/>
          </a:p>
          <a:p>
            <a:pPr indent="-29908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0 else</a:t>
            </a:r>
            <a:endParaRPr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X = X</a:t>
            </a:r>
            <a:r>
              <a:rPr baseline="-25000" lang="en"/>
              <a:t>1 </a:t>
            </a:r>
            <a:r>
              <a:rPr lang="en"/>
              <a:t>+ X</a:t>
            </a:r>
            <a:r>
              <a:rPr baseline="-25000" lang="en"/>
              <a:t>2</a:t>
            </a:r>
            <a:r>
              <a:rPr lang="en"/>
              <a:t> + … + X</a:t>
            </a:r>
            <a:r>
              <a:rPr baseline="-25000" lang="en"/>
              <a:t>20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We are trying to find E[X].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we know:</a:t>
            </a:r>
            <a:endParaRPr/>
          </a:p>
          <a:p>
            <a:pPr indent="-310832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E[X] = E[</a:t>
            </a:r>
            <a:r>
              <a:rPr lang="en"/>
              <a:t>X</a:t>
            </a:r>
            <a:r>
              <a:rPr baseline="-25000" lang="en"/>
              <a:t>1 </a:t>
            </a:r>
            <a:r>
              <a:rPr lang="en"/>
              <a:t>+ X</a:t>
            </a:r>
            <a:r>
              <a:rPr baseline="-25000" lang="en"/>
              <a:t>2</a:t>
            </a:r>
            <a:r>
              <a:rPr lang="en"/>
              <a:t> + … + X</a:t>
            </a:r>
            <a:r>
              <a:rPr baseline="-25000" lang="en"/>
              <a:t>20</a:t>
            </a:r>
            <a:r>
              <a:rPr lang="en"/>
              <a:t>]</a:t>
            </a:r>
            <a:endParaRPr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E[X] = E[X</a:t>
            </a:r>
            <a:r>
              <a:rPr baseline="-25000" lang="en"/>
              <a:t>1</a:t>
            </a:r>
            <a:r>
              <a:rPr lang="en"/>
              <a:t>] + E[X</a:t>
            </a:r>
            <a:r>
              <a:rPr baseline="-25000" lang="en"/>
              <a:t>2</a:t>
            </a:r>
            <a:r>
              <a:rPr lang="en"/>
              <a:t>] + … + E[X</a:t>
            </a:r>
            <a:r>
              <a:rPr baseline="-25000" lang="en"/>
              <a:t>20</a:t>
            </a:r>
            <a:r>
              <a:rPr lang="en"/>
              <a:t>]</a:t>
            </a:r>
            <a:endParaRPr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E[X] = 20E[X</a:t>
            </a:r>
            <a:r>
              <a:rPr baseline="-25000" lang="en"/>
              <a:t>1</a:t>
            </a:r>
            <a:r>
              <a:rPr lang="en"/>
              <a:t>]</a:t>
            </a:r>
            <a:endParaRPr/>
          </a:p>
        </p:txBody>
      </p:sp>
      <p:sp>
        <p:nvSpPr>
          <p:cNvPr id="163" name="Google Shape;163;p29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3: even more coins</a:t>
            </a:r>
            <a:endParaRPr/>
          </a:p>
        </p:txBody>
      </p:sp>
      <p:sp>
        <p:nvSpPr>
          <p:cNvPr id="164" name="Google Shape;164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E[X</a:t>
            </a:r>
            <a:r>
              <a:rPr baseline="-25000" lang="en"/>
              <a:t>1</a:t>
            </a:r>
            <a:r>
              <a:rPr lang="en"/>
              <a:t>] 	= E[E[X</a:t>
            </a:r>
            <a:r>
              <a:rPr baseline="-25000" lang="en"/>
              <a:t>1</a:t>
            </a:r>
            <a:r>
              <a:rPr lang="en"/>
              <a:t>|Y]]</a:t>
            </a:r>
            <a:endParaRPr/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 ∑</a:t>
            </a:r>
            <a:r>
              <a:rPr baseline="-25000" lang="en"/>
              <a:t>y</a:t>
            </a:r>
            <a:r>
              <a:rPr lang="en"/>
              <a:t>E[X</a:t>
            </a:r>
            <a:r>
              <a:rPr baseline="-25000" lang="en"/>
              <a:t>1</a:t>
            </a:r>
            <a:r>
              <a:rPr lang="en"/>
              <a:t>| Y = y] · Pr[Y = y]</a:t>
            </a:r>
            <a:endParaRPr/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 </a:t>
            </a:r>
            <a:r>
              <a:rPr lang="en">
                <a:highlight>
                  <a:srgbClr val="FFF2CC"/>
                </a:highlight>
              </a:rPr>
              <a:t>½ </a:t>
            </a:r>
            <a:r>
              <a:rPr lang="en">
                <a:highlight>
                  <a:srgbClr val="FFF2CC"/>
                </a:highlight>
              </a:rPr>
              <a:t>· 3/10</a:t>
            </a:r>
            <a:r>
              <a:rPr lang="en"/>
              <a:t> + </a:t>
            </a:r>
            <a:r>
              <a:rPr lang="en">
                <a:highlight>
                  <a:srgbClr val="D9EAD3"/>
                </a:highlight>
              </a:rPr>
              <a:t>⅕</a:t>
            </a:r>
            <a:r>
              <a:rPr lang="en">
                <a:highlight>
                  <a:srgbClr val="D9EAD3"/>
                </a:highlight>
              </a:rPr>
              <a:t> · 5/10</a:t>
            </a:r>
            <a:r>
              <a:rPr lang="en"/>
              <a:t> + </a:t>
            </a:r>
            <a:r>
              <a:rPr lang="en">
                <a:highlight>
                  <a:srgbClr val="C9DAF8"/>
                </a:highlight>
              </a:rPr>
              <a:t>¾</a:t>
            </a:r>
            <a:r>
              <a:rPr lang="en">
                <a:highlight>
                  <a:srgbClr val="C9DAF8"/>
                </a:highlight>
              </a:rPr>
              <a:t> · 2/10</a:t>
            </a:r>
            <a:endParaRPr>
              <a:highlight>
                <a:srgbClr val="C9DAF8"/>
              </a:highlight>
            </a:endParaRPr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 </a:t>
            </a:r>
            <a:r>
              <a:rPr lang="en">
                <a:highlight>
                  <a:srgbClr val="FFF2CC"/>
                </a:highlight>
              </a:rPr>
              <a:t>3/20</a:t>
            </a:r>
            <a:r>
              <a:rPr lang="en"/>
              <a:t> + </a:t>
            </a:r>
            <a:r>
              <a:rPr lang="en">
                <a:highlight>
                  <a:srgbClr val="D9EAD3"/>
                </a:highlight>
              </a:rPr>
              <a:t>1/10</a:t>
            </a:r>
            <a:r>
              <a:rPr lang="en"/>
              <a:t> + </a:t>
            </a:r>
            <a:r>
              <a:rPr lang="en">
                <a:highlight>
                  <a:srgbClr val="C9DAF8"/>
                </a:highlight>
              </a:rPr>
              <a:t>3/20</a:t>
            </a:r>
            <a:endParaRPr>
              <a:highlight>
                <a:srgbClr val="C9DAF8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= 8/20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E[X] = 20E[X</a:t>
            </a:r>
            <a:r>
              <a:rPr baseline="-25000" lang="en"/>
              <a:t>i</a:t>
            </a:r>
            <a:r>
              <a:rPr lang="en"/>
              <a:t>] = 8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4: INFINITE coins!!</a:t>
            </a:r>
            <a:endParaRPr/>
          </a:p>
        </p:txBody>
      </p:sp>
      <p:sp>
        <p:nvSpPr>
          <p:cNvPr id="170" name="Google Shape;170;p30"/>
          <p:cNvSpPr txBox="1"/>
          <p:nvPr>
            <p:ph idx="1" type="body"/>
          </p:nvPr>
        </p:nvSpPr>
        <p:spPr>
          <a:xfrm>
            <a:off x="311700" y="1152475"/>
            <a:ext cx="8520600" cy="33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let’s say you pick a random number N ≥ 0. Then, you perform this trial (20 flips) N times. What is the expected number of heads?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Is this just 8E[N]?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Let’s define some random variables: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X</a:t>
            </a:r>
            <a:r>
              <a:rPr baseline="-25000" lang="en"/>
              <a:t>i</a:t>
            </a:r>
            <a:r>
              <a:rPr lang="en"/>
              <a:t> = the number of heads in the i</a:t>
            </a:r>
            <a:r>
              <a:rPr baseline="30000" lang="en"/>
              <a:t>th </a:t>
            </a:r>
            <a:r>
              <a:rPr lang="en"/>
              <a:t>trial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X = the total number of heads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X = </a:t>
            </a:r>
            <a:r>
              <a:rPr lang="en"/>
              <a:t>X</a:t>
            </a:r>
            <a:r>
              <a:rPr baseline="-25000" lang="en"/>
              <a:t>1</a:t>
            </a:r>
            <a:r>
              <a:rPr lang="en"/>
              <a:t> + X</a:t>
            </a:r>
            <a:r>
              <a:rPr baseline="-25000" lang="en"/>
              <a:t>2</a:t>
            </a:r>
            <a:r>
              <a:rPr lang="en"/>
              <a:t> + … + X</a:t>
            </a:r>
            <a:r>
              <a:rPr baseline="-25000" lang="en"/>
              <a:t>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We are trying to find E[X].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4: infinite coins</a:t>
            </a:r>
            <a:endParaRPr/>
          </a:p>
        </p:txBody>
      </p:sp>
      <p:sp>
        <p:nvSpPr>
          <p:cNvPr id="176" name="Google Shape;176;p31"/>
          <p:cNvSpPr txBox="1"/>
          <p:nvPr>
            <p:ph idx="1" type="body"/>
          </p:nvPr>
        </p:nvSpPr>
        <p:spPr>
          <a:xfrm>
            <a:off x="311700" y="1152475"/>
            <a:ext cx="8520600" cy="33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E[X]	= E[E[X|N]]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= ∑</a:t>
            </a:r>
            <a:r>
              <a:rPr baseline="-25000" lang="en"/>
              <a:t>n</a:t>
            </a:r>
            <a:r>
              <a:rPr lang="en">
                <a:highlight>
                  <a:srgbClr val="FFF2CC"/>
                </a:highlight>
              </a:rPr>
              <a:t>E[X | N = n]</a:t>
            </a:r>
            <a:r>
              <a:rPr lang="en"/>
              <a:t> · </a:t>
            </a:r>
            <a:r>
              <a:rPr lang="en">
                <a:highlight>
                  <a:srgbClr val="C9DAF8"/>
                </a:highlight>
              </a:rPr>
              <a:t>Pr[N = n]</a:t>
            </a:r>
            <a:endParaRPr>
              <a:highlight>
                <a:srgbClr val="C9DAF8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= </a:t>
            </a:r>
            <a:r>
              <a:rPr lang="en"/>
              <a:t>∑</a:t>
            </a:r>
            <a:r>
              <a:rPr baseline="-25000" lang="en"/>
              <a:t>n</a:t>
            </a:r>
            <a:r>
              <a:rPr lang="en">
                <a:highlight>
                  <a:srgbClr val="FFF2CC"/>
                </a:highlight>
              </a:rPr>
              <a:t>n · E[X</a:t>
            </a:r>
            <a:r>
              <a:rPr baseline="-25000" lang="en">
                <a:highlight>
                  <a:srgbClr val="FFF2CC"/>
                </a:highlight>
              </a:rPr>
              <a:t>1</a:t>
            </a:r>
            <a:r>
              <a:rPr lang="en">
                <a:highlight>
                  <a:srgbClr val="FFF2CC"/>
                </a:highlight>
              </a:rPr>
              <a:t>]</a:t>
            </a:r>
            <a:r>
              <a:rPr lang="en"/>
              <a:t> · </a:t>
            </a:r>
            <a:r>
              <a:rPr lang="en">
                <a:highlight>
                  <a:srgbClr val="C9DAF8"/>
                </a:highlight>
              </a:rPr>
              <a:t>Pr[N = n]</a:t>
            </a:r>
            <a:endParaRPr>
              <a:highlight>
                <a:srgbClr val="C9DAF8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= E[X</a:t>
            </a:r>
            <a:r>
              <a:rPr baseline="-25000" lang="en"/>
              <a:t>1</a:t>
            </a:r>
            <a:r>
              <a:rPr lang="en"/>
              <a:t>] · </a:t>
            </a:r>
            <a:r>
              <a:rPr lang="en">
                <a:highlight>
                  <a:srgbClr val="D9EAD3"/>
                </a:highlight>
              </a:rPr>
              <a:t>∑</a:t>
            </a:r>
            <a:r>
              <a:rPr baseline="-25000" lang="en">
                <a:highlight>
                  <a:srgbClr val="D9EAD3"/>
                </a:highlight>
              </a:rPr>
              <a:t>n</a:t>
            </a:r>
            <a:r>
              <a:rPr lang="en">
                <a:highlight>
                  <a:srgbClr val="D9EAD3"/>
                </a:highlight>
              </a:rPr>
              <a:t>n · Pr[N = n]</a:t>
            </a:r>
            <a:endParaRPr>
              <a:highlight>
                <a:srgbClr val="D9EAD3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	= E[X</a:t>
            </a:r>
            <a:r>
              <a:rPr baseline="-25000" lang="en"/>
              <a:t>1</a:t>
            </a:r>
            <a:r>
              <a:rPr lang="en"/>
              <a:t>] · </a:t>
            </a:r>
            <a:r>
              <a:rPr lang="en">
                <a:highlight>
                  <a:srgbClr val="D9EAD3"/>
                </a:highlight>
              </a:rPr>
              <a:t>E[N]</a:t>
            </a:r>
            <a:endParaRPr>
              <a:highlight>
                <a:srgbClr val="D9EAD3"/>
              </a:highlight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2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Wald’s identity</a:t>
            </a:r>
            <a:endParaRPr/>
          </a:p>
        </p:txBody>
      </p:sp>
      <p:sp>
        <p:nvSpPr>
          <p:cNvPr id="182" name="Google Shape;182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 X</a:t>
            </a:r>
            <a:r>
              <a:rPr baseline="-25000" lang="en"/>
              <a:t>1</a:t>
            </a:r>
            <a:r>
              <a:rPr lang="en"/>
              <a:t>, X</a:t>
            </a:r>
            <a:r>
              <a:rPr baseline="-25000" lang="en"/>
              <a:t>2</a:t>
            </a:r>
            <a:r>
              <a:rPr lang="en"/>
              <a:t>, X</a:t>
            </a:r>
            <a:r>
              <a:rPr baseline="-25000" lang="en"/>
              <a:t>3</a:t>
            </a:r>
            <a:r>
              <a:rPr lang="en"/>
              <a:t>, … be </a:t>
            </a:r>
            <a:r>
              <a:rPr i="1" lang="en"/>
              <a:t>independent and identically distributed </a:t>
            </a:r>
            <a:r>
              <a:rPr lang="en"/>
              <a:t>(iid).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Let N be a random variable with nonnegative integer values that is independent of each X</a:t>
            </a:r>
            <a:r>
              <a:rPr baseline="-25000" lang="en"/>
              <a:t>i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Let X = </a:t>
            </a:r>
            <a:r>
              <a:rPr lang="en"/>
              <a:t>X</a:t>
            </a:r>
            <a:r>
              <a:rPr baseline="-25000" lang="en"/>
              <a:t>1 </a:t>
            </a:r>
            <a:r>
              <a:rPr lang="en"/>
              <a:t>+ X</a:t>
            </a:r>
            <a:r>
              <a:rPr baseline="-25000" lang="en"/>
              <a:t>2</a:t>
            </a:r>
            <a:r>
              <a:rPr lang="en"/>
              <a:t> + … + X</a:t>
            </a:r>
            <a:r>
              <a:rPr baseline="-25000" lang="en"/>
              <a:t>N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Wald’s identity: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E[X] = E[X</a:t>
            </a:r>
            <a:r>
              <a:rPr baseline="-25000" lang="en"/>
              <a:t>1</a:t>
            </a:r>
            <a:r>
              <a:rPr lang="en"/>
              <a:t>]E[N]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examples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5: rolling dice</a:t>
            </a:r>
            <a:endParaRPr/>
          </a:p>
        </p:txBody>
      </p:sp>
      <p:sp>
        <p:nvSpPr>
          <p:cNvPr id="193" name="Google Shape;193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say you roll a fair 6-sided die until the outcome is not a 6.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is the expected value of the outcome?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5"/>
          <p:cNvSpPr txBox="1"/>
          <p:nvPr>
            <p:ph idx="1" type="body"/>
          </p:nvPr>
        </p:nvSpPr>
        <p:spPr>
          <a:xfrm>
            <a:off x="311700" y="1152475"/>
            <a:ext cx="3999900" cy="334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define some random variables: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X = the result of the die roll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Y = the number of times we roll a 6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We are trying to find E[X].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we know: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Pr[Y = n] = ⅙</a:t>
            </a:r>
            <a:r>
              <a:rPr baseline="30000" lang="en"/>
              <a:t>n</a:t>
            </a:r>
            <a:r>
              <a:rPr lang="en"/>
              <a:t> · ⅚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Pr[X = i | Y = n] = ?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This is just Pr[X = i], which doesn’t help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Pr[X = i, Y = n] = ⅙</a:t>
            </a:r>
            <a:r>
              <a:rPr baseline="30000" lang="en"/>
              <a:t>n+1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n sixes in a row, then one i</a:t>
            </a:r>
            <a:endParaRPr/>
          </a:p>
        </p:txBody>
      </p:sp>
      <p:sp>
        <p:nvSpPr>
          <p:cNvPr id="199" name="Google Shape;199;p3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5: rolling dice</a:t>
            </a:r>
            <a:endParaRPr/>
          </a:p>
        </p:txBody>
      </p:sp>
      <p:sp>
        <p:nvSpPr>
          <p:cNvPr id="200" name="Google Shape;200;p35"/>
          <p:cNvSpPr txBox="1"/>
          <p:nvPr>
            <p:ph idx="2" type="body"/>
          </p:nvPr>
        </p:nvSpPr>
        <p:spPr>
          <a:xfrm>
            <a:off x="4454975" y="1152475"/>
            <a:ext cx="4377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Pr[X = i] 	= </a:t>
            </a:r>
            <a:r>
              <a:rPr lang="en"/>
              <a:t>∑</a:t>
            </a:r>
            <a:r>
              <a:rPr baseline="-25000" lang="en"/>
              <a:t>y</a:t>
            </a:r>
            <a:r>
              <a:rPr lang="en"/>
              <a:t>Pr[X = i, Y = y]</a:t>
            </a:r>
            <a:endParaRPr>
              <a:highlight>
                <a:srgbClr val="D9EAD3"/>
              </a:highlight>
            </a:endParaRPr>
          </a:p>
          <a:p>
            <a:pPr indent="45720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 ⅙ + ⅙</a:t>
            </a:r>
            <a:r>
              <a:rPr baseline="30000" lang="en"/>
              <a:t>2</a:t>
            </a:r>
            <a:r>
              <a:rPr lang="en"/>
              <a:t> + ⅙</a:t>
            </a:r>
            <a:r>
              <a:rPr baseline="30000" lang="en"/>
              <a:t>3</a:t>
            </a:r>
            <a:r>
              <a:rPr lang="en"/>
              <a:t> + …</a:t>
            </a:r>
            <a:endParaRPr/>
          </a:p>
          <a:p>
            <a:pPr indent="45720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 ⅙ / (1 - ⅙)</a:t>
            </a:r>
            <a:endParaRPr/>
          </a:p>
          <a:p>
            <a:pPr indent="45720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 ⅙ / ⅚</a:t>
            </a:r>
            <a:endParaRPr/>
          </a:p>
          <a:p>
            <a:pPr indent="45720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 ⅕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  E[X] = ∑</a:t>
            </a:r>
            <a:r>
              <a:rPr baseline="-25000" lang="en"/>
              <a:t>x</a:t>
            </a:r>
            <a:r>
              <a:rPr lang="en">
                <a:highlight>
                  <a:srgbClr val="D9EAD3"/>
                </a:highlight>
              </a:rPr>
              <a:t>x</a:t>
            </a:r>
            <a:r>
              <a:rPr lang="en"/>
              <a:t> · </a:t>
            </a:r>
            <a:r>
              <a:rPr lang="en">
                <a:highlight>
                  <a:srgbClr val="FFF2CC"/>
                </a:highlight>
              </a:rPr>
              <a:t>Pr[X = x]</a:t>
            </a:r>
            <a:endParaRPr>
              <a:highlight>
                <a:srgbClr val="FFF2CC"/>
              </a:highlight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= </a:t>
            </a:r>
            <a:r>
              <a:rPr lang="en">
                <a:highlight>
                  <a:srgbClr val="FFF2CC"/>
                </a:highlight>
              </a:rPr>
              <a:t>⅕</a:t>
            </a:r>
            <a:r>
              <a:rPr lang="en"/>
              <a:t> · </a:t>
            </a:r>
            <a:r>
              <a:rPr lang="en">
                <a:highlight>
                  <a:srgbClr val="D9EAD3"/>
                </a:highlight>
              </a:rPr>
              <a:t>(1 + 2 + 3 + 4 + 5)</a:t>
            </a:r>
            <a:endParaRPr>
              <a:highlight>
                <a:srgbClr val="D9EAD3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	  = 3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6"/>
          <p:cNvSpPr txBox="1"/>
          <p:nvPr>
            <p:ph idx="1" type="body"/>
          </p:nvPr>
        </p:nvSpPr>
        <p:spPr>
          <a:xfrm>
            <a:off x="311700" y="1152475"/>
            <a:ext cx="3999900" cy="33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define some random variables: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X = the result of the die roll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Y = the number of flips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We are trying to find E[X].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we know: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Pr[X = i, Y = n] = ⅙</a:t>
            </a:r>
            <a:r>
              <a:rPr baseline="30000" lang="en"/>
              <a:t>n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roll a six n - 1 times, then i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Pr[X = i] = ∑</a:t>
            </a:r>
            <a:r>
              <a:rPr baseline="-25000" lang="en"/>
              <a:t>y</a:t>
            </a:r>
            <a:r>
              <a:rPr lang="en"/>
              <a:t>Pr[X = i, Y = y]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(this makes the bounds cleaner)</a:t>
            </a:r>
            <a:endParaRPr/>
          </a:p>
        </p:txBody>
      </p:sp>
      <p:sp>
        <p:nvSpPr>
          <p:cNvPr id="206" name="Google Shape;206;p3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5: rolling dice</a:t>
            </a:r>
            <a:endParaRPr/>
          </a:p>
        </p:txBody>
      </p:sp>
      <p:sp>
        <p:nvSpPr>
          <p:cNvPr id="207" name="Google Shape;207;p36"/>
          <p:cNvSpPr txBox="1"/>
          <p:nvPr>
            <p:ph idx="2" type="body"/>
          </p:nvPr>
        </p:nvSpPr>
        <p:spPr>
          <a:xfrm>
            <a:off x="4454975" y="1152475"/>
            <a:ext cx="4377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Pr[X = i] 	= ∑</a:t>
            </a:r>
            <a:r>
              <a:rPr baseline="-25000" lang="en"/>
              <a:t>y</a:t>
            </a:r>
            <a:r>
              <a:rPr lang="en"/>
              <a:t>Pr[X = i, Y = y]</a:t>
            </a:r>
            <a:endParaRPr>
              <a:highlight>
                <a:srgbClr val="D9EAD3"/>
              </a:highlight>
            </a:endParaRPr>
          </a:p>
          <a:p>
            <a:pPr indent="45720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 ⅙ + ⅙</a:t>
            </a:r>
            <a:r>
              <a:rPr baseline="30000" lang="en"/>
              <a:t>2</a:t>
            </a:r>
            <a:r>
              <a:rPr lang="en"/>
              <a:t> + ⅙</a:t>
            </a:r>
            <a:r>
              <a:rPr baseline="30000" lang="en"/>
              <a:t>3</a:t>
            </a:r>
            <a:r>
              <a:rPr lang="en"/>
              <a:t> + …</a:t>
            </a:r>
            <a:endParaRPr/>
          </a:p>
          <a:p>
            <a:pPr indent="45720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 ⅙ / (1 - ⅙)</a:t>
            </a:r>
            <a:endParaRPr/>
          </a:p>
          <a:p>
            <a:pPr indent="45720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 ⅙ / ⅚</a:t>
            </a:r>
            <a:endParaRPr/>
          </a:p>
          <a:p>
            <a:pPr indent="45720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 ⅕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  E[X] = ∑</a:t>
            </a:r>
            <a:r>
              <a:rPr baseline="-25000" lang="en"/>
              <a:t>x</a:t>
            </a:r>
            <a:r>
              <a:rPr lang="en">
                <a:highlight>
                  <a:srgbClr val="D9EAD3"/>
                </a:highlight>
              </a:rPr>
              <a:t>x</a:t>
            </a:r>
            <a:r>
              <a:rPr lang="en"/>
              <a:t> · </a:t>
            </a:r>
            <a:r>
              <a:rPr lang="en">
                <a:highlight>
                  <a:srgbClr val="FFF2CC"/>
                </a:highlight>
              </a:rPr>
              <a:t>Pr[X = x]</a:t>
            </a:r>
            <a:endParaRPr>
              <a:highlight>
                <a:srgbClr val="FFF2CC"/>
              </a:highlight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= </a:t>
            </a:r>
            <a:r>
              <a:rPr lang="en">
                <a:highlight>
                  <a:srgbClr val="FFF2CC"/>
                </a:highlight>
              </a:rPr>
              <a:t>⅕</a:t>
            </a:r>
            <a:r>
              <a:rPr lang="en"/>
              <a:t> · </a:t>
            </a:r>
            <a:r>
              <a:rPr lang="en">
                <a:highlight>
                  <a:srgbClr val="D9EAD3"/>
                </a:highlight>
              </a:rPr>
              <a:t>(1 + 2 + 3 + 4 + 5)</a:t>
            </a:r>
            <a:endParaRPr>
              <a:highlight>
                <a:srgbClr val="D9EAD3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	  = 3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6: Geometric distribution revisited</a:t>
            </a:r>
            <a:endParaRPr/>
          </a:p>
        </p:txBody>
      </p:sp>
      <p:sp>
        <p:nvSpPr>
          <p:cNvPr id="213" name="Google Shape;213;p37"/>
          <p:cNvSpPr txBox="1"/>
          <p:nvPr>
            <p:ph idx="1" type="body"/>
          </p:nvPr>
        </p:nvSpPr>
        <p:spPr>
          <a:xfrm>
            <a:off x="311700" y="1152475"/>
            <a:ext cx="8520600" cy="33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say you’re like me and you forgot what Tail Sum is. Let’s formalize the other way we computed it in the notes.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Let’s define some random variables:</a:t>
            </a:r>
            <a:endParaRPr/>
          </a:p>
          <a:p>
            <a:pPr indent="-325755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X ~ Geometric(p)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Y = the result of the first flip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>
                <a:highlight>
                  <a:srgbClr val="D9EAD3"/>
                </a:highlight>
              </a:rPr>
              <a:t>1 if heads</a:t>
            </a:r>
            <a:r>
              <a:rPr lang="en"/>
              <a:t>, with probability </a:t>
            </a:r>
            <a:r>
              <a:rPr lang="en"/>
              <a:t>p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>
                <a:highlight>
                  <a:srgbClr val="FFF2CC"/>
                </a:highlight>
              </a:rPr>
              <a:t>0 if tails</a:t>
            </a:r>
            <a:r>
              <a:rPr lang="en"/>
              <a:t>, with probability 1-p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E[X]	= </a:t>
            </a:r>
            <a:r>
              <a:rPr lang="en">
                <a:highlight>
                  <a:srgbClr val="D9EAD3"/>
                </a:highlight>
              </a:rPr>
              <a:t>E[X | Y = 1]</a:t>
            </a:r>
            <a:r>
              <a:rPr lang="en">
                <a:highlight>
                  <a:srgbClr val="D9EAD3"/>
                </a:highlight>
              </a:rPr>
              <a:t> · Pr[Y = 1]</a:t>
            </a:r>
            <a:r>
              <a:rPr lang="en"/>
              <a:t> + </a:t>
            </a:r>
            <a:r>
              <a:rPr lang="en">
                <a:highlight>
                  <a:srgbClr val="FFF2CC"/>
                </a:highlight>
              </a:rPr>
              <a:t>E[X | Y = 0] · Pr[Y = 0]</a:t>
            </a:r>
            <a:endParaRPr>
              <a:highlight>
                <a:srgbClr val="FFF2CC"/>
              </a:highlight>
            </a:endParaRPr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 </a:t>
            </a:r>
            <a:r>
              <a:rPr lang="en">
                <a:highlight>
                  <a:srgbClr val="D9EAD3"/>
                </a:highlight>
              </a:rPr>
              <a:t>1 · p</a:t>
            </a:r>
            <a:r>
              <a:rPr lang="en"/>
              <a:t> + </a:t>
            </a:r>
            <a:r>
              <a:rPr lang="en">
                <a:highlight>
                  <a:srgbClr val="FFF2CC"/>
                </a:highlight>
              </a:rPr>
              <a:t>(1 - p)(1 + E[X])</a:t>
            </a:r>
            <a:endParaRPr/>
          </a:p>
          <a:p>
            <a:pPr indent="45720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= </a:t>
            </a:r>
            <a:r>
              <a:rPr lang="en">
                <a:highlight>
                  <a:srgbClr val="D9EAD3"/>
                </a:highlight>
              </a:rPr>
              <a:t>p</a:t>
            </a:r>
            <a:r>
              <a:rPr lang="en"/>
              <a:t> + </a:t>
            </a:r>
            <a:r>
              <a:rPr lang="en">
                <a:highlight>
                  <a:srgbClr val="FFF2CC"/>
                </a:highlight>
              </a:rPr>
              <a:t>1 - p + E[X] - (p · E[X])</a:t>
            </a:r>
            <a:endParaRPr>
              <a:highlight>
                <a:srgbClr val="FFF2CC"/>
              </a:highlight>
            </a:endParaRPr>
          </a:p>
        </p:txBody>
      </p:sp>
      <p:sp>
        <p:nvSpPr>
          <p:cNvPr id="214" name="Google Shape;214;p37"/>
          <p:cNvSpPr txBox="1"/>
          <p:nvPr>
            <p:ph idx="4294967295" type="body"/>
          </p:nvPr>
        </p:nvSpPr>
        <p:spPr>
          <a:xfrm>
            <a:off x="5407825" y="3184525"/>
            <a:ext cx="3424500" cy="138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E[X] = 1 + E[X] - (p · E[X])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 · E[X] = 1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E[X] = 1/p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7: we apparently only flip coins</a:t>
            </a:r>
            <a:endParaRPr/>
          </a:p>
        </p:txBody>
      </p:sp>
      <p:sp>
        <p:nvSpPr>
          <p:cNvPr id="220" name="Google Shape;220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the expected number of flips until we get two heads in a row?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Let’s define some random variables: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X = </a:t>
            </a:r>
            <a:r>
              <a:rPr lang="en"/>
              <a:t>the number of flips until two heads in a row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X ~ Geometric(p</a:t>
            </a:r>
            <a:r>
              <a:rPr baseline="30000" lang="en"/>
              <a:t>2</a:t>
            </a:r>
            <a:r>
              <a:rPr lang="en"/>
              <a:t>)?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This would only be if we flipped coins two at a time.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9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7: we apparently only flip coins</a:t>
            </a:r>
            <a:endParaRPr/>
          </a:p>
        </p:txBody>
      </p:sp>
      <p:sp>
        <p:nvSpPr>
          <p:cNvPr id="226" name="Google Shape;226;p3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Let’s define some (more) random variables: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Y ~ Geometric(p)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in other words, the number of flips until one heads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Z = the number of remaining flips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We are (still) trying to find E[X].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we know: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E[Y] = 1/p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E[X] = E[Y] + E[Z]</a:t>
            </a:r>
            <a:endParaRPr/>
          </a:p>
        </p:txBody>
      </p:sp>
      <p:sp>
        <p:nvSpPr>
          <p:cNvPr id="227" name="Google Shape;227;p3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E[X]	= </a:t>
            </a:r>
            <a:r>
              <a:rPr lang="en">
                <a:highlight>
                  <a:srgbClr val="FFF2CC"/>
                </a:highlight>
              </a:rPr>
              <a:t>E[Y]</a:t>
            </a:r>
            <a:r>
              <a:rPr lang="en"/>
              <a:t> + </a:t>
            </a:r>
            <a:r>
              <a:rPr lang="en">
                <a:highlight>
                  <a:srgbClr val="D9EAD3"/>
                </a:highlight>
              </a:rPr>
              <a:t>E[Z]</a:t>
            </a:r>
            <a:endParaRPr>
              <a:highlight>
                <a:srgbClr val="D9EAD3"/>
              </a:highlight>
            </a:endParaRPr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 </a:t>
            </a:r>
            <a:r>
              <a:rPr lang="en">
                <a:highlight>
                  <a:srgbClr val="FFF2CC"/>
                </a:highlight>
              </a:rPr>
              <a:t>1/p</a:t>
            </a:r>
            <a:r>
              <a:rPr lang="en"/>
              <a:t> + </a:t>
            </a:r>
            <a:r>
              <a:rPr lang="en">
                <a:highlight>
                  <a:srgbClr val="D9EAD3"/>
                </a:highlight>
              </a:rPr>
              <a:t>E[Z]</a:t>
            </a:r>
            <a:endParaRPr>
              <a:highlight>
                <a:srgbClr val="D9EAD3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</a:t>
            </a:r>
            <a:r>
              <a:rPr lang="en">
                <a:highlight>
                  <a:srgbClr val="D9EAD3"/>
                </a:highlight>
              </a:rPr>
              <a:t>E[Z] 	</a:t>
            </a:r>
            <a:r>
              <a:rPr lang="en"/>
              <a:t>= </a:t>
            </a:r>
            <a:r>
              <a:rPr lang="en">
                <a:highlight>
                  <a:srgbClr val="D9EAD3"/>
                </a:highlight>
              </a:rPr>
              <a:t>p + (1 - p)(1 + E[X])</a:t>
            </a:r>
            <a:endParaRPr>
              <a:highlight>
                <a:srgbClr val="D9EAD3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</a:t>
            </a:r>
            <a:r>
              <a:rPr lang="en"/>
              <a:t>E[X] 	= </a:t>
            </a:r>
            <a:r>
              <a:rPr lang="en">
                <a:highlight>
                  <a:srgbClr val="FFF2CC"/>
                </a:highlight>
              </a:rPr>
              <a:t>1/p</a:t>
            </a:r>
            <a:r>
              <a:rPr lang="en"/>
              <a:t> + </a:t>
            </a:r>
            <a:r>
              <a:rPr lang="en">
                <a:highlight>
                  <a:srgbClr val="D9EAD3"/>
                </a:highlight>
              </a:rPr>
              <a:t>p + 1 - p + E[X] - (p · E[X])</a:t>
            </a:r>
            <a:endParaRPr>
              <a:highlight>
                <a:srgbClr val="D9EAD3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  p · E[X] = 1/p + 1</a:t>
            </a:r>
            <a:endParaRPr/>
          </a:p>
        </p:txBody>
      </p:sp>
      <p:graphicFrame>
        <p:nvGraphicFramePr>
          <p:cNvPr id="228" name="Google Shape;228;p39"/>
          <p:cNvGraphicFramePr/>
          <p:nvPr/>
        </p:nvGraphicFramePr>
        <p:xfrm>
          <a:off x="4872242" y="3336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{DDD32A19-1A8E-4BE7-9ED6-9546FBB8FA32}</a:tableStyleId>
              </a:tblPr>
              <a:tblGrid>
                <a:gridCol w="712750"/>
                <a:gridCol w="642775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E[X] =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 + 1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</a:t>
                      </a:r>
                      <a:r>
                        <a:rPr baseline="30000"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baseline="300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 7: we apparently only flip coins</a:t>
            </a:r>
            <a:r>
              <a:rPr lang="en" sz="2700"/>
              <a:t> </a:t>
            </a:r>
            <a:r>
              <a:rPr lang="en" sz="1800"/>
              <a:t>(Taylor’s Version</a:t>
            </a:r>
            <a:r>
              <a:rPr baseline="30000" lang="en" sz="1800"/>
              <a:t>1</a:t>
            </a:r>
            <a:r>
              <a:rPr lang="en" sz="1800"/>
              <a:t>)</a:t>
            </a:r>
            <a:endParaRPr sz="1800"/>
          </a:p>
        </p:txBody>
      </p:sp>
      <p:sp>
        <p:nvSpPr>
          <p:cNvPr id="234" name="Google Shape;234;p40"/>
          <p:cNvSpPr txBox="1"/>
          <p:nvPr>
            <p:ph idx="1" type="body"/>
          </p:nvPr>
        </p:nvSpPr>
        <p:spPr>
          <a:xfrm>
            <a:off x="311700" y="1152475"/>
            <a:ext cx="8520600" cy="33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consider the first two flips. Let Y = the first two flips</a:t>
            </a:r>
            <a:r>
              <a:rPr baseline="30000" lang="en"/>
              <a:t>2</a:t>
            </a:r>
            <a:endParaRPr baseline="30000"/>
          </a:p>
          <a:p>
            <a:pPr indent="-317182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>
                <a:highlight>
                  <a:srgbClr val="FFF2CC"/>
                </a:highlight>
              </a:rPr>
              <a:t>E[X | Y = HH] = 2</a:t>
            </a:r>
            <a:endParaRPr>
              <a:highlight>
                <a:srgbClr val="FFF2CC"/>
              </a:highlight>
            </a:endParaRPr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>
                <a:highlight>
                  <a:srgbClr val="D9EAD3"/>
                </a:highlight>
              </a:rPr>
              <a:t>E[X | Y = T*] = 1 + E[X]</a:t>
            </a:r>
            <a:endParaRPr baseline="30000">
              <a:highlight>
                <a:srgbClr val="D9EAD3"/>
              </a:highlight>
            </a:endParaRPr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E[X | Y = TH] = 3p + (1- p)(3 + E[X])</a:t>
            </a:r>
            <a:r>
              <a:rPr baseline="30000" lang="en"/>
              <a:t> *</a:t>
            </a:r>
            <a:endParaRPr baseline="30000"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E[X | Y = TT] = 2 + E[X]</a:t>
            </a:r>
            <a:r>
              <a:rPr baseline="30000" lang="en"/>
              <a:t> *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>
                <a:highlight>
                  <a:srgbClr val="C9DAF8"/>
                </a:highlight>
              </a:rPr>
              <a:t>E[X | Y = HT] = 2 + E[X]</a:t>
            </a:r>
            <a:endParaRPr>
              <a:highlight>
                <a:srgbClr val="C9DAF8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E[X] = </a:t>
            </a:r>
            <a:r>
              <a:rPr lang="en"/>
              <a:t>∑</a:t>
            </a:r>
            <a:r>
              <a:rPr baseline="-25000" lang="en"/>
              <a:t>y</a:t>
            </a:r>
            <a:r>
              <a:rPr lang="en"/>
              <a:t>E[X | Y = y] · Pr[Y = y]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E[X] = </a:t>
            </a:r>
            <a:r>
              <a:rPr lang="en">
                <a:highlight>
                  <a:srgbClr val="FFF2CC"/>
                </a:highlight>
              </a:rPr>
              <a:t>p</a:t>
            </a:r>
            <a:r>
              <a:rPr baseline="30000" lang="en">
                <a:highlight>
                  <a:srgbClr val="FFF2CC"/>
                </a:highlight>
              </a:rPr>
              <a:t>2 </a:t>
            </a:r>
            <a:r>
              <a:rPr lang="en">
                <a:highlight>
                  <a:srgbClr val="FFF2CC"/>
                </a:highlight>
              </a:rPr>
              <a:t>· </a:t>
            </a:r>
            <a:r>
              <a:rPr lang="en">
                <a:highlight>
                  <a:srgbClr val="FFF2CC"/>
                </a:highlight>
              </a:rPr>
              <a:t>2</a:t>
            </a:r>
            <a:r>
              <a:rPr lang="en"/>
              <a:t> + </a:t>
            </a:r>
            <a:r>
              <a:rPr lang="en">
                <a:highlight>
                  <a:srgbClr val="D9EAD3"/>
                </a:highlight>
              </a:rPr>
              <a:t>(1 - p) · (1 + E[X])</a:t>
            </a:r>
            <a:r>
              <a:rPr lang="en"/>
              <a:t> + </a:t>
            </a:r>
            <a:r>
              <a:rPr lang="en">
                <a:highlight>
                  <a:srgbClr val="C9DAF8"/>
                </a:highlight>
              </a:rPr>
              <a:t>p · (1-p) · (2 + E[X])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(after a bunch of algebra, this will yield the same E[X])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aseline="30000" lang="en" sz="1000"/>
              <a:t>2</a:t>
            </a:r>
            <a:r>
              <a:rPr lang="en" sz="1000"/>
              <a:t> This is not formal RV notation (it’s a shorthand for mapping numbers to outcomes). Be </a:t>
            </a:r>
            <a:r>
              <a:rPr i="1" lang="en" sz="1000"/>
              <a:t>very </a:t>
            </a:r>
            <a:r>
              <a:rPr lang="en" sz="1000"/>
              <a:t>careful about doing this!</a:t>
            </a:r>
            <a:br>
              <a:rPr lang="en" sz="1000"/>
            </a:br>
            <a:r>
              <a:rPr baseline="30000" lang="en" sz="1012"/>
              <a:t>*</a:t>
            </a:r>
            <a:r>
              <a:rPr lang="en" sz="1012"/>
              <a:t> Using these values, with their associated probabilities (p(1 - p) and (1-p)</a:t>
            </a:r>
            <a:r>
              <a:rPr baseline="30000" lang="en" sz="1012"/>
              <a:t>2</a:t>
            </a:r>
            <a:r>
              <a:rPr lang="en" sz="1012"/>
              <a:t>, respectively), also yields the same answer</a:t>
            </a:r>
            <a:endParaRPr sz="612"/>
          </a:p>
        </p:txBody>
      </p:sp>
      <p:sp>
        <p:nvSpPr>
          <p:cNvPr id="235" name="Google Shape;235;p40"/>
          <p:cNvSpPr txBox="1"/>
          <p:nvPr/>
        </p:nvSpPr>
        <p:spPr>
          <a:xfrm>
            <a:off x="2884125" y="4749825"/>
            <a:ext cx="6179400" cy="3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This is a reference to Taylor Swift. In this context, it means “alternate solution”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class: variance</a:t>
            </a:r>
            <a:endParaRPr/>
          </a:p>
        </p:txBody>
      </p:sp>
      <p:sp>
        <p:nvSpPr>
          <p:cNvPr id="241" name="Google Shape;241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Quiz tomorrow. Best of luck!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randSlideShow_Heritage 16:9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