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20" Type="http://schemas.openxmlformats.org/officeDocument/2006/relationships/slide" Target="slides/slide1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schemas.openxmlformats.org/officeDocument/2006/relationships/slide" Target="slides/slide34.xml"/><Relationship Id="rId16" Type="http://schemas.openxmlformats.org/officeDocument/2006/relationships/slide" Target="slides/slide11.xml"/><Relationship Id="rId38" Type="http://schemas.openxmlformats.org/officeDocument/2006/relationships/slide" Target="slides/slide33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" name="Google Shape;53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25bfa7d9349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25bfa7d9349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5bfa7d9349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5bfa7d9349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25bfa7d9349_0_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25bfa7d9349_0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25bfa7d9349_0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25bfa7d9349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25bfa7d9349_0_1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25bfa7d9349_0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5bfa7d9349_0_2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5bfa7d9349_0_2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25bfa7d9349_0_1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25bfa7d9349_0_1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5bfa7d9349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25bfa7d9349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25bfa7d9349_0_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25bfa7d9349_0_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25bfa7d9349_0_2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25bfa7d9349_0_2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25bfa7d9349_0_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25bfa7d9349_0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25bfa7d9349_0_1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25bfa7d9349_0_1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25bfa7d9349_0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25bfa7d9349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25bfa7d9349_0_1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25bfa7d9349_0_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25bfa7d9349_0_1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25bfa7d9349_0_1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5bfa7d9349_0_2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25bfa7d9349_0_2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25b5d063f8f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25b5d063f8f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25bfa7d934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25bfa7d934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25bfa7d9349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25bfa7d9349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25bfa7d9349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25bfa7d9349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25bfa7d9349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25bfa7d9349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25bfa7d9349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25bfa7d9349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25bfa7d9349_0_2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25bfa7d9349_0_2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25bfa7d9349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25bfa7d9349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25bfa7d9349_0_1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g25bfa7d9349_0_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25bfa7d9349_0_1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25bfa7d9349_0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25bfa7d9349_0_1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25bfa7d9349_0_1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25bfa7d9349_0_1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" name="Google Shape;250;g25bfa7d9349_0_1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25bfa7d9349_0_1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" name="Google Shape;257;g25bfa7d9349_0_1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25bfa7d9349_0_1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" name="Google Shape;263;g25bfa7d9349_0_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25bfa7d9349_0_2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" name="Google Shape;270;g25bfa7d9349_0_2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25bfa7d9349_0_2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7" name="Google Shape;277;g25bfa7d9349_0_2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25bfa7d9349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Google Shape;284;g25bfa7d9349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25bfa7d9349_0_1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2" name="Google Shape;292;g25bfa7d9349_0_1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25bfa7d9349_0_1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9" name="Google Shape;299;g25bfa7d9349_0_1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25bfa7d9349_0_2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6" name="Google Shape;306;g25bfa7d9349_0_2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SzPts val="1018"/>
              <a:buNone/>
              <a:defRPr sz="1025"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>
              <a:buSzPts val="1018"/>
              <a:buNone/>
              <a:defRPr sz="1025"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>
              <a:buSzPts val="1018"/>
              <a:buNone/>
              <a:defRPr sz="1025"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>
              <a:buSzPts val="1018"/>
              <a:buNone/>
              <a:defRPr sz="1025"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>
              <a:buSzPts val="1018"/>
              <a:buNone/>
              <a:defRPr sz="1025"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>
              <a:buSzPts val="1018"/>
              <a:buNone/>
              <a:defRPr sz="1025"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>
              <a:buSzPts val="1018"/>
              <a:buNone/>
              <a:defRPr sz="1025"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>
              <a:buSzPts val="1018"/>
              <a:buNone/>
              <a:defRPr sz="1025"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>
              <a:buSzPts val="1018"/>
              <a:buNone/>
              <a:defRPr sz="1025"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0" name="Google Shape;20;p4"/>
          <p:cNvSpPr txBox="1"/>
          <p:nvPr/>
        </p:nvSpPr>
        <p:spPr>
          <a:xfrm>
            <a:off x="39200" y="4765525"/>
            <a:ext cx="1981500" cy="29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UC Berkeley CS70 - Nikki Suzani</a:t>
            </a:r>
            <a:endParaRPr sz="10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0" name="Google Shape;40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7" name="Google Shape;47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4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6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/>
          <p:nvPr>
            <p:ph type="ctrTitle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latin typeface="Times New Roman"/>
                <a:ea typeface="Times New Roman"/>
                <a:cs typeface="Times New Roman"/>
                <a:sym typeface="Times New Roman"/>
              </a:rPr>
              <a:t>Lecture 5C: </a:t>
            </a:r>
            <a:br>
              <a:rPr lang="en" sz="5000"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" sz="5000">
                <a:latin typeface="Times New Roman"/>
                <a:ea typeface="Times New Roman"/>
                <a:cs typeface="Times New Roman"/>
                <a:sym typeface="Times New Roman"/>
              </a:rPr>
              <a:t>Variance, Covariance</a:t>
            </a:r>
            <a:br>
              <a:rPr lang="en" sz="5000"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" sz="5000">
                <a:latin typeface="Times New Roman"/>
                <a:ea typeface="Times New Roman"/>
                <a:cs typeface="Times New Roman"/>
                <a:sym typeface="Times New Roman"/>
              </a:rPr>
              <a:t>&amp; Correlation</a:t>
            </a:r>
            <a:endParaRPr sz="5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0" y="3262475"/>
            <a:ext cx="9144000" cy="82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Times New Roman"/>
                <a:ea typeface="Times New Roman"/>
                <a:cs typeface="Times New Roman"/>
                <a:sym typeface="Times New Roman"/>
              </a:rPr>
              <a:t>UC Berkeley CS70</a:t>
            </a:r>
            <a:endParaRPr sz="15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Times New Roman"/>
                <a:ea typeface="Times New Roman"/>
                <a:cs typeface="Times New Roman"/>
                <a:sym typeface="Times New Roman"/>
              </a:rPr>
              <a:t>Summer 2023</a:t>
            </a:r>
            <a:endParaRPr sz="15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Times New Roman"/>
                <a:ea typeface="Times New Roman"/>
                <a:cs typeface="Times New Roman"/>
                <a:sym typeface="Times New Roman"/>
              </a:rPr>
              <a:t>Nikki Suzani</a:t>
            </a:r>
            <a:endParaRPr sz="15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7" name="Google Shape;57;p13"/>
          <p:cNvSpPr txBox="1"/>
          <p:nvPr>
            <p:ph idx="12" type="sldNum"/>
          </p:nvPr>
        </p:nvSpPr>
        <p:spPr>
          <a:xfrm>
            <a:off x="7714352" y="4749900"/>
            <a:ext cx="13839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Lecture 4A - Slide </a:t>
            </a:r>
            <a:fld id="{00000000-1234-1234-1234-123412341234}" type="slidenum"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variance?</a:t>
            </a:r>
            <a:endParaRPr/>
          </a:p>
        </p:txBody>
      </p:sp>
      <p:sp>
        <p:nvSpPr>
          <p:cNvPr id="63" name="Google Shape;63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How much does a random variable deviate from its mean? </a:t>
            </a:r>
            <a:endParaRPr/>
          </a:p>
        </p:txBody>
      </p:sp>
      <p:sp>
        <p:nvSpPr>
          <p:cNvPr id="64" name="Google Shape;64;p14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Variance (formally)</a:t>
            </a:r>
            <a:endParaRPr/>
          </a:p>
        </p:txBody>
      </p:sp>
      <p:sp>
        <p:nvSpPr>
          <p:cNvPr id="70" name="Google Shape;70;p15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71" name="Google Shape;7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800" y="936825"/>
            <a:ext cx="8113999" cy="1268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Variance of a Coin Toss</a:t>
            </a:r>
            <a:endParaRPr/>
          </a:p>
        </p:txBody>
      </p:sp>
      <p:sp>
        <p:nvSpPr>
          <p:cNvPr id="77" name="Google Shape;77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I flip a fair coin. What is the variance of my coin toss?</a:t>
            </a:r>
            <a:endParaRPr/>
          </a:p>
        </p:txBody>
      </p:sp>
      <p:sp>
        <p:nvSpPr>
          <p:cNvPr id="78" name="Google Shape;78;p16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Variance of a Dice Roll</a:t>
            </a:r>
            <a:endParaRPr/>
          </a:p>
        </p:txBody>
      </p:sp>
      <p:sp>
        <p:nvSpPr>
          <p:cNvPr id="84" name="Google Shape;84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I roll a single six-sided dice. What is the variance of my dice roll? </a:t>
            </a:r>
            <a:endParaRPr/>
          </a:p>
        </p:txBody>
      </p:sp>
      <p:sp>
        <p:nvSpPr>
          <p:cNvPr id="85" name="Google Shape;85;p17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Variance of a Uniform Random Variable</a:t>
            </a:r>
            <a:endParaRPr/>
          </a:p>
        </p:txBody>
      </p:sp>
      <p:sp>
        <p:nvSpPr>
          <p:cNvPr id="91" name="Google Shape;91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Let X be a random variable that takes on the values 1, … , n with the same </a:t>
            </a:r>
            <a:r>
              <a:rPr lang="en"/>
              <a:t>probability</a:t>
            </a:r>
            <a:r>
              <a:rPr lang="en"/>
              <a:t> (1/n). What is Var(X)? </a:t>
            </a:r>
            <a:endParaRPr/>
          </a:p>
        </p:txBody>
      </p:sp>
      <p:sp>
        <p:nvSpPr>
          <p:cNvPr id="92" name="Google Shape;92;p18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Variance of a Uniform Random Variable (cont.)</a:t>
            </a:r>
            <a:endParaRPr/>
          </a:p>
        </p:txBody>
      </p:sp>
      <p:sp>
        <p:nvSpPr>
          <p:cNvPr id="98" name="Google Shape;98;p19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Example: Variance of a Dice Roll (again)</a:t>
            </a:r>
            <a:endParaRPr/>
          </a:p>
        </p:txBody>
      </p:sp>
      <p:sp>
        <p:nvSpPr>
          <p:cNvPr id="104" name="Google Shape;104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Roll a fair six-sided dice. What is the variance? </a:t>
            </a:r>
            <a:endParaRPr/>
          </a:p>
        </p:txBody>
      </p:sp>
      <p:sp>
        <p:nvSpPr>
          <p:cNvPr id="105" name="Google Shape;105;p20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Properties of Variance</a:t>
            </a:r>
            <a:endParaRPr/>
          </a:p>
        </p:txBody>
      </p:sp>
      <p:sp>
        <p:nvSpPr>
          <p:cNvPr id="111" name="Google Shape;111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Var(cX)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21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Properties of Variance</a:t>
            </a:r>
            <a:endParaRPr/>
          </a:p>
        </p:txBody>
      </p:sp>
      <p:sp>
        <p:nvSpPr>
          <p:cNvPr id="118" name="Google Shape;118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Var(X + b)</a:t>
            </a:r>
            <a:endParaRPr/>
          </a:p>
        </p:txBody>
      </p:sp>
      <p:sp>
        <p:nvSpPr>
          <p:cNvPr id="119" name="Google Shape;119;p22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Properties of Variance </a:t>
            </a:r>
            <a:endParaRPr/>
          </a:p>
        </p:txBody>
      </p:sp>
      <p:sp>
        <p:nvSpPr>
          <p:cNvPr id="125" name="Google Shape;125;p2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Var(X+b)</a:t>
            </a:r>
            <a:endParaRPr/>
          </a:p>
        </p:txBody>
      </p:sp>
      <p:sp>
        <p:nvSpPr>
          <p:cNvPr id="126" name="Google Shape;126;p23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Variance</a:t>
            </a:r>
            <a:r>
              <a:rPr lang="en"/>
              <a:t> of the Bernoulli Distribution</a:t>
            </a:r>
            <a:endParaRPr/>
          </a:p>
        </p:txBody>
      </p:sp>
      <p:sp>
        <p:nvSpPr>
          <p:cNvPr id="132" name="Google Shape;132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Let X ~ Bernoulli(p). What is Var(X)?</a:t>
            </a:r>
            <a:endParaRPr/>
          </a:p>
        </p:txBody>
      </p:sp>
      <p:sp>
        <p:nvSpPr>
          <p:cNvPr id="133" name="Google Shape;133;p24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Making Serves</a:t>
            </a:r>
            <a:endParaRPr/>
          </a:p>
        </p:txBody>
      </p:sp>
      <p:sp>
        <p:nvSpPr>
          <p:cNvPr id="139" name="Google Shape;139;p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Nikki plays tennis (badly). Her serve ends up in the “legal zone” 20% of the time. What is the variance of the number of times her serve is legal? </a:t>
            </a:r>
            <a:endParaRPr/>
          </a:p>
        </p:txBody>
      </p:sp>
      <p:sp>
        <p:nvSpPr>
          <p:cNvPr id="140" name="Google Shape;140;p25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Variance of Independent Random Variables</a:t>
            </a:r>
            <a:endParaRPr/>
          </a:p>
        </p:txBody>
      </p:sp>
      <p:sp>
        <p:nvSpPr>
          <p:cNvPr id="146" name="Google Shape;146;p2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If X and Y are </a:t>
            </a:r>
            <a:r>
              <a:rPr b="1" lang="en"/>
              <a:t>independent </a:t>
            </a:r>
            <a:r>
              <a:rPr lang="en"/>
              <a:t>random variables, Var(X + Y) = Var(X) + Var(Y) </a:t>
            </a:r>
            <a:endParaRPr/>
          </a:p>
        </p:txBody>
      </p:sp>
      <p:sp>
        <p:nvSpPr>
          <p:cNvPr id="147" name="Google Shape;147;p26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Variance of the Binomial Distribution</a:t>
            </a:r>
            <a:endParaRPr/>
          </a:p>
        </p:txBody>
      </p:sp>
      <p:sp>
        <p:nvSpPr>
          <p:cNvPr id="153" name="Google Shape;153;p2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Let X ~ Binomial(n, p). What is Var(X)? </a:t>
            </a:r>
            <a:endParaRPr/>
          </a:p>
        </p:txBody>
      </p:sp>
      <p:sp>
        <p:nvSpPr>
          <p:cNvPr id="154" name="Google Shape;154;p27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Example: Variance of 10 coin tosses</a:t>
            </a:r>
            <a:endParaRPr/>
          </a:p>
        </p:txBody>
      </p:sp>
      <p:sp>
        <p:nvSpPr>
          <p:cNvPr id="160" name="Google Shape;160;p2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You toss a coin ten times that flips heads with probability ⅔. What is the variance of the number of heads? </a:t>
            </a:r>
            <a:endParaRPr/>
          </a:p>
        </p:txBody>
      </p:sp>
      <p:sp>
        <p:nvSpPr>
          <p:cNvPr id="161" name="Google Shape;161;p28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Example: More tennis</a:t>
            </a:r>
            <a:endParaRPr/>
          </a:p>
        </p:txBody>
      </p:sp>
      <p:sp>
        <p:nvSpPr>
          <p:cNvPr id="167" name="Google Shape;167;p2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Carlos Alcaraz wins matches against Novak Djokovic 1/3 of the time. If they play five times next year, what is the variance of the number of matches Alcaraz wins?</a:t>
            </a:r>
            <a:endParaRPr/>
          </a:p>
        </p:txBody>
      </p:sp>
      <p:sp>
        <p:nvSpPr>
          <p:cNvPr id="168" name="Google Shape;168;p29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69" name="Google Shape;169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3450" y="1924475"/>
            <a:ext cx="6016801" cy="1233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covariance?</a:t>
            </a:r>
            <a:endParaRPr/>
          </a:p>
        </p:txBody>
      </p:sp>
      <p:sp>
        <p:nvSpPr>
          <p:cNvPr id="175" name="Google Shape;175;p3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Cov(X, Y) gives us information about </a:t>
            </a:r>
            <a:r>
              <a:rPr b="1" lang="en"/>
              <a:t>how related </a:t>
            </a:r>
            <a:r>
              <a:rPr lang="en"/>
              <a:t>X and Y are to each other. </a:t>
            </a:r>
            <a:endParaRPr/>
          </a:p>
        </p:txBody>
      </p:sp>
      <p:sp>
        <p:nvSpPr>
          <p:cNvPr id="176" name="Google Shape;176;p30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Covariance (Formally)</a:t>
            </a:r>
            <a:endParaRPr/>
          </a:p>
        </p:txBody>
      </p:sp>
      <p:sp>
        <p:nvSpPr>
          <p:cNvPr id="182" name="Google Shape;182;p3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/>
              <a:t>“Mean of the product minus the product of the means”</a:t>
            </a:r>
            <a:endParaRPr/>
          </a:p>
        </p:txBody>
      </p:sp>
      <p:sp>
        <p:nvSpPr>
          <p:cNvPr id="183" name="Google Shape;183;p31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84" name="Google Shape;184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8525" y="1353000"/>
            <a:ext cx="8946951" cy="12187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Covariance is Bilinear</a:t>
            </a:r>
            <a:endParaRPr/>
          </a:p>
        </p:txBody>
      </p:sp>
      <p:sp>
        <p:nvSpPr>
          <p:cNvPr id="190" name="Google Shape;190;p3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Cov(aX + bY, aX + bY) </a:t>
            </a:r>
            <a:endParaRPr/>
          </a:p>
        </p:txBody>
      </p:sp>
      <p:sp>
        <p:nvSpPr>
          <p:cNvPr id="191" name="Google Shape;191;p32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If X &amp; Y are independent, they are uncorrelated</a:t>
            </a:r>
            <a:endParaRPr/>
          </a:p>
        </p:txBody>
      </p:sp>
      <p:sp>
        <p:nvSpPr>
          <p:cNvPr id="197" name="Google Shape;197;p3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E[XY] = E[X]E[Y] if X and Y are independent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/>
              <a:t>NOTE: If two events are uncorrelated, this </a:t>
            </a:r>
            <a:r>
              <a:rPr b="1" lang="en" u="sng"/>
              <a:t>doesn’t</a:t>
            </a:r>
            <a:r>
              <a:rPr b="1" lang="en"/>
              <a:t> mean they’re independent.</a:t>
            </a:r>
            <a:endParaRPr b="1"/>
          </a:p>
        </p:txBody>
      </p:sp>
      <p:sp>
        <p:nvSpPr>
          <p:cNvPr id="198" name="Google Shape;198;p33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Covariance Relation to Variance</a:t>
            </a:r>
            <a:endParaRPr/>
          </a:p>
        </p:txBody>
      </p:sp>
      <p:sp>
        <p:nvSpPr>
          <p:cNvPr id="204" name="Google Shape;204;p3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Cov(X, X) = Var(X) </a:t>
            </a:r>
            <a:endParaRPr/>
          </a:p>
        </p:txBody>
      </p:sp>
      <p:sp>
        <p:nvSpPr>
          <p:cNvPr id="205" name="Google Shape;205;p34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Covariance is Symmetric</a:t>
            </a:r>
            <a:endParaRPr/>
          </a:p>
        </p:txBody>
      </p:sp>
      <p:sp>
        <p:nvSpPr>
          <p:cNvPr id="211" name="Google Shape;211;p3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Cov(X, Y) = Cov(Y, X)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What does this mean about </a:t>
            </a:r>
            <a:r>
              <a:rPr b="1" lang="en"/>
              <a:t>Var(X+Y)? </a:t>
            </a:r>
            <a:endParaRPr/>
          </a:p>
        </p:txBody>
      </p:sp>
      <p:sp>
        <p:nvSpPr>
          <p:cNvPr id="212" name="Google Shape;212;p35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Covariance of Two indicator variables</a:t>
            </a:r>
            <a:endParaRPr/>
          </a:p>
        </p:txBody>
      </p:sp>
      <p:sp>
        <p:nvSpPr>
          <p:cNvPr id="218" name="Google Shape;218;p3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Let X and Y be two not-necessarily-independent Bernoulli random variables. What is E[XY]? </a:t>
            </a:r>
            <a:endParaRPr/>
          </a:p>
        </p:txBody>
      </p:sp>
      <p:sp>
        <p:nvSpPr>
          <p:cNvPr id="219" name="Google Shape;219;p36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Covariance Method with Identically Distributed Variables</a:t>
            </a:r>
            <a:endParaRPr/>
          </a:p>
        </p:txBody>
      </p:sp>
      <p:sp>
        <p:nvSpPr>
          <p:cNvPr id="225" name="Google Shape;225;p3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Find Var(X</a:t>
            </a:r>
            <a:r>
              <a:rPr baseline="-25000" lang="en"/>
              <a:t>1</a:t>
            </a:r>
            <a:r>
              <a:rPr lang="en"/>
              <a:t> + X</a:t>
            </a:r>
            <a:r>
              <a:rPr baseline="-25000" lang="en"/>
              <a:t>2</a:t>
            </a:r>
            <a:r>
              <a:rPr lang="en"/>
              <a:t> + … X</a:t>
            </a:r>
            <a:r>
              <a:rPr baseline="-25000" lang="en"/>
              <a:t>n</a:t>
            </a:r>
            <a:r>
              <a:rPr lang="en"/>
              <a:t>) where all the X</a:t>
            </a:r>
            <a:r>
              <a:rPr baseline="-25000" lang="en"/>
              <a:t>i</a:t>
            </a:r>
            <a:r>
              <a:rPr lang="en"/>
              <a:t> are identically distributed variables.</a:t>
            </a:r>
            <a:endParaRPr/>
          </a:p>
        </p:txBody>
      </p:sp>
      <p:sp>
        <p:nvSpPr>
          <p:cNvPr id="226" name="Google Shape;226;p37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Example: Envelopes Problem</a:t>
            </a:r>
            <a:endParaRPr/>
          </a:p>
        </p:txBody>
      </p:sp>
      <p:sp>
        <p:nvSpPr>
          <p:cNvPr id="232" name="Google Shape;232;p3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You have n envelopes and n letters. What is the variance of the number of letters that end up in the correct envelope?</a:t>
            </a:r>
            <a:endParaRPr/>
          </a:p>
        </p:txBody>
      </p:sp>
      <p:sp>
        <p:nvSpPr>
          <p:cNvPr id="233" name="Google Shape;233;p38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3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Example: Envelopes Problem (cont.)</a:t>
            </a:r>
            <a:endParaRPr/>
          </a:p>
        </p:txBody>
      </p:sp>
      <p:sp>
        <p:nvSpPr>
          <p:cNvPr id="239" name="Google Shape;239;p39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4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Envelopes Problem (another approach)</a:t>
            </a:r>
            <a:endParaRPr/>
          </a:p>
        </p:txBody>
      </p:sp>
      <p:sp>
        <p:nvSpPr>
          <p:cNvPr id="245" name="Google Shape;245;p4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Let X = X</a:t>
            </a:r>
            <a:r>
              <a:rPr baseline="-25000" lang="en"/>
              <a:t>1</a:t>
            </a:r>
            <a:r>
              <a:rPr lang="en"/>
              <a:t> + X</a:t>
            </a:r>
            <a:r>
              <a:rPr baseline="-25000" lang="en"/>
              <a:t>2</a:t>
            </a:r>
            <a:r>
              <a:rPr lang="en"/>
              <a:t> + … + X</a:t>
            </a:r>
            <a:r>
              <a:rPr baseline="-25000" lang="en"/>
              <a:t>n</a:t>
            </a:r>
            <a:r>
              <a:rPr lang="en"/>
              <a:t> </a:t>
            </a:r>
            <a:endParaRPr/>
          </a:p>
        </p:txBody>
      </p:sp>
      <p:sp>
        <p:nvSpPr>
          <p:cNvPr id="246" name="Google Shape;246;p40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47" name="Google Shape;247;p40"/>
          <p:cNvPicPr preferRelativeResize="0"/>
          <p:nvPr/>
        </p:nvPicPr>
        <p:blipFill rotWithShape="1">
          <a:blip r:embed="rId3">
            <a:alphaModFix/>
          </a:blip>
          <a:srcRect b="7977" l="0" r="0" t="18831"/>
          <a:stretch/>
        </p:blipFill>
        <p:spPr>
          <a:xfrm>
            <a:off x="418350" y="1618175"/>
            <a:ext cx="6188775" cy="953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4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Variance of the Hypergeometric Distribution</a:t>
            </a:r>
            <a:endParaRPr/>
          </a:p>
        </p:txBody>
      </p:sp>
      <p:sp>
        <p:nvSpPr>
          <p:cNvPr id="253" name="Google Shape;253;p4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Suppose you have a box with </a:t>
            </a:r>
            <a:r>
              <a:rPr b="1" lang="en"/>
              <a:t>10 </a:t>
            </a:r>
            <a:r>
              <a:rPr lang="en"/>
              <a:t>red balls and </a:t>
            </a:r>
            <a:r>
              <a:rPr b="1" lang="en"/>
              <a:t>10 </a:t>
            </a:r>
            <a:r>
              <a:rPr lang="en"/>
              <a:t>blue balls. You draw 10 times randomly </a:t>
            </a:r>
            <a:r>
              <a:rPr b="1" lang="en"/>
              <a:t>without replacement</a:t>
            </a:r>
            <a:r>
              <a:rPr lang="en"/>
              <a:t>. What is the variance of the number of red balls you pick? </a:t>
            </a:r>
            <a:endParaRPr/>
          </a:p>
        </p:txBody>
      </p:sp>
      <p:sp>
        <p:nvSpPr>
          <p:cNvPr id="254" name="Google Shape;254;p41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4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Variance of the Hypergeometric Distribution (cont.)</a:t>
            </a:r>
            <a:endParaRPr/>
          </a:p>
        </p:txBody>
      </p:sp>
      <p:sp>
        <p:nvSpPr>
          <p:cNvPr id="260" name="Google Shape;260;p42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4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Variance of the Hypergeometric (cont.)</a:t>
            </a:r>
            <a:endParaRPr/>
          </a:p>
        </p:txBody>
      </p:sp>
      <p:sp>
        <p:nvSpPr>
          <p:cNvPr id="266" name="Google Shape;266;p4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What would the variance be if it was </a:t>
            </a:r>
            <a:r>
              <a:rPr b="1" lang="en"/>
              <a:t>with replacement?</a:t>
            </a:r>
            <a:endParaRPr/>
          </a:p>
        </p:txBody>
      </p:sp>
      <p:sp>
        <p:nvSpPr>
          <p:cNvPr id="267" name="Google Shape;267;p43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4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(Formally) Variance of Hypergeometric</a:t>
            </a:r>
            <a:endParaRPr/>
          </a:p>
        </p:txBody>
      </p:sp>
      <p:sp>
        <p:nvSpPr>
          <p:cNvPr id="273" name="Google Shape;273;p44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74" name="Google Shape;274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8175" y="1117800"/>
            <a:ext cx="4827800" cy="1198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4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 of Hypergeometric: Tennis Balls</a:t>
            </a:r>
            <a:endParaRPr/>
          </a:p>
        </p:txBody>
      </p:sp>
      <p:sp>
        <p:nvSpPr>
          <p:cNvPr id="280" name="Google Shape;280;p4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There are </a:t>
            </a:r>
            <a:r>
              <a:rPr b="1" lang="en"/>
              <a:t>three </a:t>
            </a:r>
            <a:r>
              <a:rPr lang="en"/>
              <a:t>blue tennis balls, </a:t>
            </a:r>
            <a:r>
              <a:rPr b="1" lang="en"/>
              <a:t>four </a:t>
            </a:r>
            <a:r>
              <a:rPr lang="en"/>
              <a:t>red tennis balls, and </a:t>
            </a:r>
            <a:r>
              <a:rPr b="1" lang="en"/>
              <a:t>five </a:t>
            </a:r>
            <a:r>
              <a:rPr lang="en"/>
              <a:t>green tennis balls in a box. If you draw three times randomly without replacement, what is the variance of the number of red tennis balls that you draw? </a:t>
            </a:r>
            <a:endParaRPr/>
          </a:p>
        </p:txBody>
      </p:sp>
      <p:sp>
        <p:nvSpPr>
          <p:cNvPr id="281" name="Google Shape;281;p45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4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Correlation (Formally)</a:t>
            </a:r>
            <a:endParaRPr/>
          </a:p>
        </p:txBody>
      </p:sp>
      <p:sp>
        <p:nvSpPr>
          <p:cNvPr id="287" name="Google Shape;287;p4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It’s hard to compare Cov(X, Y) and Cov(A, B) if A &amp; B have different units than X &amp; Y – numbers can vary pretty heavily based on units. </a:t>
            </a:r>
            <a:r>
              <a:rPr b="1" lang="en"/>
              <a:t>Correlation </a:t>
            </a:r>
            <a:r>
              <a:rPr lang="en"/>
              <a:t>helps us standardize units, in order to cross-compare covariances.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8" name="Google Shape;288;p46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89" name="Google Shape;289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0075" y="2490824"/>
            <a:ext cx="8387925" cy="1219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4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(If time, derivation) Variance of the Poisson Distribution</a:t>
            </a:r>
            <a:endParaRPr/>
          </a:p>
        </p:txBody>
      </p:sp>
      <p:sp>
        <p:nvSpPr>
          <p:cNvPr id="295" name="Google Shape;295;p4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Let X ~ Poisson(λ). What is Var(X)?</a:t>
            </a:r>
            <a:endParaRPr/>
          </a:p>
        </p:txBody>
      </p:sp>
      <p:sp>
        <p:nvSpPr>
          <p:cNvPr id="296" name="Google Shape;296;p47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4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(If time, derivation) </a:t>
            </a:r>
            <a:r>
              <a:rPr lang="en"/>
              <a:t>Variance of the Geometric Distribution</a:t>
            </a:r>
            <a:endParaRPr/>
          </a:p>
        </p:txBody>
      </p:sp>
      <p:sp>
        <p:nvSpPr>
          <p:cNvPr id="302" name="Google Shape;302;p4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Let X ~ Geometric(p). What is Var(X)?</a:t>
            </a:r>
            <a:endParaRPr/>
          </a:p>
        </p:txBody>
      </p:sp>
      <p:sp>
        <p:nvSpPr>
          <p:cNvPr id="303" name="Google Shape;303;p48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4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Recap</a:t>
            </a:r>
            <a:endParaRPr/>
          </a:p>
        </p:txBody>
      </p:sp>
      <p:sp>
        <p:nvSpPr>
          <p:cNvPr id="309" name="Google Shape;309;p4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Discussed the topics of </a:t>
            </a:r>
            <a:r>
              <a:rPr lang="en" u="sng"/>
              <a:t>variance, covariance, and correlation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Properties of Variance 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Properties of Covariance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Properties of Correlation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Discussed the </a:t>
            </a:r>
            <a:r>
              <a:rPr lang="en" u="sng"/>
              <a:t>variance</a:t>
            </a:r>
            <a:r>
              <a:rPr lang="en"/>
              <a:t> of popular distributions and their derivations </a:t>
            </a:r>
            <a:endParaRPr/>
          </a:p>
        </p:txBody>
      </p:sp>
      <p:sp>
        <p:nvSpPr>
          <p:cNvPr id="310" name="Google Shape;310;p49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