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5c3be539f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5c3be539f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5d672e0e0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5d672e0e0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5d672e0e06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5d672e0e0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5d672e0e06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5d672e0e06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5d672e0e06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5d672e0e06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5d672e0e06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5d672e0e06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5d672e0e06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5d672e0e06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5d672e0e06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5d672e0e06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5d672e0e06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5d672e0e06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5d672e0e06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5d672e0e06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5d672e0e06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5d672e0e06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5d672e0e06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5d672e0e06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5d672e0e06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5d672e0e06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38022565a7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38022565a7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5d672e0e06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5d672e0e06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5d672e0e06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5d672e0e06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38022565a7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38022565a7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5d672e0e06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25d672e0e06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38022565a7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238022565a7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5d672e0e06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25d672e0e06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38022565a7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238022565a7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38022565a7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238022565a7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5d672e0e06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25d672e0e06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5d672e0e06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25d672e0e06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5d672e0e06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25d672e0e06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25d85c37b0a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25d85c37b0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25d672e0e06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25d672e0e06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25d672e0e06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25d672e0e06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25d672e0e06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25d672e0e06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5d85c37b0a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25d85c37b0a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25d85c37b0a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25d85c37b0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taken from prob140.org :)) 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25d85c37b0a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25d85c37b0a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25d85c37b0a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25d85c37b0a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39200" y="4765525"/>
            <a:ext cx="1981500" cy="2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UC Berkeley CS70 - Nikki Suzani</a:t>
            </a:r>
            <a:endParaRPr sz="1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ctrTitle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  <a:t>Lecture 6A: </a:t>
            </a:r>
            <a:b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  <a:t>Markov Chains</a:t>
            </a:r>
            <a:endParaRPr sz="5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0" y="3262475"/>
            <a:ext cx="9144000" cy="8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UC Berkeley CS70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Summer 2023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Nikki Suzani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7714352" y="4749900"/>
            <a:ext cx="1383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Lecture 5D - Slide </a:t>
            </a:r>
            <a:fld id="{00000000-1234-1234-1234-123412341234}" type="slidenum"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Finite Markov Chains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Markov Chains help us to visualize </a:t>
            </a:r>
            <a:r>
              <a:rPr b="1" lang="en"/>
              <a:t>transitions </a:t>
            </a:r>
            <a:r>
              <a:rPr lang="en"/>
              <a:t>between different </a:t>
            </a:r>
            <a:r>
              <a:rPr b="1" lang="en"/>
              <a:t>states. 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/>
          </a:p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5" name="Google Shape;65;p14"/>
          <p:cNvGrpSpPr/>
          <p:nvPr/>
        </p:nvGrpSpPr>
        <p:grpSpPr>
          <a:xfrm>
            <a:off x="444330" y="1720950"/>
            <a:ext cx="8315195" cy="2639450"/>
            <a:chOff x="444330" y="1720950"/>
            <a:chExt cx="8315195" cy="2639450"/>
          </a:xfrm>
        </p:grpSpPr>
        <p:sp>
          <p:nvSpPr>
            <p:cNvPr id="66" name="Google Shape;66;p14"/>
            <p:cNvSpPr/>
            <p:nvPr/>
          </p:nvSpPr>
          <p:spPr>
            <a:xfrm>
              <a:off x="812125" y="2204350"/>
              <a:ext cx="2136600" cy="20787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4"/>
            <p:cNvSpPr/>
            <p:nvPr/>
          </p:nvSpPr>
          <p:spPr>
            <a:xfrm>
              <a:off x="4901800" y="2281700"/>
              <a:ext cx="2136600" cy="20787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4"/>
            <p:cNvSpPr txBox="1"/>
            <p:nvPr/>
          </p:nvSpPr>
          <p:spPr>
            <a:xfrm>
              <a:off x="1254325" y="2921225"/>
              <a:ext cx="12522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/>
                <a:t>Sitting</a:t>
              </a:r>
              <a:endParaRPr b="1" sz="2000"/>
            </a:p>
          </p:txBody>
        </p:sp>
        <p:sp>
          <p:nvSpPr>
            <p:cNvPr id="69" name="Google Shape;69;p14"/>
            <p:cNvSpPr txBox="1"/>
            <p:nvPr/>
          </p:nvSpPr>
          <p:spPr>
            <a:xfrm>
              <a:off x="5248600" y="2998550"/>
              <a:ext cx="14430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/>
                <a:t>Standing</a:t>
              </a:r>
              <a:endParaRPr b="1" sz="2000"/>
            </a:p>
          </p:txBody>
        </p:sp>
        <p:cxnSp>
          <p:nvCxnSpPr>
            <p:cNvPr id="70" name="Google Shape;70;p14"/>
            <p:cNvCxnSpPr/>
            <p:nvPr/>
          </p:nvCxnSpPr>
          <p:spPr>
            <a:xfrm>
              <a:off x="2349375" y="2223700"/>
              <a:ext cx="2948700" cy="17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71" name="Google Shape;71;p14"/>
            <p:cNvCxnSpPr/>
            <p:nvPr/>
          </p:nvCxnSpPr>
          <p:spPr>
            <a:xfrm flipH="1">
              <a:off x="2658698" y="4055981"/>
              <a:ext cx="2556000" cy="130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2" name="Google Shape;72;p14"/>
            <p:cNvSpPr/>
            <p:nvPr/>
          </p:nvSpPr>
          <p:spPr>
            <a:xfrm>
              <a:off x="444330" y="2005672"/>
              <a:ext cx="696525" cy="653100"/>
            </a:xfrm>
            <a:custGeom>
              <a:rect b="b" l="l" r="r" t="t"/>
              <a:pathLst>
                <a:path extrusionOk="0" h="26124" w="27861">
                  <a:moveTo>
                    <a:pt x="27861" y="16842"/>
                  </a:moveTo>
                  <a:cubicBezTo>
                    <a:pt x="27861" y="11250"/>
                    <a:pt x="25515" y="4261"/>
                    <a:pt x="20513" y="1760"/>
                  </a:cubicBezTo>
                  <a:cubicBezTo>
                    <a:pt x="15178" y="-907"/>
                    <a:pt x="6942" y="-525"/>
                    <a:pt x="2724" y="3693"/>
                  </a:cubicBezTo>
                  <a:cubicBezTo>
                    <a:pt x="-1564" y="7981"/>
                    <a:pt x="-143" y="17020"/>
                    <a:pt x="3497" y="21870"/>
                  </a:cubicBezTo>
                  <a:cubicBezTo>
                    <a:pt x="5292" y="24262"/>
                    <a:pt x="14052" y="23196"/>
                    <a:pt x="12392" y="20709"/>
                  </a:cubicBezTo>
                  <a:cubicBezTo>
                    <a:pt x="11748" y="19744"/>
                    <a:pt x="12911" y="23152"/>
                    <a:pt x="12392" y="24190"/>
                  </a:cubicBezTo>
                  <a:cubicBezTo>
                    <a:pt x="11695" y="25583"/>
                    <a:pt x="9531" y="25427"/>
                    <a:pt x="8138" y="26124"/>
                  </a:cubicBez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3" name="Google Shape;73;p14"/>
            <p:cNvSpPr/>
            <p:nvPr/>
          </p:nvSpPr>
          <p:spPr>
            <a:xfrm>
              <a:off x="6796775" y="1939646"/>
              <a:ext cx="1265225" cy="1511900"/>
            </a:xfrm>
            <a:custGeom>
              <a:rect b="b" l="l" r="r" t="t"/>
              <a:pathLst>
                <a:path extrusionOk="0" h="60476" w="50609">
                  <a:moveTo>
                    <a:pt x="0" y="21803"/>
                  </a:moveTo>
                  <a:cubicBezTo>
                    <a:pt x="5453" y="9987"/>
                    <a:pt x="19524" y="-1030"/>
                    <a:pt x="32485" y="147"/>
                  </a:cubicBezTo>
                  <a:cubicBezTo>
                    <a:pt x="41132" y="933"/>
                    <a:pt x="47396" y="11446"/>
                    <a:pt x="49501" y="19870"/>
                  </a:cubicBezTo>
                  <a:cubicBezTo>
                    <a:pt x="51459" y="27705"/>
                    <a:pt x="50868" y="37387"/>
                    <a:pt x="46021" y="43847"/>
                  </a:cubicBezTo>
                  <a:cubicBezTo>
                    <a:pt x="43304" y="47468"/>
                    <a:pt x="37740" y="47849"/>
                    <a:pt x="33258" y="48488"/>
                  </a:cubicBezTo>
                  <a:cubicBezTo>
                    <a:pt x="27515" y="49307"/>
                    <a:pt x="20681" y="51708"/>
                    <a:pt x="15856" y="48488"/>
                  </a:cubicBezTo>
                  <a:cubicBezTo>
                    <a:pt x="13785" y="47106"/>
                    <a:pt x="16803" y="39767"/>
                    <a:pt x="18563" y="41527"/>
                  </a:cubicBezTo>
                  <a:cubicBezTo>
                    <a:pt x="20158" y="43122"/>
                    <a:pt x="14535" y="45140"/>
                    <a:pt x="15082" y="47328"/>
                  </a:cubicBezTo>
                  <a:cubicBezTo>
                    <a:pt x="15415" y="48657"/>
                    <a:pt x="17354" y="48939"/>
                    <a:pt x="18176" y="50035"/>
                  </a:cubicBezTo>
                  <a:cubicBezTo>
                    <a:pt x="20603" y="53272"/>
                    <a:pt x="21501" y="57617"/>
                    <a:pt x="24364" y="60476"/>
                  </a:cubicBez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4" name="Google Shape;74;p14"/>
            <p:cNvSpPr txBox="1"/>
            <p:nvPr/>
          </p:nvSpPr>
          <p:spPr>
            <a:xfrm>
              <a:off x="3151900" y="1939650"/>
              <a:ext cx="1633800" cy="42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0.3</a:t>
              </a:r>
              <a:endParaRPr b="1"/>
            </a:p>
          </p:txBody>
        </p:sp>
        <p:sp>
          <p:nvSpPr>
            <p:cNvPr id="75" name="Google Shape;75;p14"/>
            <p:cNvSpPr txBox="1"/>
            <p:nvPr/>
          </p:nvSpPr>
          <p:spPr>
            <a:xfrm>
              <a:off x="541425" y="1720950"/>
              <a:ext cx="6966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0.7</a:t>
              </a:r>
              <a:endParaRPr b="1"/>
            </a:p>
          </p:txBody>
        </p:sp>
        <p:sp>
          <p:nvSpPr>
            <p:cNvPr id="76" name="Google Shape;76;p14"/>
            <p:cNvSpPr txBox="1"/>
            <p:nvPr/>
          </p:nvSpPr>
          <p:spPr>
            <a:xfrm>
              <a:off x="3325875" y="3751275"/>
              <a:ext cx="11940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0.5</a:t>
              </a:r>
              <a:endParaRPr b="1"/>
            </a:p>
          </p:txBody>
        </p:sp>
        <p:sp>
          <p:nvSpPr>
            <p:cNvPr id="77" name="Google Shape;77;p14"/>
            <p:cNvSpPr txBox="1"/>
            <p:nvPr/>
          </p:nvSpPr>
          <p:spPr>
            <a:xfrm>
              <a:off x="7966625" y="2059325"/>
              <a:ext cx="7929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0.5</a:t>
              </a:r>
              <a:endParaRPr b="1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Finite Markov Chains (Formally)</a:t>
            </a:r>
            <a:endParaRPr/>
          </a:p>
        </p:txBody>
      </p:sp>
      <p:sp>
        <p:nvSpPr>
          <p:cNvPr id="83" name="Google Shape;8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Markov Chains are defined by two key components: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State Space – set of all possible </a:t>
            </a:r>
            <a:r>
              <a:rPr b="1" lang="en"/>
              <a:t>states</a:t>
            </a:r>
            <a:r>
              <a:rPr lang="en"/>
              <a:t> that your experiment can exist in (all possible values of the random variable in the Markov Chain). i.e. {sitting, standing}.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Finite Markov Chains (Formally)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Markov Chains are defined by two key components: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Transition Probability Matrix – the probability of moving from any </a:t>
            </a:r>
            <a:r>
              <a:rPr b="1" lang="en"/>
              <a:t>one state </a:t>
            </a:r>
            <a:r>
              <a:rPr lang="en"/>
              <a:t>to any </a:t>
            </a:r>
            <a:r>
              <a:rPr b="1" lang="en"/>
              <a:t>other state</a:t>
            </a:r>
            <a:endParaRPr/>
          </a:p>
        </p:txBody>
      </p:sp>
      <p:sp>
        <p:nvSpPr>
          <p:cNvPr id="91" name="Google Shape;91;p1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Information!</a:t>
            </a:r>
            <a:endParaRPr/>
          </a:p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</a:t>
            </a:r>
            <a:r>
              <a:rPr b="1" lang="en"/>
              <a:t>most </a:t>
            </a:r>
            <a:r>
              <a:rPr lang="en"/>
              <a:t>important thing about Markov chains, is that the chain is </a:t>
            </a:r>
            <a:r>
              <a:rPr b="1" lang="en"/>
              <a:t>amnesic (memoryless) </a:t>
            </a:r>
            <a:r>
              <a:rPr lang="en"/>
              <a:t>meaning each step should </a:t>
            </a:r>
            <a:r>
              <a:rPr b="1" lang="en"/>
              <a:t>only </a:t>
            </a:r>
            <a:r>
              <a:rPr lang="en"/>
              <a:t>depend on the previous state. </a:t>
            </a:r>
            <a:endParaRPr/>
          </a:p>
        </p:txBody>
      </p:sp>
      <p:sp>
        <p:nvSpPr>
          <p:cNvPr id="98" name="Google Shape;98;p1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the following be modeled as a Markov Chain?</a:t>
            </a:r>
            <a:endParaRPr/>
          </a:p>
        </p:txBody>
      </p:sp>
      <p:sp>
        <p:nvSpPr>
          <p:cNvPr id="104" name="Google Shape;10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You have a coin that you flip continuously until you get </a:t>
            </a:r>
            <a:r>
              <a:rPr b="1" lang="en"/>
              <a:t>two consecutive </a:t>
            </a:r>
            <a:r>
              <a:rPr lang="en"/>
              <a:t>heads. </a:t>
            </a:r>
            <a:endParaRPr/>
          </a:p>
        </p:txBody>
      </p:sp>
      <p:sp>
        <p:nvSpPr>
          <p:cNvPr id="105" name="Google Shape;105;p1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Modeled as a Markov Chain?</a:t>
            </a:r>
            <a:endParaRPr/>
          </a:p>
        </p:txBody>
      </p:sp>
      <p:sp>
        <p:nvSpPr>
          <p:cNvPr id="111" name="Google Shape;11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You’re drawing </a:t>
            </a:r>
            <a:r>
              <a:rPr b="1" lang="en"/>
              <a:t>without replacement</a:t>
            </a:r>
            <a:r>
              <a:rPr lang="en"/>
              <a:t> from a bag with a purple, red, and green ball. Model the outcomes of your draws. </a:t>
            </a:r>
            <a:endParaRPr/>
          </a:p>
        </p:txBody>
      </p:sp>
      <p:sp>
        <p:nvSpPr>
          <p:cNvPr id="112" name="Google Shape;112;p1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Vocab!</a:t>
            </a:r>
            <a:endParaRPr/>
          </a:p>
        </p:txBody>
      </p:sp>
      <p:sp>
        <p:nvSpPr>
          <p:cNvPr id="118" name="Google Shape;11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Often for Markov Chain questions you’re given an </a:t>
            </a:r>
            <a:r>
              <a:rPr b="1" lang="en"/>
              <a:t>initial distribution</a:t>
            </a:r>
            <a:r>
              <a:rPr lang="en"/>
              <a:t>. This tells you the probability of being in </a:t>
            </a:r>
            <a:r>
              <a:rPr b="1" lang="en"/>
              <a:t>each state</a:t>
            </a:r>
            <a:r>
              <a:rPr lang="en"/>
              <a:t> when you start. Each probability should be &gt;= 0, and they should sum to 1. </a:t>
            </a:r>
            <a:endParaRPr/>
          </a:p>
        </p:txBody>
      </p:sp>
      <p:sp>
        <p:nvSpPr>
          <p:cNvPr id="119" name="Google Shape;119;p2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</a:t>
            </a:r>
            <a:r>
              <a:rPr lang="en"/>
              <a:t>initial</a:t>
            </a:r>
            <a:r>
              <a:rPr lang="en"/>
              <a:t> distribution</a:t>
            </a:r>
            <a:endParaRPr/>
          </a:p>
        </p:txBody>
      </p:sp>
      <p:sp>
        <p:nvSpPr>
          <p:cNvPr id="125" name="Google Shape;125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For some Markov Chain, let π = [0.3 0.4 0.2 0.1] for states A, B, and C respectively. </a:t>
            </a:r>
            <a:endParaRPr/>
          </a:p>
        </p:txBody>
      </p:sp>
      <p:sp>
        <p:nvSpPr>
          <p:cNvPr id="126" name="Google Shape;126;p2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27" name="Google Shape;127;p21"/>
          <p:cNvGrpSpPr/>
          <p:nvPr/>
        </p:nvGrpSpPr>
        <p:grpSpPr>
          <a:xfrm>
            <a:off x="338400" y="1798750"/>
            <a:ext cx="6966150" cy="2770075"/>
            <a:chOff x="338400" y="1798750"/>
            <a:chExt cx="6966150" cy="2770075"/>
          </a:xfrm>
        </p:grpSpPr>
        <p:grpSp>
          <p:nvGrpSpPr>
            <p:cNvPr id="128" name="Google Shape;128;p21"/>
            <p:cNvGrpSpPr/>
            <p:nvPr/>
          </p:nvGrpSpPr>
          <p:grpSpPr>
            <a:xfrm>
              <a:off x="611433" y="2142557"/>
              <a:ext cx="5848249" cy="2060825"/>
              <a:chOff x="311708" y="1900857"/>
              <a:chExt cx="5848249" cy="2060825"/>
            </a:xfrm>
          </p:grpSpPr>
          <p:grpSp>
            <p:nvGrpSpPr>
              <p:cNvPr id="129" name="Google Shape;129;p21"/>
              <p:cNvGrpSpPr/>
              <p:nvPr/>
            </p:nvGrpSpPr>
            <p:grpSpPr>
              <a:xfrm>
                <a:off x="311708" y="1900857"/>
                <a:ext cx="5848249" cy="1654343"/>
                <a:chOff x="311708" y="1900857"/>
                <a:chExt cx="5848249" cy="1654343"/>
              </a:xfrm>
            </p:grpSpPr>
            <p:grpSp>
              <p:nvGrpSpPr>
                <p:cNvPr id="130" name="Google Shape;130;p21"/>
                <p:cNvGrpSpPr/>
                <p:nvPr/>
              </p:nvGrpSpPr>
              <p:grpSpPr>
                <a:xfrm>
                  <a:off x="311708" y="2145142"/>
                  <a:ext cx="5848249" cy="1410058"/>
                  <a:chOff x="1650358" y="2635392"/>
                  <a:chExt cx="5848249" cy="1410058"/>
                </a:xfrm>
              </p:grpSpPr>
              <p:grpSp>
                <p:nvGrpSpPr>
                  <p:cNvPr id="131" name="Google Shape;131;p21"/>
                  <p:cNvGrpSpPr/>
                  <p:nvPr/>
                </p:nvGrpSpPr>
                <p:grpSpPr>
                  <a:xfrm>
                    <a:off x="2021150" y="2797150"/>
                    <a:ext cx="1213800" cy="1248300"/>
                    <a:chOff x="1213625" y="2797150"/>
                    <a:chExt cx="1213800" cy="1248300"/>
                  </a:xfrm>
                </p:grpSpPr>
                <p:sp>
                  <p:nvSpPr>
                    <p:cNvPr id="132" name="Google Shape;132;p21"/>
                    <p:cNvSpPr/>
                    <p:nvPr/>
                  </p:nvSpPr>
                  <p:spPr>
                    <a:xfrm>
                      <a:off x="1213625" y="2797150"/>
                      <a:ext cx="1213800" cy="1248300"/>
                    </a:xfrm>
                    <a:prstGeom prst="ellipse">
                      <a:avLst/>
                    </a:prstGeom>
                    <a:solidFill>
                      <a:srgbClr val="EEEEEE"/>
                    </a:solidFill>
                    <a:ln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33" name="Google Shape;133;p21"/>
                    <p:cNvSpPr txBox="1"/>
                    <p:nvPr/>
                  </p:nvSpPr>
                  <p:spPr>
                    <a:xfrm>
                      <a:off x="1433375" y="3134950"/>
                      <a:ext cx="774300" cy="5727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700"/>
                        <a:t>A</a:t>
                      </a:r>
                      <a:endParaRPr b="1" sz="2700"/>
                    </a:p>
                  </p:txBody>
                </p:sp>
              </p:grpSp>
              <p:grpSp>
                <p:nvGrpSpPr>
                  <p:cNvPr id="134" name="Google Shape;134;p21"/>
                  <p:cNvGrpSpPr/>
                  <p:nvPr/>
                </p:nvGrpSpPr>
                <p:grpSpPr>
                  <a:xfrm>
                    <a:off x="4022900" y="2797150"/>
                    <a:ext cx="1213800" cy="1248300"/>
                    <a:chOff x="3215375" y="2797150"/>
                    <a:chExt cx="1213800" cy="1248300"/>
                  </a:xfrm>
                </p:grpSpPr>
                <p:sp>
                  <p:nvSpPr>
                    <p:cNvPr id="135" name="Google Shape;135;p21"/>
                    <p:cNvSpPr/>
                    <p:nvPr/>
                  </p:nvSpPr>
                  <p:spPr>
                    <a:xfrm>
                      <a:off x="3215375" y="2797150"/>
                      <a:ext cx="1213800" cy="1248300"/>
                    </a:xfrm>
                    <a:prstGeom prst="ellipse">
                      <a:avLst/>
                    </a:prstGeom>
                    <a:solidFill>
                      <a:srgbClr val="EEEEEE"/>
                    </a:solidFill>
                    <a:ln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36" name="Google Shape;136;p21"/>
                    <p:cNvSpPr txBox="1"/>
                    <p:nvPr/>
                  </p:nvSpPr>
                  <p:spPr>
                    <a:xfrm>
                      <a:off x="3435125" y="3134950"/>
                      <a:ext cx="774300" cy="5727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700"/>
                        <a:t>B</a:t>
                      </a:r>
                      <a:endParaRPr b="1" sz="2700"/>
                    </a:p>
                  </p:txBody>
                </p:sp>
              </p:grpSp>
              <p:grpSp>
                <p:nvGrpSpPr>
                  <p:cNvPr id="137" name="Google Shape;137;p21"/>
                  <p:cNvGrpSpPr/>
                  <p:nvPr/>
                </p:nvGrpSpPr>
                <p:grpSpPr>
                  <a:xfrm>
                    <a:off x="5909050" y="2797150"/>
                    <a:ext cx="1213800" cy="1248300"/>
                    <a:chOff x="5101525" y="2797150"/>
                    <a:chExt cx="1213800" cy="1248300"/>
                  </a:xfrm>
                </p:grpSpPr>
                <p:sp>
                  <p:nvSpPr>
                    <p:cNvPr id="138" name="Google Shape;138;p21"/>
                    <p:cNvSpPr/>
                    <p:nvPr/>
                  </p:nvSpPr>
                  <p:spPr>
                    <a:xfrm>
                      <a:off x="5101525" y="2797150"/>
                      <a:ext cx="1213800" cy="1248300"/>
                    </a:xfrm>
                    <a:prstGeom prst="ellipse">
                      <a:avLst/>
                    </a:prstGeom>
                    <a:solidFill>
                      <a:srgbClr val="EEEEEE"/>
                    </a:solidFill>
                    <a:ln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39" name="Google Shape;139;p21"/>
                    <p:cNvSpPr txBox="1"/>
                    <p:nvPr/>
                  </p:nvSpPr>
                  <p:spPr>
                    <a:xfrm>
                      <a:off x="5321275" y="3134950"/>
                      <a:ext cx="774300" cy="5727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700"/>
                        <a:t>C</a:t>
                      </a:r>
                      <a:endParaRPr b="1" sz="2700"/>
                    </a:p>
                  </p:txBody>
                </p:sp>
              </p:grpSp>
              <p:cxnSp>
                <p:nvCxnSpPr>
                  <p:cNvPr id="140" name="Google Shape;140;p21"/>
                  <p:cNvCxnSpPr>
                    <a:stCxn id="132" idx="0"/>
                    <a:endCxn id="135" idx="0"/>
                  </p:cNvCxnSpPr>
                  <p:nvPr/>
                </p:nvCxnSpPr>
                <p:spPr>
                  <a:xfrm flipH="1" rot="-5400000">
                    <a:off x="3628700" y="1796500"/>
                    <a:ext cx="600" cy="2001900"/>
                  </a:xfrm>
                  <a:prstGeom prst="curvedConnector3">
                    <a:avLst>
                      <a:gd fmla="val -39687500" name="adj1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41" name="Google Shape;141;p21"/>
                  <p:cNvCxnSpPr>
                    <a:stCxn id="135" idx="0"/>
                    <a:endCxn id="138" idx="0"/>
                  </p:cNvCxnSpPr>
                  <p:nvPr/>
                </p:nvCxnSpPr>
                <p:spPr>
                  <a:xfrm flipH="1" rot="-5400000">
                    <a:off x="5572550" y="1854400"/>
                    <a:ext cx="600" cy="1886100"/>
                  </a:xfrm>
                  <a:prstGeom prst="curvedConnector3">
                    <a:avLst>
                      <a:gd fmla="val -39687500" name="adj1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42" name="Google Shape;142;p21"/>
                  <p:cNvCxnSpPr>
                    <a:stCxn id="138" idx="6"/>
                    <a:endCxn id="138" idx="7"/>
                  </p:cNvCxnSpPr>
                  <p:nvPr/>
                </p:nvCxnSpPr>
                <p:spPr>
                  <a:xfrm rot="10800000">
                    <a:off x="6944950" y="2980000"/>
                    <a:ext cx="177900" cy="441300"/>
                  </a:xfrm>
                  <a:prstGeom prst="curvedConnector4">
                    <a:avLst>
                      <a:gd fmla="val -133853" name="adj1"/>
                      <a:gd fmla="val 195394" name="adj2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43" name="Google Shape;143;p21"/>
                  <p:cNvSpPr/>
                  <p:nvPr/>
                </p:nvSpPr>
                <p:spPr>
                  <a:xfrm rot="4700732">
                    <a:off x="7081713" y="2802984"/>
                    <a:ext cx="498987" cy="238933"/>
                  </a:xfrm>
                  <a:prstGeom prst="rightArrow">
                    <a:avLst>
                      <a:gd fmla="val 50000" name="adj1"/>
                      <a:gd fmla="val 51706" name="adj2"/>
                    </a:avLst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cxnSp>
                <p:nvCxnSpPr>
                  <p:cNvPr id="144" name="Google Shape;144;p21"/>
                  <p:cNvCxnSpPr>
                    <a:stCxn id="135" idx="6"/>
                    <a:endCxn id="138" idx="2"/>
                  </p:cNvCxnSpPr>
                  <p:nvPr/>
                </p:nvCxnSpPr>
                <p:spPr>
                  <a:xfrm>
                    <a:off x="5236700" y="3421300"/>
                    <a:ext cx="672300" cy="600"/>
                  </a:xfrm>
                  <a:prstGeom prst="curvedConnector3">
                    <a:avLst>
                      <a:gd fmla="val 50004" name="adj1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45" name="Google Shape;145;p21"/>
                  <p:cNvCxnSpPr>
                    <a:stCxn id="132" idx="6"/>
                    <a:endCxn id="135" idx="2"/>
                  </p:cNvCxnSpPr>
                  <p:nvPr/>
                </p:nvCxnSpPr>
                <p:spPr>
                  <a:xfrm>
                    <a:off x="3234950" y="3421300"/>
                    <a:ext cx="788100" cy="600"/>
                  </a:xfrm>
                  <a:prstGeom prst="curvedConnector3">
                    <a:avLst>
                      <a:gd fmla="val 49990" name="adj1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46" name="Google Shape;146;p21"/>
                  <p:cNvCxnSpPr>
                    <a:stCxn id="132" idx="1"/>
                    <a:endCxn id="132" idx="2"/>
                  </p:cNvCxnSpPr>
                  <p:nvPr/>
                </p:nvCxnSpPr>
                <p:spPr>
                  <a:xfrm rot="5400000">
                    <a:off x="1889307" y="3111659"/>
                    <a:ext cx="441300" cy="177900"/>
                  </a:xfrm>
                  <a:prstGeom prst="curvedConnector4">
                    <a:avLst>
                      <a:gd fmla="val -95385" name="adj1"/>
                      <a:gd fmla="val 233773" name="adj2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47" name="Google Shape;147;p21"/>
                  <p:cNvSpPr/>
                  <p:nvPr/>
                </p:nvSpPr>
                <p:spPr>
                  <a:xfrm rot="10800000">
                    <a:off x="5323425" y="3302200"/>
                    <a:ext cx="498900" cy="238800"/>
                  </a:xfrm>
                  <a:prstGeom prst="rightArrow">
                    <a:avLst>
                      <a:gd fmla="val 50000" name="adj1"/>
                      <a:gd fmla="val 50000" name="adj2"/>
                    </a:avLst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48" name="Google Shape;148;p21"/>
                  <p:cNvSpPr/>
                  <p:nvPr/>
                </p:nvSpPr>
                <p:spPr>
                  <a:xfrm rot="10800000">
                    <a:off x="3342725" y="3302200"/>
                    <a:ext cx="498900" cy="238800"/>
                  </a:xfrm>
                  <a:prstGeom prst="rightArrow">
                    <a:avLst>
                      <a:gd fmla="val 50000" name="adj1"/>
                      <a:gd fmla="val 50000" name="adj2"/>
                    </a:avLst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49" name="Google Shape;149;p21"/>
                  <p:cNvSpPr/>
                  <p:nvPr/>
                </p:nvSpPr>
                <p:spPr>
                  <a:xfrm rot="-4620013">
                    <a:off x="1573466" y="2785786"/>
                    <a:ext cx="498783" cy="238913"/>
                  </a:xfrm>
                  <a:prstGeom prst="rightArrow">
                    <a:avLst>
                      <a:gd fmla="val 50000" name="adj1"/>
                      <a:gd fmla="val 50000" name="adj2"/>
                    </a:avLst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150" name="Google Shape;150;p21"/>
                <p:cNvSpPr/>
                <p:nvPr/>
              </p:nvSpPr>
              <p:spPr>
                <a:xfrm>
                  <a:off x="3945252" y="1900857"/>
                  <a:ext cx="672300" cy="351600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rgbClr val="EEEEEE"/>
                </a:solidFill>
                <a:ln cap="flat" cmpd="sng" w="952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/>
                </a:p>
              </p:txBody>
            </p:sp>
            <p:sp>
              <p:nvSpPr>
                <p:cNvPr id="151" name="Google Shape;151;p21"/>
                <p:cNvSpPr/>
                <p:nvPr/>
              </p:nvSpPr>
              <p:spPr>
                <a:xfrm>
                  <a:off x="1964577" y="1900857"/>
                  <a:ext cx="672300" cy="351600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rgbClr val="EEEEEE"/>
                </a:solidFill>
                <a:ln cap="flat" cmpd="sng" w="952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/>
                </a:p>
              </p:txBody>
            </p:sp>
          </p:grpSp>
          <p:cxnSp>
            <p:nvCxnSpPr>
              <p:cNvPr id="152" name="Google Shape;152;p21"/>
              <p:cNvCxnSpPr>
                <a:stCxn id="132" idx="4"/>
                <a:endCxn id="138" idx="4"/>
              </p:cNvCxnSpPr>
              <p:nvPr/>
            </p:nvCxnSpPr>
            <p:spPr>
              <a:xfrm flipH="1" rot="-5400000">
                <a:off x="3233100" y="1611500"/>
                <a:ext cx="600" cy="3888000"/>
              </a:xfrm>
              <a:prstGeom prst="curvedConnector3">
                <a:avLst>
                  <a:gd fmla="val 39687500" name="adj1"/>
                </a:avLst>
              </a:prstGeom>
              <a:noFill/>
              <a:ln cap="flat" cmpd="sng" w="9525">
                <a:solidFill>
                  <a:srgbClr val="59595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53" name="Google Shape;153;p21"/>
              <p:cNvSpPr/>
              <p:nvPr/>
            </p:nvSpPr>
            <p:spPr>
              <a:xfrm>
                <a:off x="2813677" y="3610082"/>
                <a:ext cx="672300" cy="3516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rgbClr val="EEEEEE"/>
              </a:solidFill>
              <a:ln cap="flat" cmpd="sng" w="9525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</p:grpSp>
        <p:sp>
          <p:nvSpPr>
            <p:cNvPr id="154" name="Google Shape;154;p21"/>
            <p:cNvSpPr txBox="1"/>
            <p:nvPr/>
          </p:nvSpPr>
          <p:spPr>
            <a:xfrm>
              <a:off x="338400" y="2417050"/>
              <a:ext cx="512400" cy="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0.2</a:t>
              </a:r>
              <a:endParaRPr b="1"/>
            </a:p>
          </p:txBody>
        </p:sp>
        <p:sp>
          <p:nvSpPr>
            <p:cNvPr id="155" name="Google Shape;155;p21"/>
            <p:cNvSpPr txBox="1"/>
            <p:nvPr/>
          </p:nvSpPr>
          <p:spPr>
            <a:xfrm>
              <a:off x="3132500" y="4225025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0.6</a:t>
              </a:r>
              <a:endParaRPr b="1"/>
            </a:p>
          </p:txBody>
        </p:sp>
        <p:sp>
          <p:nvSpPr>
            <p:cNvPr id="156" name="Google Shape;156;p21"/>
            <p:cNvSpPr txBox="1"/>
            <p:nvPr/>
          </p:nvSpPr>
          <p:spPr>
            <a:xfrm>
              <a:off x="2289075" y="1798750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0.2</a:t>
              </a:r>
              <a:endParaRPr b="1"/>
            </a:p>
          </p:txBody>
        </p:sp>
        <p:sp>
          <p:nvSpPr>
            <p:cNvPr id="157" name="Google Shape;157;p21"/>
            <p:cNvSpPr txBox="1"/>
            <p:nvPr/>
          </p:nvSpPr>
          <p:spPr>
            <a:xfrm>
              <a:off x="2289075" y="2760525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0.4</a:t>
              </a:r>
              <a:endParaRPr b="1"/>
            </a:p>
          </p:txBody>
        </p:sp>
        <p:sp>
          <p:nvSpPr>
            <p:cNvPr id="158" name="Google Shape;158;p21"/>
            <p:cNvSpPr txBox="1"/>
            <p:nvPr/>
          </p:nvSpPr>
          <p:spPr>
            <a:xfrm>
              <a:off x="4343825" y="1839775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0.6</a:t>
              </a:r>
              <a:endParaRPr b="1"/>
            </a:p>
          </p:txBody>
        </p:sp>
        <p:sp>
          <p:nvSpPr>
            <p:cNvPr id="159" name="Google Shape;159;p21"/>
            <p:cNvSpPr txBox="1"/>
            <p:nvPr/>
          </p:nvSpPr>
          <p:spPr>
            <a:xfrm>
              <a:off x="4228800" y="2688775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0.3</a:t>
              </a:r>
              <a:endParaRPr b="1"/>
            </a:p>
          </p:txBody>
        </p:sp>
        <p:sp>
          <p:nvSpPr>
            <p:cNvPr id="160" name="Google Shape;160;p21"/>
            <p:cNvSpPr txBox="1"/>
            <p:nvPr/>
          </p:nvSpPr>
          <p:spPr>
            <a:xfrm>
              <a:off x="6618150" y="2399850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0.7</a:t>
              </a:r>
              <a:endParaRPr b="1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initial distribution</a:t>
            </a:r>
            <a:endParaRPr/>
          </a:p>
        </p:txBody>
      </p:sp>
      <p:sp>
        <p:nvSpPr>
          <p:cNvPr id="166" name="Google Shape;166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Let </a:t>
            </a:r>
            <a:r>
              <a:rPr lang="en"/>
              <a:t>π = [0.3 0.4 0.2 0.1]. </a:t>
            </a:r>
            <a:r>
              <a:rPr lang="en"/>
              <a:t>After </a:t>
            </a:r>
            <a:r>
              <a:rPr b="1" lang="en"/>
              <a:t>one step</a:t>
            </a:r>
            <a:r>
              <a:rPr lang="en"/>
              <a:t>, what is the probability of being in </a:t>
            </a:r>
            <a:r>
              <a:rPr b="1" lang="en"/>
              <a:t>state A?</a:t>
            </a:r>
            <a:endParaRPr b="1"/>
          </a:p>
        </p:txBody>
      </p:sp>
      <p:sp>
        <p:nvSpPr>
          <p:cNvPr id="167" name="Google Shape;167;p2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Generalize!</a:t>
            </a:r>
            <a:endParaRPr/>
          </a:p>
        </p:txBody>
      </p:sp>
      <p:sp>
        <p:nvSpPr>
          <p:cNvPr id="173" name="Google Shape;173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Let’s look at the new </a:t>
            </a:r>
            <a:r>
              <a:rPr lang="en"/>
              <a:t>matrix</a:t>
            </a:r>
            <a:r>
              <a:rPr lang="en"/>
              <a:t> that we make. Now, what’s the probability of being in State A after </a:t>
            </a:r>
            <a:r>
              <a:rPr b="1" lang="en"/>
              <a:t>two steps</a:t>
            </a:r>
            <a:r>
              <a:rPr lang="en"/>
              <a:t>? </a:t>
            </a:r>
            <a:endParaRPr/>
          </a:p>
        </p:txBody>
      </p:sp>
      <p:sp>
        <p:nvSpPr>
          <p:cNvPr id="174" name="Google Shape;174;p23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Generalize</a:t>
            </a:r>
            <a:endParaRPr/>
          </a:p>
        </p:txBody>
      </p:sp>
      <p:sp>
        <p:nvSpPr>
          <p:cNvPr id="180" name="Google Shape;180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How do we find the probability of being in a certain state after </a:t>
            </a:r>
            <a:r>
              <a:rPr b="1" lang="en"/>
              <a:t>n steps</a:t>
            </a:r>
            <a:r>
              <a:rPr lang="en"/>
              <a:t>? </a:t>
            </a:r>
            <a:endParaRPr/>
          </a:p>
        </p:txBody>
      </p:sp>
      <p:sp>
        <p:nvSpPr>
          <p:cNvPr id="181" name="Google Shape;181;p2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Vocab!</a:t>
            </a:r>
            <a:endParaRPr/>
          </a:p>
        </p:txBody>
      </p:sp>
      <p:sp>
        <p:nvSpPr>
          <p:cNvPr id="187" name="Google Shape;18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</a:t>
            </a:r>
            <a:r>
              <a:rPr b="1" lang="en"/>
              <a:t>invariant (or stationary) </a:t>
            </a:r>
            <a:r>
              <a:rPr lang="en"/>
              <a:t>distribution π is a starting distribution such that: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π</a:t>
            </a:r>
            <a:r>
              <a:rPr lang="en"/>
              <a:t> = πP</a:t>
            </a:r>
            <a:endParaRPr/>
          </a:p>
        </p:txBody>
      </p:sp>
      <p:sp>
        <p:nvSpPr>
          <p:cNvPr id="188" name="Google Shape;188;p2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Vocab!</a:t>
            </a:r>
            <a:endParaRPr/>
          </a:p>
        </p:txBody>
      </p:sp>
      <p:sp>
        <p:nvSpPr>
          <p:cNvPr id="194" name="Google Shape;194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Markov chain is said to be </a:t>
            </a:r>
            <a:r>
              <a:rPr b="1" lang="en"/>
              <a:t>irreducible </a:t>
            </a:r>
            <a:r>
              <a:rPr lang="en"/>
              <a:t>if you can go from any </a:t>
            </a:r>
            <a:r>
              <a:rPr b="1" lang="en"/>
              <a:t>starting space </a:t>
            </a:r>
            <a:r>
              <a:rPr lang="en"/>
              <a:t>to any other </a:t>
            </a:r>
            <a:r>
              <a:rPr b="1" lang="en"/>
              <a:t>ending space</a:t>
            </a:r>
            <a:r>
              <a:rPr lang="en"/>
              <a:t>. 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Specifically, there is a path of nonzero (positive) probability that goes from state </a:t>
            </a:r>
            <a:r>
              <a:rPr b="1" lang="en"/>
              <a:t>i </a:t>
            </a:r>
            <a:r>
              <a:rPr lang="en"/>
              <a:t>to state </a:t>
            </a:r>
            <a:r>
              <a:rPr b="1" lang="en"/>
              <a:t>j</a:t>
            </a:r>
            <a:r>
              <a:rPr lang="en"/>
              <a:t> for all i &amp; j.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Irreducible or Not?</a:t>
            </a:r>
            <a:endParaRPr/>
          </a:p>
        </p:txBody>
      </p:sp>
      <p:sp>
        <p:nvSpPr>
          <p:cNvPr id="201" name="Google Shape;201;p2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02" name="Google Shape;202;p27"/>
          <p:cNvGrpSpPr/>
          <p:nvPr/>
        </p:nvGrpSpPr>
        <p:grpSpPr>
          <a:xfrm>
            <a:off x="444330" y="1720950"/>
            <a:ext cx="8315195" cy="2639450"/>
            <a:chOff x="444330" y="1720950"/>
            <a:chExt cx="8315195" cy="2639450"/>
          </a:xfrm>
        </p:grpSpPr>
        <p:sp>
          <p:nvSpPr>
            <p:cNvPr id="203" name="Google Shape;203;p27"/>
            <p:cNvSpPr/>
            <p:nvPr/>
          </p:nvSpPr>
          <p:spPr>
            <a:xfrm>
              <a:off x="812125" y="2204350"/>
              <a:ext cx="2136600" cy="20787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27"/>
            <p:cNvSpPr/>
            <p:nvPr/>
          </p:nvSpPr>
          <p:spPr>
            <a:xfrm>
              <a:off x="4901800" y="2281700"/>
              <a:ext cx="2136600" cy="20787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27"/>
            <p:cNvSpPr txBox="1"/>
            <p:nvPr/>
          </p:nvSpPr>
          <p:spPr>
            <a:xfrm>
              <a:off x="1254325" y="2921225"/>
              <a:ext cx="12522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/>
                <a:t>Sitting</a:t>
              </a:r>
              <a:endParaRPr b="1" sz="2000"/>
            </a:p>
          </p:txBody>
        </p:sp>
        <p:sp>
          <p:nvSpPr>
            <p:cNvPr id="206" name="Google Shape;206;p27"/>
            <p:cNvSpPr txBox="1"/>
            <p:nvPr/>
          </p:nvSpPr>
          <p:spPr>
            <a:xfrm>
              <a:off x="5248600" y="2998550"/>
              <a:ext cx="14430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/>
                <a:t>Standing</a:t>
              </a:r>
              <a:endParaRPr b="1" sz="2000"/>
            </a:p>
          </p:txBody>
        </p:sp>
        <p:cxnSp>
          <p:nvCxnSpPr>
            <p:cNvPr id="207" name="Google Shape;207;p27"/>
            <p:cNvCxnSpPr/>
            <p:nvPr/>
          </p:nvCxnSpPr>
          <p:spPr>
            <a:xfrm>
              <a:off x="2349375" y="2223700"/>
              <a:ext cx="2948700" cy="17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08" name="Google Shape;208;p27"/>
            <p:cNvCxnSpPr/>
            <p:nvPr/>
          </p:nvCxnSpPr>
          <p:spPr>
            <a:xfrm flipH="1">
              <a:off x="2658698" y="4055981"/>
              <a:ext cx="2556000" cy="130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9" name="Google Shape;209;p27"/>
            <p:cNvSpPr/>
            <p:nvPr/>
          </p:nvSpPr>
          <p:spPr>
            <a:xfrm>
              <a:off x="444330" y="2005672"/>
              <a:ext cx="696525" cy="653100"/>
            </a:xfrm>
            <a:custGeom>
              <a:rect b="b" l="l" r="r" t="t"/>
              <a:pathLst>
                <a:path extrusionOk="0" h="26124" w="27861">
                  <a:moveTo>
                    <a:pt x="27861" y="16842"/>
                  </a:moveTo>
                  <a:cubicBezTo>
                    <a:pt x="27861" y="11250"/>
                    <a:pt x="25515" y="4261"/>
                    <a:pt x="20513" y="1760"/>
                  </a:cubicBezTo>
                  <a:cubicBezTo>
                    <a:pt x="15178" y="-907"/>
                    <a:pt x="6942" y="-525"/>
                    <a:pt x="2724" y="3693"/>
                  </a:cubicBezTo>
                  <a:cubicBezTo>
                    <a:pt x="-1564" y="7981"/>
                    <a:pt x="-143" y="17020"/>
                    <a:pt x="3497" y="21870"/>
                  </a:cubicBezTo>
                  <a:cubicBezTo>
                    <a:pt x="5292" y="24262"/>
                    <a:pt x="14052" y="23196"/>
                    <a:pt x="12392" y="20709"/>
                  </a:cubicBezTo>
                  <a:cubicBezTo>
                    <a:pt x="11748" y="19744"/>
                    <a:pt x="12911" y="23152"/>
                    <a:pt x="12392" y="24190"/>
                  </a:cubicBezTo>
                  <a:cubicBezTo>
                    <a:pt x="11695" y="25583"/>
                    <a:pt x="9531" y="25427"/>
                    <a:pt x="8138" y="26124"/>
                  </a:cubicBez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10" name="Google Shape;210;p27"/>
            <p:cNvSpPr/>
            <p:nvPr/>
          </p:nvSpPr>
          <p:spPr>
            <a:xfrm>
              <a:off x="6796775" y="1939646"/>
              <a:ext cx="1265225" cy="1511900"/>
            </a:xfrm>
            <a:custGeom>
              <a:rect b="b" l="l" r="r" t="t"/>
              <a:pathLst>
                <a:path extrusionOk="0" h="60476" w="50609">
                  <a:moveTo>
                    <a:pt x="0" y="21803"/>
                  </a:moveTo>
                  <a:cubicBezTo>
                    <a:pt x="5453" y="9987"/>
                    <a:pt x="19524" y="-1030"/>
                    <a:pt x="32485" y="147"/>
                  </a:cubicBezTo>
                  <a:cubicBezTo>
                    <a:pt x="41132" y="933"/>
                    <a:pt x="47396" y="11446"/>
                    <a:pt x="49501" y="19870"/>
                  </a:cubicBezTo>
                  <a:cubicBezTo>
                    <a:pt x="51459" y="27705"/>
                    <a:pt x="50868" y="37387"/>
                    <a:pt x="46021" y="43847"/>
                  </a:cubicBezTo>
                  <a:cubicBezTo>
                    <a:pt x="43304" y="47468"/>
                    <a:pt x="37740" y="47849"/>
                    <a:pt x="33258" y="48488"/>
                  </a:cubicBezTo>
                  <a:cubicBezTo>
                    <a:pt x="27515" y="49307"/>
                    <a:pt x="20681" y="51708"/>
                    <a:pt x="15856" y="48488"/>
                  </a:cubicBezTo>
                  <a:cubicBezTo>
                    <a:pt x="13785" y="47106"/>
                    <a:pt x="16803" y="39767"/>
                    <a:pt x="18563" y="41527"/>
                  </a:cubicBezTo>
                  <a:cubicBezTo>
                    <a:pt x="20158" y="43122"/>
                    <a:pt x="14535" y="45140"/>
                    <a:pt x="15082" y="47328"/>
                  </a:cubicBezTo>
                  <a:cubicBezTo>
                    <a:pt x="15415" y="48657"/>
                    <a:pt x="17354" y="48939"/>
                    <a:pt x="18176" y="50035"/>
                  </a:cubicBezTo>
                  <a:cubicBezTo>
                    <a:pt x="20603" y="53272"/>
                    <a:pt x="21501" y="57617"/>
                    <a:pt x="24364" y="60476"/>
                  </a:cubicBez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11" name="Google Shape;211;p27"/>
            <p:cNvSpPr txBox="1"/>
            <p:nvPr/>
          </p:nvSpPr>
          <p:spPr>
            <a:xfrm>
              <a:off x="3151900" y="1939650"/>
              <a:ext cx="1633800" cy="42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0.3</a:t>
              </a:r>
              <a:endParaRPr b="1"/>
            </a:p>
          </p:txBody>
        </p:sp>
        <p:sp>
          <p:nvSpPr>
            <p:cNvPr id="212" name="Google Shape;212;p27"/>
            <p:cNvSpPr txBox="1"/>
            <p:nvPr/>
          </p:nvSpPr>
          <p:spPr>
            <a:xfrm>
              <a:off x="541425" y="1720950"/>
              <a:ext cx="6966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0.7</a:t>
              </a:r>
              <a:endParaRPr b="1"/>
            </a:p>
          </p:txBody>
        </p:sp>
        <p:sp>
          <p:nvSpPr>
            <p:cNvPr id="213" name="Google Shape;213;p27"/>
            <p:cNvSpPr txBox="1"/>
            <p:nvPr/>
          </p:nvSpPr>
          <p:spPr>
            <a:xfrm>
              <a:off x="3325875" y="3751275"/>
              <a:ext cx="11940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0.5</a:t>
              </a:r>
              <a:endParaRPr b="1"/>
            </a:p>
          </p:txBody>
        </p:sp>
        <p:sp>
          <p:nvSpPr>
            <p:cNvPr id="214" name="Google Shape;214;p27"/>
            <p:cNvSpPr txBox="1"/>
            <p:nvPr/>
          </p:nvSpPr>
          <p:spPr>
            <a:xfrm>
              <a:off x="7966625" y="2059325"/>
              <a:ext cx="7929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0.5</a:t>
              </a:r>
              <a:endParaRPr b="1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Irreducible or Not?</a:t>
            </a:r>
            <a:endParaRPr/>
          </a:p>
        </p:txBody>
      </p:sp>
      <p:sp>
        <p:nvSpPr>
          <p:cNvPr id="220" name="Google Shape;220;p2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1" name="Google Shape;22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8100" y="1278500"/>
            <a:ext cx="3505200" cy="28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Irreducible or Not?</a:t>
            </a:r>
            <a:endParaRPr/>
          </a:p>
        </p:txBody>
      </p:sp>
      <p:sp>
        <p:nvSpPr>
          <p:cNvPr id="227" name="Google Shape;227;p2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8" name="Google Shape;22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4350" y="969375"/>
            <a:ext cx="4442202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Irreducible or Not?</a:t>
            </a:r>
            <a:endParaRPr/>
          </a:p>
        </p:txBody>
      </p:sp>
      <p:sp>
        <p:nvSpPr>
          <p:cNvPr id="234" name="Google Shape;234;p3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35" name="Google Shape;235;p30"/>
          <p:cNvGrpSpPr/>
          <p:nvPr/>
        </p:nvGrpSpPr>
        <p:grpSpPr>
          <a:xfrm>
            <a:off x="338400" y="1798750"/>
            <a:ext cx="6966150" cy="2770075"/>
            <a:chOff x="338400" y="1798750"/>
            <a:chExt cx="6966150" cy="2770075"/>
          </a:xfrm>
        </p:grpSpPr>
        <p:grpSp>
          <p:nvGrpSpPr>
            <p:cNvPr id="236" name="Google Shape;236;p30"/>
            <p:cNvGrpSpPr/>
            <p:nvPr/>
          </p:nvGrpSpPr>
          <p:grpSpPr>
            <a:xfrm>
              <a:off x="611433" y="2142557"/>
              <a:ext cx="5848249" cy="2060825"/>
              <a:chOff x="311708" y="1900857"/>
              <a:chExt cx="5848249" cy="2060825"/>
            </a:xfrm>
          </p:grpSpPr>
          <p:grpSp>
            <p:nvGrpSpPr>
              <p:cNvPr id="237" name="Google Shape;237;p30"/>
              <p:cNvGrpSpPr/>
              <p:nvPr/>
            </p:nvGrpSpPr>
            <p:grpSpPr>
              <a:xfrm>
                <a:off x="311708" y="1900857"/>
                <a:ext cx="5848249" cy="1654343"/>
                <a:chOff x="311708" y="1900857"/>
                <a:chExt cx="5848249" cy="1654343"/>
              </a:xfrm>
            </p:grpSpPr>
            <p:grpSp>
              <p:nvGrpSpPr>
                <p:cNvPr id="238" name="Google Shape;238;p30"/>
                <p:cNvGrpSpPr/>
                <p:nvPr/>
              </p:nvGrpSpPr>
              <p:grpSpPr>
                <a:xfrm>
                  <a:off x="311708" y="2145142"/>
                  <a:ext cx="5848249" cy="1410058"/>
                  <a:chOff x="1650358" y="2635392"/>
                  <a:chExt cx="5848249" cy="1410058"/>
                </a:xfrm>
              </p:grpSpPr>
              <p:grpSp>
                <p:nvGrpSpPr>
                  <p:cNvPr id="239" name="Google Shape;239;p30"/>
                  <p:cNvGrpSpPr/>
                  <p:nvPr/>
                </p:nvGrpSpPr>
                <p:grpSpPr>
                  <a:xfrm>
                    <a:off x="2021150" y="2797150"/>
                    <a:ext cx="1213800" cy="1248300"/>
                    <a:chOff x="1213625" y="2797150"/>
                    <a:chExt cx="1213800" cy="1248300"/>
                  </a:xfrm>
                </p:grpSpPr>
                <p:sp>
                  <p:nvSpPr>
                    <p:cNvPr id="240" name="Google Shape;240;p30"/>
                    <p:cNvSpPr/>
                    <p:nvPr/>
                  </p:nvSpPr>
                  <p:spPr>
                    <a:xfrm>
                      <a:off x="1213625" y="2797150"/>
                      <a:ext cx="1213800" cy="1248300"/>
                    </a:xfrm>
                    <a:prstGeom prst="ellipse">
                      <a:avLst/>
                    </a:prstGeom>
                    <a:solidFill>
                      <a:srgbClr val="EEEEEE"/>
                    </a:solidFill>
                    <a:ln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241" name="Google Shape;241;p30"/>
                    <p:cNvSpPr txBox="1"/>
                    <p:nvPr/>
                  </p:nvSpPr>
                  <p:spPr>
                    <a:xfrm>
                      <a:off x="1433375" y="3134950"/>
                      <a:ext cx="774300" cy="5727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700"/>
                        <a:t>A</a:t>
                      </a:r>
                      <a:endParaRPr b="1" sz="2700"/>
                    </a:p>
                  </p:txBody>
                </p:sp>
              </p:grpSp>
              <p:grpSp>
                <p:nvGrpSpPr>
                  <p:cNvPr id="242" name="Google Shape;242;p30"/>
                  <p:cNvGrpSpPr/>
                  <p:nvPr/>
                </p:nvGrpSpPr>
                <p:grpSpPr>
                  <a:xfrm>
                    <a:off x="4022900" y="2797150"/>
                    <a:ext cx="1213800" cy="1248300"/>
                    <a:chOff x="3215375" y="2797150"/>
                    <a:chExt cx="1213800" cy="1248300"/>
                  </a:xfrm>
                </p:grpSpPr>
                <p:sp>
                  <p:nvSpPr>
                    <p:cNvPr id="243" name="Google Shape;243;p30"/>
                    <p:cNvSpPr/>
                    <p:nvPr/>
                  </p:nvSpPr>
                  <p:spPr>
                    <a:xfrm>
                      <a:off x="3215375" y="2797150"/>
                      <a:ext cx="1213800" cy="1248300"/>
                    </a:xfrm>
                    <a:prstGeom prst="ellipse">
                      <a:avLst/>
                    </a:prstGeom>
                    <a:solidFill>
                      <a:srgbClr val="EEEEEE"/>
                    </a:solidFill>
                    <a:ln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244" name="Google Shape;244;p30"/>
                    <p:cNvSpPr txBox="1"/>
                    <p:nvPr/>
                  </p:nvSpPr>
                  <p:spPr>
                    <a:xfrm>
                      <a:off x="3435125" y="3134950"/>
                      <a:ext cx="774300" cy="5727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700"/>
                        <a:t>B</a:t>
                      </a:r>
                      <a:endParaRPr b="1" sz="2700"/>
                    </a:p>
                  </p:txBody>
                </p:sp>
              </p:grpSp>
              <p:grpSp>
                <p:nvGrpSpPr>
                  <p:cNvPr id="245" name="Google Shape;245;p30"/>
                  <p:cNvGrpSpPr/>
                  <p:nvPr/>
                </p:nvGrpSpPr>
                <p:grpSpPr>
                  <a:xfrm>
                    <a:off x="5909050" y="2797150"/>
                    <a:ext cx="1213800" cy="1248300"/>
                    <a:chOff x="5101525" y="2797150"/>
                    <a:chExt cx="1213800" cy="1248300"/>
                  </a:xfrm>
                </p:grpSpPr>
                <p:sp>
                  <p:nvSpPr>
                    <p:cNvPr id="246" name="Google Shape;246;p30"/>
                    <p:cNvSpPr/>
                    <p:nvPr/>
                  </p:nvSpPr>
                  <p:spPr>
                    <a:xfrm>
                      <a:off x="5101525" y="2797150"/>
                      <a:ext cx="1213800" cy="1248300"/>
                    </a:xfrm>
                    <a:prstGeom prst="ellipse">
                      <a:avLst/>
                    </a:prstGeom>
                    <a:solidFill>
                      <a:srgbClr val="EEEEEE"/>
                    </a:solidFill>
                    <a:ln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247" name="Google Shape;247;p30"/>
                    <p:cNvSpPr txBox="1"/>
                    <p:nvPr/>
                  </p:nvSpPr>
                  <p:spPr>
                    <a:xfrm>
                      <a:off x="5321275" y="3134950"/>
                      <a:ext cx="774300" cy="5727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700"/>
                        <a:t>C</a:t>
                      </a:r>
                      <a:endParaRPr b="1" sz="2700"/>
                    </a:p>
                  </p:txBody>
                </p:sp>
              </p:grpSp>
              <p:cxnSp>
                <p:nvCxnSpPr>
                  <p:cNvPr id="248" name="Google Shape;248;p30"/>
                  <p:cNvCxnSpPr>
                    <a:stCxn id="240" idx="0"/>
                    <a:endCxn id="243" idx="0"/>
                  </p:cNvCxnSpPr>
                  <p:nvPr/>
                </p:nvCxnSpPr>
                <p:spPr>
                  <a:xfrm flipH="1" rot="-5400000">
                    <a:off x="3628700" y="1796500"/>
                    <a:ext cx="600" cy="2001900"/>
                  </a:xfrm>
                  <a:prstGeom prst="curvedConnector3">
                    <a:avLst>
                      <a:gd fmla="val -39687500" name="adj1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49" name="Google Shape;249;p30"/>
                  <p:cNvCxnSpPr>
                    <a:stCxn id="243" idx="0"/>
                    <a:endCxn id="246" idx="0"/>
                  </p:cNvCxnSpPr>
                  <p:nvPr/>
                </p:nvCxnSpPr>
                <p:spPr>
                  <a:xfrm flipH="1" rot="-5400000">
                    <a:off x="5572550" y="1854400"/>
                    <a:ext cx="600" cy="1886100"/>
                  </a:xfrm>
                  <a:prstGeom prst="curvedConnector3">
                    <a:avLst>
                      <a:gd fmla="val -39687500" name="adj1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50" name="Google Shape;250;p30"/>
                  <p:cNvCxnSpPr>
                    <a:stCxn id="246" idx="6"/>
                    <a:endCxn id="246" idx="7"/>
                  </p:cNvCxnSpPr>
                  <p:nvPr/>
                </p:nvCxnSpPr>
                <p:spPr>
                  <a:xfrm rot="10800000">
                    <a:off x="6944950" y="2980000"/>
                    <a:ext cx="177900" cy="441300"/>
                  </a:xfrm>
                  <a:prstGeom prst="curvedConnector4">
                    <a:avLst>
                      <a:gd fmla="val -133853" name="adj1"/>
                      <a:gd fmla="val 195394" name="adj2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251" name="Google Shape;251;p30"/>
                  <p:cNvSpPr/>
                  <p:nvPr/>
                </p:nvSpPr>
                <p:spPr>
                  <a:xfrm rot="4700732">
                    <a:off x="7081713" y="2802984"/>
                    <a:ext cx="498987" cy="238933"/>
                  </a:xfrm>
                  <a:prstGeom prst="rightArrow">
                    <a:avLst>
                      <a:gd fmla="val 50000" name="adj1"/>
                      <a:gd fmla="val 51706" name="adj2"/>
                    </a:avLst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cxnSp>
                <p:nvCxnSpPr>
                  <p:cNvPr id="252" name="Google Shape;252;p30"/>
                  <p:cNvCxnSpPr>
                    <a:stCxn id="243" idx="6"/>
                    <a:endCxn id="246" idx="2"/>
                  </p:cNvCxnSpPr>
                  <p:nvPr/>
                </p:nvCxnSpPr>
                <p:spPr>
                  <a:xfrm>
                    <a:off x="5236700" y="3421300"/>
                    <a:ext cx="672300" cy="600"/>
                  </a:xfrm>
                  <a:prstGeom prst="curvedConnector3">
                    <a:avLst>
                      <a:gd fmla="val 50004" name="adj1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53" name="Google Shape;253;p30"/>
                  <p:cNvCxnSpPr>
                    <a:stCxn id="240" idx="6"/>
                    <a:endCxn id="243" idx="2"/>
                  </p:cNvCxnSpPr>
                  <p:nvPr/>
                </p:nvCxnSpPr>
                <p:spPr>
                  <a:xfrm>
                    <a:off x="3234950" y="3421300"/>
                    <a:ext cx="788100" cy="600"/>
                  </a:xfrm>
                  <a:prstGeom prst="curvedConnector3">
                    <a:avLst>
                      <a:gd fmla="val 49990" name="adj1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54" name="Google Shape;254;p30"/>
                  <p:cNvCxnSpPr>
                    <a:stCxn id="240" idx="1"/>
                    <a:endCxn id="240" idx="2"/>
                  </p:cNvCxnSpPr>
                  <p:nvPr/>
                </p:nvCxnSpPr>
                <p:spPr>
                  <a:xfrm rot="5400000">
                    <a:off x="1889307" y="3111659"/>
                    <a:ext cx="441300" cy="177900"/>
                  </a:xfrm>
                  <a:prstGeom prst="curvedConnector4">
                    <a:avLst>
                      <a:gd fmla="val -95385" name="adj1"/>
                      <a:gd fmla="val 233773" name="adj2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255" name="Google Shape;255;p30"/>
                  <p:cNvSpPr/>
                  <p:nvPr/>
                </p:nvSpPr>
                <p:spPr>
                  <a:xfrm rot="10800000">
                    <a:off x="5323425" y="3302200"/>
                    <a:ext cx="498900" cy="238800"/>
                  </a:xfrm>
                  <a:prstGeom prst="rightArrow">
                    <a:avLst>
                      <a:gd fmla="val 50000" name="adj1"/>
                      <a:gd fmla="val 50000" name="adj2"/>
                    </a:avLst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6" name="Google Shape;256;p30"/>
                  <p:cNvSpPr/>
                  <p:nvPr/>
                </p:nvSpPr>
                <p:spPr>
                  <a:xfrm rot="10800000">
                    <a:off x="3342725" y="3302200"/>
                    <a:ext cx="498900" cy="238800"/>
                  </a:xfrm>
                  <a:prstGeom prst="rightArrow">
                    <a:avLst>
                      <a:gd fmla="val 50000" name="adj1"/>
                      <a:gd fmla="val 50000" name="adj2"/>
                    </a:avLst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7" name="Google Shape;257;p30"/>
                  <p:cNvSpPr/>
                  <p:nvPr/>
                </p:nvSpPr>
                <p:spPr>
                  <a:xfrm rot="-4620013">
                    <a:off x="1573466" y="2785786"/>
                    <a:ext cx="498783" cy="238913"/>
                  </a:xfrm>
                  <a:prstGeom prst="rightArrow">
                    <a:avLst>
                      <a:gd fmla="val 50000" name="adj1"/>
                      <a:gd fmla="val 50000" name="adj2"/>
                    </a:avLst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258" name="Google Shape;258;p30"/>
                <p:cNvSpPr/>
                <p:nvPr/>
              </p:nvSpPr>
              <p:spPr>
                <a:xfrm>
                  <a:off x="3945252" y="1900857"/>
                  <a:ext cx="672300" cy="351600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rgbClr val="EEEEEE"/>
                </a:solidFill>
                <a:ln cap="flat" cmpd="sng" w="952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/>
                </a:p>
              </p:txBody>
            </p:sp>
            <p:sp>
              <p:nvSpPr>
                <p:cNvPr id="259" name="Google Shape;259;p30"/>
                <p:cNvSpPr/>
                <p:nvPr/>
              </p:nvSpPr>
              <p:spPr>
                <a:xfrm>
                  <a:off x="1964577" y="1900857"/>
                  <a:ext cx="672300" cy="351600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rgbClr val="EEEEEE"/>
                </a:solidFill>
                <a:ln cap="flat" cmpd="sng" w="952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/>
                </a:p>
              </p:txBody>
            </p:sp>
          </p:grpSp>
          <p:cxnSp>
            <p:nvCxnSpPr>
              <p:cNvPr id="260" name="Google Shape;260;p30"/>
              <p:cNvCxnSpPr>
                <a:stCxn id="240" idx="4"/>
                <a:endCxn id="246" idx="4"/>
              </p:cNvCxnSpPr>
              <p:nvPr/>
            </p:nvCxnSpPr>
            <p:spPr>
              <a:xfrm flipH="1" rot="-5400000">
                <a:off x="3233100" y="1611500"/>
                <a:ext cx="600" cy="3888000"/>
              </a:xfrm>
              <a:prstGeom prst="curvedConnector3">
                <a:avLst>
                  <a:gd fmla="val 39687500" name="adj1"/>
                </a:avLst>
              </a:prstGeom>
              <a:noFill/>
              <a:ln cap="flat" cmpd="sng" w="9525">
                <a:solidFill>
                  <a:srgbClr val="59595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61" name="Google Shape;261;p30"/>
              <p:cNvSpPr/>
              <p:nvPr/>
            </p:nvSpPr>
            <p:spPr>
              <a:xfrm>
                <a:off x="2813677" y="3610082"/>
                <a:ext cx="672300" cy="3516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rgbClr val="EEEEEE"/>
              </a:solidFill>
              <a:ln cap="flat" cmpd="sng" w="9525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</p:grpSp>
        <p:sp>
          <p:nvSpPr>
            <p:cNvPr id="262" name="Google Shape;262;p30"/>
            <p:cNvSpPr txBox="1"/>
            <p:nvPr/>
          </p:nvSpPr>
          <p:spPr>
            <a:xfrm>
              <a:off x="338400" y="2417050"/>
              <a:ext cx="512400" cy="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0.2</a:t>
              </a:r>
              <a:endParaRPr b="1"/>
            </a:p>
          </p:txBody>
        </p:sp>
        <p:sp>
          <p:nvSpPr>
            <p:cNvPr id="263" name="Google Shape;263;p30"/>
            <p:cNvSpPr txBox="1"/>
            <p:nvPr/>
          </p:nvSpPr>
          <p:spPr>
            <a:xfrm>
              <a:off x="3132500" y="4225025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0.6</a:t>
              </a:r>
              <a:endParaRPr b="1"/>
            </a:p>
          </p:txBody>
        </p:sp>
        <p:sp>
          <p:nvSpPr>
            <p:cNvPr id="264" name="Google Shape;264;p30"/>
            <p:cNvSpPr txBox="1"/>
            <p:nvPr/>
          </p:nvSpPr>
          <p:spPr>
            <a:xfrm>
              <a:off x="2289075" y="1798750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0.2</a:t>
              </a:r>
              <a:endParaRPr b="1"/>
            </a:p>
          </p:txBody>
        </p:sp>
        <p:sp>
          <p:nvSpPr>
            <p:cNvPr id="265" name="Google Shape;265;p30"/>
            <p:cNvSpPr txBox="1"/>
            <p:nvPr/>
          </p:nvSpPr>
          <p:spPr>
            <a:xfrm>
              <a:off x="2289075" y="2760525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0.4</a:t>
              </a:r>
              <a:endParaRPr b="1"/>
            </a:p>
          </p:txBody>
        </p:sp>
        <p:sp>
          <p:nvSpPr>
            <p:cNvPr id="266" name="Google Shape;266;p30"/>
            <p:cNvSpPr txBox="1"/>
            <p:nvPr/>
          </p:nvSpPr>
          <p:spPr>
            <a:xfrm>
              <a:off x="4343825" y="1839775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0.6</a:t>
              </a:r>
              <a:endParaRPr b="1"/>
            </a:p>
          </p:txBody>
        </p:sp>
        <p:sp>
          <p:nvSpPr>
            <p:cNvPr id="267" name="Google Shape;267;p30"/>
            <p:cNvSpPr txBox="1"/>
            <p:nvPr/>
          </p:nvSpPr>
          <p:spPr>
            <a:xfrm>
              <a:off x="4228800" y="2688775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0.3</a:t>
              </a:r>
              <a:endParaRPr b="1"/>
            </a:p>
          </p:txBody>
        </p:sp>
        <p:sp>
          <p:nvSpPr>
            <p:cNvPr id="268" name="Google Shape;268;p30"/>
            <p:cNvSpPr txBox="1"/>
            <p:nvPr/>
          </p:nvSpPr>
          <p:spPr>
            <a:xfrm>
              <a:off x="6618150" y="2399850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0.7</a:t>
              </a:r>
              <a:endParaRPr b="1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Vocab!</a:t>
            </a:r>
            <a:endParaRPr/>
          </a:p>
        </p:txBody>
      </p:sp>
      <p:sp>
        <p:nvSpPr>
          <p:cNvPr id="274" name="Google Shape;274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</a:t>
            </a:r>
            <a:r>
              <a:rPr b="1" lang="en"/>
              <a:t>state </a:t>
            </a:r>
            <a:r>
              <a:rPr lang="en"/>
              <a:t>i has </a:t>
            </a:r>
            <a:r>
              <a:rPr b="1" lang="en"/>
              <a:t>period </a:t>
            </a:r>
            <a:r>
              <a:rPr lang="en"/>
              <a:t>d if the Markov Chain can only come back to </a:t>
            </a:r>
            <a:r>
              <a:rPr b="1" lang="en"/>
              <a:t>i </a:t>
            </a:r>
            <a:r>
              <a:rPr lang="en"/>
              <a:t>in multiples of </a:t>
            </a:r>
            <a:r>
              <a:rPr b="1" lang="en"/>
              <a:t>d.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Markov Chain is said to be </a:t>
            </a:r>
            <a:r>
              <a:rPr b="1" lang="en"/>
              <a:t>aperiodic </a:t>
            </a:r>
            <a:r>
              <a:rPr lang="en"/>
              <a:t>if the period of the chain is 1 – meaning at any step, you have nonzero </a:t>
            </a:r>
            <a:r>
              <a:rPr lang="en"/>
              <a:t>probability of being in any state.</a:t>
            </a:r>
            <a:endParaRPr/>
          </a:p>
        </p:txBody>
      </p:sp>
      <p:sp>
        <p:nvSpPr>
          <p:cNvPr id="275" name="Google Shape;275;p3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Aperiodic (Formally)</a:t>
            </a:r>
            <a:endParaRPr/>
          </a:p>
        </p:txBody>
      </p:sp>
      <p:sp>
        <p:nvSpPr>
          <p:cNvPr id="281" name="Google Shape;281;p3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2" name="Google Shape;28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125" y="1774151"/>
            <a:ext cx="8316901" cy="1486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Aperiodic Quick Tip!</a:t>
            </a:r>
            <a:endParaRPr/>
          </a:p>
        </p:txBody>
      </p:sp>
      <p:sp>
        <p:nvSpPr>
          <p:cNvPr id="288" name="Google Shape;288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If any state in an irreducible Markov Chain has a </a:t>
            </a:r>
            <a:r>
              <a:rPr b="1" lang="en"/>
              <a:t>s</a:t>
            </a:r>
            <a:r>
              <a:rPr b="1" lang="en"/>
              <a:t>elf-loop with nonzero probability</a:t>
            </a:r>
            <a:r>
              <a:rPr lang="en"/>
              <a:t>, then it is </a:t>
            </a:r>
            <a:r>
              <a:rPr b="1" lang="en"/>
              <a:t>aperiodic</a:t>
            </a:r>
            <a:r>
              <a:rPr lang="en"/>
              <a:t>.</a:t>
            </a:r>
            <a:endParaRPr/>
          </a:p>
        </p:txBody>
      </p:sp>
      <p:sp>
        <p:nvSpPr>
          <p:cNvPr id="289" name="Google Shape;289;p33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Aperiodic or Not?</a:t>
            </a:r>
            <a:endParaRPr/>
          </a:p>
        </p:txBody>
      </p:sp>
      <p:sp>
        <p:nvSpPr>
          <p:cNvPr id="295" name="Google Shape;295;p3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96" name="Google Shape;296;p34"/>
          <p:cNvGrpSpPr/>
          <p:nvPr/>
        </p:nvGrpSpPr>
        <p:grpSpPr>
          <a:xfrm>
            <a:off x="444330" y="1720950"/>
            <a:ext cx="8315195" cy="2639450"/>
            <a:chOff x="444330" y="1720950"/>
            <a:chExt cx="8315195" cy="2639450"/>
          </a:xfrm>
        </p:grpSpPr>
        <p:sp>
          <p:nvSpPr>
            <p:cNvPr id="297" name="Google Shape;297;p34"/>
            <p:cNvSpPr/>
            <p:nvPr/>
          </p:nvSpPr>
          <p:spPr>
            <a:xfrm>
              <a:off x="812125" y="2204350"/>
              <a:ext cx="2136600" cy="20787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34"/>
            <p:cNvSpPr/>
            <p:nvPr/>
          </p:nvSpPr>
          <p:spPr>
            <a:xfrm>
              <a:off x="4901800" y="2281700"/>
              <a:ext cx="2136600" cy="20787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34"/>
            <p:cNvSpPr txBox="1"/>
            <p:nvPr/>
          </p:nvSpPr>
          <p:spPr>
            <a:xfrm>
              <a:off x="1254325" y="2921225"/>
              <a:ext cx="12522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/>
                <a:t>Sitting</a:t>
              </a:r>
              <a:endParaRPr b="1" sz="2000"/>
            </a:p>
          </p:txBody>
        </p:sp>
        <p:sp>
          <p:nvSpPr>
            <p:cNvPr id="300" name="Google Shape;300;p34"/>
            <p:cNvSpPr txBox="1"/>
            <p:nvPr/>
          </p:nvSpPr>
          <p:spPr>
            <a:xfrm>
              <a:off x="5248600" y="2998550"/>
              <a:ext cx="14430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/>
                <a:t>Standing</a:t>
              </a:r>
              <a:endParaRPr b="1" sz="2000"/>
            </a:p>
          </p:txBody>
        </p:sp>
        <p:cxnSp>
          <p:nvCxnSpPr>
            <p:cNvPr id="301" name="Google Shape;301;p34"/>
            <p:cNvCxnSpPr/>
            <p:nvPr/>
          </p:nvCxnSpPr>
          <p:spPr>
            <a:xfrm>
              <a:off x="2349375" y="2223700"/>
              <a:ext cx="2948700" cy="17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02" name="Google Shape;302;p34"/>
            <p:cNvCxnSpPr/>
            <p:nvPr/>
          </p:nvCxnSpPr>
          <p:spPr>
            <a:xfrm flipH="1">
              <a:off x="2658698" y="4055981"/>
              <a:ext cx="2556000" cy="130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303" name="Google Shape;303;p34"/>
            <p:cNvSpPr/>
            <p:nvPr/>
          </p:nvSpPr>
          <p:spPr>
            <a:xfrm>
              <a:off x="444330" y="2005672"/>
              <a:ext cx="696525" cy="653100"/>
            </a:xfrm>
            <a:custGeom>
              <a:rect b="b" l="l" r="r" t="t"/>
              <a:pathLst>
                <a:path extrusionOk="0" h="26124" w="27861">
                  <a:moveTo>
                    <a:pt x="27861" y="16842"/>
                  </a:moveTo>
                  <a:cubicBezTo>
                    <a:pt x="27861" y="11250"/>
                    <a:pt x="25515" y="4261"/>
                    <a:pt x="20513" y="1760"/>
                  </a:cubicBezTo>
                  <a:cubicBezTo>
                    <a:pt x="15178" y="-907"/>
                    <a:pt x="6942" y="-525"/>
                    <a:pt x="2724" y="3693"/>
                  </a:cubicBezTo>
                  <a:cubicBezTo>
                    <a:pt x="-1564" y="7981"/>
                    <a:pt x="-143" y="17020"/>
                    <a:pt x="3497" y="21870"/>
                  </a:cubicBezTo>
                  <a:cubicBezTo>
                    <a:pt x="5292" y="24262"/>
                    <a:pt x="14052" y="23196"/>
                    <a:pt x="12392" y="20709"/>
                  </a:cubicBezTo>
                  <a:cubicBezTo>
                    <a:pt x="11748" y="19744"/>
                    <a:pt x="12911" y="23152"/>
                    <a:pt x="12392" y="24190"/>
                  </a:cubicBezTo>
                  <a:cubicBezTo>
                    <a:pt x="11695" y="25583"/>
                    <a:pt x="9531" y="25427"/>
                    <a:pt x="8138" y="26124"/>
                  </a:cubicBez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04" name="Google Shape;304;p34"/>
            <p:cNvSpPr/>
            <p:nvPr/>
          </p:nvSpPr>
          <p:spPr>
            <a:xfrm>
              <a:off x="6796775" y="1939646"/>
              <a:ext cx="1265225" cy="1511900"/>
            </a:xfrm>
            <a:custGeom>
              <a:rect b="b" l="l" r="r" t="t"/>
              <a:pathLst>
                <a:path extrusionOk="0" h="60476" w="50609">
                  <a:moveTo>
                    <a:pt x="0" y="21803"/>
                  </a:moveTo>
                  <a:cubicBezTo>
                    <a:pt x="5453" y="9987"/>
                    <a:pt x="19524" y="-1030"/>
                    <a:pt x="32485" y="147"/>
                  </a:cubicBezTo>
                  <a:cubicBezTo>
                    <a:pt x="41132" y="933"/>
                    <a:pt x="47396" y="11446"/>
                    <a:pt x="49501" y="19870"/>
                  </a:cubicBezTo>
                  <a:cubicBezTo>
                    <a:pt x="51459" y="27705"/>
                    <a:pt x="50868" y="37387"/>
                    <a:pt x="46021" y="43847"/>
                  </a:cubicBezTo>
                  <a:cubicBezTo>
                    <a:pt x="43304" y="47468"/>
                    <a:pt x="37740" y="47849"/>
                    <a:pt x="33258" y="48488"/>
                  </a:cubicBezTo>
                  <a:cubicBezTo>
                    <a:pt x="27515" y="49307"/>
                    <a:pt x="20681" y="51708"/>
                    <a:pt x="15856" y="48488"/>
                  </a:cubicBezTo>
                  <a:cubicBezTo>
                    <a:pt x="13785" y="47106"/>
                    <a:pt x="16803" y="39767"/>
                    <a:pt x="18563" y="41527"/>
                  </a:cubicBezTo>
                  <a:cubicBezTo>
                    <a:pt x="20158" y="43122"/>
                    <a:pt x="14535" y="45140"/>
                    <a:pt x="15082" y="47328"/>
                  </a:cubicBezTo>
                  <a:cubicBezTo>
                    <a:pt x="15415" y="48657"/>
                    <a:pt x="17354" y="48939"/>
                    <a:pt x="18176" y="50035"/>
                  </a:cubicBezTo>
                  <a:cubicBezTo>
                    <a:pt x="20603" y="53272"/>
                    <a:pt x="21501" y="57617"/>
                    <a:pt x="24364" y="60476"/>
                  </a:cubicBez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05" name="Google Shape;305;p34"/>
            <p:cNvSpPr txBox="1"/>
            <p:nvPr/>
          </p:nvSpPr>
          <p:spPr>
            <a:xfrm>
              <a:off x="3151900" y="1939650"/>
              <a:ext cx="1633800" cy="42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0.3</a:t>
              </a:r>
              <a:endParaRPr b="1"/>
            </a:p>
          </p:txBody>
        </p:sp>
        <p:sp>
          <p:nvSpPr>
            <p:cNvPr id="306" name="Google Shape;306;p34"/>
            <p:cNvSpPr txBox="1"/>
            <p:nvPr/>
          </p:nvSpPr>
          <p:spPr>
            <a:xfrm>
              <a:off x="541425" y="1720950"/>
              <a:ext cx="6966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0.7</a:t>
              </a:r>
              <a:endParaRPr b="1"/>
            </a:p>
          </p:txBody>
        </p:sp>
        <p:sp>
          <p:nvSpPr>
            <p:cNvPr id="307" name="Google Shape;307;p34"/>
            <p:cNvSpPr txBox="1"/>
            <p:nvPr/>
          </p:nvSpPr>
          <p:spPr>
            <a:xfrm>
              <a:off x="3325875" y="3751275"/>
              <a:ext cx="11940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0.5</a:t>
              </a:r>
              <a:endParaRPr b="1"/>
            </a:p>
          </p:txBody>
        </p:sp>
        <p:sp>
          <p:nvSpPr>
            <p:cNvPr id="308" name="Google Shape;308;p34"/>
            <p:cNvSpPr txBox="1"/>
            <p:nvPr/>
          </p:nvSpPr>
          <p:spPr>
            <a:xfrm>
              <a:off x="7966625" y="2059325"/>
              <a:ext cx="7929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0.5</a:t>
              </a:r>
              <a:endParaRPr b="1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Aperiodic or Not?</a:t>
            </a:r>
            <a:endParaRPr/>
          </a:p>
        </p:txBody>
      </p:sp>
      <p:sp>
        <p:nvSpPr>
          <p:cNvPr id="314" name="Google Shape;314;p3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15" name="Google Shape;315;p35"/>
          <p:cNvGrpSpPr/>
          <p:nvPr/>
        </p:nvGrpSpPr>
        <p:grpSpPr>
          <a:xfrm>
            <a:off x="966850" y="1344350"/>
            <a:ext cx="6966150" cy="2770075"/>
            <a:chOff x="338400" y="1798750"/>
            <a:chExt cx="6966150" cy="2770075"/>
          </a:xfrm>
        </p:grpSpPr>
        <p:grpSp>
          <p:nvGrpSpPr>
            <p:cNvPr id="316" name="Google Shape;316;p35"/>
            <p:cNvGrpSpPr/>
            <p:nvPr/>
          </p:nvGrpSpPr>
          <p:grpSpPr>
            <a:xfrm>
              <a:off x="611433" y="2142557"/>
              <a:ext cx="5848249" cy="2060825"/>
              <a:chOff x="311708" y="1900857"/>
              <a:chExt cx="5848249" cy="2060825"/>
            </a:xfrm>
          </p:grpSpPr>
          <p:grpSp>
            <p:nvGrpSpPr>
              <p:cNvPr id="317" name="Google Shape;317;p35"/>
              <p:cNvGrpSpPr/>
              <p:nvPr/>
            </p:nvGrpSpPr>
            <p:grpSpPr>
              <a:xfrm>
                <a:off x="311708" y="1900857"/>
                <a:ext cx="5848249" cy="1654343"/>
                <a:chOff x="311708" y="1900857"/>
                <a:chExt cx="5848249" cy="1654343"/>
              </a:xfrm>
            </p:grpSpPr>
            <p:grpSp>
              <p:nvGrpSpPr>
                <p:cNvPr id="318" name="Google Shape;318;p35"/>
                <p:cNvGrpSpPr/>
                <p:nvPr/>
              </p:nvGrpSpPr>
              <p:grpSpPr>
                <a:xfrm>
                  <a:off x="311708" y="2145142"/>
                  <a:ext cx="5848249" cy="1410058"/>
                  <a:chOff x="1650358" y="2635392"/>
                  <a:chExt cx="5848249" cy="1410058"/>
                </a:xfrm>
              </p:grpSpPr>
              <p:grpSp>
                <p:nvGrpSpPr>
                  <p:cNvPr id="319" name="Google Shape;319;p35"/>
                  <p:cNvGrpSpPr/>
                  <p:nvPr/>
                </p:nvGrpSpPr>
                <p:grpSpPr>
                  <a:xfrm>
                    <a:off x="2021150" y="2797150"/>
                    <a:ext cx="1213800" cy="1248300"/>
                    <a:chOff x="1213625" y="2797150"/>
                    <a:chExt cx="1213800" cy="1248300"/>
                  </a:xfrm>
                </p:grpSpPr>
                <p:sp>
                  <p:nvSpPr>
                    <p:cNvPr id="320" name="Google Shape;320;p35"/>
                    <p:cNvSpPr/>
                    <p:nvPr/>
                  </p:nvSpPr>
                  <p:spPr>
                    <a:xfrm>
                      <a:off x="1213625" y="2797150"/>
                      <a:ext cx="1213800" cy="1248300"/>
                    </a:xfrm>
                    <a:prstGeom prst="ellipse">
                      <a:avLst/>
                    </a:prstGeom>
                    <a:solidFill>
                      <a:srgbClr val="EEEEEE"/>
                    </a:solidFill>
                    <a:ln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321" name="Google Shape;321;p35"/>
                    <p:cNvSpPr txBox="1"/>
                    <p:nvPr/>
                  </p:nvSpPr>
                  <p:spPr>
                    <a:xfrm>
                      <a:off x="1433375" y="3134950"/>
                      <a:ext cx="774300" cy="5727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700"/>
                        <a:t>A</a:t>
                      </a:r>
                      <a:endParaRPr b="1" sz="2700"/>
                    </a:p>
                  </p:txBody>
                </p:sp>
              </p:grpSp>
              <p:grpSp>
                <p:nvGrpSpPr>
                  <p:cNvPr id="322" name="Google Shape;322;p35"/>
                  <p:cNvGrpSpPr/>
                  <p:nvPr/>
                </p:nvGrpSpPr>
                <p:grpSpPr>
                  <a:xfrm>
                    <a:off x="4022900" y="2797150"/>
                    <a:ext cx="1213800" cy="1248300"/>
                    <a:chOff x="3215375" y="2797150"/>
                    <a:chExt cx="1213800" cy="1248300"/>
                  </a:xfrm>
                </p:grpSpPr>
                <p:sp>
                  <p:nvSpPr>
                    <p:cNvPr id="323" name="Google Shape;323;p35"/>
                    <p:cNvSpPr/>
                    <p:nvPr/>
                  </p:nvSpPr>
                  <p:spPr>
                    <a:xfrm>
                      <a:off x="3215375" y="2797150"/>
                      <a:ext cx="1213800" cy="1248300"/>
                    </a:xfrm>
                    <a:prstGeom prst="ellipse">
                      <a:avLst/>
                    </a:prstGeom>
                    <a:solidFill>
                      <a:srgbClr val="EEEEEE"/>
                    </a:solidFill>
                    <a:ln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324" name="Google Shape;324;p35"/>
                    <p:cNvSpPr txBox="1"/>
                    <p:nvPr/>
                  </p:nvSpPr>
                  <p:spPr>
                    <a:xfrm>
                      <a:off x="3435125" y="3134950"/>
                      <a:ext cx="774300" cy="5727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700"/>
                        <a:t>B</a:t>
                      </a:r>
                      <a:endParaRPr b="1" sz="2700"/>
                    </a:p>
                  </p:txBody>
                </p:sp>
              </p:grpSp>
              <p:grpSp>
                <p:nvGrpSpPr>
                  <p:cNvPr id="325" name="Google Shape;325;p35"/>
                  <p:cNvGrpSpPr/>
                  <p:nvPr/>
                </p:nvGrpSpPr>
                <p:grpSpPr>
                  <a:xfrm>
                    <a:off x="5909050" y="2797150"/>
                    <a:ext cx="1213800" cy="1248300"/>
                    <a:chOff x="5101525" y="2797150"/>
                    <a:chExt cx="1213800" cy="1248300"/>
                  </a:xfrm>
                </p:grpSpPr>
                <p:sp>
                  <p:nvSpPr>
                    <p:cNvPr id="326" name="Google Shape;326;p35"/>
                    <p:cNvSpPr/>
                    <p:nvPr/>
                  </p:nvSpPr>
                  <p:spPr>
                    <a:xfrm>
                      <a:off x="5101525" y="2797150"/>
                      <a:ext cx="1213800" cy="1248300"/>
                    </a:xfrm>
                    <a:prstGeom prst="ellipse">
                      <a:avLst/>
                    </a:prstGeom>
                    <a:solidFill>
                      <a:srgbClr val="EEEEEE"/>
                    </a:solidFill>
                    <a:ln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327" name="Google Shape;327;p35"/>
                    <p:cNvSpPr txBox="1"/>
                    <p:nvPr/>
                  </p:nvSpPr>
                  <p:spPr>
                    <a:xfrm>
                      <a:off x="5321275" y="3134950"/>
                      <a:ext cx="774300" cy="5727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700"/>
                        <a:t>C</a:t>
                      </a:r>
                      <a:endParaRPr b="1" sz="2700"/>
                    </a:p>
                  </p:txBody>
                </p:sp>
              </p:grpSp>
              <p:cxnSp>
                <p:nvCxnSpPr>
                  <p:cNvPr id="328" name="Google Shape;328;p35"/>
                  <p:cNvCxnSpPr>
                    <a:stCxn id="320" idx="0"/>
                    <a:endCxn id="323" idx="0"/>
                  </p:cNvCxnSpPr>
                  <p:nvPr/>
                </p:nvCxnSpPr>
                <p:spPr>
                  <a:xfrm flipH="1" rot="-5400000">
                    <a:off x="3628700" y="1796500"/>
                    <a:ext cx="600" cy="2001900"/>
                  </a:xfrm>
                  <a:prstGeom prst="curvedConnector3">
                    <a:avLst>
                      <a:gd fmla="val -39687500" name="adj1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329" name="Google Shape;329;p35"/>
                  <p:cNvCxnSpPr>
                    <a:stCxn id="323" idx="0"/>
                    <a:endCxn id="326" idx="0"/>
                  </p:cNvCxnSpPr>
                  <p:nvPr/>
                </p:nvCxnSpPr>
                <p:spPr>
                  <a:xfrm flipH="1" rot="-5400000">
                    <a:off x="5572550" y="1854400"/>
                    <a:ext cx="600" cy="1886100"/>
                  </a:xfrm>
                  <a:prstGeom prst="curvedConnector3">
                    <a:avLst>
                      <a:gd fmla="val -39687500" name="adj1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330" name="Google Shape;330;p35"/>
                  <p:cNvCxnSpPr>
                    <a:stCxn id="326" idx="6"/>
                    <a:endCxn id="326" idx="7"/>
                  </p:cNvCxnSpPr>
                  <p:nvPr/>
                </p:nvCxnSpPr>
                <p:spPr>
                  <a:xfrm rot="10800000">
                    <a:off x="6944950" y="2980000"/>
                    <a:ext cx="177900" cy="441300"/>
                  </a:xfrm>
                  <a:prstGeom prst="curvedConnector4">
                    <a:avLst>
                      <a:gd fmla="val -133853" name="adj1"/>
                      <a:gd fmla="val 195394" name="adj2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331" name="Google Shape;331;p35"/>
                  <p:cNvSpPr/>
                  <p:nvPr/>
                </p:nvSpPr>
                <p:spPr>
                  <a:xfrm rot="4700732">
                    <a:off x="7081713" y="2802984"/>
                    <a:ext cx="498987" cy="238933"/>
                  </a:xfrm>
                  <a:prstGeom prst="rightArrow">
                    <a:avLst>
                      <a:gd fmla="val 50000" name="adj1"/>
                      <a:gd fmla="val 51706" name="adj2"/>
                    </a:avLst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cxnSp>
                <p:nvCxnSpPr>
                  <p:cNvPr id="332" name="Google Shape;332;p35"/>
                  <p:cNvCxnSpPr>
                    <a:stCxn id="323" idx="6"/>
                    <a:endCxn id="326" idx="2"/>
                  </p:cNvCxnSpPr>
                  <p:nvPr/>
                </p:nvCxnSpPr>
                <p:spPr>
                  <a:xfrm>
                    <a:off x="5236700" y="3421300"/>
                    <a:ext cx="672300" cy="600"/>
                  </a:xfrm>
                  <a:prstGeom prst="curvedConnector3">
                    <a:avLst>
                      <a:gd fmla="val 50004" name="adj1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333" name="Google Shape;333;p35"/>
                  <p:cNvCxnSpPr>
                    <a:stCxn id="320" idx="6"/>
                    <a:endCxn id="323" idx="2"/>
                  </p:cNvCxnSpPr>
                  <p:nvPr/>
                </p:nvCxnSpPr>
                <p:spPr>
                  <a:xfrm>
                    <a:off x="3234950" y="3421300"/>
                    <a:ext cx="788100" cy="600"/>
                  </a:xfrm>
                  <a:prstGeom prst="curvedConnector3">
                    <a:avLst>
                      <a:gd fmla="val 49990" name="adj1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334" name="Google Shape;334;p35"/>
                  <p:cNvCxnSpPr>
                    <a:stCxn id="320" idx="1"/>
                    <a:endCxn id="320" idx="2"/>
                  </p:cNvCxnSpPr>
                  <p:nvPr/>
                </p:nvCxnSpPr>
                <p:spPr>
                  <a:xfrm rot="5400000">
                    <a:off x="1889307" y="3111659"/>
                    <a:ext cx="441300" cy="177900"/>
                  </a:xfrm>
                  <a:prstGeom prst="curvedConnector4">
                    <a:avLst>
                      <a:gd fmla="val -95385" name="adj1"/>
                      <a:gd fmla="val 233773" name="adj2"/>
                    </a:avLst>
                  </a:prstGeom>
                  <a:noFill/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335" name="Google Shape;335;p35"/>
                  <p:cNvSpPr/>
                  <p:nvPr/>
                </p:nvSpPr>
                <p:spPr>
                  <a:xfrm rot="10800000">
                    <a:off x="5323425" y="3302200"/>
                    <a:ext cx="498900" cy="238800"/>
                  </a:xfrm>
                  <a:prstGeom prst="rightArrow">
                    <a:avLst>
                      <a:gd fmla="val 50000" name="adj1"/>
                      <a:gd fmla="val 50000" name="adj2"/>
                    </a:avLst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6" name="Google Shape;336;p35"/>
                  <p:cNvSpPr/>
                  <p:nvPr/>
                </p:nvSpPr>
                <p:spPr>
                  <a:xfrm rot="10800000">
                    <a:off x="3342725" y="3302200"/>
                    <a:ext cx="498900" cy="238800"/>
                  </a:xfrm>
                  <a:prstGeom prst="rightArrow">
                    <a:avLst>
                      <a:gd fmla="val 50000" name="adj1"/>
                      <a:gd fmla="val 50000" name="adj2"/>
                    </a:avLst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7" name="Google Shape;337;p35"/>
                  <p:cNvSpPr/>
                  <p:nvPr/>
                </p:nvSpPr>
                <p:spPr>
                  <a:xfrm rot="-4620013">
                    <a:off x="1573466" y="2785786"/>
                    <a:ext cx="498783" cy="238913"/>
                  </a:xfrm>
                  <a:prstGeom prst="rightArrow">
                    <a:avLst>
                      <a:gd fmla="val 50000" name="adj1"/>
                      <a:gd fmla="val 50000" name="adj2"/>
                    </a:avLst>
                  </a:prstGeom>
                  <a:solidFill>
                    <a:srgbClr val="EEEEEE"/>
                  </a:solidFill>
                  <a:ln cap="flat" cmpd="sng" w="9525">
                    <a:solidFill>
                      <a:srgbClr val="595959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338" name="Google Shape;338;p35"/>
                <p:cNvSpPr/>
                <p:nvPr/>
              </p:nvSpPr>
              <p:spPr>
                <a:xfrm>
                  <a:off x="3945252" y="1900857"/>
                  <a:ext cx="672300" cy="351600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rgbClr val="EEEEEE"/>
                </a:solidFill>
                <a:ln cap="flat" cmpd="sng" w="952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/>
                </a:p>
              </p:txBody>
            </p:sp>
            <p:sp>
              <p:nvSpPr>
                <p:cNvPr id="339" name="Google Shape;339;p35"/>
                <p:cNvSpPr/>
                <p:nvPr/>
              </p:nvSpPr>
              <p:spPr>
                <a:xfrm>
                  <a:off x="1964577" y="1900857"/>
                  <a:ext cx="672300" cy="351600"/>
                </a:xfrm>
                <a:prstGeom prst="rightArrow">
                  <a:avLst>
                    <a:gd fmla="val 50000" name="adj1"/>
                    <a:gd fmla="val 50000" name="adj2"/>
                  </a:avLst>
                </a:prstGeom>
                <a:solidFill>
                  <a:srgbClr val="EEEEEE"/>
                </a:solidFill>
                <a:ln cap="flat" cmpd="sng" w="952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/>
                </a:p>
              </p:txBody>
            </p:sp>
          </p:grpSp>
          <p:cxnSp>
            <p:nvCxnSpPr>
              <p:cNvPr id="340" name="Google Shape;340;p35"/>
              <p:cNvCxnSpPr>
                <a:stCxn id="320" idx="4"/>
                <a:endCxn id="326" idx="4"/>
              </p:cNvCxnSpPr>
              <p:nvPr/>
            </p:nvCxnSpPr>
            <p:spPr>
              <a:xfrm flipH="1" rot="-5400000">
                <a:off x="3233100" y="1611500"/>
                <a:ext cx="600" cy="3888000"/>
              </a:xfrm>
              <a:prstGeom prst="curvedConnector3">
                <a:avLst>
                  <a:gd fmla="val 39687500" name="adj1"/>
                </a:avLst>
              </a:prstGeom>
              <a:noFill/>
              <a:ln cap="flat" cmpd="sng" w="9525">
                <a:solidFill>
                  <a:srgbClr val="59595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41" name="Google Shape;341;p35"/>
              <p:cNvSpPr/>
              <p:nvPr/>
            </p:nvSpPr>
            <p:spPr>
              <a:xfrm>
                <a:off x="2813677" y="3610082"/>
                <a:ext cx="672300" cy="3516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rgbClr val="EEEEEE"/>
              </a:solidFill>
              <a:ln cap="flat" cmpd="sng" w="9525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</p:grpSp>
        <p:sp>
          <p:nvSpPr>
            <p:cNvPr id="342" name="Google Shape;342;p35"/>
            <p:cNvSpPr txBox="1"/>
            <p:nvPr/>
          </p:nvSpPr>
          <p:spPr>
            <a:xfrm>
              <a:off x="338400" y="2417050"/>
              <a:ext cx="512400" cy="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0.2</a:t>
              </a:r>
              <a:endParaRPr b="1"/>
            </a:p>
          </p:txBody>
        </p:sp>
        <p:sp>
          <p:nvSpPr>
            <p:cNvPr id="343" name="Google Shape;343;p35"/>
            <p:cNvSpPr txBox="1"/>
            <p:nvPr/>
          </p:nvSpPr>
          <p:spPr>
            <a:xfrm>
              <a:off x="3132500" y="4225025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0.6</a:t>
              </a:r>
              <a:endParaRPr b="1"/>
            </a:p>
          </p:txBody>
        </p:sp>
        <p:sp>
          <p:nvSpPr>
            <p:cNvPr id="344" name="Google Shape;344;p35"/>
            <p:cNvSpPr txBox="1"/>
            <p:nvPr/>
          </p:nvSpPr>
          <p:spPr>
            <a:xfrm>
              <a:off x="2289075" y="1798750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0.2</a:t>
              </a:r>
              <a:endParaRPr b="1"/>
            </a:p>
          </p:txBody>
        </p:sp>
        <p:sp>
          <p:nvSpPr>
            <p:cNvPr id="345" name="Google Shape;345;p35"/>
            <p:cNvSpPr txBox="1"/>
            <p:nvPr/>
          </p:nvSpPr>
          <p:spPr>
            <a:xfrm>
              <a:off x="2289075" y="2760525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0.4</a:t>
              </a:r>
              <a:endParaRPr b="1"/>
            </a:p>
          </p:txBody>
        </p:sp>
        <p:sp>
          <p:nvSpPr>
            <p:cNvPr id="346" name="Google Shape;346;p35"/>
            <p:cNvSpPr txBox="1"/>
            <p:nvPr/>
          </p:nvSpPr>
          <p:spPr>
            <a:xfrm>
              <a:off x="4343825" y="1839775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0.6</a:t>
              </a:r>
              <a:endParaRPr b="1"/>
            </a:p>
          </p:txBody>
        </p:sp>
        <p:sp>
          <p:nvSpPr>
            <p:cNvPr id="347" name="Google Shape;347;p35"/>
            <p:cNvSpPr txBox="1"/>
            <p:nvPr/>
          </p:nvSpPr>
          <p:spPr>
            <a:xfrm>
              <a:off x="4228800" y="2688775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0.3</a:t>
              </a:r>
              <a:endParaRPr b="1"/>
            </a:p>
          </p:txBody>
        </p:sp>
        <p:sp>
          <p:nvSpPr>
            <p:cNvPr id="348" name="Google Shape;348;p35"/>
            <p:cNvSpPr txBox="1"/>
            <p:nvPr/>
          </p:nvSpPr>
          <p:spPr>
            <a:xfrm>
              <a:off x="6618150" y="2399850"/>
              <a:ext cx="686400" cy="3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0.7</a:t>
              </a:r>
              <a:endParaRPr b="1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Aperiodic or Not?</a:t>
            </a:r>
            <a:endParaRPr/>
          </a:p>
        </p:txBody>
      </p:sp>
      <p:sp>
        <p:nvSpPr>
          <p:cNvPr id="354" name="Google Shape;354;p3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5" name="Google Shape;355;p36"/>
          <p:cNvSpPr/>
          <p:nvPr/>
        </p:nvSpPr>
        <p:spPr>
          <a:xfrm>
            <a:off x="3316200" y="618775"/>
            <a:ext cx="1653300" cy="1566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6"/>
          <p:cNvSpPr/>
          <p:nvPr/>
        </p:nvSpPr>
        <p:spPr>
          <a:xfrm>
            <a:off x="1643600" y="3093825"/>
            <a:ext cx="1779000" cy="1620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6"/>
          <p:cNvSpPr/>
          <p:nvPr/>
        </p:nvSpPr>
        <p:spPr>
          <a:xfrm>
            <a:off x="5356200" y="3142175"/>
            <a:ext cx="1779000" cy="1620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58" name="Google Shape;358;p36"/>
          <p:cNvCxnSpPr>
            <a:stCxn id="357" idx="0"/>
          </p:cNvCxnSpPr>
          <p:nvPr/>
        </p:nvCxnSpPr>
        <p:spPr>
          <a:xfrm rot="10800000">
            <a:off x="4959900" y="1962575"/>
            <a:ext cx="1285800" cy="117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9" name="Google Shape;359;p36"/>
          <p:cNvCxnSpPr/>
          <p:nvPr/>
        </p:nvCxnSpPr>
        <p:spPr>
          <a:xfrm flipH="1">
            <a:off x="2881220" y="1955696"/>
            <a:ext cx="677100" cy="954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0" name="Google Shape;360;p36"/>
          <p:cNvCxnSpPr/>
          <p:nvPr/>
        </p:nvCxnSpPr>
        <p:spPr>
          <a:xfrm>
            <a:off x="3596575" y="4070325"/>
            <a:ext cx="1566300" cy="3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1" name="Google Shape;361;p36"/>
          <p:cNvSpPr txBox="1"/>
          <p:nvPr/>
        </p:nvSpPr>
        <p:spPr>
          <a:xfrm>
            <a:off x="5559225" y="2175350"/>
            <a:ext cx="947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</a:t>
            </a:r>
            <a:endParaRPr b="1"/>
          </a:p>
        </p:txBody>
      </p:sp>
      <p:sp>
        <p:nvSpPr>
          <p:cNvPr id="362" name="Google Shape;362;p36"/>
          <p:cNvSpPr txBox="1"/>
          <p:nvPr/>
        </p:nvSpPr>
        <p:spPr>
          <a:xfrm>
            <a:off x="3826325" y="4193725"/>
            <a:ext cx="947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</a:t>
            </a:r>
            <a:endParaRPr b="1"/>
          </a:p>
        </p:txBody>
      </p:sp>
      <p:sp>
        <p:nvSpPr>
          <p:cNvPr id="363" name="Google Shape;363;p36"/>
          <p:cNvSpPr txBox="1"/>
          <p:nvPr/>
        </p:nvSpPr>
        <p:spPr>
          <a:xfrm>
            <a:off x="2306100" y="2236200"/>
            <a:ext cx="947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</a:t>
            </a:r>
            <a:endParaRPr b="1"/>
          </a:p>
        </p:txBody>
      </p:sp>
      <p:sp>
        <p:nvSpPr>
          <p:cNvPr id="364" name="Google Shape;364;p36"/>
          <p:cNvSpPr txBox="1"/>
          <p:nvPr/>
        </p:nvSpPr>
        <p:spPr>
          <a:xfrm>
            <a:off x="3702925" y="1082850"/>
            <a:ext cx="8691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</a:t>
            </a:r>
            <a:endParaRPr b="1"/>
          </a:p>
        </p:txBody>
      </p:sp>
      <p:sp>
        <p:nvSpPr>
          <p:cNvPr id="365" name="Google Shape;365;p36"/>
          <p:cNvSpPr txBox="1"/>
          <p:nvPr/>
        </p:nvSpPr>
        <p:spPr>
          <a:xfrm>
            <a:off x="2098550" y="3643025"/>
            <a:ext cx="8691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</a:t>
            </a:r>
            <a:endParaRPr b="1"/>
          </a:p>
        </p:txBody>
      </p:sp>
      <p:sp>
        <p:nvSpPr>
          <p:cNvPr id="366" name="Google Shape;366;p36"/>
          <p:cNvSpPr txBox="1"/>
          <p:nvPr/>
        </p:nvSpPr>
        <p:spPr>
          <a:xfrm>
            <a:off x="5791800" y="3643025"/>
            <a:ext cx="8691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</a:t>
            </a:r>
            <a:endParaRPr b="1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Aperiodic or Not?</a:t>
            </a:r>
            <a:endParaRPr/>
          </a:p>
        </p:txBody>
      </p:sp>
      <p:sp>
        <p:nvSpPr>
          <p:cNvPr id="372" name="Google Shape;372;p3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3" name="Google Shape;373;p37"/>
          <p:cNvSpPr/>
          <p:nvPr/>
        </p:nvSpPr>
        <p:spPr>
          <a:xfrm>
            <a:off x="3316200" y="618775"/>
            <a:ext cx="1653300" cy="1566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37"/>
          <p:cNvSpPr/>
          <p:nvPr/>
        </p:nvSpPr>
        <p:spPr>
          <a:xfrm>
            <a:off x="1643600" y="3093825"/>
            <a:ext cx="1779000" cy="1620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7"/>
          <p:cNvSpPr/>
          <p:nvPr/>
        </p:nvSpPr>
        <p:spPr>
          <a:xfrm>
            <a:off x="5356200" y="3142175"/>
            <a:ext cx="1779000" cy="1620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76" name="Google Shape;376;p37"/>
          <p:cNvCxnSpPr>
            <a:stCxn id="375" idx="0"/>
          </p:cNvCxnSpPr>
          <p:nvPr/>
        </p:nvCxnSpPr>
        <p:spPr>
          <a:xfrm rot="10800000">
            <a:off x="4959900" y="1962575"/>
            <a:ext cx="1285800" cy="117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7" name="Google Shape;377;p37"/>
          <p:cNvCxnSpPr/>
          <p:nvPr/>
        </p:nvCxnSpPr>
        <p:spPr>
          <a:xfrm flipH="1">
            <a:off x="2881220" y="1955696"/>
            <a:ext cx="677100" cy="954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8" name="Google Shape;378;p37"/>
          <p:cNvCxnSpPr/>
          <p:nvPr/>
        </p:nvCxnSpPr>
        <p:spPr>
          <a:xfrm>
            <a:off x="3596575" y="4070325"/>
            <a:ext cx="1566300" cy="3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9" name="Google Shape;379;p37"/>
          <p:cNvSpPr txBox="1"/>
          <p:nvPr/>
        </p:nvSpPr>
        <p:spPr>
          <a:xfrm>
            <a:off x="5559225" y="2175350"/>
            <a:ext cx="947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</a:t>
            </a:r>
            <a:endParaRPr b="1"/>
          </a:p>
        </p:txBody>
      </p:sp>
      <p:sp>
        <p:nvSpPr>
          <p:cNvPr id="380" name="Google Shape;380;p37"/>
          <p:cNvSpPr txBox="1"/>
          <p:nvPr/>
        </p:nvSpPr>
        <p:spPr>
          <a:xfrm>
            <a:off x="3826325" y="4193725"/>
            <a:ext cx="947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</a:t>
            </a:r>
            <a:endParaRPr b="1"/>
          </a:p>
        </p:txBody>
      </p:sp>
      <p:sp>
        <p:nvSpPr>
          <p:cNvPr id="381" name="Google Shape;381;p37"/>
          <p:cNvSpPr txBox="1"/>
          <p:nvPr/>
        </p:nvSpPr>
        <p:spPr>
          <a:xfrm>
            <a:off x="2306100" y="2236200"/>
            <a:ext cx="947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0.5</a:t>
            </a:r>
            <a:endParaRPr b="1"/>
          </a:p>
        </p:txBody>
      </p:sp>
      <p:sp>
        <p:nvSpPr>
          <p:cNvPr id="382" name="Google Shape;382;p37"/>
          <p:cNvSpPr txBox="1"/>
          <p:nvPr/>
        </p:nvSpPr>
        <p:spPr>
          <a:xfrm>
            <a:off x="3702925" y="1082850"/>
            <a:ext cx="8691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</a:t>
            </a:r>
            <a:endParaRPr b="1"/>
          </a:p>
        </p:txBody>
      </p:sp>
      <p:sp>
        <p:nvSpPr>
          <p:cNvPr id="383" name="Google Shape;383;p37"/>
          <p:cNvSpPr txBox="1"/>
          <p:nvPr/>
        </p:nvSpPr>
        <p:spPr>
          <a:xfrm>
            <a:off x="2098550" y="3643025"/>
            <a:ext cx="8691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</a:t>
            </a:r>
            <a:endParaRPr b="1"/>
          </a:p>
        </p:txBody>
      </p:sp>
      <p:sp>
        <p:nvSpPr>
          <p:cNvPr id="384" name="Google Shape;384;p37"/>
          <p:cNvSpPr txBox="1"/>
          <p:nvPr/>
        </p:nvSpPr>
        <p:spPr>
          <a:xfrm>
            <a:off x="5791800" y="3643025"/>
            <a:ext cx="8691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</a:t>
            </a:r>
            <a:endParaRPr b="1"/>
          </a:p>
        </p:txBody>
      </p:sp>
      <p:sp>
        <p:nvSpPr>
          <p:cNvPr id="385" name="Google Shape;385;p37"/>
          <p:cNvSpPr/>
          <p:nvPr/>
        </p:nvSpPr>
        <p:spPr>
          <a:xfrm>
            <a:off x="4791095" y="516805"/>
            <a:ext cx="976700" cy="946625"/>
          </a:xfrm>
          <a:custGeom>
            <a:rect b="b" l="l" r="r" t="t"/>
            <a:pathLst>
              <a:path extrusionOk="0" h="37865" w="39068">
                <a:moveTo>
                  <a:pt x="15256" y="36951"/>
                </a:moveTo>
                <a:cubicBezTo>
                  <a:pt x="22119" y="36951"/>
                  <a:pt x="30900" y="39870"/>
                  <a:pt x="35753" y="35017"/>
                </a:cubicBezTo>
                <a:cubicBezTo>
                  <a:pt x="40405" y="30365"/>
                  <a:pt x="39676" y="21070"/>
                  <a:pt x="36526" y="15294"/>
                </a:cubicBezTo>
                <a:cubicBezTo>
                  <a:pt x="31741" y="6520"/>
                  <a:pt x="20508" y="-1203"/>
                  <a:pt x="10615" y="211"/>
                </a:cubicBezTo>
                <a:cubicBezTo>
                  <a:pt x="7167" y="704"/>
                  <a:pt x="4670" y="4067"/>
                  <a:pt x="2494" y="6786"/>
                </a:cubicBezTo>
                <a:cubicBezTo>
                  <a:pt x="1751" y="7714"/>
                  <a:pt x="174" y="10681"/>
                  <a:pt x="174" y="9493"/>
                </a:cubicBezTo>
                <a:cubicBezTo>
                  <a:pt x="174" y="7430"/>
                  <a:pt x="174" y="1242"/>
                  <a:pt x="174" y="3305"/>
                </a:cubicBezTo>
                <a:cubicBezTo>
                  <a:pt x="174" y="5384"/>
                  <a:pt x="-523" y="8023"/>
                  <a:pt x="947" y="9493"/>
                </a:cubicBezTo>
                <a:cubicBezTo>
                  <a:pt x="2341" y="10887"/>
                  <a:pt x="4985" y="9770"/>
                  <a:pt x="6748" y="10653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86" name="Google Shape;386;p37"/>
          <p:cNvSpPr txBox="1"/>
          <p:nvPr/>
        </p:nvSpPr>
        <p:spPr>
          <a:xfrm>
            <a:off x="5752650" y="707675"/>
            <a:ext cx="947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0.5</a:t>
            </a:r>
            <a:endParaRPr b="1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Vocab!</a:t>
            </a:r>
            <a:endParaRPr/>
          </a:p>
        </p:txBody>
      </p:sp>
      <p:sp>
        <p:nvSpPr>
          <p:cNvPr id="392" name="Google Shape;392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If a Markov Chain is </a:t>
            </a:r>
            <a:r>
              <a:rPr b="1" lang="en"/>
              <a:t>finite</a:t>
            </a:r>
            <a:r>
              <a:rPr lang="en"/>
              <a:t> and</a:t>
            </a:r>
            <a:r>
              <a:rPr lang="en"/>
              <a:t> </a:t>
            </a:r>
            <a:r>
              <a:rPr b="1" lang="en"/>
              <a:t>irreducible</a:t>
            </a:r>
            <a:r>
              <a:rPr lang="en"/>
              <a:t>, then its invariant distribution both </a:t>
            </a:r>
            <a:r>
              <a:rPr b="1" lang="en"/>
              <a:t>exists </a:t>
            </a:r>
            <a:r>
              <a:rPr lang="en"/>
              <a:t>and </a:t>
            </a:r>
            <a:r>
              <a:rPr b="1" lang="en"/>
              <a:t>is unique</a:t>
            </a:r>
            <a:r>
              <a:rPr lang="en"/>
              <a:t>. If it is </a:t>
            </a:r>
            <a:r>
              <a:rPr b="1" lang="en"/>
              <a:t>aperiodic </a:t>
            </a:r>
            <a:r>
              <a:rPr lang="en"/>
              <a:t>as well, it </a:t>
            </a:r>
            <a:r>
              <a:rPr b="1" lang="en"/>
              <a:t>converges to the invariant distribution.</a:t>
            </a:r>
            <a:endParaRPr/>
          </a:p>
        </p:txBody>
      </p:sp>
      <p:sp>
        <p:nvSpPr>
          <p:cNvPr id="393" name="Google Shape;393;p3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Solving for Invariant</a:t>
            </a:r>
            <a:endParaRPr/>
          </a:p>
        </p:txBody>
      </p:sp>
      <p:sp>
        <p:nvSpPr>
          <p:cNvPr id="399" name="Google Shape;399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Write out transition probability matrix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Write out detailed balance equations – using </a:t>
            </a:r>
            <a:r>
              <a:rPr lang="en"/>
              <a:t>π = πP and the fact that the starting probabilities have to add to 1.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Solve :) </a:t>
            </a:r>
            <a:endParaRPr/>
          </a:p>
        </p:txBody>
      </p:sp>
      <p:sp>
        <p:nvSpPr>
          <p:cNvPr id="400" name="Google Shape;400;p3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Solving for Invariant </a:t>
            </a:r>
            <a:endParaRPr/>
          </a:p>
        </p:txBody>
      </p:sp>
      <p:sp>
        <p:nvSpPr>
          <p:cNvPr id="406" name="Google Shape;406;p4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7" name="Google Shape;407;p40"/>
          <p:cNvSpPr/>
          <p:nvPr/>
        </p:nvSpPr>
        <p:spPr>
          <a:xfrm>
            <a:off x="1720950" y="1822500"/>
            <a:ext cx="1518000" cy="1498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40"/>
          <p:cNvSpPr txBox="1"/>
          <p:nvPr/>
        </p:nvSpPr>
        <p:spPr>
          <a:xfrm>
            <a:off x="1943400" y="2320375"/>
            <a:ext cx="1073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</a:t>
            </a:r>
            <a:endParaRPr b="1"/>
          </a:p>
        </p:txBody>
      </p:sp>
      <p:sp>
        <p:nvSpPr>
          <p:cNvPr id="409" name="Google Shape;409;p40"/>
          <p:cNvSpPr/>
          <p:nvPr/>
        </p:nvSpPr>
        <p:spPr>
          <a:xfrm>
            <a:off x="4947850" y="1822500"/>
            <a:ext cx="1518000" cy="1498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40"/>
          <p:cNvSpPr txBox="1"/>
          <p:nvPr/>
        </p:nvSpPr>
        <p:spPr>
          <a:xfrm>
            <a:off x="5170300" y="2320375"/>
            <a:ext cx="1073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</a:t>
            </a:r>
            <a:endParaRPr b="1"/>
          </a:p>
        </p:txBody>
      </p:sp>
      <p:sp>
        <p:nvSpPr>
          <p:cNvPr id="411" name="Google Shape;411;p40"/>
          <p:cNvSpPr/>
          <p:nvPr/>
        </p:nvSpPr>
        <p:spPr>
          <a:xfrm>
            <a:off x="2716775" y="1259873"/>
            <a:ext cx="2457700" cy="552200"/>
          </a:xfrm>
          <a:custGeom>
            <a:rect b="b" l="l" r="r" t="t"/>
            <a:pathLst>
              <a:path extrusionOk="0" h="22088" w="98308">
                <a:moveTo>
                  <a:pt x="0" y="16896"/>
                </a:moveTo>
                <a:cubicBezTo>
                  <a:pt x="13902" y="1603"/>
                  <a:pt x="40603" y="-3578"/>
                  <a:pt x="60330" y="2587"/>
                </a:cubicBezTo>
                <a:cubicBezTo>
                  <a:pt x="68829" y="5243"/>
                  <a:pt x="77349" y="8224"/>
                  <a:pt x="85080" y="12642"/>
                </a:cubicBezTo>
                <a:cubicBezTo>
                  <a:pt x="88931" y="14843"/>
                  <a:pt x="92218" y="22837"/>
                  <a:pt x="95909" y="20376"/>
                </a:cubicBezTo>
                <a:cubicBezTo>
                  <a:pt x="97958" y="19010"/>
                  <a:pt x="95768" y="15316"/>
                  <a:pt x="96682" y="13029"/>
                </a:cubicBezTo>
                <a:cubicBezTo>
                  <a:pt x="96973" y="12301"/>
                  <a:pt x="96514" y="10154"/>
                  <a:pt x="97069" y="10708"/>
                </a:cubicBezTo>
                <a:cubicBezTo>
                  <a:pt x="99458" y="13091"/>
                  <a:pt x="97782" y="17956"/>
                  <a:pt x="95909" y="20763"/>
                </a:cubicBezTo>
                <a:cubicBezTo>
                  <a:pt x="93758" y="23987"/>
                  <a:pt x="87773" y="19802"/>
                  <a:pt x="84307" y="21537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12" name="Google Shape;412;p40"/>
          <p:cNvSpPr/>
          <p:nvPr/>
        </p:nvSpPr>
        <p:spPr>
          <a:xfrm>
            <a:off x="2953447" y="3383875"/>
            <a:ext cx="2615450" cy="650350"/>
          </a:xfrm>
          <a:custGeom>
            <a:rect b="b" l="l" r="r" t="t"/>
            <a:pathLst>
              <a:path extrusionOk="0" h="26014" w="104618">
                <a:moveTo>
                  <a:pt x="104618" y="1934"/>
                </a:moveTo>
                <a:cubicBezTo>
                  <a:pt x="84118" y="16580"/>
                  <a:pt x="57507" y="29455"/>
                  <a:pt x="32686" y="25138"/>
                </a:cubicBezTo>
                <a:cubicBezTo>
                  <a:pt x="22788" y="23417"/>
                  <a:pt x="13824" y="16354"/>
                  <a:pt x="7549" y="8508"/>
                </a:cubicBezTo>
                <a:cubicBezTo>
                  <a:pt x="5837" y="6368"/>
                  <a:pt x="2798" y="4980"/>
                  <a:pt x="2135" y="2321"/>
                </a:cubicBezTo>
                <a:cubicBezTo>
                  <a:pt x="1945" y="1560"/>
                  <a:pt x="3306" y="0"/>
                  <a:pt x="2522" y="0"/>
                </a:cubicBezTo>
                <a:cubicBezTo>
                  <a:pt x="-386" y="0"/>
                  <a:pt x="2202" y="6089"/>
                  <a:pt x="588" y="8508"/>
                </a:cubicBezTo>
                <a:cubicBezTo>
                  <a:pt x="-485" y="10116"/>
                  <a:pt x="209" y="4603"/>
                  <a:pt x="588" y="2707"/>
                </a:cubicBezTo>
                <a:cubicBezTo>
                  <a:pt x="1307" y="-888"/>
                  <a:pt x="7750" y="774"/>
                  <a:pt x="11416" y="774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13" name="Google Shape;413;p40"/>
          <p:cNvSpPr/>
          <p:nvPr/>
        </p:nvSpPr>
        <p:spPr>
          <a:xfrm>
            <a:off x="6323025" y="1527531"/>
            <a:ext cx="1115875" cy="1208575"/>
          </a:xfrm>
          <a:custGeom>
            <a:rect b="b" l="l" r="r" t="t"/>
            <a:pathLst>
              <a:path extrusionOk="0" h="48343" w="44635">
                <a:moveTo>
                  <a:pt x="0" y="13924"/>
                </a:moveTo>
                <a:cubicBezTo>
                  <a:pt x="0" y="2903"/>
                  <a:pt x="19241" y="-1067"/>
                  <a:pt x="30165" y="389"/>
                </a:cubicBezTo>
                <a:cubicBezTo>
                  <a:pt x="36766" y="1269"/>
                  <a:pt x="42085" y="8624"/>
                  <a:pt x="43700" y="15085"/>
                </a:cubicBezTo>
                <a:cubicBezTo>
                  <a:pt x="44923" y="19977"/>
                  <a:pt x="45213" y="25891"/>
                  <a:pt x="42540" y="30167"/>
                </a:cubicBezTo>
                <a:cubicBezTo>
                  <a:pt x="37895" y="37598"/>
                  <a:pt x="27713" y="41769"/>
                  <a:pt x="18950" y="41769"/>
                </a:cubicBezTo>
                <a:cubicBezTo>
                  <a:pt x="16743" y="41769"/>
                  <a:pt x="13362" y="42970"/>
                  <a:pt x="12375" y="40996"/>
                </a:cubicBezTo>
                <a:cubicBezTo>
                  <a:pt x="11436" y="39119"/>
                  <a:pt x="17016" y="38841"/>
                  <a:pt x="17016" y="36742"/>
                </a:cubicBezTo>
                <a:cubicBezTo>
                  <a:pt x="17016" y="34989"/>
                  <a:pt x="13546" y="38267"/>
                  <a:pt x="12762" y="39835"/>
                </a:cubicBezTo>
                <a:cubicBezTo>
                  <a:pt x="11193" y="42971"/>
                  <a:pt x="17380" y="45207"/>
                  <a:pt x="18950" y="48343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14" name="Google Shape;414;p40"/>
          <p:cNvSpPr/>
          <p:nvPr/>
        </p:nvSpPr>
        <p:spPr>
          <a:xfrm>
            <a:off x="702263" y="1408663"/>
            <a:ext cx="1308725" cy="1472450"/>
          </a:xfrm>
          <a:custGeom>
            <a:rect b="b" l="l" r="r" t="t"/>
            <a:pathLst>
              <a:path extrusionOk="0" h="58898" w="52349">
                <a:moveTo>
                  <a:pt x="52349" y="17132"/>
                </a:moveTo>
                <a:cubicBezTo>
                  <a:pt x="51846" y="11601"/>
                  <a:pt x="51361" y="3612"/>
                  <a:pt x="46161" y="1662"/>
                </a:cubicBezTo>
                <a:cubicBezTo>
                  <a:pt x="30556" y="-4189"/>
                  <a:pt x="4661" y="6694"/>
                  <a:pt x="914" y="22933"/>
                </a:cubicBezTo>
                <a:cubicBezTo>
                  <a:pt x="-1068" y="31526"/>
                  <a:pt x="-13" y="44513"/>
                  <a:pt x="7875" y="48457"/>
                </a:cubicBezTo>
                <a:cubicBezTo>
                  <a:pt x="13303" y="51171"/>
                  <a:pt x="19596" y="52324"/>
                  <a:pt x="25664" y="52324"/>
                </a:cubicBezTo>
                <a:cubicBezTo>
                  <a:pt x="28197" y="52324"/>
                  <a:pt x="33814" y="52793"/>
                  <a:pt x="33012" y="50390"/>
                </a:cubicBezTo>
                <a:cubicBezTo>
                  <a:pt x="32676" y="49382"/>
                  <a:pt x="30949" y="49875"/>
                  <a:pt x="29918" y="49617"/>
                </a:cubicBezTo>
                <a:cubicBezTo>
                  <a:pt x="28765" y="49329"/>
                  <a:pt x="32770" y="51261"/>
                  <a:pt x="32239" y="52324"/>
                </a:cubicBezTo>
                <a:cubicBezTo>
                  <a:pt x="31130" y="54542"/>
                  <a:pt x="28758" y="56418"/>
                  <a:pt x="28758" y="58898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15" name="Google Shape;415;p40"/>
          <p:cNvSpPr txBox="1"/>
          <p:nvPr/>
        </p:nvSpPr>
        <p:spPr>
          <a:xfrm>
            <a:off x="850800" y="1769275"/>
            <a:ext cx="717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1/2</a:t>
            </a:r>
            <a:endParaRPr b="1"/>
          </a:p>
        </p:txBody>
      </p:sp>
      <p:sp>
        <p:nvSpPr>
          <p:cNvPr id="416" name="Google Shape;416;p40"/>
          <p:cNvSpPr txBox="1"/>
          <p:nvPr/>
        </p:nvSpPr>
        <p:spPr>
          <a:xfrm>
            <a:off x="3364550" y="976500"/>
            <a:ext cx="1252200" cy="4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1/2</a:t>
            </a:r>
            <a:endParaRPr b="1"/>
          </a:p>
        </p:txBody>
      </p:sp>
      <p:sp>
        <p:nvSpPr>
          <p:cNvPr id="417" name="Google Shape;417;p40"/>
          <p:cNvSpPr txBox="1"/>
          <p:nvPr/>
        </p:nvSpPr>
        <p:spPr>
          <a:xfrm>
            <a:off x="3838300" y="3596575"/>
            <a:ext cx="1073100" cy="4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1/4</a:t>
            </a:r>
            <a:endParaRPr b="1"/>
          </a:p>
        </p:txBody>
      </p:sp>
      <p:sp>
        <p:nvSpPr>
          <p:cNvPr id="418" name="Google Shape;418;p40"/>
          <p:cNvSpPr txBox="1"/>
          <p:nvPr/>
        </p:nvSpPr>
        <p:spPr>
          <a:xfrm>
            <a:off x="6584075" y="1266550"/>
            <a:ext cx="1073100" cy="4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3/4</a:t>
            </a:r>
            <a:endParaRPr b="1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Solving for Invariant</a:t>
            </a:r>
            <a:endParaRPr/>
          </a:p>
        </p:txBody>
      </p:sp>
      <p:sp>
        <p:nvSpPr>
          <p:cNvPr id="424" name="Google Shape;424;p4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Special Case: Doubly Stochastic Matrices</a:t>
            </a:r>
            <a:endParaRPr/>
          </a:p>
        </p:txBody>
      </p:sp>
      <p:sp>
        <p:nvSpPr>
          <p:cNvPr id="430" name="Google Shape;430;p4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1" name="Google Shape;431;p42"/>
          <p:cNvSpPr txBox="1"/>
          <p:nvPr/>
        </p:nvSpPr>
        <p:spPr>
          <a:xfrm>
            <a:off x="387900" y="1169875"/>
            <a:ext cx="8368200" cy="35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 matrix is </a:t>
            </a:r>
            <a:r>
              <a:rPr b="1" lang="en" sz="1800">
                <a:solidFill>
                  <a:schemeClr val="dk2"/>
                </a:solidFill>
              </a:rPr>
              <a:t>doubly stochastic </a:t>
            </a:r>
            <a:r>
              <a:rPr lang="en" sz="1800">
                <a:solidFill>
                  <a:schemeClr val="dk2"/>
                </a:solidFill>
              </a:rPr>
              <a:t>if all the rows and all the </a:t>
            </a:r>
            <a:r>
              <a:rPr lang="en" sz="1800">
                <a:solidFill>
                  <a:schemeClr val="dk2"/>
                </a:solidFill>
              </a:rPr>
              <a:t>columns</a:t>
            </a:r>
            <a:r>
              <a:rPr lang="en" sz="1800">
                <a:solidFill>
                  <a:schemeClr val="dk2"/>
                </a:solidFill>
              </a:rPr>
              <a:t> sum to 1. 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Doubly Stochastic Invariant</a:t>
            </a:r>
            <a:endParaRPr/>
          </a:p>
        </p:txBody>
      </p:sp>
      <p:sp>
        <p:nvSpPr>
          <p:cNvPr id="437" name="Google Shape;437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Suppose you have an </a:t>
            </a:r>
            <a:r>
              <a:rPr b="1" lang="en"/>
              <a:t>irreducible, aperiodic</a:t>
            </a:r>
            <a:r>
              <a:rPr lang="en"/>
              <a:t> finite Markov Chain. Prove that the uniform distribution is the invariant distribution.</a:t>
            </a:r>
            <a:endParaRPr/>
          </a:p>
        </p:txBody>
      </p:sp>
      <p:sp>
        <p:nvSpPr>
          <p:cNvPr id="438" name="Google Shape;438;p43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Doubly Stochastic Example!</a:t>
            </a:r>
            <a:endParaRPr/>
          </a:p>
        </p:txBody>
      </p:sp>
      <p:sp>
        <p:nvSpPr>
          <p:cNvPr id="444" name="Google Shape;444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You roll a dice </a:t>
            </a:r>
            <a:r>
              <a:rPr b="1" lang="en"/>
              <a:t>n </a:t>
            </a:r>
            <a:r>
              <a:rPr lang="en"/>
              <a:t>times for some large </a:t>
            </a:r>
            <a:r>
              <a:rPr b="1" lang="en"/>
              <a:t>n</a:t>
            </a:r>
            <a:r>
              <a:rPr lang="en"/>
              <a:t>. What’s the probability that the sum of all the dice rolls is a multiple of 7?</a:t>
            </a:r>
            <a:endParaRPr/>
          </a:p>
        </p:txBody>
      </p:sp>
      <p:sp>
        <p:nvSpPr>
          <p:cNvPr id="445" name="Google Shape;445;p4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Doubly Stochastic Example!</a:t>
            </a:r>
            <a:endParaRPr/>
          </a:p>
        </p:txBody>
      </p:sp>
      <p:sp>
        <p:nvSpPr>
          <p:cNvPr id="451" name="Google Shape;451;p4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Recap</a:t>
            </a:r>
            <a:endParaRPr/>
          </a:p>
        </p:txBody>
      </p:sp>
      <p:sp>
        <p:nvSpPr>
          <p:cNvPr id="457" name="Google Shape;457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Learned about Markov Chains: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Represent states and transitions where the next state </a:t>
            </a:r>
            <a:r>
              <a:rPr b="1" lang="en"/>
              <a:t>only </a:t>
            </a:r>
            <a:r>
              <a:rPr lang="en"/>
              <a:t>depends on the previous state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Learned about </a:t>
            </a:r>
            <a:r>
              <a:rPr b="1" lang="en"/>
              <a:t>invariant</a:t>
            </a:r>
            <a:r>
              <a:rPr lang="en"/>
              <a:t> (or stationary) distributions, and how irreducible/aperiodic relates to them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Learned how to solve for stationary distributions in general, and </a:t>
            </a:r>
            <a:r>
              <a:rPr lang="en"/>
              <a:t>especially</a:t>
            </a:r>
            <a:r>
              <a:rPr lang="en"/>
              <a:t> in </a:t>
            </a:r>
            <a:r>
              <a:rPr b="1" lang="en"/>
              <a:t>doubly stochastic </a:t>
            </a:r>
            <a:r>
              <a:rPr lang="en"/>
              <a:t>matrices </a:t>
            </a:r>
            <a:endParaRPr/>
          </a:p>
        </p:txBody>
      </p:sp>
      <p:sp>
        <p:nvSpPr>
          <p:cNvPr id="458" name="Google Shape;458;p4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