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regular.fntdata"/><Relationship Id="rId25" Type="http://schemas.openxmlformats.org/officeDocument/2006/relationships/slide" Target="slides/slide20.xml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probabilitycourse.com/chapter11/11_2_7_solved_probs.php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probabilitycourse.com/chapter11/11_2_7_solved_probs.php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5d5601df7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5d5601df7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/>
              <a:t>1</a:t>
            </a:r>
            <a:r>
              <a:rPr lang="en"/>
              <a:t> No. The shortest counterexample is to have two nodes A and B, with A having a self-edge with probability 1, and an edge from B to A with </a:t>
            </a:r>
            <a:r>
              <a:rPr lang="en"/>
              <a:t>probability 1.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d5601df78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d5601df78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d5601df7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5d5601df7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d5601df78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5d5601df7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d5601df78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5d5601df78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d5601df7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5d5601df7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5d5601df78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5d5601df78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d5601df78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d5601df78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example is taken from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https://www.probabilitycourse.com/chapter11/11_2_7_solved_probs.php</a:t>
            </a:r>
            <a:r>
              <a:rPr lang="en"/>
              <a:t>, if you’d like to look there for more examples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d5601df78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d5601df78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5d5601df78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5d5601df78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d5601df78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5d5601df78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5d5601df78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5d5601df78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5d5601df78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5d5601df78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example is taken from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https://www.probabilitycourse.com/chapter11/11_2_7_solved_probs.php</a:t>
            </a:r>
            <a:r>
              <a:rPr lang="en"/>
              <a:t>, if you’d like to look there for more examples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5d5601df78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5d5601df78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5d5601df78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5d5601df78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5d5601df78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5d5601df78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5d5601df78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5d5601df78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5d5601df78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5d5601df78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5d5601df7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5d5601df7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</a:t>
            </a:r>
            <a:r>
              <a:rPr lang="en"/>
              <a:t>24 (6B)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 II: hitting time, probability of state A before state 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recap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3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 (it’s a directed graph), defined by: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States (nodes)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Transition probabilities (edges)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self-edges are allowed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probability, so all the outgoing edges have to add to 1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do all incoming edges have to add to 1?</a:t>
            </a:r>
            <a:r>
              <a:rPr baseline="30000" lang="en"/>
              <a:t>1</a:t>
            </a:r>
            <a:endParaRPr baseline="300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Initial probabilities (how likely you are to start at each state)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Markov chains are </a:t>
            </a:r>
            <a:r>
              <a:rPr b="1" lang="en"/>
              <a:t>amnesic</a:t>
            </a:r>
            <a:r>
              <a:rPr lang="en"/>
              <a:t>:</a:t>
            </a:r>
            <a:r>
              <a:rPr b="1" lang="en"/>
              <a:t> </a:t>
            </a:r>
            <a:r>
              <a:rPr lang="en"/>
              <a:t>the transition probabilities only depend on the current state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Hitting time</a:t>
            </a:r>
            <a:endParaRPr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8520600" cy="9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Given a </a:t>
            </a:r>
            <a:r>
              <a:rPr lang="en"/>
              <a:t>starting state</a:t>
            </a:r>
            <a:r>
              <a:rPr lang="en"/>
              <a:t> in a Markov Chain, what is the expected number of steps (transitions) until we reach some other state?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6159950" y="2124475"/>
            <a:ext cx="2824800" cy="26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that: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Pr[A</a:t>
            </a:r>
            <a:r>
              <a:rPr lang="en"/>
              <a:t>→</a:t>
            </a:r>
            <a:r>
              <a:rPr lang="en"/>
              <a:t>B] =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</a:t>
            </a:r>
            <a:r>
              <a:rPr lang="en"/>
              <a:t>→</a:t>
            </a:r>
            <a:r>
              <a:rPr lang="en"/>
              <a:t>C] = 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we start at </a:t>
            </a:r>
            <a:r>
              <a:rPr b="1" lang="en"/>
              <a:t>A</a:t>
            </a:r>
            <a:r>
              <a:rPr lang="en"/>
              <a:t>, how many steps, on average, will it take to get to C?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steps</a:t>
            </a:r>
            <a:endParaRPr/>
          </a:p>
        </p:txBody>
      </p:sp>
      <p:grpSp>
        <p:nvGrpSpPr>
          <p:cNvPr id="78" name="Google Shape;78;p17"/>
          <p:cNvGrpSpPr/>
          <p:nvPr/>
        </p:nvGrpSpPr>
        <p:grpSpPr>
          <a:xfrm>
            <a:off x="311708" y="1900857"/>
            <a:ext cx="5848249" cy="2060825"/>
            <a:chOff x="311708" y="1900857"/>
            <a:chExt cx="5848249" cy="2060825"/>
          </a:xfrm>
        </p:grpSpPr>
        <p:grpSp>
          <p:nvGrpSpPr>
            <p:cNvPr id="79" name="Google Shape;79;p17"/>
            <p:cNvGrpSpPr/>
            <p:nvPr/>
          </p:nvGrpSpPr>
          <p:grpSpPr>
            <a:xfrm>
              <a:off x="311708" y="1900857"/>
              <a:ext cx="5848249" cy="1654343"/>
              <a:chOff x="311708" y="1900857"/>
              <a:chExt cx="5848249" cy="1654343"/>
            </a:xfrm>
          </p:grpSpPr>
          <p:grpSp>
            <p:nvGrpSpPr>
              <p:cNvPr id="80" name="Google Shape;80;p17"/>
              <p:cNvGrpSpPr/>
              <p:nvPr/>
            </p:nvGrpSpPr>
            <p:grpSpPr>
              <a:xfrm>
                <a:off x="311708" y="2145142"/>
                <a:ext cx="5848249" cy="1410058"/>
                <a:chOff x="1650358" y="2635392"/>
                <a:chExt cx="5848249" cy="1410058"/>
              </a:xfrm>
            </p:grpSpPr>
            <p:grpSp>
              <p:nvGrpSpPr>
                <p:cNvPr id="81" name="Google Shape;81;p17"/>
                <p:cNvGrpSpPr/>
                <p:nvPr/>
              </p:nvGrpSpPr>
              <p:grpSpPr>
                <a:xfrm>
                  <a:off x="2021150" y="2797150"/>
                  <a:ext cx="1213800" cy="1248300"/>
                  <a:chOff x="1213625" y="2797150"/>
                  <a:chExt cx="1213800" cy="1248300"/>
                </a:xfrm>
              </p:grpSpPr>
              <p:sp>
                <p:nvSpPr>
                  <p:cNvPr id="82" name="Google Shape;82;p17"/>
                  <p:cNvSpPr/>
                  <p:nvPr/>
                </p:nvSpPr>
                <p:spPr>
                  <a:xfrm>
                    <a:off x="12136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" name="Google Shape;83;p17"/>
                  <p:cNvSpPr txBox="1"/>
                  <p:nvPr/>
                </p:nvSpPr>
                <p:spPr>
                  <a:xfrm>
                    <a:off x="14333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A</a:t>
                    </a:r>
                    <a:endParaRPr b="1" sz="2700"/>
                  </a:p>
                </p:txBody>
              </p:sp>
            </p:grpSp>
            <p:grpSp>
              <p:nvGrpSpPr>
                <p:cNvPr id="84" name="Google Shape;84;p17"/>
                <p:cNvGrpSpPr/>
                <p:nvPr/>
              </p:nvGrpSpPr>
              <p:grpSpPr>
                <a:xfrm>
                  <a:off x="4022900" y="2797150"/>
                  <a:ext cx="1213800" cy="1248300"/>
                  <a:chOff x="3215375" y="2797150"/>
                  <a:chExt cx="1213800" cy="1248300"/>
                </a:xfrm>
              </p:grpSpPr>
              <p:sp>
                <p:nvSpPr>
                  <p:cNvPr id="85" name="Google Shape;85;p17"/>
                  <p:cNvSpPr/>
                  <p:nvPr/>
                </p:nvSpPr>
                <p:spPr>
                  <a:xfrm>
                    <a:off x="321537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6" name="Google Shape;86;p17"/>
                  <p:cNvSpPr txBox="1"/>
                  <p:nvPr/>
                </p:nvSpPr>
                <p:spPr>
                  <a:xfrm>
                    <a:off x="343512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B</a:t>
                    </a:r>
                    <a:endParaRPr b="1" sz="2700"/>
                  </a:p>
                </p:txBody>
              </p:sp>
            </p:grpSp>
            <p:grpSp>
              <p:nvGrpSpPr>
                <p:cNvPr id="87" name="Google Shape;87;p17"/>
                <p:cNvGrpSpPr/>
                <p:nvPr/>
              </p:nvGrpSpPr>
              <p:grpSpPr>
                <a:xfrm>
                  <a:off x="5909050" y="2797150"/>
                  <a:ext cx="1213800" cy="1248300"/>
                  <a:chOff x="5101525" y="2797150"/>
                  <a:chExt cx="1213800" cy="1248300"/>
                </a:xfrm>
              </p:grpSpPr>
              <p:sp>
                <p:nvSpPr>
                  <p:cNvPr id="88" name="Google Shape;88;p17"/>
                  <p:cNvSpPr/>
                  <p:nvPr/>
                </p:nvSpPr>
                <p:spPr>
                  <a:xfrm>
                    <a:off x="51015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9" name="Google Shape;89;p17"/>
                  <p:cNvSpPr txBox="1"/>
                  <p:nvPr/>
                </p:nvSpPr>
                <p:spPr>
                  <a:xfrm>
                    <a:off x="53212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C</a:t>
                    </a:r>
                    <a:endParaRPr b="1" sz="2700"/>
                  </a:p>
                </p:txBody>
              </p:sp>
            </p:grpSp>
            <p:cxnSp>
              <p:nvCxnSpPr>
                <p:cNvPr id="90" name="Google Shape;90;p17"/>
                <p:cNvCxnSpPr>
                  <a:stCxn id="82" idx="0"/>
                  <a:endCxn id="85" idx="0"/>
                </p:cNvCxnSpPr>
                <p:nvPr/>
              </p:nvCxnSpPr>
              <p:spPr>
                <a:xfrm flipH="1" rot="-5400000">
                  <a:off x="3628700" y="1796500"/>
                  <a:ext cx="600" cy="20019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" name="Google Shape;91;p17"/>
                <p:cNvCxnSpPr>
                  <a:stCxn id="85" idx="0"/>
                  <a:endCxn id="88" idx="0"/>
                </p:cNvCxnSpPr>
                <p:nvPr/>
              </p:nvCxnSpPr>
              <p:spPr>
                <a:xfrm flipH="1" rot="-5400000">
                  <a:off x="5572550" y="1854400"/>
                  <a:ext cx="600" cy="18861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" name="Google Shape;92;p17"/>
                <p:cNvCxnSpPr>
                  <a:stCxn id="88" idx="6"/>
                  <a:endCxn id="88" idx="7"/>
                </p:cNvCxnSpPr>
                <p:nvPr/>
              </p:nvCxnSpPr>
              <p:spPr>
                <a:xfrm rot="10800000">
                  <a:off x="6944950" y="2980000"/>
                  <a:ext cx="177900" cy="441300"/>
                </a:xfrm>
                <a:prstGeom prst="curvedConnector4">
                  <a:avLst>
                    <a:gd fmla="val -133853" name="adj1"/>
                    <a:gd fmla="val 195394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3" name="Google Shape;93;p17"/>
                <p:cNvSpPr/>
                <p:nvPr/>
              </p:nvSpPr>
              <p:spPr>
                <a:xfrm rot="4700732">
                  <a:off x="7081713" y="2802984"/>
                  <a:ext cx="498987" cy="238933"/>
                </a:xfrm>
                <a:prstGeom prst="rightArrow">
                  <a:avLst>
                    <a:gd fmla="val 50000" name="adj1"/>
                    <a:gd fmla="val 51706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94" name="Google Shape;94;p17"/>
                <p:cNvCxnSpPr>
                  <a:stCxn id="85" idx="6"/>
                  <a:endCxn id="88" idx="2"/>
                </p:cNvCxnSpPr>
                <p:nvPr/>
              </p:nvCxnSpPr>
              <p:spPr>
                <a:xfrm>
                  <a:off x="5236700" y="3421300"/>
                  <a:ext cx="672300" cy="600"/>
                </a:xfrm>
                <a:prstGeom prst="curvedConnector3">
                  <a:avLst>
                    <a:gd fmla="val 50004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" name="Google Shape;95;p17"/>
                <p:cNvCxnSpPr>
                  <a:stCxn id="82" idx="6"/>
                  <a:endCxn id="85" idx="2"/>
                </p:cNvCxnSpPr>
                <p:nvPr/>
              </p:nvCxnSpPr>
              <p:spPr>
                <a:xfrm>
                  <a:off x="3234950" y="3421300"/>
                  <a:ext cx="788100" cy="600"/>
                </a:xfrm>
                <a:prstGeom prst="curvedConnector3">
                  <a:avLst>
                    <a:gd fmla="val 4999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" name="Google Shape;96;p17"/>
                <p:cNvCxnSpPr>
                  <a:stCxn id="82" idx="1"/>
                  <a:endCxn id="82" idx="2"/>
                </p:cNvCxnSpPr>
                <p:nvPr/>
              </p:nvCxnSpPr>
              <p:spPr>
                <a:xfrm rot="5400000">
                  <a:off x="1889307" y="3111659"/>
                  <a:ext cx="441300" cy="177900"/>
                </a:xfrm>
                <a:prstGeom prst="curvedConnector4">
                  <a:avLst>
                    <a:gd fmla="val -95385" name="adj1"/>
                    <a:gd fmla="val 233773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7" name="Google Shape;97;p17"/>
                <p:cNvSpPr/>
                <p:nvPr/>
              </p:nvSpPr>
              <p:spPr>
                <a:xfrm rot="10800000">
                  <a:off x="53234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7"/>
                <p:cNvSpPr/>
                <p:nvPr/>
              </p:nvSpPr>
              <p:spPr>
                <a:xfrm rot="10800000">
                  <a:off x="33427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" name="Google Shape;99;p17"/>
                <p:cNvSpPr/>
                <p:nvPr/>
              </p:nvSpPr>
              <p:spPr>
                <a:xfrm rot="-4620013">
                  <a:off x="1573466" y="2785786"/>
                  <a:ext cx="498783" cy="238913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0" name="Google Shape;100;p17"/>
              <p:cNvSpPr/>
              <p:nvPr/>
            </p:nvSpPr>
            <p:spPr>
              <a:xfrm>
                <a:off x="3945252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01" name="Google Shape;101;p17"/>
              <p:cNvSpPr/>
              <p:nvPr/>
            </p:nvSpPr>
            <p:spPr>
              <a:xfrm>
                <a:off x="1964577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cxnSp>
          <p:nvCxnSpPr>
            <p:cNvPr id="102" name="Google Shape;102;p17"/>
            <p:cNvCxnSpPr>
              <a:stCxn id="82" idx="4"/>
              <a:endCxn id="88" idx="4"/>
            </p:cNvCxnSpPr>
            <p:nvPr/>
          </p:nvCxnSpPr>
          <p:spPr>
            <a:xfrm flipH="1" rot="-5400000">
              <a:off x="3233100" y="1611500"/>
              <a:ext cx="600" cy="3888000"/>
            </a:xfrm>
            <a:prstGeom prst="curvedConnector3">
              <a:avLst>
                <a:gd fmla="val 396875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3" name="Google Shape;103;p17"/>
            <p:cNvSpPr/>
            <p:nvPr/>
          </p:nvSpPr>
          <p:spPr>
            <a:xfrm>
              <a:off x="2813677" y="3610082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First-step equations</a:t>
            </a:r>
            <a:endParaRPr/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 variables are our friend. Let’s define: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</a:t>
            </a:r>
            <a:r>
              <a:rPr baseline="-25000" lang="en"/>
              <a:t>AB</a:t>
            </a:r>
            <a:r>
              <a:rPr lang="en"/>
              <a:t> = the number of steps it takes to go from state A to state B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you only care about one of the states, you can simplify this (for example):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</a:t>
            </a:r>
            <a:r>
              <a:rPr baseline="-25000" lang="en"/>
              <a:t>A</a:t>
            </a:r>
            <a:r>
              <a:rPr lang="en"/>
              <a:t> = the number of steps it takes to go from A to C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this is useful shorthand if your markov chain has a clear “end state”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interested in computing E[T</a:t>
            </a:r>
            <a:r>
              <a:rPr baseline="-25000" lang="en"/>
              <a:t>A</a:t>
            </a:r>
            <a:r>
              <a:rPr lang="en"/>
              <a:t>], for some state A (to reach C).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will also see this as a function (the notes uses β):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T(A) = the </a:t>
            </a:r>
            <a:r>
              <a:rPr i="1" lang="en"/>
              <a:t>expected </a:t>
            </a:r>
            <a:r>
              <a:rPr lang="en"/>
              <a:t>number of steps to reach state C from state A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Note: this is an expectation! Be careful when reading to double check what the variable represents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First-step equations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8520600" cy="11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T(C)?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E[T</a:t>
            </a:r>
            <a:r>
              <a:rPr baseline="-25000" lang="en" sz="1400"/>
              <a:t>CC</a:t>
            </a:r>
            <a:r>
              <a:rPr lang="en" sz="1400"/>
              <a:t>] = 0 (you’re already there!)</a:t>
            </a:r>
            <a:endParaRPr sz="1400"/>
          </a:p>
        </p:txBody>
      </p:sp>
      <p:grpSp>
        <p:nvGrpSpPr>
          <p:cNvPr id="116" name="Google Shape;116;p19"/>
          <p:cNvGrpSpPr/>
          <p:nvPr/>
        </p:nvGrpSpPr>
        <p:grpSpPr>
          <a:xfrm>
            <a:off x="1911908" y="2129457"/>
            <a:ext cx="5848249" cy="1654343"/>
            <a:chOff x="311708" y="1900857"/>
            <a:chExt cx="5848249" cy="1654343"/>
          </a:xfrm>
        </p:grpSpPr>
        <p:grpSp>
          <p:nvGrpSpPr>
            <p:cNvPr id="117" name="Google Shape;117;p19"/>
            <p:cNvGrpSpPr/>
            <p:nvPr/>
          </p:nvGrpSpPr>
          <p:grpSpPr>
            <a:xfrm>
              <a:off x="311708" y="2145142"/>
              <a:ext cx="5848249" cy="1410058"/>
              <a:chOff x="1650358" y="2635392"/>
              <a:chExt cx="5848249" cy="1410058"/>
            </a:xfrm>
          </p:grpSpPr>
          <p:grpSp>
            <p:nvGrpSpPr>
              <p:cNvPr id="118" name="Google Shape;118;p19"/>
              <p:cNvGrpSpPr/>
              <p:nvPr/>
            </p:nvGrpSpPr>
            <p:grpSpPr>
              <a:xfrm>
                <a:off x="2021150" y="2797150"/>
                <a:ext cx="1213800" cy="1248300"/>
                <a:chOff x="1213625" y="2797150"/>
                <a:chExt cx="1213800" cy="1248300"/>
              </a:xfrm>
            </p:grpSpPr>
            <p:sp>
              <p:nvSpPr>
                <p:cNvPr id="119" name="Google Shape;119;p19"/>
                <p:cNvSpPr/>
                <p:nvPr/>
              </p:nvSpPr>
              <p:spPr>
                <a:xfrm>
                  <a:off x="121362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" name="Google Shape;120;p19"/>
                <p:cNvSpPr txBox="1"/>
                <p:nvPr/>
              </p:nvSpPr>
              <p:spPr>
                <a:xfrm>
                  <a:off x="143337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A</a:t>
                  </a:r>
                  <a:endParaRPr b="1" sz="2700"/>
                </a:p>
              </p:txBody>
            </p:sp>
          </p:grpSp>
          <p:grpSp>
            <p:nvGrpSpPr>
              <p:cNvPr id="121" name="Google Shape;121;p19"/>
              <p:cNvGrpSpPr/>
              <p:nvPr/>
            </p:nvGrpSpPr>
            <p:grpSpPr>
              <a:xfrm>
                <a:off x="4022900" y="2797150"/>
                <a:ext cx="1213800" cy="1248300"/>
                <a:chOff x="3215375" y="2797150"/>
                <a:chExt cx="1213800" cy="1248300"/>
              </a:xfrm>
            </p:grpSpPr>
            <p:sp>
              <p:nvSpPr>
                <p:cNvPr id="122" name="Google Shape;122;p19"/>
                <p:cNvSpPr/>
                <p:nvPr/>
              </p:nvSpPr>
              <p:spPr>
                <a:xfrm>
                  <a:off x="321537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19"/>
                <p:cNvSpPr txBox="1"/>
                <p:nvPr/>
              </p:nvSpPr>
              <p:spPr>
                <a:xfrm>
                  <a:off x="343512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B</a:t>
                  </a:r>
                  <a:endParaRPr b="1" sz="2700"/>
                </a:p>
              </p:txBody>
            </p:sp>
          </p:grpSp>
          <p:grpSp>
            <p:nvGrpSpPr>
              <p:cNvPr id="124" name="Google Shape;124;p19"/>
              <p:cNvGrpSpPr/>
              <p:nvPr/>
            </p:nvGrpSpPr>
            <p:grpSpPr>
              <a:xfrm>
                <a:off x="5909050" y="2797150"/>
                <a:ext cx="1213800" cy="1248300"/>
                <a:chOff x="5101525" y="2797150"/>
                <a:chExt cx="1213800" cy="1248300"/>
              </a:xfrm>
            </p:grpSpPr>
            <p:sp>
              <p:nvSpPr>
                <p:cNvPr id="125" name="Google Shape;125;p19"/>
                <p:cNvSpPr/>
                <p:nvPr/>
              </p:nvSpPr>
              <p:spPr>
                <a:xfrm>
                  <a:off x="510152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" name="Google Shape;126;p19"/>
                <p:cNvSpPr txBox="1"/>
                <p:nvPr/>
              </p:nvSpPr>
              <p:spPr>
                <a:xfrm>
                  <a:off x="532127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C</a:t>
                  </a:r>
                  <a:endParaRPr b="1" sz="2700"/>
                </a:p>
              </p:txBody>
            </p:sp>
          </p:grpSp>
          <p:cxnSp>
            <p:nvCxnSpPr>
              <p:cNvPr id="127" name="Google Shape;127;p19"/>
              <p:cNvCxnSpPr>
                <a:stCxn id="119" idx="0"/>
                <a:endCxn id="122" idx="0"/>
              </p:cNvCxnSpPr>
              <p:nvPr/>
            </p:nvCxnSpPr>
            <p:spPr>
              <a:xfrm flipH="1" rot="-5400000">
                <a:off x="3628700" y="1796500"/>
                <a:ext cx="600" cy="2001900"/>
              </a:xfrm>
              <a:prstGeom prst="curvedConnector3">
                <a:avLst>
                  <a:gd fmla="val -3968750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" name="Google Shape;128;p19"/>
              <p:cNvCxnSpPr>
                <a:stCxn id="122" idx="0"/>
                <a:endCxn id="125" idx="0"/>
              </p:cNvCxnSpPr>
              <p:nvPr/>
            </p:nvCxnSpPr>
            <p:spPr>
              <a:xfrm flipH="1" rot="-5400000">
                <a:off x="5572550" y="1854400"/>
                <a:ext cx="600" cy="1886100"/>
              </a:xfrm>
              <a:prstGeom prst="curvedConnector3">
                <a:avLst>
                  <a:gd fmla="val -3968750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" name="Google Shape;129;p19"/>
              <p:cNvCxnSpPr>
                <a:stCxn id="125" idx="6"/>
                <a:endCxn id="125" idx="7"/>
              </p:cNvCxnSpPr>
              <p:nvPr/>
            </p:nvCxnSpPr>
            <p:spPr>
              <a:xfrm rot="10800000">
                <a:off x="6944950" y="2980000"/>
                <a:ext cx="177900" cy="441300"/>
              </a:xfrm>
              <a:prstGeom prst="curvedConnector4">
                <a:avLst>
                  <a:gd fmla="val -133853" name="adj1"/>
                  <a:gd fmla="val 195394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0" name="Google Shape;130;p19"/>
              <p:cNvSpPr/>
              <p:nvPr/>
            </p:nvSpPr>
            <p:spPr>
              <a:xfrm rot="4700732">
                <a:off x="7081713" y="2802984"/>
                <a:ext cx="498987" cy="238933"/>
              </a:xfrm>
              <a:prstGeom prst="rightArrow">
                <a:avLst>
                  <a:gd fmla="val 50000" name="adj1"/>
                  <a:gd fmla="val 51706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1" name="Google Shape;131;p19"/>
              <p:cNvCxnSpPr>
                <a:stCxn id="122" idx="6"/>
                <a:endCxn id="125" idx="2"/>
              </p:cNvCxnSpPr>
              <p:nvPr/>
            </p:nvCxnSpPr>
            <p:spPr>
              <a:xfrm>
                <a:off x="5236700" y="3421300"/>
                <a:ext cx="672300" cy="600"/>
              </a:xfrm>
              <a:prstGeom prst="curvedConnector3">
                <a:avLst>
                  <a:gd fmla="val 50004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19"/>
              <p:cNvCxnSpPr>
                <a:stCxn id="119" idx="6"/>
                <a:endCxn id="122" idx="2"/>
              </p:cNvCxnSpPr>
              <p:nvPr/>
            </p:nvCxnSpPr>
            <p:spPr>
              <a:xfrm>
                <a:off x="3234950" y="3421300"/>
                <a:ext cx="788100" cy="600"/>
              </a:xfrm>
              <a:prstGeom prst="curvedConnector3">
                <a:avLst>
                  <a:gd fmla="val 4999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9"/>
              <p:cNvCxnSpPr>
                <a:stCxn id="119" idx="1"/>
                <a:endCxn id="119" idx="2"/>
              </p:cNvCxnSpPr>
              <p:nvPr/>
            </p:nvCxnSpPr>
            <p:spPr>
              <a:xfrm rot="5400000">
                <a:off x="1889307" y="3111659"/>
                <a:ext cx="441300" cy="177900"/>
              </a:xfrm>
              <a:prstGeom prst="curvedConnector4">
                <a:avLst>
                  <a:gd fmla="val -95385" name="adj1"/>
                  <a:gd fmla="val 233773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4" name="Google Shape;134;p19"/>
              <p:cNvSpPr/>
              <p:nvPr/>
            </p:nvSpPr>
            <p:spPr>
              <a:xfrm rot="10800000">
                <a:off x="5323425" y="3302200"/>
                <a:ext cx="498900" cy="2388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9"/>
              <p:cNvSpPr/>
              <p:nvPr/>
            </p:nvSpPr>
            <p:spPr>
              <a:xfrm rot="10800000">
                <a:off x="3342725" y="3302200"/>
                <a:ext cx="498900" cy="2388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9"/>
              <p:cNvSpPr/>
              <p:nvPr/>
            </p:nvSpPr>
            <p:spPr>
              <a:xfrm rot="-4620013">
                <a:off x="1573466" y="2785786"/>
                <a:ext cx="498783" cy="238913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7" name="Google Shape;137;p19"/>
            <p:cNvSpPr/>
            <p:nvPr/>
          </p:nvSpPr>
          <p:spPr>
            <a:xfrm>
              <a:off x="3945252" y="19008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1964577" y="19008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  <p:cxnSp>
        <p:nvCxnSpPr>
          <p:cNvPr id="139" name="Google Shape;139;p19"/>
          <p:cNvCxnSpPr>
            <a:stCxn id="119" idx="4"/>
            <a:endCxn id="125" idx="4"/>
          </p:cNvCxnSpPr>
          <p:nvPr/>
        </p:nvCxnSpPr>
        <p:spPr>
          <a:xfrm flipH="1" rot="-5400000">
            <a:off x="4833300" y="1840100"/>
            <a:ext cx="600" cy="3888000"/>
          </a:xfrm>
          <a:prstGeom prst="curvedConnector3">
            <a:avLst>
              <a:gd fmla="val 396875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19"/>
          <p:cNvSpPr/>
          <p:nvPr/>
        </p:nvSpPr>
        <p:spPr>
          <a:xfrm>
            <a:off x="4379077" y="3842332"/>
            <a:ext cx="672300" cy="35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f</a:t>
            </a:r>
            <a:r>
              <a:rPr lang="en"/>
              <a:t>irst-step equations (with numbers)</a:t>
            </a:r>
            <a:endParaRPr/>
          </a:p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>
            <a:off x="311700" y="1152475"/>
            <a:ext cx="28620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T(A)?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T(A) = 1 + ⅕T(A) + ⅘T(B)</a:t>
            </a:r>
            <a:endParaRPr sz="1841"/>
          </a:p>
        </p:txBody>
      </p:sp>
      <p:grpSp>
        <p:nvGrpSpPr>
          <p:cNvPr id="147" name="Google Shape;147;p20"/>
          <p:cNvGrpSpPr/>
          <p:nvPr/>
        </p:nvGrpSpPr>
        <p:grpSpPr>
          <a:xfrm>
            <a:off x="1911908" y="2129457"/>
            <a:ext cx="5848249" cy="1654343"/>
            <a:chOff x="311708" y="1900857"/>
            <a:chExt cx="5848249" cy="1654343"/>
          </a:xfrm>
        </p:grpSpPr>
        <p:grpSp>
          <p:nvGrpSpPr>
            <p:cNvPr id="148" name="Google Shape;148;p20"/>
            <p:cNvGrpSpPr/>
            <p:nvPr/>
          </p:nvGrpSpPr>
          <p:grpSpPr>
            <a:xfrm>
              <a:off x="311708" y="2145142"/>
              <a:ext cx="5848249" cy="1410058"/>
              <a:chOff x="1650358" y="2635392"/>
              <a:chExt cx="5848249" cy="1410058"/>
            </a:xfrm>
          </p:grpSpPr>
          <p:grpSp>
            <p:nvGrpSpPr>
              <p:cNvPr id="149" name="Google Shape;149;p20"/>
              <p:cNvGrpSpPr/>
              <p:nvPr/>
            </p:nvGrpSpPr>
            <p:grpSpPr>
              <a:xfrm>
                <a:off x="2021150" y="2797150"/>
                <a:ext cx="1213800" cy="1248300"/>
                <a:chOff x="1213625" y="2797150"/>
                <a:chExt cx="1213800" cy="1248300"/>
              </a:xfrm>
            </p:grpSpPr>
            <p:sp>
              <p:nvSpPr>
                <p:cNvPr id="150" name="Google Shape;150;p20"/>
                <p:cNvSpPr/>
                <p:nvPr/>
              </p:nvSpPr>
              <p:spPr>
                <a:xfrm>
                  <a:off x="121362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20"/>
                <p:cNvSpPr txBox="1"/>
                <p:nvPr/>
              </p:nvSpPr>
              <p:spPr>
                <a:xfrm>
                  <a:off x="143337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A</a:t>
                  </a:r>
                  <a:endParaRPr b="1" sz="2700"/>
                </a:p>
              </p:txBody>
            </p:sp>
          </p:grpSp>
          <p:grpSp>
            <p:nvGrpSpPr>
              <p:cNvPr id="152" name="Google Shape;152;p20"/>
              <p:cNvGrpSpPr/>
              <p:nvPr/>
            </p:nvGrpSpPr>
            <p:grpSpPr>
              <a:xfrm>
                <a:off x="4022900" y="2797150"/>
                <a:ext cx="1213800" cy="1248300"/>
                <a:chOff x="3215375" y="2797150"/>
                <a:chExt cx="1213800" cy="1248300"/>
              </a:xfrm>
            </p:grpSpPr>
            <p:sp>
              <p:nvSpPr>
                <p:cNvPr id="153" name="Google Shape;153;p20"/>
                <p:cNvSpPr/>
                <p:nvPr/>
              </p:nvSpPr>
              <p:spPr>
                <a:xfrm>
                  <a:off x="321537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" name="Google Shape;154;p20"/>
                <p:cNvSpPr txBox="1"/>
                <p:nvPr/>
              </p:nvSpPr>
              <p:spPr>
                <a:xfrm>
                  <a:off x="343512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B</a:t>
                  </a:r>
                  <a:endParaRPr b="1" sz="2700"/>
                </a:p>
              </p:txBody>
            </p:sp>
          </p:grpSp>
          <p:grpSp>
            <p:nvGrpSpPr>
              <p:cNvPr id="155" name="Google Shape;155;p20"/>
              <p:cNvGrpSpPr/>
              <p:nvPr/>
            </p:nvGrpSpPr>
            <p:grpSpPr>
              <a:xfrm>
                <a:off x="5909050" y="2797150"/>
                <a:ext cx="1213800" cy="1248300"/>
                <a:chOff x="5101525" y="2797150"/>
                <a:chExt cx="1213800" cy="1248300"/>
              </a:xfrm>
            </p:grpSpPr>
            <p:sp>
              <p:nvSpPr>
                <p:cNvPr id="156" name="Google Shape;156;p20"/>
                <p:cNvSpPr/>
                <p:nvPr/>
              </p:nvSpPr>
              <p:spPr>
                <a:xfrm>
                  <a:off x="5101525" y="2797150"/>
                  <a:ext cx="1213800" cy="1248300"/>
                </a:xfrm>
                <a:prstGeom prst="ellipse">
                  <a:avLst/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20"/>
                <p:cNvSpPr txBox="1"/>
                <p:nvPr/>
              </p:nvSpPr>
              <p:spPr>
                <a:xfrm>
                  <a:off x="5321275" y="3134950"/>
                  <a:ext cx="774300" cy="57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2700"/>
                    <a:t>C</a:t>
                  </a:r>
                  <a:endParaRPr b="1" sz="2700"/>
                </a:p>
              </p:txBody>
            </p:sp>
          </p:grpSp>
          <p:cxnSp>
            <p:nvCxnSpPr>
              <p:cNvPr id="158" name="Google Shape;158;p20"/>
              <p:cNvCxnSpPr>
                <a:stCxn id="150" idx="0"/>
                <a:endCxn id="153" idx="0"/>
              </p:cNvCxnSpPr>
              <p:nvPr/>
            </p:nvCxnSpPr>
            <p:spPr>
              <a:xfrm flipH="1" rot="-5400000">
                <a:off x="3628700" y="1796500"/>
                <a:ext cx="600" cy="2001900"/>
              </a:xfrm>
              <a:prstGeom prst="curvedConnector3">
                <a:avLst>
                  <a:gd fmla="val -3968750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9" name="Google Shape;159;p20"/>
              <p:cNvCxnSpPr>
                <a:stCxn id="153" idx="0"/>
                <a:endCxn id="156" idx="0"/>
              </p:cNvCxnSpPr>
              <p:nvPr/>
            </p:nvCxnSpPr>
            <p:spPr>
              <a:xfrm flipH="1" rot="-5400000">
                <a:off x="5572550" y="1854400"/>
                <a:ext cx="600" cy="1886100"/>
              </a:xfrm>
              <a:prstGeom prst="curvedConnector3">
                <a:avLst>
                  <a:gd fmla="val -3968750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0" name="Google Shape;160;p20"/>
              <p:cNvCxnSpPr>
                <a:stCxn id="156" idx="6"/>
                <a:endCxn id="156" idx="7"/>
              </p:cNvCxnSpPr>
              <p:nvPr/>
            </p:nvCxnSpPr>
            <p:spPr>
              <a:xfrm rot="10800000">
                <a:off x="6944950" y="2980000"/>
                <a:ext cx="177900" cy="441300"/>
              </a:xfrm>
              <a:prstGeom prst="curvedConnector4">
                <a:avLst>
                  <a:gd fmla="val -133853" name="adj1"/>
                  <a:gd fmla="val 195394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1" name="Google Shape;161;p20"/>
              <p:cNvSpPr/>
              <p:nvPr/>
            </p:nvSpPr>
            <p:spPr>
              <a:xfrm rot="4700732">
                <a:off x="7081713" y="2802984"/>
                <a:ext cx="498987" cy="238933"/>
              </a:xfrm>
              <a:prstGeom prst="rightArrow">
                <a:avLst>
                  <a:gd fmla="val 50000" name="adj1"/>
                  <a:gd fmla="val 51706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2" name="Google Shape;162;p20"/>
              <p:cNvCxnSpPr>
                <a:stCxn id="153" idx="6"/>
                <a:endCxn id="156" idx="2"/>
              </p:cNvCxnSpPr>
              <p:nvPr/>
            </p:nvCxnSpPr>
            <p:spPr>
              <a:xfrm>
                <a:off x="5236700" y="3421300"/>
                <a:ext cx="672300" cy="600"/>
              </a:xfrm>
              <a:prstGeom prst="curvedConnector3">
                <a:avLst>
                  <a:gd fmla="val 50004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" name="Google Shape;163;p20"/>
              <p:cNvCxnSpPr>
                <a:stCxn id="150" idx="6"/>
                <a:endCxn id="153" idx="2"/>
              </p:cNvCxnSpPr>
              <p:nvPr/>
            </p:nvCxnSpPr>
            <p:spPr>
              <a:xfrm>
                <a:off x="3234950" y="3421300"/>
                <a:ext cx="788100" cy="600"/>
              </a:xfrm>
              <a:prstGeom prst="curvedConnector3">
                <a:avLst>
                  <a:gd fmla="val 49990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" name="Google Shape;164;p20"/>
              <p:cNvCxnSpPr>
                <a:stCxn id="150" idx="1"/>
                <a:endCxn id="150" idx="2"/>
              </p:cNvCxnSpPr>
              <p:nvPr/>
            </p:nvCxnSpPr>
            <p:spPr>
              <a:xfrm rot="5400000">
                <a:off x="1889307" y="3111659"/>
                <a:ext cx="441300" cy="177900"/>
              </a:xfrm>
              <a:prstGeom prst="curvedConnector4">
                <a:avLst>
                  <a:gd fmla="val -95385" name="adj1"/>
                  <a:gd fmla="val 233773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5" name="Google Shape;165;p20"/>
              <p:cNvSpPr/>
              <p:nvPr/>
            </p:nvSpPr>
            <p:spPr>
              <a:xfrm rot="10800000">
                <a:off x="5323425" y="3302200"/>
                <a:ext cx="498900" cy="2388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20"/>
              <p:cNvSpPr/>
              <p:nvPr/>
            </p:nvSpPr>
            <p:spPr>
              <a:xfrm rot="10800000">
                <a:off x="3342725" y="3302200"/>
                <a:ext cx="498900" cy="2388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20"/>
              <p:cNvSpPr/>
              <p:nvPr/>
            </p:nvSpPr>
            <p:spPr>
              <a:xfrm rot="-4620013">
                <a:off x="1573466" y="2785786"/>
                <a:ext cx="498783" cy="238913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8" name="Google Shape;168;p20"/>
            <p:cNvSpPr/>
            <p:nvPr/>
          </p:nvSpPr>
          <p:spPr>
            <a:xfrm>
              <a:off x="3945252" y="19008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½</a:t>
              </a:r>
              <a:endParaRPr b="1"/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1964577" y="19008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⅘</a:t>
              </a:r>
              <a:endParaRPr b="1"/>
            </a:p>
          </p:txBody>
        </p:sp>
      </p:grpSp>
      <p:sp>
        <p:nvSpPr>
          <p:cNvPr id="170" name="Google Shape;170;p20"/>
          <p:cNvSpPr txBox="1"/>
          <p:nvPr/>
        </p:nvSpPr>
        <p:spPr>
          <a:xfrm>
            <a:off x="1677225" y="2442750"/>
            <a:ext cx="318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⅕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7630439" y="2408316"/>
            <a:ext cx="705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7/10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5605539" y="3250016"/>
            <a:ext cx="705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3</a:t>
            </a: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/10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3755075" y="3138225"/>
            <a:ext cx="318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½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20"/>
          <p:cNvSpPr txBox="1"/>
          <p:nvPr>
            <p:ph idx="1" type="body"/>
          </p:nvPr>
        </p:nvSpPr>
        <p:spPr>
          <a:xfrm>
            <a:off x="3173700" y="1112750"/>
            <a:ext cx="28620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T(B)?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T(B) = 1 + ½T(A) + ½T(C)</a:t>
            </a:r>
            <a:endParaRPr sz="184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first-step equations (with numbers)</a:t>
            </a:r>
            <a:endParaRPr/>
          </a:p>
        </p:txBody>
      </p:sp>
      <p:sp>
        <p:nvSpPr>
          <p:cNvPr id="180" name="Google Shape;180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T(A)	= 1 + ⅕T(A) + ⅘</a:t>
            </a:r>
            <a:r>
              <a:rPr lang="en" sz="1800">
                <a:highlight>
                  <a:srgbClr val="D9EAD3"/>
                </a:highlight>
              </a:rPr>
              <a:t>T(B)</a:t>
            </a:r>
            <a:endParaRPr sz="1800"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T(B)	= </a:t>
            </a:r>
            <a:r>
              <a:rPr lang="en" sz="1800">
                <a:highlight>
                  <a:srgbClr val="D9EAD3"/>
                </a:highlight>
              </a:rPr>
              <a:t>1 + ½T(A) + ½T(C)</a:t>
            </a:r>
            <a:endParaRPr sz="1800"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	= </a:t>
            </a:r>
            <a:r>
              <a:rPr lang="en" sz="1800">
                <a:highlight>
                  <a:srgbClr val="D9EAD3"/>
                </a:highlight>
              </a:rPr>
              <a:t>1+ ½T(A)</a:t>
            </a:r>
            <a:endParaRPr sz="1800"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T(A)	= 1 + ⅕T(A) + ⅘(</a:t>
            </a:r>
            <a:r>
              <a:rPr lang="en" sz="1800">
                <a:highlight>
                  <a:srgbClr val="D9EAD3"/>
                </a:highlight>
              </a:rPr>
              <a:t>1 + ½T(A)</a:t>
            </a:r>
            <a:r>
              <a:rPr lang="en" sz="1800"/>
              <a:t>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	= 1 + ⅕T(A) + ⅘ + ⅖T(A)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	= 9/5 + ⅗T(A)</a:t>
            </a:r>
            <a:endParaRPr sz="1800"/>
          </a:p>
        </p:txBody>
      </p:sp>
      <p:sp>
        <p:nvSpPr>
          <p:cNvPr id="181" name="Google Shape;181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⅖T(A) = 9/5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FFF2CC"/>
                </a:highlight>
              </a:rPr>
              <a:t>T(A) = 9/2</a:t>
            </a:r>
            <a:endParaRPr sz="1800">
              <a:highlight>
                <a:srgbClr val="FFF2CC"/>
              </a:highlight>
            </a:endParaRPr>
          </a:p>
        </p:txBody>
      </p:sp>
      <p:grpSp>
        <p:nvGrpSpPr>
          <p:cNvPr id="182" name="Google Shape;182;p21"/>
          <p:cNvGrpSpPr/>
          <p:nvPr/>
        </p:nvGrpSpPr>
        <p:grpSpPr>
          <a:xfrm>
            <a:off x="3427150" y="2366541"/>
            <a:ext cx="5716839" cy="1645854"/>
            <a:chOff x="3427150" y="2366541"/>
            <a:chExt cx="5716839" cy="1645854"/>
          </a:xfrm>
        </p:grpSpPr>
        <p:sp>
          <p:nvSpPr>
            <p:cNvPr id="183" name="Google Shape;183;p21"/>
            <p:cNvSpPr txBox="1"/>
            <p:nvPr/>
          </p:nvSpPr>
          <p:spPr>
            <a:xfrm>
              <a:off x="3427150" y="3135388"/>
              <a:ext cx="318300" cy="25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Open Sans"/>
                  <a:ea typeface="Open Sans"/>
                  <a:cs typeface="Open Sans"/>
                  <a:sym typeface="Open Sans"/>
                </a:rPr>
                <a:t>⅕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" name="Google Shape;184;p21"/>
            <p:cNvSpPr txBox="1"/>
            <p:nvPr/>
          </p:nvSpPr>
          <p:spPr>
            <a:xfrm>
              <a:off x="8438689" y="2366541"/>
              <a:ext cx="705300" cy="25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Open Sans"/>
                  <a:ea typeface="Open Sans"/>
                  <a:cs typeface="Open Sans"/>
                  <a:sym typeface="Open Sans"/>
                </a:rPr>
                <a:t>7/10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5" name="Google Shape;185;p21"/>
            <p:cNvSpPr txBox="1"/>
            <p:nvPr/>
          </p:nvSpPr>
          <p:spPr>
            <a:xfrm>
              <a:off x="6977139" y="3402416"/>
              <a:ext cx="705300" cy="25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Open Sans"/>
                  <a:ea typeface="Open Sans"/>
                  <a:cs typeface="Open Sans"/>
                  <a:sym typeface="Open Sans"/>
                </a:rPr>
                <a:t>3/10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6" name="Google Shape;186;p21"/>
            <p:cNvSpPr txBox="1"/>
            <p:nvPr/>
          </p:nvSpPr>
          <p:spPr>
            <a:xfrm>
              <a:off x="5153550" y="3466425"/>
              <a:ext cx="318300" cy="25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Open Sans"/>
                  <a:ea typeface="Open Sans"/>
                  <a:cs typeface="Open Sans"/>
                  <a:sym typeface="Open Sans"/>
                </a:rPr>
                <a:t>½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87" name="Google Shape;187;p21"/>
            <p:cNvGrpSpPr/>
            <p:nvPr/>
          </p:nvGrpSpPr>
          <p:grpSpPr>
            <a:xfrm>
              <a:off x="3512099" y="2516372"/>
              <a:ext cx="5610226" cy="1496022"/>
              <a:chOff x="311708" y="1900857"/>
              <a:chExt cx="5848249" cy="1654343"/>
            </a:xfrm>
          </p:grpSpPr>
          <p:grpSp>
            <p:nvGrpSpPr>
              <p:cNvPr id="188" name="Google Shape;188;p21"/>
              <p:cNvGrpSpPr/>
              <p:nvPr/>
            </p:nvGrpSpPr>
            <p:grpSpPr>
              <a:xfrm>
                <a:off x="311708" y="2145142"/>
                <a:ext cx="5848249" cy="1410058"/>
                <a:chOff x="1650358" y="2635392"/>
                <a:chExt cx="5848249" cy="1410058"/>
              </a:xfrm>
            </p:grpSpPr>
            <p:grpSp>
              <p:nvGrpSpPr>
                <p:cNvPr id="189" name="Google Shape;189;p21"/>
                <p:cNvGrpSpPr/>
                <p:nvPr/>
              </p:nvGrpSpPr>
              <p:grpSpPr>
                <a:xfrm>
                  <a:off x="2021150" y="2797150"/>
                  <a:ext cx="1213800" cy="1248300"/>
                  <a:chOff x="1213625" y="2797150"/>
                  <a:chExt cx="1213800" cy="1248300"/>
                </a:xfrm>
              </p:grpSpPr>
              <p:sp>
                <p:nvSpPr>
                  <p:cNvPr id="190" name="Google Shape;190;p21"/>
                  <p:cNvSpPr/>
                  <p:nvPr/>
                </p:nvSpPr>
                <p:spPr>
                  <a:xfrm>
                    <a:off x="12136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91" name="Google Shape;191;p21"/>
                  <p:cNvSpPr txBox="1"/>
                  <p:nvPr/>
                </p:nvSpPr>
                <p:spPr>
                  <a:xfrm>
                    <a:off x="14333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A</a:t>
                    </a:r>
                    <a:endParaRPr b="1" sz="2700"/>
                  </a:p>
                </p:txBody>
              </p:sp>
            </p:grpSp>
            <p:grpSp>
              <p:nvGrpSpPr>
                <p:cNvPr id="192" name="Google Shape;192;p21"/>
                <p:cNvGrpSpPr/>
                <p:nvPr/>
              </p:nvGrpSpPr>
              <p:grpSpPr>
                <a:xfrm>
                  <a:off x="4022900" y="2797150"/>
                  <a:ext cx="1213800" cy="1248300"/>
                  <a:chOff x="3215375" y="2797150"/>
                  <a:chExt cx="1213800" cy="1248300"/>
                </a:xfrm>
              </p:grpSpPr>
              <p:sp>
                <p:nvSpPr>
                  <p:cNvPr id="193" name="Google Shape;193;p21"/>
                  <p:cNvSpPr/>
                  <p:nvPr/>
                </p:nvSpPr>
                <p:spPr>
                  <a:xfrm>
                    <a:off x="321537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94" name="Google Shape;194;p21"/>
                  <p:cNvSpPr txBox="1"/>
                  <p:nvPr/>
                </p:nvSpPr>
                <p:spPr>
                  <a:xfrm>
                    <a:off x="343512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B</a:t>
                    </a:r>
                    <a:endParaRPr b="1" sz="2700"/>
                  </a:p>
                </p:txBody>
              </p:sp>
            </p:grpSp>
            <p:grpSp>
              <p:nvGrpSpPr>
                <p:cNvPr id="195" name="Google Shape;195;p21"/>
                <p:cNvGrpSpPr/>
                <p:nvPr/>
              </p:nvGrpSpPr>
              <p:grpSpPr>
                <a:xfrm>
                  <a:off x="5909050" y="2797150"/>
                  <a:ext cx="1213800" cy="1248300"/>
                  <a:chOff x="5101525" y="2797150"/>
                  <a:chExt cx="1213800" cy="1248300"/>
                </a:xfrm>
              </p:grpSpPr>
              <p:sp>
                <p:nvSpPr>
                  <p:cNvPr id="196" name="Google Shape;196;p21"/>
                  <p:cNvSpPr/>
                  <p:nvPr/>
                </p:nvSpPr>
                <p:spPr>
                  <a:xfrm>
                    <a:off x="51015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97" name="Google Shape;197;p21"/>
                  <p:cNvSpPr txBox="1"/>
                  <p:nvPr/>
                </p:nvSpPr>
                <p:spPr>
                  <a:xfrm>
                    <a:off x="53212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C</a:t>
                    </a:r>
                    <a:endParaRPr b="1" sz="2700"/>
                  </a:p>
                </p:txBody>
              </p:sp>
            </p:grpSp>
            <p:cxnSp>
              <p:nvCxnSpPr>
                <p:cNvPr id="198" name="Google Shape;198;p21"/>
                <p:cNvCxnSpPr>
                  <a:stCxn id="190" idx="0"/>
                  <a:endCxn id="193" idx="0"/>
                </p:cNvCxnSpPr>
                <p:nvPr/>
              </p:nvCxnSpPr>
              <p:spPr>
                <a:xfrm flipH="1" rot="-5400000">
                  <a:off x="3628700" y="1796500"/>
                  <a:ext cx="600" cy="2001900"/>
                </a:xfrm>
                <a:prstGeom prst="curvedConnector3">
                  <a:avLst>
                    <a:gd fmla="val -43887537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" name="Google Shape;199;p21"/>
                <p:cNvCxnSpPr>
                  <a:stCxn id="193" idx="0"/>
                  <a:endCxn id="196" idx="0"/>
                </p:cNvCxnSpPr>
                <p:nvPr/>
              </p:nvCxnSpPr>
              <p:spPr>
                <a:xfrm flipH="1" rot="-5400000">
                  <a:off x="5572550" y="1854400"/>
                  <a:ext cx="600" cy="1886100"/>
                </a:xfrm>
                <a:prstGeom prst="curvedConnector3">
                  <a:avLst>
                    <a:gd fmla="val -43887537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" name="Google Shape;200;p21"/>
                <p:cNvCxnSpPr>
                  <a:stCxn id="196" idx="6"/>
                  <a:endCxn id="196" idx="7"/>
                </p:cNvCxnSpPr>
                <p:nvPr/>
              </p:nvCxnSpPr>
              <p:spPr>
                <a:xfrm rot="10800000">
                  <a:off x="6944950" y="2980000"/>
                  <a:ext cx="177900" cy="441300"/>
                </a:xfrm>
                <a:prstGeom prst="curvedConnector4">
                  <a:avLst>
                    <a:gd fmla="val -139532" name="adj1"/>
                    <a:gd fmla="val 201105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01" name="Google Shape;201;p21"/>
                <p:cNvSpPr/>
                <p:nvPr/>
              </p:nvSpPr>
              <p:spPr>
                <a:xfrm rot="4700732">
                  <a:off x="7081713" y="2802984"/>
                  <a:ext cx="498987" cy="238933"/>
                </a:xfrm>
                <a:prstGeom prst="rightArrow">
                  <a:avLst>
                    <a:gd fmla="val 50000" name="adj1"/>
                    <a:gd fmla="val 51706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02" name="Google Shape;202;p21"/>
                <p:cNvCxnSpPr>
                  <a:stCxn id="193" idx="6"/>
                  <a:endCxn id="196" idx="2"/>
                </p:cNvCxnSpPr>
                <p:nvPr/>
              </p:nvCxnSpPr>
              <p:spPr>
                <a:xfrm>
                  <a:off x="5236700" y="3421300"/>
                  <a:ext cx="672300" cy="600"/>
                </a:xfrm>
                <a:prstGeom prst="curvedConnector3">
                  <a:avLst>
                    <a:gd fmla="val 50004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" name="Google Shape;203;p21"/>
                <p:cNvCxnSpPr>
                  <a:stCxn id="190" idx="6"/>
                  <a:endCxn id="193" idx="2"/>
                </p:cNvCxnSpPr>
                <p:nvPr/>
              </p:nvCxnSpPr>
              <p:spPr>
                <a:xfrm>
                  <a:off x="3234950" y="3421300"/>
                  <a:ext cx="788100" cy="600"/>
                </a:xfrm>
                <a:prstGeom prst="curvedConnector3">
                  <a:avLst>
                    <a:gd fmla="val 5001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4" name="Google Shape;204;p21"/>
                <p:cNvCxnSpPr>
                  <a:stCxn id="190" idx="1"/>
                  <a:endCxn id="190" idx="2"/>
                </p:cNvCxnSpPr>
                <p:nvPr/>
              </p:nvCxnSpPr>
              <p:spPr>
                <a:xfrm rot="5400000">
                  <a:off x="1889307" y="3111659"/>
                  <a:ext cx="441300" cy="177900"/>
                </a:xfrm>
                <a:prstGeom prst="curvedConnector4">
                  <a:avLst>
                    <a:gd fmla="val -101096" name="adj1"/>
                    <a:gd fmla="val 239452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05" name="Google Shape;205;p21"/>
                <p:cNvSpPr/>
                <p:nvPr/>
              </p:nvSpPr>
              <p:spPr>
                <a:xfrm rot="10800000">
                  <a:off x="53234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21"/>
                <p:cNvSpPr/>
                <p:nvPr/>
              </p:nvSpPr>
              <p:spPr>
                <a:xfrm rot="10800000">
                  <a:off x="33427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21"/>
                <p:cNvSpPr/>
                <p:nvPr/>
              </p:nvSpPr>
              <p:spPr>
                <a:xfrm rot="-4620013">
                  <a:off x="1573466" y="2785786"/>
                  <a:ext cx="498783" cy="238913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08" name="Google Shape;208;p21"/>
              <p:cNvSpPr/>
              <p:nvPr/>
            </p:nvSpPr>
            <p:spPr>
              <a:xfrm>
                <a:off x="3945252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/>
                  <a:t>½</a:t>
                </a:r>
                <a:endParaRPr b="1"/>
              </a:p>
            </p:txBody>
          </p:sp>
          <p:sp>
            <p:nvSpPr>
              <p:cNvPr id="209" name="Google Shape;209;p21"/>
              <p:cNvSpPr/>
              <p:nvPr/>
            </p:nvSpPr>
            <p:spPr>
              <a:xfrm>
                <a:off x="1964577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/>
                  <a:t>⅘</a:t>
                </a:r>
                <a:endParaRPr b="1"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First-step equations</a:t>
            </a:r>
            <a:endParaRPr/>
          </a:p>
        </p:txBody>
      </p:sp>
      <p:sp>
        <p:nvSpPr>
          <p:cNvPr id="215" name="Google Shape;2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general, the expected number of steps to state Y from state X is: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</a:t>
            </a:r>
            <a:r>
              <a:rPr baseline="-25000" lang="en"/>
              <a:t>Y</a:t>
            </a:r>
            <a:r>
              <a:rPr lang="en"/>
              <a:t>(X) = </a:t>
            </a:r>
            <a:r>
              <a:rPr lang="en">
                <a:highlight>
                  <a:srgbClr val="FFF2CC"/>
                </a:highlight>
              </a:rPr>
              <a:t>1</a:t>
            </a:r>
            <a:r>
              <a:rPr lang="en"/>
              <a:t> + ∑</a:t>
            </a:r>
            <a:r>
              <a:rPr baseline="-25000" lang="en"/>
              <a:t>Z</a:t>
            </a:r>
            <a:r>
              <a:rPr baseline="-25000" lang="en"/>
              <a:t> </a:t>
            </a:r>
            <a:r>
              <a:rPr lang="en">
                <a:highlight>
                  <a:srgbClr val="C9DAF8"/>
                </a:highlight>
              </a:rPr>
              <a:t>Pr[X→Z]</a:t>
            </a:r>
            <a:r>
              <a:rPr lang="en"/>
              <a:t> · </a:t>
            </a:r>
            <a:r>
              <a:rPr lang="en">
                <a:highlight>
                  <a:srgbClr val="D9EAD3"/>
                </a:highlight>
              </a:rPr>
              <a:t>T</a:t>
            </a:r>
            <a:r>
              <a:rPr baseline="-25000" lang="en">
                <a:highlight>
                  <a:srgbClr val="D9EAD3"/>
                </a:highlight>
              </a:rPr>
              <a:t>Y</a:t>
            </a:r>
            <a:r>
              <a:rPr lang="en">
                <a:highlight>
                  <a:srgbClr val="D9EAD3"/>
                </a:highlight>
              </a:rPr>
              <a:t>(Z)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D9D2E9"/>
                </a:highlight>
              </a:rPr>
              <a:t>T</a:t>
            </a:r>
            <a:r>
              <a:rPr baseline="-25000" lang="en">
                <a:highlight>
                  <a:srgbClr val="D9D2E9"/>
                </a:highlight>
              </a:rPr>
              <a:t>Y</a:t>
            </a:r>
            <a:r>
              <a:rPr lang="en">
                <a:highlight>
                  <a:srgbClr val="D9D2E9"/>
                </a:highlight>
              </a:rPr>
              <a:t>(Y) = 0</a:t>
            </a:r>
            <a:endParaRPr>
              <a:highlight>
                <a:srgbClr val="D9D2E9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 other words, </a:t>
            </a:r>
            <a:r>
              <a:rPr lang="en">
                <a:highlight>
                  <a:srgbClr val="FFF2CC"/>
                </a:highlight>
              </a:rPr>
              <a:t>we have to go somewhere</a:t>
            </a:r>
            <a:r>
              <a:rPr lang="en"/>
              <a:t>, and </a:t>
            </a:r>
            <a:r>
              <a:rPr lang="en">
                <a:highlight>
                  <a:srgbClr val="C9DAF8"/>
                </a:highlight>
              </a:rPr>
              <a:t>with some probability</a:t>
            </a:r>
            <a:r>
              <a:rPr lang="en"/>
              <a:t>, we end up at a different state, which takes </a:t>
            </a:r>
            <a:r>
              <a:rPr lang="en">
                <a:highlight>
                  <a:srgbClr val="D9EAD3"/>
                </a:highlight>
              </a:rPr>
              <a:t>some expected number of steps to get to state Y</a:t>
            </a:r>
            <a:r>
              <a:rPr lang="en"/>
              <a:t> </a:t>
            </a:r>
            <a:r>
              <a:rPr lang="en">
                <a:highlight>
                  <a:srgbClr val="D9D2E9"/>
                </a:highlight>
              </a:rPr>
              <a:t>(if you start when you want to go, it takes 0 steps to get there)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(again, if Y is implied, you can omit it)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more numbers</a:t>
            </a:r>
            <a:endParaRPr/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450" y="1055050"/>
            <a:ext cx="4060150" cy="324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 txBox="1"/>
          <p:nvPr>
            <p:ph idx="1" type="body"/>
          </p:nvPr>
        </p:nvSpPr>
        <p:spPr>
          <a:xfrm>
            <a:off x="4428600" y="1152475"/>
            <a:ext cx="4403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to reach state 1. What is T</a:t>
            </a:r>
            <a:r>
              <a:rPr baseline="-25000" lang="en"/>
              <a:t>1</a:t>
            </a:r>
            <a:r>
              <a:rPr lang="en"/>
              <a:t>(2)?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T(2)	= 1 + ⅓T(1) + ⅔T(3)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1 + ⅔T(3)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T(3)	= 1 + ½T(1) + ½T(3)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1 + ½T(3)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T(3) = 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T(2) = 7/3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Geometric… again</a:t>
            </a:r>
            <a:endParaRPr/>
          </a:p>
        </p:txBody>
      </p:sp>
      <p:sp>
        <p:nvSpPr>
          <p:cNvPr id="228" name="Google Shape;228;p24"/>
          <p:cNvSpPr txBox="1"/>
          <p:nvPr>
            <p:ph idx="1" type="body"/>
          </p:nvPr>
        </p:nvSpPr>
        <p:spPr>
          <a:xfrm>
            <a:off x="311700" y="1152475"/>
            <a:ext cx="8520600" cy="6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can we represent a geometric distribution as a Markov Chain?</a:t>
            </a:r>
            <a:endParaRPr/>
          </a:p>
        </p:txBody>
      </p:sp>
      <p:grpSp>
        <p:nvGrpSpPr>
          <p:cNvPr id="229" name="Google Shape;229;p24"/>
          <p:cNvGrpSpPr/>
          <p:nvPr/>
        </p:nvGrpSpPr>
        <p:grpSpPr>
          <a:xfrm>
            <a:off x="1005875" y="2315150"/>
            <a:ext cx="3552225" cy="1248300"/>
            <a:chOff x="1583475" y="2994675"/>
            <a:chExt cx="3552225" cy="1248300"/>
          </a:xfrm>
        </p:grpSpPr>
        <p:sp>
          <p:nvSpPr>
            <p:cNvPr id="230" name="Google Shape;230;p24"/>
            <p:cNvSpPr/>
            <p:nvPr/>
          </p:nvSpPr>
          <p:spPr>
            <a:xfrm>
              <a:off x="1583475" y="2994675"/>
              <a:ext cx="1213800" cy="12483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4"/>
            <p:cNvSpPr txBox="1"/>
            <p:nvPr/>
          </p:nvSpPr>
          <p:spPr>
            <a:xfrm>
              <a:off x="1803225" y="3332475"/>
              <a:ext cx="774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/>
                <a:t>0H</a:t>
              </a:r>
              <a:endParaRPr b="1" sz="2700"/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3921900" y="2994675"/>
              <a:ext cx="1213800" cy="12483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4"/>
            <p:cNvSpPr txBox="1"/>
            <p:nvPr/>
          </p:nvSpPr>
          <p:spPr>
            <a:xfrm>
              <a:off x="4124523" y="3332475"/>
              <a:ext cx="774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/>
                <a:t>1H</a:t>
              </a:r>
              <a:endParaRPr b="1" sz="2700"/>
            </a:p>
          </p:txBody>
        </p:sp>
      </p:grpSp>
      <p:grpSp>
        <p:nvGrpSpPr>
          <p:cNvPr id="234" name="Google Shape;234;p24"/>
          <p:cNvGrpSpPr/>
          <p:nvPr/>
        </p:nvGrpSpPr>
        <p:grpSpPr>
          <a:xfrm>
            <a:off x="429441" y="1944323"/>
            <a:ext cx="2914934" cy="1219552"/>
            <a:chOff x="886641" y="1944323"/>
            <a:chExt cx="2914934" cy="1219552"/>
          </a:xfrm>
        </p:grpSpPr>
        <p:cxnSp>
          <p:nvCxnSpPr>
            <p:cNvPr id="235" name="Google Shape;235;p24"/>
            <p:cNvCxnSpPr>
              <a:stCxn id="230" idx="1"/>
              <a:endCxn id="230" idx="2"/>
            </p:cNvCxnSpPr>
            <p:nvPr/>
          </p:nvCxnSpPr>
          <p:spPr>
            <a:xfrm rot="5400000">
              <a:off x="1331232" y="2629659"/>
              <a:ext cx="441300" cy="177900"/>
            </a:xfrm>
            <a:prstGeom prst="curvedConnector4">
              <a:avLst>
                <a:gd fmla="val -95385" name="adj1"/>
                <a:gd fmla="val 233773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6" name="Google Shape;236;p24"/>
            <p:cNvCxnSpPr>
              <a:stCxn id="230" idx="6"/>
              <a:endCxn id="232" idx="2"/>
            </p:cNvCxnSpPr>
            <p:nvPr/>
          </p:nvCxnSpPr>
          <p:spPr>
            <a:xfrm>
              <a:off x="2676875" y="2939300"/>
              <a:ext cx="1124700" cy="600"/>
            </a:xfrm>
            <a:prstGeom prst="curvedConnector3">
              <a:avLst>
                <a:gd fmla="val 49997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7" name="Google Shape;237;p24"/>
            <p:cNvSpPr/>
            <p:nvPr/>
          </p:nvSpPr>
          <p:spPr>
            <a:xfrm>
              <a:off x="2838375" y="2709375"/>
              <a:ext cx="729900" cy="454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</a:t>
              </a:r>
              <a:endParaRPr b="1"/>
            </a:p>
          </p:txBody>
        </p:sp>
        <p:sp>
          <p:nvSpPr>
            <p:cNvPr id="238" name="Google Shape;238;p24"/>
            <p:cNvSpPr/>
            <p:nvPr/>
          </p:nvSpPr>
          <p:spPr>
            <a:xfrm rot="-3303674">
              <a:off x="894598" y="2153279"/>
              <a:ext cx="713986" cy="391487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1 - p</a:t>
              </a:r>
              <a:endParaRPr b="1"/>
            </a:p>
          </p:txBody>
        </p:sp>
      </p:grpSp>
      <p:sp>
        <p:nvSpPr>
          <p:cNvPr id="239" name="Google Shape;239;p24"/>
          <p:cNvSpPr txBox="1"/>
          <p:nvPr>
            <p:ph idx="1" type="body"/>
          </p:nvPr>
        </p:nvSpPr>
        <p:spPr>
          <a:xfrm>
            <a:off x="4687650" y="1944325"/>
            <a:ext cx="4144500" cy="27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T(0)	= 1 + </a:t>
            </a:r>
            <a:r>
              <a:rPr lang="en">
                <a:highlight>
                  <a:srgbClr val="FFF2CC"/>
                </a:highlight>
              </a:rPr>
              <a:t>pT(1)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(1 - p)T(0)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1 + </a:t>
            </a:r>
            <a:r>
              <a:rPr lang="en">
                <a:highlight>
                  <a:srgbClr val="D9EAD3"/>
                </a:highlight>
              </a:rPr>
              <a:t>T(0) - pT(0)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pT(0) = 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T(0) = 1/p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D9EAD3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4: Geometric… again</a:t>
            </a:r>
            <a:r>
              <a:rPr lang="en"/>
              <a:t> (again)</a:t>
            </a:r>
            <a:endParaRPr/>
          </a:p>
        </p:txBody>
      </p:sp>
      <p:sp>
        <p:nvSpPr>
          <p:cNvPr id="245" name="Google Shape;245;p25"/>
          <p:cNvSpPr txBox="1"/>
          <p:nvPr>
            <p:ph idx="1" type="body"/>
          </p:nvPr>
        </p:nvSpPr>
        <p:spPr>
          <a:xfrm>
            <a:off x="311700" y="1152475"/>
            <a:ext cx="8520600" cy="6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 what if we want to flip until we get 2 heads in a row?</a:t>
            </a:r>
            <a:endParaRPr/>
          </a:p>
        </p:txBody>
      </p:sp>
      <p:grpSp>
        <p:nvGrpSpPr>
          <p:cNvPr id="246" name="Google Shape;246;p25"/>
          <p:cNvGrpSpPr/>
          <p:nvPr/>
        </p:nvGrpSpPr>
        <p:grpSpPr>
          <a:xfrm>
            <a:off x="429441" y="1944323"/>
            <a:ext cx="6408134" cy="2042851"/>
            <a:chOff x="429441" y="1944323"/>
            <a:chExt cx="6408134" cy="2042851"/>
          </a:xfrm>
        </p:grpSpPr>
        <p:grpSp>
          <p:nvGrpSpPr>
            <p:cNvPr id="247" name="Google Shape;247;p25"/>
            <p:cNvGrpSpPr/>
            <p:nvPr/>
          </p:nvGrpSpPr>
          <p:grpSpPr>
            <a:xfrm>
              <a:off x="1005875" y="2315150"/>
              <a:ext cx="3552225" cy="1248300"/>
              <a:chOff x="1583475" y="2994675"/>
              <a:chExt cx="3552225" cy="1248300"/>
            </a:xfrm>
          </p:grpSpPr>
          <p:sp>
            <p:nvSpPr>
              <p:cNvPr id="248" name="Google Shape;248;p25"/>
              <p:cNvSpPr/>
              <p:nvPr/>
            </p:nvSpPr>
            <p:spPr>
              <a:xfrm>
                <a:off x="1583475" y="2994675"/>
                <a:ext cx="1213800" cy="1248300"/>
              </a:xfrm>
              <a:prstGeom prst="ellipse">
                <a:avLst/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25"/>
              <p:cNvSpPr txBox="1"/>
              <p:nvPr/>
            </p:nvSpPr>
            <p:spPr>
              <a:xfrm>
                <a:off x="1803225" y="3332475"/>
                <a:ext cx="7743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700"/>
                  <a:t>0H</a:t>
                </a:r>
                <a:endParaRPr b="1" sz="2700"/>
              </a:p>
            </p:txBody>
          </p:sp>
          <p:sp>
            <p:nvSpPr>
              <p:cNvPr id="250" name="Google Shape;250;p25"/>
              <p:cNvSpPr/>
              <p:nvPr/>
            </p:nvSpPr>
            <p:spPr>
              <a:xfrm>
                <a:off x="3921900" y="2994675"/>
                <a:ext cx="1213800" cy="1248300"/>
              </a:xfrm>
              <a:prstGeom prst="ellipse">
                <a:avLst/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5"/>
              <p:cNvSpPr txBox="1"/>
              <p:nvPr/>
            </p:nvSpPr>
            <p:spPr>
              <a:xfrm>
                <a:off x="4124523" y="3332475"/>
                <a:ext cx="7743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700"/>
                  <a:t>1H</a:t>
                </a:r>
                <a:endParaRPr b="1" sz="2700"/>
              </a:p>
            </p:txBody>
          </p:sp>
        </p:grpSp>
        <p:grpSp>
          <p:nvGrpSpPr>
            <p:cNvPr id="252" name="Google Shape;252;p25"/>
            <p:cNvGrpSpPr/>
            <p:nvPr/>
          </p:nvGrpSpPr>
          <p:grpSpPr>
            <a:xfrm>
              <a:off x="429441" y="1944323"/>
              <a:ext cx="2914934" cy="1219552"/>
              <a:chOff x="886641" y="1944323"/>
              <a:chExt cx="2914934" cy="1219552"/>
            </a:xfrm>
          </p:grpSpPr>
          <p:cxnSp>
            <p:nvCxnSpPr>
              <p:cNvPr id="253" name="Google Shape;253;p25"/>
              <p:cNvCxnSpPr>
                <a:stCxn id="248" idx="1"/>
                <a:endCxn id="248" idx="2"/>
              </p:cNvCxnSpPr>
              <p:nvPr/>
            </p:nvCxnSpPr>
            <p:spPr>
              <a:xfrm rot="5400000">
                <a:off x="1331232" y="2629659"/>
                <a:ext cx="441300" cy="177900"/>
              </a:xfrm>
              <a:prstGeom prst="curvedConnector4">
                <a:avLst>
                  <a:gd fmla="val -95385" name="adj1"/>
                  <a:gd fmla="val 233773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4" name="Google Shape;254;p25"/>
              <p:cNvCxnSpPr>
                <a:stCxn id="248" idx="6"/>
                <a:endCxn id="250" idx="2"/>
              </p:cNvCxnSpPr>
              <p:nvPr/>
            </p:nvCxnSpPr>
            <p:spPr>
              <a:xfrm>
                <a:off x="2676875" y="2939300"/>
                <a:ext cx="1124700" cy="600"/>
              </a:xfrm>
              <a:prstGeom prst="curvedConnector3">
                <a:avLst>
                  <a:gd fmla="val 4999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55" name="Google Shape;255;p25"/>
              <p:cNvSpPr/>
              <p:nvPr/>
            </p:nvSpPr>
            <p:spPr>
              <a:xfrm>
                <a:off x="2838375" y="2709375"/>
                <a:ext cx="729900" cy="4545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/>
                  <a:t>p</a:t>
                </a:r>
                <a:endParaRPr b="1"/>
              </a:p>
            </p:txBody>
          </p:sp>
          <p:sp>
            <p:nvSpPr>
              <p:cNvPr id="256" name="Google Shape;256;p25"/>
              <p:cNvSpPr/>
              <p:nvPr/>
            </p:nvSpPr>
            <p:spPr>
              <a:xfrm rot="-3303674">
                <a:off x="894598" y="2153279"/>
                <a:ext cx="713986" cy="391487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/>
                  <a:t>1 - p</a:t>
                </a:r>
                <a:endParaRPr b="1"/>
              </a:p>
            </p:txBody>
          </p:sp>
        </p:grpSp>
        <p:sp>
          <p:nvSpPr>
            <p:cNvPr id="257" name="Google Shape;257;p25"/>
            <p:cNvSpPr/>
            <p:nvPr/>
          </p:nvSpPr>
          <p:spPr>
            <a:xfrm>
              <a:off x="5623775" y="2315150"/>
              <a:ext cx="1213800" cy="12483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5"/>
            <p:cNvSpPr txBox="1"/>
            <p:nvPr/>
          </p:nvSpPr>
          <p:spPr>
            <a:xfrm>
              <a:off x="5843525" y="2652950"/>
              <a:ext cx="774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/>
                <a:t>2H</a:t>
              </a:r>
              <a:endParaRPr b="1" sz="2700"/>
            </a:p>
          </p:txBody>
        </p:sp>
        <p:cxnSp>
          <p:nvCxnSpPr>
            <p:cNvPr id="259" name="Google Shape;259;p25"/>
            <p:cNvCxnSpPr>
              <a:stCxn id="250" idx="6"/>
              <a:endCxn id="257" idx="2"/>
            </p:cNvCxnSpPr>
            <p:nvPr/>
          </p:nvCxnSpPr>
          <p:spPr>
            <a:xfrm>
              <a:off x="4558100" y="2939300"/>
              <a:ext cx="1065600" cy="600"/>
            </a:xfrm>
            <a:prstGeom prst="curvedConnector3">
              <a:avLst>
                <a:gd fmla="val 50004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0" name="Google Shape;260;p25"/>
            <p:cNvSpPr/>
            <p:nvPr/>
          </p:nvSpPr>
          <p:spPr>
            <a:xfrm>
              <a:off x="4743375" y="2709375"/>
              <a:ext cx="729900" cy="454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</a:t>
              </a:r>
              <a:endParaRPr b="1"/>
            </a:p>
          </p:txBody>
        </p:sp>
        <p:cxnSp>
          <p:nvCxnSpPr>
            <p:cNvPr id="261" name="Google Shape;261;p25"/>
            <p:cNvCxnSpPr>
              <a:stCxn id="250" idx="4"/>
              <a:endCxn id="248" idx="4"/>
            </p:cNvCxnSpPr>
            <p:nvPr/>
          </p:nvCxnSpPr>
          <p:spPr>
            <a:xfrm rot="5400000">
              <a:off x="2781650" y="2394500"/>
              <a:ext cx="600" cy="2338500"/>
            </a:xfrm>
            <a:prstGeom prst="curvedConnector3">
              <a:avLst>
                <a:gd fmla="val 396875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2" name="Google Shape;262;p25"/>
            <p:cNvSpPr/>
            <p:nvPr/>
          </p:nvSpPr>
          <p:spPr>
            <a:xfrm>
              <a:off x="2382325" y="3585474"/>
              <a:ext cx="894600" cy="401700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1 - p</a:t>
              </a:r>
              <a:endParaRPr b="1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4: Geometric… again (again)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 txBox="1"/>
          <p:nvPr>
            <p:ph idx="1" type="body"/>
          </p:nvPr>
        </p:nvSpPr>
        <p:spPr>
          <a:xfrm>
            <a:off x="5995025" y="1075150"/>
            <a:ext cx="3053400" cy="22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T(0) = 1+ p</a:t>
            </a:r>
            <a:r>
              <a:rPr lang="en"/>
              <a:t>T(1)</a:t>
            </a:r>
            <a:r>
              <a:rPr lang="en"/>
              <a:t> + (1 - p)T(0)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highlight>
                  <a:srgbClr val="C9DAF8"/>
                </a:highlight>
              </a:rPr>
              <a:t>T(1)</a:t>
            </a:r>
            <a:r>
              <a:rPr lang="en"/>
              <a:t>	= 1+ </a:t>
            </a:r>
            <a:r>
              <a:rPr lang="en"/>
              <a:t>pT(2)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(1 - p)T(0)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= 1 + </a:t>
            </a:r>
            <a:r>
              <a:rPr lang="en">
                <a:highlight>
                  <a:srgbClr val="D9EAD3"/>
                </a:highlight>
              </a:rPr>
              <a:t>T(0) - pT(0)</a:t>
            </a:r>
            <a:endParaRPr/>
          </a:p>
        </p:txBody>
      </p:sp>
      <p:grpSp>
        <p:nvGrpSpPr>
          <p:cNvPr id="269" name="Google Shape;269;p26"/>
          <p:cNvGrpSpPr/>
          <p:nvPr/>
        </p:nvGrpSpPr>
        <p:grpSpPr>
          <a:xfrm>
            <a:off x="124639" y="1898299"/>
            <a:ext cx="5832043" cy="1795342"/>
            <a:chOff x="429441" y="1944323"/>
            <a:chExt cx="6408134" cy="2082764"/>
          </a:xfrm>
        </p:grpSpPr>
        <p:grpSp>
          <p:nvGrpSpPr>
            <p:cNvPr id="270" name="Google Shape;270;p26"/>
            <p:cNvGrpSpPr/>
            <p:nvPr/>
          </p:nvGrpSpPr>
          <p:grpSpPr>
            <a:xfrm>
              <a:off x="1005875" y="2315150"/>
              <a:ext cx="3552225" cy="1248300"/>
              <a:chOff x="1583475" y="2994675"/>
              <a:chExt cx="3552225" cy="1248300"/>
            </a:xfrm>
          </p:grpSpPr>
          <p:sp>
            <p:nvSpPr>
              <p:cNvPr id="271" name="Google Shape;271;p26"/>
              <p:cNvSpPr/>
              <p:nvPr/>
            </p:nvSpPr>
            <p:spPr>
              <a:xfrm>
                <a:off x="1583475" y="2994675"/>
                <a:ext cx="1213800" cy="1248300"/>
              </a:xfrm>
              <a:prstGeom prst="ellipse">
                <a:avLst/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6"/>
              <p:cNvSpPr txBox="1"/>
              <p:nvPr/>
            </p:nvSpPr>
            <p:spPr>
              <a:xfrm>
                <a:off x="1803225" y="3332475"/>
                <a:ext cx="7743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700"/>
                  <a:t>0H</a:t>
                </a:r>
                <a:endParaRPr b="1" sz="2700"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3921900" y="2994675"/>
                <a:ext cx="1213800" cy="1248300"/>
              </a:xfrm>
              <a:prstGeom prst="ellipse">
                <a:avLst/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6"/>
              <p:cNvSpPr txBox="1"/>
              <p:nvPr/>
            </p:nvSpPr>
            <p:spPr>
              <a:xfrm>
                <a:off x="4124523" y="3332475"/>
                <a:ext cx="7743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700"/>
                  <a:t>1H</a:t>
                </a:r>
                <a:endParaRPr b="1" sz="2700"/>
              </a:p>
            </p:txBody>
          </p:sp>
        </p:grpSp>
        <p:grpSp>
          <p:nvGrpSpPr>
            <p:cNvPr id="275" name="Google Shape;275;p26"/>
            <p:cNvGrpSpPr/>
            <p:nvPr/>
          </p:nvGrpSpPr>
          <p:grpSpPr>
            <a:xfrm>
              <a:off x="429441" y="1944323"/>
              <a:ext cx="2914934" cy="1219552"/>
              <a:chOff x="886641" y="1944323"/>
              <a:chExt cx="2914934" cy="1219552"/>
            </a:xfrm>
          </p:grpSpPr>
          <p:cxnSp>
            <p:nvCxnSpPr>
              <p:cNvPr id="276" name="Google Shape;276;p26"/>
              <p:cNvCxnSpPr>
                <a:stCxn id="271" idx="1"/>
                <a:endCxn id="271" idx="2"/>
              </p:cNvCxnSpPr>
              <p:nvPr/>
            </p:nvCxnSpPr>
            <p:spPr>
              <a:xfrm rot="5400000">
                <a:off x="1331232" y="2629659"/>
                <a:ext cx="441300" cy="177900"/>
              </a:xfrm>
              <a:prstGeom prst="curvedConnector4">
                <a:avLst>
                  <a:gd fmla="val -104024" name="adj1"/>
                  <a:gd fmla="val 246995" name="adj2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7" name="Google Shape;277;p26"/>
              <p:cNvCxnSpPr>
                <a:stCxn id="271" idx="6"/>
                <a:endCxn id="273" idx="2"/>
              </p:cNvCxnSpPr>
              <p:nvPr/>
            </p:nvCxnSpPr>
            <p:spPr>
              <a:xfrm>
                <a:off x="2676875" y="2939300"/>
                <a:ext cx="1124700" cy="600"/>
              </a:xfrm>
              <a:prstGeom prst="curvedConnector3">
                <a:avLst>
                  <a:gd fmla="val 4999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78" name="Google Shape;278;p26"/>
              <p:cNvSpPr/>
              <p:nvPr/>
            </p:nvSpPr>
            <p:spPr>
              <a:xfrm>
                <a:off x="2838375" y="2709375"/>
                <a:ext cx="729900" cy="4545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/>
                  <a:t>p</a:t>
                </a:r>
                <a:endParaRPr b="1"/>
              </a:p>
            </p:txBody>
          </p:sp>
          <p:sp>
            <p:nvSpPr>
              <p:cNvPr id="279" name="Google Shape;279;p26"/>
              <p:cNvSpPr/>
              <p:nvPr/>
            </p:nvSpPr>
            <p:spPr>
              <a:xfrm rot="-3303674">
                <a:off x="894598" y="2153279"/>
                <a:ext cx="713986" cy="391487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/>
                  <a:t>1 - p</a:t>
                </a:r>
                <a:endParaRPr b="1" sz="1300"/>
              </a:p>
            </p:txBody>
          </p:sp>
        </p:grpSp>
        <p:sp>
          <p:nvSpPr>
            <p:cNvPr id="280" name="Google Shape;280;p26"/>
            <p:cNvSpPr/>
            <p:nvPr/>
          </p:nvSpPr>
          <p:spPr>
            <a:xfrm>
              <a:off x="5623775" y="2315150"/>
              <a:ext cx="1213800" cy="12483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6"/>
            <p:cNvSpPr txBox="1"/>
            <p:nvPr/>
          </p:nvSpPr>
          <p:spPr>
            <a:xfrm>
              <a:off x="5858579" y="2652950"/>
              <a:ext cx="774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/>
                <a:t>2H</a:t>
              </a:r>
              <a:endParaRPr b="1" sz="2700"/>
            </a:p>
          </p:txBody>
        </p:sp>
        <p:cxnSp>
          <p:nvCxnSpPr>
            <p:cNvPr id="282" name="Google Shape;282;p26"/>
            <p:cNvCxnSpPr>
              <a:stCxn id="273" idx="6"/>
              <a:endCxn id="280" idx="2"/>
            </p:cNvCxnSpPr>
            <p:nvPr/>
          </p:nvCxnSpPr>
          <p:spPr>
            <a:xfrm>
              <a:off x="4558100" y="2939300"/>
              <a:ext cx="1065600" cy="600"/>
            </a:xfrm>
            <a:prstGeom prst="curvedConnector3">
              <a:avLst>
                <a:gd fmla="val 50004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3" name="Google Shape;283;p26"/>
            <p:cNvSpPr/>
            <p:nvPr/>
          </p:nvSpPr>
          <p:spPr>
            <a:xfrm>
              <a:off x="4743375" y="2709375"/>
              <a:ext cx="729900" cy="454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</a:t>
              </a:r>
              <a:endParaRPr b="1"/>
            </a:p>
          </p:txBody>
        </p:sp>
        <p:cxnSp>
          <p:nvCxnSpPr>
            <p:cNvPr id="284" name="Google Shape;284;p26"/>
            <p:cNvCxnSpPr>
              <a:stCxn id="273" idx="4"/>
              <a:endCxn id="271" idx="4"/>
            </p:cNvCxnSpPr>
            <p:nvPr/>
          </p:nvCxnSpPr>
          <p:spPr>
            <a:xfrm rot="5400000">
              <a:off x="2781650" y="2394500"/>
              <a:ext cx="600" cy="2338500"/>
            </a:xfrm>
            <a:prstGeom prst="curvedConnector3">
              <a:avLst>
                <a:gd fmla="val 46041183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5" name="Google Shape;285;p26"/>
            <p:cNvSpPr/>
            <p:nvPr/>
          </p:nvSpPr>
          <p:spPr>
            <a:xfrm>
              <a:off x="2382325" y="3625386"/>
              <a:ext cx="894600" cy="401700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1 - p</a:t>
              </a:r>
              <a:endParaRPr b="1"/>
            </a:p>
          </p:txBody>
        </p:sp>
      </p:grpSp>
      <p:sp>
        <p:nvSpPr>
          <p:cNvPr id="286" name="Google Shape;286;p26"/>
          <p:cNvSpPr txBox="1"/>
          <p:nvPr/>
        </p:nvSpPr>
        <p:spPr>
          <a:xfrm>
            <a:off x="4260125" y="3311550"/>
            <a:ext cx="45723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T(0)	= 1 + p(</a:t>
            </a:r>
            <a:r>
              <a:rPr lang="en" sz="1800">
                <a:solidFill>
                  <a:schemeClr val="dk2"/>
                </a:solidFill>
                <a:highlight>
                  <a:srgbClr val="C9DAF8"/>
                </a:highlight>
                <a:latin typeface="Open Sans"/>
                <a:ea typeface="Open Sans"/>
                <a:cs typeface="Open Sans"/>
                <a:sym typeface="Open Sans"/>
              </a:rPr>
              <a:t>1 + T(0) - pT(0)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) + (1 - p)T(0)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highlight>
                  <a:srgbClr val="F4CCCC"/>
                </a:highlight>
                <a:latin typeface="Open Sans"/>
                <a:ea typeface="Open Sans"/>
                <a:cs typeface="Open Sans"/>
                <a:sym typeface="Open Sans"/>
              </a:rPr>
              <a:t>T(0)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= </a:t>
            </a:r>
            <a:r>
              <a:rPr lang="en" sz="1800">
                <a:solidFill>
                  <a:schemeClr val="dk2"/>
                </a:solidFill>
                <a:highlight>
                  <a:srgbClr val="FFF2CC"/>
                </a:highlight>
                <a:latin typeface="Open Sans"/>
                <a:ea typeface="Open Sans"/>
                <a:cs typeface="Open Sans"/>
                <a:sym typeface="Open Sans"/>
              </a:rPr>
              <a:t>1 + p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800">
                <a:solidFill>
                  <a:schemeClr val="dk2"/>
                </a:solidFill>
                <a:highlight>
                  <a:srgbClr val="D9D2E9"/>
                </a:highlight>
                <a:latin typeface="Open Sans"/>
                <a:ea typeface="Open Sans"/>
                <a:cs typeface="Open Sans"/>
                <a:sym typeface="Open Sans"/>
              </a:rPr>
              <a:t>+ pT(0)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- p</a:t>
            </a:r>
            <a:r>
              <a:rPr baseline="30000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T(0) </a:t>
            </a:r>
            <a:r>
              <a:rPr lang="en" sz="1800">
                <a:solidFill>
                  <a:schemeClr val="dk2"/>
                </a:solidFill>
                <a:highlight>
                  <a:srgbClr val="F4CCCC"/>
                </a:highlight>
                <a:latin typeface="Open Sans"/>
                <a:ea typeface="Open Sans"/>
                <a:cs typeface="Open Sans"/>
                <a:sym typeface="Open Sans"/>
              </a:rPr>
              <a:t>+ T(0)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800">
                <a:solidFill>
                  <a:schemeClr val="dk2"/>
                </a:solidFill>
                <a:highlight>
                  <a:srgbClr val="D9D2E9"/>
                </a:highlight>
                <a:latin typeface="Open Sans"/>
                <a:ea typeface="Open Sans"/>
                <a:cs typeface="Open Sans"/>
                <a:sym typeface="Open Sans"/>
              </a:rPr>
              <a:t>- pT(0)</a:t>
            </a:r>
            <a:endParaRPr sz="1800">
              <a:solidFill>
                <a:schemeClr val="dk2"/>
              </a:solidFill>
              <a:highlight>
                <a:srgbClr val="D9D2E9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	T(0) = (1 + p)/p</a:t>
            </a:r>
            <a:r>
              <a:rPr baseline="30000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aseline="30000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 time</a:t>
            </a:r>
            <a:endParaRPr/>
          </a:p>
        </p:txBody>
      </p:sp>
      <p:sp>
        <p:nvSpPr>
          <p:cNvPr id="292" name="Google Shape;29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start at state X. What is the expected number of steps until we </a:t>
            </a:r>
            <a:r>
              <a:rPr i="1" lang="en"/>
              <a:t>return </a:t>
            </a:r>
            <a:r>
              <a:rPr lang="en"/>
              <a:t>to state X?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baseline="-25000" lang="en"/>
              <a:t>X</a:t>
            </a:r>
            <a:r>
              <a:rPr lang="en"/>
              <a:t> = </a:t>
            </a:r>
            <a:r>
              <a:rPr lang="en">
                <a:highlight>
                  <a:srgbClr val="FFF2CC"/>
                </a:highlight>
              </a:rPr>
              <a:t>1</a:t>
            </a:r>
            <a:r>
              <a:rPr lang="en"/>
              <a:t> + </a:t>
            </a:r>
            <a:r>
              <a:rPr lang="en"/>
              <a:t>∑</a:t>
            </a:r>
            <a:r>
              <a:rPr baseline="-25000" lang="en"/>
              <a:t>Z </a:t>
            </a:r>
            <a:r>
              <a:rPr lang="en">
                <a:highlight>
                  <a:srgbClr val="C9DAF8"/>
                </a:highlight>
              </a:rPr>
              <a:t>Pr[X→Z]</a:t>
            </a:r>
            <a:r>
              <a:rPr lang="en"/>
              <a:t> · </a:t>
            </a:r>
            <a:r>
              <a:rPr lang="en">
                <a:highlight>
                  <a:srgbClr val="D9EAD3"/>
                </a:highlight>
              </a:rPr>
              <a:t>T</a:t>
            </a:r>
            <a:r>
              <a:rPr baseline="-25000" lang="en">
                <a:highlight>
                  <a:srgbClr val="D9EAD3"/>
                </a:highlight>
              </a:rPr>
              <a:t>X</a:t>
            </a:r>
            <a:r>
              <a:rPr lang="en">
                <a:highlight>
                  <a:srgbClr val="D9EAD3"/>
                </a:highlight>
              </a:rPr>
              <a:t>(Z)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 other words, </a:t>
            </a:r>
            <a:r>
              <a:rPr lang="en">
                <a:highlight>
                  <a:srgbClr val="FFF2CC"/>
                </a:highlight>
              </a:rPr>
              <a:t>we have to go somewhere</a:t>
            </a:r>
            <a:r>
              <a:rPr lang="en"/>
              <a:t>, and </a:t>
            </a:r>
            <a:r>
              <a:rPr lang="en">
                <a:highlight>
                  <a:srgbClr val="C9DAF8"/>
                </a:highlight>
              </a:rPr>
              <a:t>with some probability</a:t>
            </a:r>
            <a:r>
              <a:rPr lang="en"/>
              <a:t>, we end up at a different state, which takes </a:t>
            </a:r>
            <a:r>
              <a:rPr lang="en">
                <a:highlight>
                  <a:srgbClr val="D9EAD3"/>
                </a:highlight>
              </a:rPr>
              <a:t>some expected number of steps to get to state 1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the numbers from before</a:t>
            </a:r>
            <a:endParaRPr/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450" y="1055050"/>
            <a:ext cx="4060150" cy="324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>
            <p:ph idx="1" type="body"/>
          </p:nvPr>
        </p:nvSpPr>
        <p:spPr>
          <a:xfrm>
            <a:off x="4428600" y="1152475"/>
            <a:ext cx="4403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start in state 1. What is R</a:t>
            </a:r>
            <a:r>
              <a:rPr baseline="-25000" lang="en"/>
              <a:t>1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R</a:t>
            </a:r>
            <a:r>
              <a:rPr baseline="-25000" lang="en"/>
              <a:t>1</a:t>
            </a:r>
            <a:r>
              <a:rPr lang="en"/>
              <a:t> 	</a:t>
            </a:r>
            <a:r>
              <a:rPr lang="en"/>
              <a:t>= 1 + </a:t>
            </a:r>
            <a:r>
              <a:rPr lang="en">
                <a:highlight>
                  <a:srgbClr val="FFF2CC"/>
                </a:highlight>
              </a:rPr>
              <a:t>¼ T(1)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½T(2)</a:t>
            </a:r>
            <a:r>
              <a:rPr lang="en"/>
              <a:t> + </a:t>
            </a:r>
            <a:r>
              <a:rPr lang="en">
                <a:highlight>
                  <a:srgbClr val="D0E0E3"/>
                </a:highlight>
              </a:rPr>
              <a:t>¼T(3)</a:t>
            </a:r>
            <a:endParaRPr>
              <a:highlight>
                <a:srgbClr val="D0E0E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1 + </a:t>
            </a:r>
            <a:r>
              <a:rPr lang="en">
                <a:highlight>
                  <a:srgbClr val="FFF2CC"/>
                </a:highlight>
              </a:rPr>
              <a:t>0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½ · 7/3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¼ · 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6/6 + </a:t>
            </a:r>
            <a:r>
              <a:rPr lang="en">
                <a:highlight>
                  <a:srgbClr val="D9EAD3"/>
                </a:highlight>
              </a:rPr>
              <a:t>7/6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3/6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16/6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= 8/3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of state A before state B</a:t>
            </a:r>
            <a:endParaRPr/>
          </a:p>
        </p:txBody>
      </p:sp>
      <p:sp>
        <p:nvSpPr>
          <p:cNvPr id="305" name="Google Shape;305;p29"/>
          <p:cNvSpPr txBox="1"/>
          <p:nvPr>
            <p:ph idx="1" type="body"/>
          </p:nvPr>
        </p:nvSpPr>
        <p:spPr>
          <a:xfrm>
            <a:off x="311700" y="1152475"/>
            <a:ext cx="8520600" cy="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Given a starting state, what is the probability we </a:t>
            </a:r>
            <a:r>
              <a:rPr lang="en"/>
              <a:t>reach some state before some other state?</a:t>
            </a:r>
            <a:endParaRPr/>
          </a:p>
        </p:txBody>
      </p:sp>
      <p:sp>
        <p:nvSpPr>
          <p:cNvPr id="306" name="Google Shape;306;p29"/>
          <p:cNvSpPr txBox="1"/>
          <p:nvPr>
            <p:ph idx="1" type="body"/>
          </p:nvPr>
        </p:nvSpPr>
        <p:spPr>
          <a:xfrm>
            <a:off x="6159950" y="1986775"/>
            <a:ext cx="2824800" cy="27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that: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Pr[A→B] =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Pr[B→C] = 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we start at </a:t>
            </a:r>
            <a:r>
              <a:rPr b="1" lang="en"/>
              <a:t>A</a:t>
            </a:r>
            <a:r>
              <a:rPr lang="en"/>
              <a:t>, what is the probability of reaching C before B?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0</a:t>
            </a:r>
            <a:endParaRPr/>
          </a:p>
        </p:txBody>
      </p:sp>
      <p:grpSp>
        <p:nvGrpSpPr>
          <p:cNvPr id="307" name="Google Shape;307;p29"/>
          <p:cNvGrpSpPr/>
          <p:nvPr/>
        </p:nvGrpSpPr>
        <p:grpSpPr>
          <a:xfrm>
            <a:off x="311708" y="1839432"/>
            <a:ext cx="5848249" cy="2060825"/>
            <a:chOff x="311708" y="2442732"/>
            <a:chExt cx="5848249" cy="2060825"/>
          </a:xfrm>
        </p:grpSpPr>
        <p:grpSp>
          <p:nvGrpSpPr>
            <p:cNvPr id="308" name="Google Shape;308;p29"/>
            <p:cNvGrpSpPr/>
            <p:nvPr/>
          </p:nvGrpSpPr>
          <p:grpSpPr>
            <a:xfrm>
              <a:off x="311708" y="2442732"/>
              <a:ext cx="5848249" cy="1654343"/>
              <a:chOff x="311708" y="1900857"/>
              <a:chExt cx="5848249" cy="1654343"/>
            </a:xfrm>
          </p:grpSpPr>
          <p:grpSp>
            <p:nvGrpSpPr>
              <p:cNvPr id="309" name="Google Shape;309;p29"/>
              <p:cNvGrpSpPr/>
              <p:nvPr/>
            </p:nvGrpSpPr>
            <p:grpSpPr>
              <a:xfrm>
                <a:off x="311708" y="2145142"/>
                <a:ext cx="5848249" cy="1410058"/>
                <a:chOff x="1650358" y="2635392"/>
                <a:chExt cx="5848249" cy="1410058"/>
              </a:xfrm>
            </p:grpSpPr>
            <p:grpSp>
              <p:nvGrpSpPr>
                <p:cNvPr id="310" name="Google Shape;310;p29"/>
                <p:cNvGrpSpPr/>
                <p:nvPr/>
              </p:nvGrpSpPr>
              <p:grpSpPr>
                <a:xfrm>
                  <a:off x="2021150" y="2797150"/>
                  <a:ext cx="1213800" cy="1248300"/>
                  <a:chOff x="1213625" y="2797150"/>
                  <a:chExt cx="1213800" cy="1248300"/>
                </a:xfrm>
              </p:grpSpPr>
              <p:sp>
                <p:nvSpPr>
                  <p:cNvPr id="311" name="Google Shape;311;p29"/>
                  <p:cNvSpPr/>
                  <p:nvPr/>
                </p:nvSpPr>
                <p:spPr>
                  <a:xfrm>
                    <a:off x="12136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" name="Google Shape;312;p29"/>
                  <p:cNvSpPr txBox="1"/>
                  <p:nvPr/>
                </p:nvSpPr>
                <p:spPr>
                  <a:xfrm>
                    <a:off x="14333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A</a:t>
                    </a:r>
                    <a:endParaRPr b="1" sz="2700"/>
                  </a:p>
                </p:txBody>
              </p:sp>
            </p:grpSp>
            <p:grpSp>
              <p:nvGrpSpPr>
                <p:cNvPr id="313" name="Google Shape;313;p29"/>
                <p:cNvGrpSpPr/>
                <p:nvPr/>
              </p:nvGrpSpPr>
              <p:grpSpPr>
                <a:xfrm>
                  <a:off x="4022900" y="2797150"/>
                  <a:ext cx="1213800" cy="1248300"/>
                  <a:chOff x="3215375" y="2797150"/>
                  <a:chExt cx="1213800" cy="1248300"/>
                </a:xfrm>
              </p:grpSpPr>
              <p:sp>
                <p:nvSpPr>
                  <p:cNvPr id="314" name="Google Shape;314;p29"/>
                  <p:cNvSpPr/>
                  <p:nvPr/>
                </p:nvSpPr>
                <p:spPr>
                  <a:xfrm>
                    <a:off x="321537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" name="Google Shape;315;p29"/>
                  <p:cNvSpPr txBox="1"/>
                  <p:nvPr/>
                </p:nvSpPr>
                <p:spPr>
                  <a:xfrm>
                    <a:off x="343512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B</a:t>
                    </a:r>
                    <a:endParaRPr b="1" sz="2700"/>
                  </a:p>
                </p:txBody>
              </p:sp>
            </p:grpSp>
            <p:grpSp>
              <p:nvGrpSpPr>
                <p:cNvPr id="316" name="Google Shape;316;p29"/>
                <p:cNvGrpSpPr/>
                <p:nvPr/>
              </p:nvGrpSpPr>
              <p:grpSpPr>
                <a:xfrm>
                  <a:off x="5909050" y="2797150"/>
                  <a:ext cx="1213800" cy="1248300"/>
                  <a:chOff x="5101525" y="2797150"/>
                  <a:chExt cx="1213800" cy="1248300"/>
                </a:xfrm>
              </p:grpSpPr>
              <p:sp>
                <p:nvSpPr>
                  <p:cNvPr id="317" name="Google Shape;317;p29"/>
                  <p:cNvSpPr/>
                  <p:nvPr/>
                </p:nvSpPr>
                <p:spPr>
                  <a:xfrm>
                    <a:off x="51015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" name="Google Shape;318;p29"/>
                  <p:cNvSpPr txBox="1"/>
                  <p:nvPr/>
                </p:nvSpPr>
                <p:spPr>
                  <a:xfrm>
                    <a:off x="53212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C</a:t>
                    </a:r>
                    <a:endParaRPr b="1" sz="2700"/>
                  </a:p>
                </p:txBody>
              </p:sp>
            </p:grpSp>
            <p:cxnSp>
              <p:nvCxnSpPr>
                <p:cNvPr id="319" name="Google Shape;319;p29"/>
                <p:cNvCxnSpPr>
                  <a:stCxn id="311" idx="0"/>
                  <a:endCxn id="314" idx="0"/>
                </p:cNvCxnSpPr>
                <p:nvPr/>
              </p:nvCxnSpPr>
              <p:spPr>
                <a:xfrm flipH="1" rot="-5400000">
                  <a:off x="3628700" y="1796500"/>
                  <a:ext cx="600" cy="20019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0" name="Google Shape;320;p29"/>
                <p:cNvCxnSpPr>
                  <a:stCxn id="314" idx="0"/>
                  <a:endCxn id="317" idx="0"/>
                </p:cNvCxnSpPr>
                <p:nvPr/>
              </p:nvCxnSpPr>
              <p:spPr>
                <a:xfrm flipH="1" rot="-5400000">
                  <a:off x="5572550" y="1854400"/>
                  <a:ext cx="600" cy="18861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1" name="Google Shape;321;p29"/>
                <p:cNvCxnSpPr>
                  <a:stCxn id="317" idx="6"/>
                  <a:endCxn id="317" idx="7"/>
                </p:cNvCxnSpPr>
                <p:nvPr/>
              </p:nvCxnSpPr>
              <p:spPr>
                <a:xfrm rot="10800000">
                  <a:off x="6944950" y="2980000"/>
                  <a:ext cx="177900" cy="441300"/>
                </a:xfrm>
                <a:prstGeom prst="curvedConnector4">
                  <a:avLst>
                    <a:gd fmla="val -133853" name="adj1"/>
                    <a:gd fmla="val 195394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22" name="Google Shape;322;p29"/>
                <p:cNvSpPr/>
                <p:nvPr/>
              </p:nvSpPr>
              <p:spPr>
                <a:xfrm rot="4700732">
                  <a:off x="7081713" y="2802984"/>
                  <a:ext cx="498987" cy="238933"/>
                </a:xfrm>
                <a:prstGeom prst="rightArrow">
                  <a:avLst>
                    <a:gd fmla="val 50000" name="adj1"/>
                    <a:gd fmla="val 51706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23" name="Google Shape;323;p29"/>
                <p:cNvCxnSpPr>
                  <a:stCxn id="314" idx="6"/>
                  <a:endCxn id="317" idx="2"/>
                </p:cNvCxnSpPr>
                <p:nvPr/>
              </p:nvCxnSpPr>
              <p:spPr>
                <a:xfrm>
                  <a:off x="5236700" y="3421300"/>
                  <a:ext cx="672300" cy="600"/>
                </a:xfrm>
                <a:prstGeom prst="curvedConnector3">
                  <a:avLst>
                    <a:gd fmla="val 50004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4" name="Google Shape;324;p29"/>
                <p:cNvCxnSpPr>
                  <a:stCxn id="311" idx="6"/>
                  <a:endCxn id="314" idx="2"/>
                </p:cNvCxnSpPr>
                <p:nvPr/>
              </p:nvCxnSpPr>
              <p:spPr>
                <a:xfrm>
                  <a:off x="3234950" y="3421300"/>
                  <a:ext cx="788100" cy="600"/>
                </a:xfrm>
                <a:prstGeom prst="curvedConnector3">
                  <a:avLst>
                    <a:gd fmla="val 4999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5" name="Google Shape;325;p29"/>
                <p:cNvCxnSpPr>
                  <a:stCxn id="311" idx="1"/>
                  <a:endCxn id="311" idx="2"/>
                </p:cNvCxnSpPr>
                <p:nvPr/>
              </p:nvCxnSpPr>
              <p:spPr>
                <a:xfrm rot="5400000">
                  <a:off x="1889307" y="3111659"/>
                  <a:ext cx="441300" cy="177900"/>
                </a:xfrm>
                <a:prstGeom prst="curvedConnector4">
                  <a:avLst>
                    <a:gd fmla="val -95385" name="adj1"/>
                    <a:gd fmla="val 233773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26" name="Google Shape;326;p29"/>
                <p:cNvSpPr/>
                <p:nvPr/>
              </p:nvSpPr>
              <p:spPr>
                <a:xfrm rot="10800000">
                  <a:off x="53234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" name="Google Shape;327;p29"/>
                <p:cNvSpPr/>
                <p:nvPr/>
              </p:nvSpPr>
              <p:spPr>
                <a:xfrm rot="10800000">
                  <a:off x="33427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8" name="Google Shape;328;p29"/>
                <p:cNvSpPr/>
                <p:nvPr/>
              </p:nvSpPr>
              <p:spPr>
                <a:xfrm rot="-4620013">
                  <a:off x="1573466" y="2785786"/>
                  <a:ext cx="498783" cy="238913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29" name="Google Shape;329;p29"/>
              <p:cNvSpPr/>
              <p:nvPr/>
            </p:nvSpPr>
            <p:spPr>
              <a:xfrm>
                <a:off x="3945252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330" name="Google Shape;330;p29"/>
              <p:cNvSpPr/>
              <p:nvPr/>
            </p:nvSpPr>
            <p:spPr>
              <a:xfrm>
                <a:off x="1964577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cxnSp>
          <p:nvCxnSpPr>
            <p:cNvPr id="331" name="Google Shape;331;p29"/>
            <p:cNvCxnSpPr>
              <a:stCxn id="311" idx="4"/>
              <a:endCxn id="317" idx="4"/>
            </p:cNvCxnSpPr>
            <p:nvPr/>
          </p:nvCxnSpPr>
          <p:spPr>
            <a:xfrm flipH="1" rot="-5400000">
              <a:off x="3233100" y="2153375"/>
              <a:ext cx="600" cy="3888000"/>
            </a:xfrm>
            <a:prstGeom prst="curvedConnector3">
              <a:avLst>
                <a:gd fmla="val 396875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2" name="Google Shape;332;p29"/>
            <p:cNvSpPr/>
            <p:nvPr/>
          </p:nvSpPr>
          <p:spPr>
            <a:xfrm>
              <a:off x="2830877" y="41519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of state A before state B</a:t>
            </a:r>
            <a:endParaRPr/>
          </a:p>
        </p:txBody>
      </p:sp>
      <p:sp>
        <p:nvSpPr>
          <p:cNvPr id="338" name="Google Shape;338;p30"/>
          <p:cNvSpPr txBox="1"/>
          <p:nvPr>
            <p:ph idx="1" type="body"/>
          </p:nvPr>
        </p:nvSpPr>
        <p:spPr>
          <a:xfrm>
            <a:off x="311700" y="1152475"/>
            <a:ext cx="8520600" cy="31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P(X) = the probability that you reach state A before state B from state X (for some specified states A and B).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is, again, a function (the notes uses α)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want to be very precise, you can use subscripts for clarity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P</a:t>
            </a:r>
            <a:r>
              <a:rPr baseline="-25000" lang="en"/>
              <a:t>CB</a:t>
            </a:r>
            <a:r>
              <a:rPr lang="en"/>
              <a:t>(X) = probability if reaching C before B, starting from X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6: p</a:t>
            </a:r>
            <a:r>
              <a:rPr lang="en"/>
              <a:t>robability of C before B</a:t>
            </a:r>
            <a:endParaRPr/>
          </a:p>
        </p:txBody>
      </p:sp>
      <p:sp>
        <p:nvSpPr>
          <p:cNvPr id="344" name="Google Shape;344;p31"/>
          <p:cNvSpPr txBox="1"/>
          <p:nvPr>
            <p:ph idx="1" type="body"/>
          </p:nvPr>
        </p:nvSpPr>
        <p:spPr>
          <a:xfrm>
            <a:off x="311700" y="1152475"/>
            <a:ext cx="8520600" cy="129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Returning to our example:</a:t>
            </a:r>
            <a:endParaRPr/>
          </a:p>
        </p:txBody>
      </p:sp>
      <p:sp>
        <p:nvSpPr>
          <p:cNvPr id="345" name="Google Shape;345;p31"/>
          <p:cNvSpPr txBox="1"/>
          <p:nvPr>
            <p:ph idx="1" type="body"/>
          </p:nvPr>
        </p:nvSpPr>
        <p:spPr>
          <a:xfrm>
            <a:off x="6159950" y="1152475"/>
            <a:ext cx="2672400" cy="34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we are interested in whether we visit C before B.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P(C)?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P(B)?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0</a:t>
            </a:r>
            <a:endParaRPr/>
          </a:p>
        </p:txBody>
      </p:sp>
      <p:grpSp>
        <p:nvGrpSpPr>
          <p:cNvPr id="346" name="Google Shape;346;p31"/>
          <p:cNvGrpSpPr/>
          <p:nvPr/>
        </p:nvGrpSpPr>
        <p:grpSpPr>
          <a:xfrm>
            <a:off x="311708" y="1839432"/>
            <a:ext cx="5848249" cy="2060825"/>
            <a:chOff x="311708" y="2442732"/>
            <a:chExt cx="5848249" cy="2060825"/>
          </a:xfrm>
        </p:grpSpPr>
        <p:grpSp>
          <p:nvGrpSpPr>
            <p:cNvPr id="347" name="Google Shape;347;p31"/>
            <p:cNvGrpSpPr/>
            <p:nvPr/>
          </p:nvGrpSpPr>
          <p:grpSpPr>
            <a:xfrm>
              <a:off x="311708" y="2442732"/>
              <a:ext cx="5848249" cy="1654343"/>
              <a:chOff x="311708" y="1900857"/>
              <a:chExt cx="5848249" cy="1654343"/>
            </a:xfrm>
          </p:grpSpPr>
          <p:grpSp>
            <p:nvGrpSpPr>
              <p:cNvPr id="348" name="Google Shape;348;p31"/>
              <p:cNvGrpSpPr/>
              <p:nvPr/>
            </p:nvGrpSpPr>
            <p:grpSpPr>
              <a:xfrm>
                <a:off x="311708" y="2145142"/>
                <a:ext cx="5848249" cy="1410058"/>
                <a:chOff x="1650358" y="2635392"/>
                <a:chExt cx="5848249" cy="1410058"/>
              </a:xfrm>
            </p:grpSpPr>
            <p:grpSp>
              <p:nvGrpSpPr>
                <p:cNvPr id="349" name="Google Shape;349;p31"/>
                <p:cNvGrpSpPr/>
                <p:nvPr/>
              </p:nvGrpSpPr>
              <p:grpSpPr>
                <a:xfrm>
                  <a:off x="2021150" y="2797150"/>
                  <a:ext cx="1213800" cy="1248300"/>
                  <a:chOff x="1213625" y="2797150"/>
                  <a:chExt cx="1213800" cy="1248300"/>
                </a:xfrm>
              </p:grpSpPr>
              <p:sp>
                <p:nvSpPr>
                  <p:cNvPr id="350" name="Google Shape;350;p31"/>
                  <p:cNvSpPr/>
                  <p:nvPr/>
                </p:nvSpPr>
                <p:spPr>
                  <a:xfrm>
                    <a:off x="12136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1" name="Google Shape;351;p31"/>
                  <p:cNvSpPr txBox="1"/>
                  <p:nvPr/>
                </p:nvSpPr>
                <p:spPr>
                  <a:xfrm>
                    <a:off x="14333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A</a:t>
                    </a:r>
                    <a:endParaRPr b="1" sz="2700"/>
                  </a:p>
                </p:txBody>
              </p:sp>
            </p:grpSp>
            <p:grpSp>
              <p:nvGrpSpPr>
                <p:cNvPr id="352" name="Google Shape;352;p31"/>
                <p:cNvGrpSpPr/>
                <p:nvPr/>
              </p:nvGrpSpPr>
              <p:grpSpPr>
                <a:xfrm>
                  <a:off x="4022900" y="2797150"/>
                  <a:ext cx="1213800" cy="1248300"/>
                  <a:chOff x="3215375" y="2797150"/>
                  <a:chExt cx="1213800" cy="1248300"/>
                </a:xfrm>
              </p:grpSpPr>
              <p:sp>
                <p:nvSpPr>
                  <p:cNvPr id="353" name="Google Shape;353;p31"/>
                  <p:cNvSpPr/>
                  <p:nvPr/>
                </p:nvSpPr>
                <p:spPr>
                  <a:xfrm>
                    <a:off x="321537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4" name="Google Shape;354;p31"/>
                  <p:cNvSpPr txBox="1"/>
                  <p:nvPr/>
                </p:nvSpPr>
                <p:spPr>
                  <a:xfrm>
                    <a:off x="343512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B</a:t>
                    </a:r>
                    <a:endParaRPr b="1" sz="2700"/>
                  </a:p>
                </p:txBody>
              </p:sp>
            </p:grpSp>
            <p:grpSp>
              <p:nvGrpSpPr>
                <p:cNvPr id="355" name="Google Shape;355;p31"/>
                <p:cNvGrpSpPr/>
                <p:nvPr/>
              </p:nvGrpSpPr>
              <p:grpSpPr>
                <a:xfrm>
                  <a:off x="5909050" y="2797150"/>
                  <a:ext cx="1213800" cy="1248300"/>
                  <a:chOff x="5101525" y="2797150"/>
                  <a:chExt cx="1213800" cy="1248300"/>
                </a:xfrm>
              </p:grpSpPr>
              <p:sp>
                <p:nvSpPr>
                  <p:cNvPr id="356" name="Google Shape;356;p31"/>
                  <p:cNvSpPr/>
                  <p:nvPr/>
                </p:nvSpPr>
                <p:spPr>
                  <a:xfrm>
                    <a:off x="51015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7" name="Google Shape;357;p31"/>
                  <p:cNvSpPr txBox="1"/>
                  <p:nvPr/>
                </p:nvSpPr>
                <p:spPr>
                  <a:xfrm>
                    <a:off x="53212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C</a:t>
                    </a:r>
                    <a:endParaRPr b="1" sz="2700"/>
                  </a:p>
                </p:txBody>
              </p:sp>
            </p:grpSp>
            <p:cxnSp>
              <p:nvCxnSpPr>
                <p:cNvPr id="358" name="Google Shape;358;p31"/>
                <p:cNvCxnSpPr>
                  <a:stCxn id="350" idx="0"/>
                  <a:endCxn id="353" idx="0"/>
                </p:cNvCxnSpPr>
                <p:nvPr/>
              </p:nvCxnSpPr>
              <p:spPr>
                <a:xfrm flipH="1" rot="-5400000">
                  <a:off x="3628700" y="1796500"/>
                  <a:ext cx="600" cy="20019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9" name="Google Shape;359;p31"/>
                <p:cNvCxnSpPr>
                  <a:stCxn id="353" idx="0"/>
                  <a:endCxn id="356" idx="0"/>
                </p:cNvCxnSpPr>
                <p:nvPr/>
              </p:nvCxnSpPr>
              <p:spPr>
                <a:xfrm flipH="1" rot="-5400000">
                  <a:off x="5572550" y="1854400"/>
                  <a:ext cx="600" cy="18861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0" name="Google Shape;360;p31"/>
                <p:cNvCxnSpPr>
                  <a:stCxn id="356" idx="6"/>
                  <a:endCxn id="356" idx="7"/>
                </p:cNvCxnSpPr>
                <p:nvPr/>
              </p:nvCxnSpPr>
              <p:spPr>
                <a:xfrm rot="10800000">
                  <a:off x="6944950" y="2980000"/>
                  <a:ext cx="177900" cy="441300"/>
                </a:xfrm>
                <a:prstGeom prst="curvedConnector4">
                  <a:avLst>
                    <a:gd fmla="val -133853" name="adj1"/>
                    <a:gd fmla="val 195394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61" name="Google Shape;361;p31"/>
                <p:cNvSpPr/>
                <p:nvPr/>
              </p:nvSpPr>
              <p:spPr>
                <a:xfrm rot="4700732">
                  <a:off x="7081713" y="2802984"/>
                  <a:ext cx="498987" cy="238933"/>
                </a:xfrm>
                <a:prstGeom prst="rightArrow">
                  <a:avLst>
                    <a:gd fmla="val 50000" name="adj1"/>
                    <a:gd fmla="val 51706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62" name="Google Shape;362;p31"/>
                <p:cNvCxnSpPr>
                  <a:stCxn id="353" idx="6"/>
                  <a:endCxn id="356" idx="2"/>
                </p:cNvCxnSpPr>
                <p:nvPr/>
              </p:nvCxnSpPr>
              <p:spPr>
                <a:xfrm>
                  <a:off x="5236700" y="3421300"/>
                  <a:ext cx="672300" cy="600"/>
                </a:xfrm>
                <a:prstGeom prst="curvedConnector3">
                  <a:avLst>
                    <a:gd fmla="val 50004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3" name="Google Shape;363;p31"/>
                <p:cNvCxnSpPr>
                  <a:stCxn id="350" idx="6"/>
                  <a:endCxn id="353" idx="2"/>
                </p:cNvCxnSpPr>
                <p:nvPr/>
              </p:nvCxnSpPr>
              <p:spPr>
                <a:xfrm>
                  <a:off x="3234950" y="3421300"/>
                  <a:ext cx="788100" cy="600"/>
                </a:xfrm>
                <a:prstGeom prst="curvedConnector3">
                  <a:avLst>
                    <a:gd fmla="val 4999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4" name="Google Shape;364;p31"/>
                <p:cNvCxnSpPr>
                  <a:stCxn id="350" idx="1"/>
                  <a:endCxn id="350" idx="2"/>
                </p:cNvCxnSpPr>
                <p:nvPr/>
              </p:nvCxnSpPr>
              <p:spPr>
                <a:xfrm rot="5400000">
                  <a:off x="1889307" y="3111659"/>
                  <a:ext cx="441300" cy="177900"/>
                </a:xfrm>
                <a:prstGeom prst="curvedConnector4">
                  <a:avLst>
                    <a:gd fmla="val -95385" name="adj1"/>
                    <a:gd fmla="val 233773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65" name="Google Shape;365;p31"/>
                <p:cNvSpPr/>
                <p:nvPr/>
              </p:nvSpPr>
              <p:spPr>
                <a:xfrm rot="10800000">
                  <a:off x="53234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6" name="Google Shape;366;p31"/>
                <p:cNvSpPr/>
                <p:nvPr/>
              </p:nvSpPr>
              <p:spPr>
                <a:xfrm rot="10800000">
                  <a:off x="33427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31"/>
                <p:cNvSpPr/>
                <p:nvPr/>
              </p:nvSpPr>
              <p:spPr>
                <a:xfrm rot="-4620013">
                  <a:off x="1573466" y="2785786"/>
                  <a:ext cx="498783" cy="238913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68" name="Google Shape;368;p31"/>
              <p:cNvSpPr/>
              <p:nvPr/>
            </p:nvSpPr>
            <p:spPr>
              <a:xfrm>
                <a:off x="3945252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369" name="Google Shape;369;p31"/>
              <p:cNvSpPr/>
              <p:nvPr/>
            </p:nvSpPr>
            <p:spPr>
              <a:xfrm>
                <a:off x="1964577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cxnSp>
          <p:nvCxnSpPr>
            <p:cNvPr id="370" name="Google Shape;370;p31"/>
            <p:cNvCxnSpPr>
              <a:stCxn id="350" idx="4"/>
              <a:endCxn id="356" idx="4"/>
            </p:cNvCxnSpPr>
            <p:nvPr/>
          </p:nvCxnSpPr>
          <p:spPr>
            <a:xfrm flipH="1" rot="-5400000">
              <a:off x="3233100" y="2153375"/>
              <a:ext cx="600" cy="3888000"/>
            </a:xfrm>
            <a:prstGeom prst="curvedConnector3">
              <a:avLst>
                <a:gd fmla="val 396875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71" name="Google Shape;371;p31"/>
            <p:cNvSpPr/>
            <p:nvPr/>
          </p:nvSpPr>
          <p:spPr>
            <a:xfrm>
              <a:off x="2830877" y="41519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6: probability of C before B</a:t>
            </a:r>
            <a:endParaRPr/>
          </a:p>
        </p:txBody>
      </p:sp>
      <p:sp>
        <p:nvSpPr>
          <p:cNvPr id="377" name="Google Shape;377;p32"/>
          <p:cNvSpPr txBox="1"/>
          <p:nvPr>
            <p:ph idx="1" type="body"/>
          </p:nvPr>
        </p:nvSpPr>
        <p:spPr>
          <a:xfrm>
            <a:off x="311700" y="1152475"/>
            <a:ext cx="8520600" cy="129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Returning to our example:</a:t>
            </a:r>
            <a:endParaRPr/>
          </a:p>
        </p:txBody>
      </p:sp>
      <p:sp>
        <p:nvSpPr>
          <p:cNvPr id="378" name="Google Shape;378;p32"/>
          <p:cNvSpPr txBox="1"/>
          <p:nvPr>
            <p:ph idx="1" type="body"/>
          </p:nvPr>
        </p:nvSpPr>
        <p:spPr>
          <a:xfrm>
            <a:off x="6159950" y="1152475"/>
            <a:ext cx="2802600" cy="34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P(A)?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P(A) = Pr[A→A]</a:t>
            </a:r>
            <a:r>
              <a:rPr lang="en"/>
              <a:t> · </a:t>
            </a:r>
            <a:r>
              <a:rPr lang="en"/>
              <a:t>P(A) 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+ Pr[A→B]</a:t>
            </a:r>
            <a:r>
              <a:rPr lang="en"/>
              <a:t> · </a:t>
            </a:r>
            <a:r>
              <a:rPr lang="en"/>
              <a:t>P(B) 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+ Pr[A→C]</a:t>
            </a:r>
            <a:r>
              <a:rPr lang="en"/>
              <a:t> · </a:t>
            </a:r>
            <a:r>
              <a:rPr lang="en"/>
              <a:t>P(C)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/>
              <a:t>Pr[A→A] · P(A)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+ Pr[A→C] · P(C)</a:t>
            </a:r>
            <a:endParaRPr/>
          </a:p>
        </p:txBody>
      </p:sp>
      <p:grpSp>
        <p:nvGrpSpPr>
          <p:cNvPr id="379" name="Google Shape;379;p32"/>
          <p:cNvGrpSpPr/>
          <p:nvPr/>
        </p:nvGrpSpPr>
        <p:grpSpPr>
          <a:xfrm>
            <a:off x="311708" y="1839432"/>
            <a:ext cx="5848249" cy="2060825"/>
            <a:chOff x="311708" y="2442732"/>
            <a:chExt cx="5848249" cy="2060825"/>
          </a:xfrm>
        </p:grpSpPr>
        <p:grpSp>
          <p:nvGrpSpPr>
            <p:cNvPr id="380" name="Google Shape;380;p32"/>
            <p:cNvGrpSpPr/>
            <p:nvPr/>
          </p:nvGrpSpPr>
          <p:grpSpPr>
            <a:xfrm>
              <a:off x="311708" y="2442732"/>
              <a:ext cx="5848249" cy="1654343"/>
              <a:chOff x="311708" y="1900857"/>
              <a:chExt cx="5848249" cy="1654343"/>
            </a:xfrm>
          </p:grpSpPr>
          <p:grpSp>
            <p:nvGrpSpPr>
              <p:cNvPr id="381" name="Google Shape;381;p32"/>
              <p:cNvGrpSpPr/>
              <p:nvPr/>
            </p:nvGrpSpPr>
            <p:grpSpPr>
              <a:xfrm>
                <a:off x="311708" y="2145142"/>
                <a:ext cx="5848249" cy="1410058"/>
                <a:chOff x="1650358" y="2635392"/>
                <a:chExt cx="5848249" cy="1410058"/>
              </a:xfrm>
            </p:grpSpPr>
            <p:grpSp>
              <p:nvGrpSpPr>
                <p:cNvPr id="382" name="Google Shape;382;p32"/>
                <p:cNvGrpSpPr/>
                <p:nvPr/>
              </p:nvGrpSpPr>
              <p:grpSpPr>
                <a:xfrm>
                  <a:off x="2021150" y="2797150"/>
                  <a:ext cx="1213800" cy="1248300"/>
                  <a:chOff x="1213625" y="2797150"/>
                  <a:chExt cx="1213800" cy="1248300"/>
                </a:xfrm>
              </p:grpSpPr>
              <p:sp>
                <p:nvSpPr>
                  <p:cNvPr id="383" name="Google Shape;383;p32"/>
                  <p:cNvSpPr/>
                  <p:nvPr/>
                </p:nvSpPr>
                <p:spPr>
                  <a:xfrm>
                    <a:off x="12136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84" name="Google Shape;384;p32"/>
                  <p:cNvSpPr txBox="1"/>
                  <p:nvPr/>
                </p:nvSpPr>
                <p:spPr>
                  <a:xfrm>
                    <a:off x="14333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A</a:t>
                    </a:r>
                    <a:endParaRPr b="1" sz="2700"/>
                  </a:p>
                </p:txBody>
              </p:sp>
            </p:grpSp>
            <p:grpSp>
              <p:nvGrpSpPr>
                <p:cNvPr id="385" name="Google Shape;385;p32"/>
                <p:cNvGrpSpPr/>
                <p:nvPr/>
              </p:nvGrpSpPr>
              <p:grpSpPr>
                <a:xfrm>
                  <a:off x="4022900" y="2797150"/>
                  <a:ext cx="1213800" cy="1248300"/>
                  <a:chOff x="3215375" y="2797150"/>
                  <a:chExt cx="1213800" cy="1248300"/>
                </a:xfrm>
              </p:grpSpPr>
              <p:sp>
                <p:nvSpPr>
                  <p:cNvPr id="386" name="Google Shape;386;p32"/>
                  <p:cNvSpPr/>
                  <p:nvPr/>
                </p:nvSpPr>
                <p:spPr>
                  <a:xfrm>
                    <a:off x="321537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87" name="Google Shape;387;p32"/>
                  <p:cNvSpPr txBox="1"/>
                  <p:nvPr/>
                </p:nvSpPr>
                <p:spPr>
                  <a:xfrm>
                    <a:off x="343512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B</a:t>
                    </a:r>
                    <a:endParaRPr b="1" sz="2700"/>
                  </a:p>
                </p:txBody>
              </p:sp>
            </p:grpSp>
            <p:grpSp>
              <p:nvGrpSpPr>
                <p:cNvPr id="388" name="Google Shape;388;p32"/>
                <p:cNvGrpSpPr/>
                <p:nvPr/>
              </p:nvGrpSpPr>
              <p:grpSpPr>
                <a:xfrm>
                  <a:off x="5909050" y="2797150"/>
                  <a:ext cx="1213800" cy="1248300"/>
                  <a:chOff x="5101525" y="2797150"/>
                  <a:chExt cx="1213800" cy="1248300"/>
                </a:xfrm>
              </p:grpSpPr>
              <p:sp>
                <p:nvSpPr>
                  <p:cNvPr id="389" name="Google Shape;389;p32"/>
                  <p:cNvSpPr/>
                  <p:nvPr/>
                </p:nvSpPr>
                <p:spPr>
                  <a:xfrm>
                    <a:off x="5101525" y="2797150"/>
                    <a:ext cx="1213800" cy="1248300"/>
                  </a:xfrm>
                  <a:prstGeom prst="ellipse">
                    <a:avLst/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90" name="Google Shape;390;p32"/>
                  <p:cNvSpPr txBox="1"/>
                  <p:nvPr/>
                </p:nvSpPr>
                <p:spPr>
                  <a:xfrm>
                    <a:off x="5321275" y="3134950"/>
                    <a:ext cx="774300" cy="572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" sz="2700"/>
                      <a:t>C</a:t>
                    </a:r>
                    <a:endParaRPr b="1" sz="2700"/>
                  </a:p>
                </p:txBody>
              </p:sp>
            </p:grpSp>
            <p:cxnSp>
              <p:nvCxnSpPr>
                <p:cNvPr id="391" name="Google Shape;391;p32"/>
                <p:cNvCxnSpPr>
                  <a:stCxn id="383" idx="0"/>
                  <a:endCxn id="386" idx="0"/>
                </p:cNvCxnSpPr>
                <p:nvPr/>
              </p:nvCxnSpPr>
              <p:spPr>
                <a:xfrm flipH="1" rot="-5400000">
                  <a:off x="3628700" y="1796500"/>
                  <a:ext cx="600" cy="20019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2" name="Google Shape;392;p32"/>
                <p:cNvCxnSpPr>
                  <a:stCxn id="386" idx="0"/>
                  <a:endCxn id="389" idx="0"/>
                </p:cNvCxnSpPr>
                <p:nvPr/>
              </p:nvCxnSpPr>
              <p:spPr>
                <a:xfrm flipH="1" rot="-5400000">
                  <a:off x="5572550" y="1854400"/>
                  <a:ext cx="600" cy="1886100"/>
                </a:xfrm>
                <a:prstGeom prst="curvedConnector3">
                  <a:avLst>
                    <a:gd fmla="val -3968750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3" name="Google Shape;393;p32"/>
                <p:cNvCxnSpPr>
                  <a:stCxn id="389" idx="6"/>
                  <a:endCxn id="389" idx="7"/>
                </p:cNvCxnSpPr>
                <p:nvPr/>
              </p:nvCxnSpPr>
              <p:spPr>
                <a:xfrm rot="10800000">
                  <a:off x="6944950" y="2980000"/>
                  <a:ext cx="177900" cy="441300"/>
                </a:xfrm>
                <a:prstGeom prst="curvedConnector4">
                  <a:avLst>
                    <a:gd fmla="val -133853" name="adj1"/>
                    <a:gd fmla="val 195394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94" name="Google Shape;394;p32"/>
                <p:cNvSpPr/>
                <p:nvPr/>
              </p:nvSpPr>
              <p:spPr>
                <a:xfrm rot="4700732">
                  <a:off x="7081713" y="2802984"/>
                  <a:ext cx="498987" cy="238933"/>
                </a:xfrm>
                <a:prstGeom prst="rightArrow">
                  <a:avLst>
                    <a:gd fmla="val 50000" name="adj1"/>
                    <a:gd fmla="val 51706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95" name="Google Shape;395;p32"/>
                <p:cNvCxnSpPr>
                  <a:stCxn id="386" idx="6"/>
                  <a:endCxn id="389" idx="2"/>
                </p:cNvCxnSpPr>
                <p:nvPr/>
              </p:nvCxnSpPr>
              <p:spPr>
                <a:xfrm>
                  <a:off x="5236700" y="3421300"/>
                  <a:ext cx="672300" cy="600"/>
                </a:xfrm>
                <a:prstGeom prst="curvedConnector3">
                  <a:avLst>
                    <a:gd fmla="val 50004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6" name="Google Shape;396;p32"/>
                <p:cNvCxnSpPr>
                  <a:stCxn id="383" idx="6"/>
                  <a:endCxn id="386" idx="2"/>
                </p:cNvCxnSpPr>
                <p:nvPr/>
              </p:nvCxnSpPr>
              <p:spPr>
                <a:xfrm>
                  <a:off x="3234950" y="3421300"/>
                  <a:ext cx="788100" cy="600"/>
                </a:xfrm>
                <a:prstGeom prst="curvedConnector3">
                  <a:avLst>
                    <a:gd fmla="val 49990" name="adj1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7" name="Google Shape;397;p32"/>
                <p:cNvCxnSpPr>
                  <a:stCxn id="383" idx="1"/>
                  <a:endCxn id="383" idx="2"/>
                </p:cNvCxnSpPr>
                <p:nvPr/>
              </p:nvCxnSpPr>
              <p:spPr>
                <a:xfrm rot="5400000">
                  <a:off x="1889307" y="3111659"/>
                  <a:ext cx="441300" cy="177900"/>
                </a:xfrm>
                <a:prstGeom prst="curvedConnector4">
                  <a:avLst>
                    <a:gd fmla="val -95385" name="adj1"/>
                    <a:gd fmla="val 233773" name="adj2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98" name="Google Shape;398;p32"/>
                <p:cNvSpPr/>
                <p:nvPr/>
              </p:nvSpPr>
              <p:spPr>
                <a:xfrm rot="10800000">
                  <a:off x="53234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9" name="Google Shape;399;p32"/>
                <p:cNvSpPr/>
                <p:nvPr/>
              </p:nvSpPr>
              <p:spPr>
                <a:xfrm rot="10800000">
                  <a:off x="3342725" y="3302200"/>
                  <a:ext cx="498900" cy="2388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0" name="Google Shape;400;p32"/>
                <p:cNvSpPr/>
                <p:nvPr/>
              </p:nvSpPr>
              <p:spPr>
                <a:xfrm rot="-4620013">
                  <a:off x="1573466" y="2785786"/>
                  <a:ext cx="498783" cy="238913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01" name="Google Shape;401;p32"/>
              <p:cNvSpPr/>
              <p:nvPr/>
            </p:nvSpPr>
            <p:spPr>
              <a:xfrm>
                <a:off x="3945252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402" name="Google Shape;402;p32"/>
              <p:cNvSpPr/>
              <p:nvPr/>
            </p:nvSpPr>
            <p:spPr>
              <a:xfrm>
                <a:off x="1964577" y="1900857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cxnSp>
          <p:nvCxnSpPr>
            <p:cNvPr id="403" name="Google Shape;403;p32"/>
            <p:cNvCxnSpPr>
              <a:stCxn id="383" idx="4"/>
              <a:endCxn id="389" idx="4"/>
            </p:cNvCxnSpPr>
            <p:nvPr/>
          </p:nvCxnSpPr>
          <p:spPr>
            <a:xfrm flipH="1" rot="-5400000">
              <a:off x="3233100" y="2153375"/>
              <a:ext cx="600" cy="3888000"/>
            </a:xfrm>
            <a:prstGeom prst="curvedConnector3">
              <a:avLst>
                <a:gd fmla="val 396875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04" name="Google Shape;404;p32"/>
            <p:cNvSpPr/>
            <p:nvPr/>
          </p:nvSpPr>
          <p:spPr>
            <a:xfrm>
              <a:off x="2830877" y="4151957"/>
              <a:ext cx="672300" cy="351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of state A before state B</a:t>
            </a:r>
            <a:endParaRPr/>
          </a:p>
        </p:txBody>
      </p:sp>
      <p:sp>
        <p:nvSpPr>
          <p:cNvPr id="410" name="Google Shape;41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general, the probability of reaching state A before state B, starting from state X, is: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baseline="-25000" lang="en"/>
              <a:t>AB</a:t>
            </a:r>
            <a:r>
              <a:rPr lang="en"/>
              <a:t>(X) = ∑</a:t>
            </a:r>
            <a:r>
              <a:rPr baseline="-25000" lang="en"/>
              <a:t>Y</a:t>
            </a:r>
            <a:r>
              <a:rPr baseline="-25000" lang="en"/>
              <a:t> </a:t>
            </a:r>
            <a:r>
              <a:rPr lang="en"/>
              <a:t>Pr[X→Y]</a:t>
            </a:r>
            <a:r>
              <a:rPr lang="en"/>
              <a:t> · </a:t>
            </a:r>
            <a:r>
              <a:rPr lang="en"/>
              <a:t>P</a:t>
            </a:r>
            <a:r>
              <a:rPr baseline="-25000" lang="en"/>
              <a:t>AB</a:t>
            </a:r>
            <a:r>
              <a:rPr lang="en"/>
              <a:t>(Y)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baseline="-25000" lang="en"/>
              <a:t>AB</a:t>
            </a:r>
            <a:r>
              <a:rPr lang="en"/>
              <a:t>(A) = 1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baseline="-25000" lang="en"/>
              <a:t>AB</a:t>
            </a:r>
            <a:r>
              <a:rPr lang="en"/>
              <a:t>(B) = 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(again, if A and B are implied, you can omit them)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7: gamble responsibly</a:t>
            </a:r>
            <a:endParaRPr/>
          </a:p>
        </p:txBody>
      </p:sp>
      <p:sp>
        <p:nvSpPr>
          <p:cNvPr id="416" name="Google Shape;41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playing a game where you flip a coin with probability p. If it lands heads, you win $1. Otherwise, you lose $1. The game ends when you have $0. What is the probability that you earn $N before you run out of money?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write out the equations: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P(0) = 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P(N) =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P(n) = p · P(n + 1) + (1 - p) · P(n - 1), for 0 &lt; n &lt; 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With the magic of algebra, we have P(n) = (1 - (</a:t>
            </a:r>
            <a:r>
              <a:rPr lang="en">
                <a:highlight>
                  <a:srgbClr val="FFF2CC"/>
                </a:highlight>
              </a:rPr>
              <a:t>(1 - p)/p</a:t>
            </a:r>
            <a:r>
              <a:rPr lang="en"/>
              <a:t>)</a:t>
            </a:r>
            <a:r>
              <a:rPr baseline="30000" lang="en"/>
              <a:t>n</a:t>
            </a:r>
            <a:r>
              <a:rPr lang="en"/>
              <a:t>) / (1 - (</a:t>
            </a:r>
            <a:r>
              <a:rPr lang="en">
                <a:highlight>
                  <a:srgbClr val="FFF2CC"/>
                </a:highlight>
              </a:rPr>
              <a:t>(1 - p)/p</a:t>
            </a:r>
            <a:r>
              <a:rPr lang="en"/>
              <a:t>)</a:t>
            </a:r>
            <a:r>
              <a:rPr baseline="30000" lang="en"/>
              <a:t>N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