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d672e0e0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d672e0e0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5daa61509e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5daa61509e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5daa61509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5daa61509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5daa61509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5daa61509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daa61509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daa61509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daa61509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5daa61509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daa61509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daa61509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5daa61509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5daa61509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5daa61509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5daa61509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5daa61509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5daa61509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5daa61509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5daa61509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5daa61509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5daa61509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5daa61509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5daa61509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daa61509e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5daa61509e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daa61509e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5daa61509e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daa61509e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daa61509e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daa61509e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5daa61509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5daa61509e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5daa61509e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5daa61509e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5daa61509e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5daa61509e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5daa61509e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5daa61509e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5daa61509e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5daa61509e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5daa61509e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5ec1598d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5ec1598d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5ec1598dbe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5ec1598db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Lambda and e</a:t>
            </a:r>
            <a:r>
              <a:rPr baseline="30000" lang="en"/>
              <a:t>-lambda*x</a:t>
            </a:r>
            <a:r>
              <a:rPr lang="en"/>
              <a:t> is always positive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Integral gives λ(-1/λ)e</a:t>
            </a:r>
            <a:r>
              <a:rPr baseline="30000" lang="en"/>
              <a:t>-λx</a:t>
            </a:r>
            <a:r>
              <a:rPr lang="en" sz="1200"/>
              <a:t> x from 0 to inf → (0-1) for the e</a:t>
            </a:r>
            <a:r>
              <a:rPr baseline="30000" lang="en" sz="1200"/>
              <a:t>-λx</a:t>
            </a:r>
            <a:r>
              <a:rPr lang="en" sz="1200"/>
              <a:t> term</a:t>
            </a:r>
            <a:endParaRPr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ec1598db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ec1598db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5ec1598db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5ec1598db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mins, 1/(1/10)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ec1598db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5ec1598db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5ec1598db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5ec1598db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5daa61509e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5daa61509e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math.stackexchange.com/questions/3278070/approximation-of-binomial-distribution-poisson-vs-normal-distribution" TargetMode="External"/><Relationship Id="rId4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6D: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Continuous Probability II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262475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Lecture 5D - Slide </a:t>
            </a:r>
            <a:fld id="{00000000-1234-1234-1234-123412341234}" type="slidenum"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Gaussian (Normal) Random Variables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normal (or Gaussian) distribution is a distribution with two parameters, μ – its expectation – and σ</a:t>
            </a:r>
            <a:r>
              <a:rPr baseline="30000" lang="en"/>
              <a:t>2 </a:t>
            </a:r>
            <a:r>
              <a:rPr lang="en"/>
              <a:t>– its variance.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550" y="2154625"/>
            <a:ext cx="6267450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Cool Properties of the Normal Distribution</a:t>
            </a:r>
            <a:endParaRPr/>
          </a:p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Gaussian (Normal) Random Variables (cont.)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CDF of the Normal(0, 1) distribution is referred to as 𝛷(x).</a:t>
            </a:r>
            <a:endParaRPr/>
          </a:p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25" y="1866900"/>
            <a:ext cx="7734300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“Scaling” Normal Random Variables</a:t>
            </a:r>
            <a:endParaRPr/>
          </a:p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217850"/>
            <a:ext cx="825988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“Scaling” Normal Random Variables (cont.)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457200" lvl="0" marL="4572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w</a:t>
            </a:r>
            <a:r>
              <a:rPr b="1" lang="en"/>
              <a:t>here Y is standard normal.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allows us to use the CDF!</a:t>
            </a:r>
            <a:endParaRPr/>
          </a:p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925" y="1299100"/>
            <a:ext cx="4648200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 of Independent Normal RVs</a:t>
            </a:r>
            <a:endParaRPr/>
          </a:p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163" y="1221700"/>
            <a:ext cx="8389673" cy="811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 Limit Theorem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</a:t>
            </a:r>
            <a:r>
              <a:rPr baseline="-25000" lang="en"/>
              <a:t>1</a:t>
            </a:r>
            <a:r>
              <a:rPr lang="en"/>
              <a:t>, X</a:t>
            </a:r>
            <a:r>
              <a:rPr baseline="-25000" lang="en"/>
              <a:t>2</a:t>
            </a:r>
            <a:r>
              <a:rPr lang="en"/>
              <a:t>, … X</a:t>
            </a:r>
            <a:r>
              <a:rPr baseline="-25000" lang="en"/>
              <a:t>n</a:t>
            </a:r>
            <a:r>
              <a:rPr lang="en"/>
              <a:t> be a sequence of n i.i.d. </a:t>
            </a:r>
            <a:r>
              <a:rPr lang="en"/>
              <a:t>r</a:t>
            </a:r>
            <a:r>
              <a:rPr lang="en"/>
              <a:t>andom variables with E(X</a:t>
            </a:r>
            <a:r>
              <a:rPr baseline="-25000" lang="en"/>
              <a:t>i</a:t>
            </a:r>
            <a:r>
              <a:rPr lang="en"/>
              <a:t>) = μ and Var(X</a:t>
            </a:r>
            <a:r>
              <a:rPr baseline="-25000" lang="en"/>
              <a:t>i</a:t>
            </a:r>
            <a:r>
              <a:rPr lang="en"/>
              <a:t>) = σ</a:t>
            </a:r>
            <a:r>
              <a:rPr baseline="30000" lang="en"/>
              <a:t>2</a:t>
            </a:r>
            <a:r>
              <a:rPr lang="en"/>
              <a:t>. When </a:t>
            </a:r>
            <a:r>
              <a:rPr b="1" lang="en"/>
              <a:t>n </a:t>
            </a:r>
            <a:r>
              <a:rPr lang="en"/>
              <a:t>is large, both the </a:t>
            </a:r>
            <a:r>
              <a:rPr lang="en" u="sng"/>
              <a:t>sample sum</a:t>
            </a:r>
            <a:r>
              <a:rPr lang="en"/>
              <a:t> and the </a:t>
            </a:r>
            <a:r>
              <a:rPr lang="en" u="sng"/>
              <a:t>sample mean</a:t>
            </a:r>
            <a:r>
              <a:rPr lang="en"/>
              <a:t> can be approximated as normal random variables.</a:t>
            </a:r>
            <a:endParaRPr b="1"/>
          </a:p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Sum Expectation &amp; Variance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X</a:t>
            </a:r>
            <a:r>
              <a:rPr baseline="-25000" lang="en"/>
              <a:t>1</a:t>
            </a:r>
            <a:r>
              <a:rPr lang="en"/>
              <a:t>, X</a:t>
            </a:r>
            <a:r>
              <a:rPr baseline="-25000" lang="en"/>
              <a:t>2</a:t>
            </a:r>
            <a:r>
              <a:rPr lang="en"/>
              <a:t>, … X</a:t>
            </a:r>
            <a:r>
              <a:rPr baseline="-25000" lang="en"/>
              <a:t>n</a:t>
            </a:r>
            <a:r>
              <a:rPr lang="en"/>
              <a:t> be a sequence of n i.i.d. random variables with E(X</a:t>
            </a:r>
            <a:r>
              <a:rPr baseline="-25000" lang="en"/>
              <a:t>i</a:t>
            </a:r>
            <a:r>
              <a:rPr lang="en"/>
              <a:t>) = μ and Var(X</a:t>
            </a:r>
            <a:r>
              <a:rPr baseline="-25000" lang="en"/>
              <a:t>i</a:t>
            </a:r>
            <a:r>
              <a:rPr lang="en"/>
              <a:t>) = σ</a:t>
            </a:r>
            <a:r>
              <a:rPr baseline="30000" lang="en"/>
              <a:t>2</a:t>
            </a:r>
            <a:r>
              <a:rPr lang="en"/>
              <a:t>. Find the distribution of S</a:t>
            </a:r>
            <a:r>
              <a:rPr baseline="-25000" lang="en"/>
              <a:t>n</a:t>
            </a:r>
            <a:r>
              <a:rPr lang="en"/>
              <a:t> = X</a:t>
            </a:r>
            <a:r>
              <a:rPr baseline="-25000" lang="en"/>
              <a:t>1</a:t>
            </a:r>
            <a:r>
              <a:rPr lang="en"/>
              <a:t> + … + X</a:t>
            </a:r>
            <a:r>
              <a:rPr baseline="-25000" lang="en"/>
              <a:t>n</a:t>
            </a:r>
            <a:r>
              <a:rPr lang="en"/>
              <a:t> for large n.</a:t>
            </a:r>
            <a:endParaRPr/>
          </a:p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Scaling to Standard Normal</a:t>
            </a:r>
            <a:endParaRPr/>
          </a:p>
        </p:txBody>
      </p: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Mean Expectation and Variance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X</a:t>
            </a:r>
            <a:r>
              <a:rPr baseline="-25000" lang="en"/>
              <a:t>1</a:t>
            </a:r>
            <a:r>
              <a:rPr lang="en"/>
              <a:t>, X</a:t>
            </a:r>
            <a:r>
              <a:rPr baseline="-25000" lang="en"/>
              <a:t>2</a:t>
            </a:r>
            <a:r>
              <a:rPr lang="en"/>
              <a:t>, … X</a:t>
            </a:r>
            <a:r>
              <a:rPr baseline="-25000" lang="en"/>
              <a:t>n</a:t>
            </a:r>
            <a:r>
              <a:rPr lang="en"/>
              <a:t> be a sequence of n i.i.d. random variables with E(X</a:t>
            </a:r>
            <a:r>
              <a:rPr baseline="-25000" lang="en"/>
              <a:t>i</a:t>
            </a:r>
            <a:r>
              <a:rPr lang="en"/>
              <a:t>) = μ and Var(X</a:t>
            </a:r>
            <a:r>
              <a:rPr baseline="-25000" lang="en"/>
              <a:t>i</a:t>
            </a:r>
            <a:r>
              <a:rPr lang="en"/>
              <a:t>) = σ</a:t>
            </a:r>
            <a:r>
              <a:rPr baseline="30000" lang="en"/>
              <a:t>2</a:t>
            </a:r>
            <a:r>
              <a:rPr lang="en"/>
              <a:t>. Find the distribution of X-bar = S</a:t>
            </a:r>
            <a:r>
              <a:rPr baseline="-25000" lang="en"/>
              <a:t>n</a:t>
            </a:r>
            <a:r>
              <a:rPr lang="en"/>
              <a:t>/n = X</a:t>
            </a:r>
            <a:r>
              <a:rPr baseline="-25000" lang="en"/>
              <a:t>1</a:t>
            </a:r>
            <a:r>
              <a:rPr lang="en"/>
              <a:t> + … + X</a:t>
            </a:r>
            <a:r>
              <a:rPr baseline="-25000" lang="en"/>
              <a:t>n</a:t>
            </a:r>
            <a:r>
              <a:rPr lang="en"/>
              <a:t> for large n.</a:t>
            </a:r>
            <a:endParaRPr/>
          </a:p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Scaling to Standard Normal</a:t>
            </a:r>
            <a:endParaRPr/>
          </a:p>
        </p:txBody>
      </p:sp>
      <p:sp>
        <p:nvSpPr>
          <p:cNvPr id="134" name="Google Shape;134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Solve CLT Questions</a:t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Identify that you can use CLT – sample mean/sum of i.i.d. </a:t>
            </a:r>
            <a:r>
              <a:rPr lang="en"/>
              <a:t>r</a:t>
            </a:r>
            <a:r>
              <a:rPr lang="en"/>
              <a:t>andom variables for </a:t>
            </a:r>
            <a:r>
              <a:rPr b="1" lang="en"/>
              <a:t>large n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Calculate the Mean and Variance of the sample mean/sum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Convert your </a:t>
            </a:r>
            <a:r>
              <a:rPr b="1" lang="en"/>
              <a:t>value </a:t>
            </a:r>
            <a:r>
              <a:rPr lang="en"/>
              <a:t>into the standard normal value (subtract mean, divide by standard deviation)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Use 𝛷(standard normal value)</a:t>
            </a:r>
            <a:endParaRPr/>
          </a:p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Dice Example</a:t>
            </a:r>
            <a:endParaRPr/>
          </a:p>
        </p:txBody>
      </p:sp>
      <p:sp>
        <p:nvSpPr>
          <p:cNvPr id="147" name="Google Shape;147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5" y="1204949"/>
            <a:ext cx="8668000" cy="238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Dice Example (cont.) </a:t>
            </a:r>
            <a:endParaRPr/>
          </a:p>
        </p:txBody>
      </p:sp>
      <p:sp>
        <p:nvSpPr>
          <p:cNvPr id="154" name="Google Shape;154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 Example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N </a:t>
            </a:r>
            <a:r>
              <a:rPr lang="en"/>
              <a:t>students take an exam where the average is 50, and the variance is 5. Let S</a:t>
            </a:r>
            <a:r>
              <a:rPr baseline="-25000" lang="en"/>
              <a:t>n</a:t>
            </a:r>
            <a:r>
              <a:rPr lang="en"/>
              <a:t> be the sum of their n scores, and assume all of their scores are independent. What is the </a:t>
            </a:r>
            <a:r>
              <a:rPr lang="en"/>
              <a:t>probability</a:t>
            </a:r>
            <a:r>
              <a:rPr lang="en"/>
              <a:t> that their </a:t>
            </a:r>
            <a:r>
              <a:rPr lang="en" u="sng"/>
              <a:t>average score</a:t>
            </a:r>
            <a:r>
              <a:rPr lang="en"/>
              <a:t> is greater than 72.5?</a:t>
            </a:r>
            <a:endParaRPr/>
          </a:p>
        </p:txBody>
      </p:sp>
      <p:sp>
        <p:nvSpPr>
          <p:cNvPr id="161" name="Google Shape;161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 Example</a:t>
            </a:r>
            <a:endParaRPr/>
          </a:p>
        </p:txBody>
      </p:sp>
      <p:sp>
        <p:nvSpPr>
          <p:cNvPr id="167" name="Google Shape;167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Polling Example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We want to estimate the true proportion </a:t>
            </a:r>
            <a:r>
              <a:rPr b="1" lang="en"/>
              <a:t>p</a:t>
            </a:r>
            <a:r>
              <a:rPr lang="en"/>
              <a:t> of students who like Olivia Rodrigo </a:t>
            </a:r>
            <a:r>
              <a:rPr lang="en" u="sng"/>
              <a:t>more</a:t>
            </a:r>
            <a:r>
              <a:rPr lang="en"/>
              <a:t> than Joshua Bassett.  We poll </a:t>
            </a:r>
            <a:r>
              <a:rPr b="1" lang="en"/>
              <a:t>n </a:t>
            </a:r>
            <a:r>
              <a:rPr lang="en"/>
              <a:t>people, for large </a:t>
            </a:r>
            <a:r>
              <a:rPr b="1" lang="en"/>
              <a:t>n</a:t>
            </a:r>
            <a:r>
              <a:rPr lang="en"/>
              <a:t>. How many people do we have to poll to get an estimate with accuracy </a:t>
            </a:r>
            <a:r>
              <a:rPr b="1" lang="en"/>
              <a:t>0.1 </a:t>
            </a:r>
            <a:r>
              <a:rPr lang="en"/>
              <a:t>with </a:t>
            </a:r>
            <a:r>
              <a:rPr b="1" lang="en"/>
              <a:t>95% </a:t>
            </a:r>
            <a:r>
              <a:rPr lang="en"/>
              <a:t>probability?</a:t>
            </a:r>
            <a:endParaRPr/>
          </a:p>
        </p:txBody>
      </p:sp>
      <p:sp>
        <p:nvSpPr>
          <p:cNvPr id="174" name="Google Shape;174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Polling Example</a:t>
            </a:r>
            <a:endParaRPr/>
          </a:p>
        </p:txBody>
      </p:sp>
      <p:sp>
        <p:nvSpPr>
          <p:cNvPr id="180" name="Google Shape;180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Poisson Example</a:t>
            </a:r>
            <a:endParaRPr/>
          </a:p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number of times I </a:t>
            </a:r>
            <a:r>
              <a:rPr lang="en"/>
              <a:t>listen to Olivia Rodrigo’s </a:t>
            </a:r>
            <a:r>
              <a:rPr i="1" lang="en"/>
              <a:t>Vampire</a:t>
            </a:r>
            <a:r>
              <a:rPr lang="en"/>
              <a:t> is modeled by a Poisson(λ) distribution per day, but I don’t know λ. All I know about λ is that it is </a:t>
            </a:r>
            <a:r>
              <a:rPr lang="en" u="sng"/>
              <a:t>at most</a:t>
            </a:r>
            <a:r>
              <a:rPr b="1" lang="en"/>
              <a:t> </a:t>
            </a:r>
            <a:r>
              <a:rPr lang="en"/>
              <a:t>20</a:t>
            </a:r>
            <a:r>
              <a:rPr b="1" lang="en"/>
              <a:t>.</a:t>
            </a:r>
            <a:r>
              <a:rPr lang="en"/>
              <a:t> If I track the number of times I listen to </a:t>
            </a:r>
            <a:r>
              <a:rPr i="1" lang="en"/>
              <a:t>Vampire</a:t>
            </a:r>
            <a:r>
              <a:rPr lang="en"/>
              <a:t> each day, for a large number of days, how many days do I need to track to get a 95% confidence interval for λ of </a:t>
            </a:r>
            <a:r>
              <a:rPr b="1" lang="en"/>
              <a:t>width 3.</a:t>
            </a:r>
            <a:endParaRPr/>
          </a:p>
        </p:txBody>
      </p:sp>
      <p:sp>
        <p:nvSpPr>
          <p:cNvPr id="187" name="Google Shape;187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Poisson Example (cont.)</a:t>
            </a:r>
            <a:endParaRPr/>
          </a:p>
        </p:txBody>
      </p:sp>
      <p:sp>
        <p:nvSpPr>
          <p:cNvPr id="193" name="Google Shape;193;p3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Poisson Example (cont.)</a:t>
            </a:r>
            <a:endParaRPr/>
          </a:p>
        </p:txBody>
      </p:sp>
      <p:sp>
        <p:nvSpPr>
          <p:cNvPr id="199" name="Google Shape;199;p3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Normal as a Limiting Distribution of Binomial</a:t>
            </a:r>
            <a:endParaRPr/>
          </a:p>
        </p:txBody>
      </p:sp>
      <p:sp>
        <p:nvSpPr>
          <p:cNvPr id="205" name="Google Shape;20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When </a:t>
            </a:r>
            <a:r>
              <a:rPr b="1" lang="en"/>
              <a:t>n </a:t>
            </a:r>
            <a:r>
              <a:rPr lang="en"/>
              <a:t>is large, and </a:t>
            </a:r>
            <a:r>
              <a:rPr b="1" lang="en"/>
              <a:t>p </a:t>
            </a:r>
            <a:r>
              <a:rPr lang="en"/>
              <a:t>is not small, the </a:t>
            </a:r>
            <a:r>
              <a:rPr lang="en"/>
              <a:t>normal</a:t>
            </a:r>
            <a:r>
              <a:rPr lang="en"/>
              <a:t> distribution is a good approximation to the binomial.  Source: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https://math.stackexchange.com/questions/3278070/approximation-of-binomial-distribution-poisson-vs-normal-distribution</a:t>
            </a:r>
            <a:r>
              <a:rPr lang="en"/>
              <a:t>.</a:t>
            </a:r>
            <a:endParaRPr/>
          </a:p>
        </p:txBody>
      </p:sp>
      <p:sp>
        <p:nvSpPr>
          <p:cNvPr id="206" name="Google Shape;206;p3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7" name="Google Shape;20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8675" y="2396000"/>
            <a:ext cx="3559689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(If time)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following are slides that didn’t make it into recording for 6C so I will redo them if there is time, so that they can be in a recording.</a:t>
            </a:r>
            <a:endParaRPr/>
          </a:p>
        </p:txBody>
      </p:sp>
      <p:sp>
        <p:nvSpPr>
          <p:cNvPr id="213" name="Google Shape;213;p3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 Distribution</a:t>
            </a:r>
            <a:endParaRPr/>
          </a:p>
        </p:txBody>
      </p:sp>
      <p:sp>
        <p:nvSpPr>
          <p:cNvPr id="219" name="Google Shape;219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Def: For some λ &gt; 0, a continuous random variable X is an </a:t>
            </a:r>
            <a:r>
              <a:rPr lang="en" u="sng"/>
              <a:t>exponential random variable with parameter λ</a:t>
            </a:r>
            <a:r>
              <a:rPr lang="en"/>
              <a:t> if it has the following PDF,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can write X ~ Exp(λ) if is an exponential random variable.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Let’s check that f(x) satisfies the two PDF properties</a:t>
            </a:r>
            <a:endParaRPr/>
          </a:p>
        </p:txBody>
      </p:sp>
      <p:sp>
        <p:nvSpPr>
          <p:cNvPr id="220" name="Google Shape;220;p3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1" name="Google Shape;221;p37"/>
          <p:cNvPicPr preferRelativeResize="0"/>
          <p:nvPr/>
        </p:nvPicPr>
        <p:blipFill rotWithShape="1">
          <a:blip r:embed="rId3">
            <a:alphaModFix/>
          </a:blip>
          <a:srcRect b="0" l="0" r="0" t="10370"/>
          <a:stretch/>
        </p:blipFill>
        <p:spPr>
          <a:xfrm>
            <a:off x="2771775" y="1865150"/>
            <a:ext cx="3600450" cy="99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 &amp; Variance of Exponential</a:t>
            </a:r>
            <a:endParaRPr/>
          </a:p>
        </p:txBody>
      </p:sp>
      <p:sp>
        <p:nvSpPr>
          <p:cNvPr id="227" name="Google Shape;22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 random variable X ~ Exp(λ),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7425" y="1594575"/>
            <a:ext cx="4629150" cy="8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Exponential</a:t>
            </a:r>
            <a:endParaRPr/>
          </a:p>
        </p:txBody>
      </p:sp>
      <p:sp>
        <p:nvSpPr>
          <p:cNvPr id="235" name="Google Shape;23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Going back to our terrible alarm clock, we know the behavior is: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Once plugged in, the alarm will randomly ring once after some amount of time, however we know it goes off at a rate of 1 time every 10 minutes.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Let X be the amount of time it takes the alarm to sound. X ~ Exp(1/10), because our rate of rings is 1/10 per minute.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How many minutes should we expect to wait before the alarm rings?</a:t>
            </a:r>
            <a:endParaRPr/>
          </a:p>
        </p:txBody>
      </p:sp>
      <p:sp>
        <p:nvSpPr>
          <p:cNvPr id="236" name="Google Shape;236;p3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important property to note</a:t>
            </a:r>
            <a:endParaRPr/>
          </a:p>
        </p:txBody>
      </p:sp>
      <p:sp>
        <p:nvSpPr>
          <p:cNvPr id="242" name="Google Shape;242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Proof:</a:t>
            </a:r>
            <a:endParaRPr/>
          </a:p>
        </p:txBody>
      </p:sp>
      <p:sp>
        <p:nvSpPr>
          <p:cNvPr id="243" name="Google Shape;243;p4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4" name="Google Shape;244;p40"/>
          <p:cNvGrpSpPr/>
          <p:nvPr/>
        </p:nvGrpSpPr>
        <p:grpSpPr>
          <a:xfrm>
            <a:off x="3526563" y="1152475"/>
            <a:ext cx="2090875" cy="466300"/>
            <a:chOff x="1962150" y="1327725"/>
            <a:chExt cx="2090875" cy="466300"/>
          </a:xfrm>
        </p:grpSpPr>
        <p:pic>
          <p:nvPicPr>
            <p:cNvPr id="245" name="Google Shape;245;p40"/>
            <p:cNvPicPr preferRelativeResize="0"/>
            <p:nvPr/>
          </p:nvPicPr>
          <p:blipFill rotWithShape="1">
            <a:blip r:embed="rId3">
              <a:alphaModFix/>
            </a:blip>
            <a:srcRect b="26787" l="0" r="69607" t="19997"/>
            <a:stretch/>
          </p:blipFill>
          <p:spPr>
            <a:xfrm>
              <a:off x="1962150" y="1327725"/>
              <a:ext cx="1586375" cy="46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40"/>
            <p:cNvPicPr preferRelativeResize="0"/>
            <p:nvPr/>
          </p:nvPicPr>
          <p:blipFill rotWithShape="1">
            <a:blip r:embed="rId3">
              <a:alphaModFix/>
            </a:blip>
            <a:srcRect b="26787" l="89248" r="1086" t="19997"/>
            <a:stretch/>
          </p:blipFill>
          <p:spPr>
            <a:xfrm>
              <a:off x="3548525" y="1327725"/>
              <a:ext cx="504500" cy="466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 Relation to Geometric</a:t>
            </a:r>
            <a:endParaRPr/>
          </a:p>
        </p:txBody>
      </p:sp>
      <p:sp>
        <p:nvSpPr>
          <p:cNvPr id="252" name="Google Shape;252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to draw a more rigorous connection between Exponential and Geometric distributions. Take our Geometric r.v. and consider running trials after every d seconds. The probability of a success is p = λ</a:t>
            </a:r>
            <a:r>
              <a:rPr lang="en"/>
              <a:t>𝛅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Then, let Y denote the amount of time/seconds before a successful trial: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 translate our trials to a continuum, consider taking the limit of d → 0. Then, for any time t,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3" name="Google Shape;253;p4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4" name="Google Shape;254;p41"/>
          <p:cNvPicPr preferRelativeResize="0"/>
          <p:nvPr/>
        </p:nvPicPr>
        <p:blipFill rotWithShape="1">
          <a:blip r:embed="rId3">
            <a:alphaModFix/>
          </a:blip>
          <a:srcRect b="21086" l="0" r="0" t="19881"/>
          <a:stretch/>
        </p:blipFill>
        <p:spPr>
          <a:xfrm>
            <a:off x="2381250" y="2729800"/>
            <a:ext cx="43815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1"/>
          <p:cNvPicPr preferRelativeResize="0"/>
          <p:nvPr/>
        </p:nvPicPr>
        <p:blipFill rotWithShape="1">
          <a:blip r:embed="rId4">
            <a:alphaModFix/>
          </a:blip>
          <a:srcRect b="17308" l="0" r="0" t="16042"/>
          <a:stretch/>
        </p:blipFill>
        <p:spPr>
          <a:xfrm>
            <a:off x="1848050" y="3826725"/>
            <a:ext cx="5353050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</a:t>
            </a:r>
            <a:endParaRPr/>
          </a:p>
        </p:txBody>
      </p:sp>
      <p:sp>
        <p:nvSpPr>
          <p:cNvPr id="261" name="Google Shape;261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Discussed Gaussian (Normal) Random Variables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Properties of Normal Distributions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Scaling Normal Distributions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Summing Independent Random Normal Variables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CDF of a Normal Distribution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Solving Problems using the </a:t>
            </a:r>
            <a:r>
              <a:rPr b="1" lang="en"/>
              <a:t>Central Limit Theorem (CLT)</a:t>
            </a:r>
            <a:endParaRPr/>
          </a:p>
        </p:txBody>
      </p:sp>
      <p:sp>
        <p:nvSpPr>
          <p:cNvPr id="262" name="Google Shape;262;p4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