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f577580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5f577580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ec1598dbe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ec1598dbe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Lambda and e</a:t>
            </a:r>
            <a:r>
              <a:rPr baseline="30000" lang="en"/>
              <a:t>-lambda*x</a:t>
            </a:r>
            <a:r>
              <a:rPr lang="en"/>
              <a:t> is always positive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Integral gives λ(-1/λ)e</a:t>
            </a:r>
            <a:r>
              <a:rPr baseline="30000" lang="en"/>
              <a:t>-λx</a:t>
            </a:r>
            <a:r>
              <a:rPr lang="en" sz="1200"/>
              <a:t> x from 0 to inf → (0-1) for the e</a:t>
            </a:r>
            <a:r>
              <a:rPr baseline="30000" lang="en" sz="1200"/>
              <a:t>-λx</a:t>
            </a:r>
            <a:r>
              <a:rPr lang="en" sz="1200"/>
              <a:t> term</a:t>
            </a:r>
            <a:endParaRPr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5ec1598db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5ec1598db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39db8a01c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39db8a01c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5ec1598db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5ec1598db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mins, 1/(1/10)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5ec1598db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5ec1598db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5ec1598dbe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5ec1598db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39dad94b7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39dad94b7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39dad94b7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39dad94b7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39dad94b7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39dad94b7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39db8a01c1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39db8a01c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39dad94b7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39dad94b7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39db8a01c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39db8a01c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39dad94b7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39dad94b7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39dad94b7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39dad94b7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39dad94b7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39dad94b7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39dad94b7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39dad94b7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39dad94b7e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39dad94b7e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9dad94b7e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9dad94b7e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39dad94b7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39dad94b7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39dad94b7e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39dad94b7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39dad94b7e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39dad94b7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39dad94b7e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39dad94b7e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39dad94b7e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39dad94b7e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39dad94b7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39dad94b7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39dad94b7e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39dad94b7e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9200" y="4765525"/>
            <a:ext cx="19815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UC Berkeley CS70 - Nikki Suzani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Lecture 7A: </a:t>
            </a:r>
            <a:b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Continuous Probability III</a:t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262475"/>
            <a:ext cx="91440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UC Berkeley CS70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Summer 2023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Nikki Suzani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7714352" y="4749900"/>
            <a:ext cx="138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Exponential Distribution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Def: For some λ &gt; 0, a continuous random variable X is an </a:t>
            </a:r>
            <a:r>
              <a:rPr lang="en" u="sng"/>
              <a:t>exponential random variable with parameter λ</a:t>
            </a:r>
            <a:r>
              <a:rPr lang="en"/>
              <a:t> if it has the following PDF,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can write X ~ Exp(λ) if is an exponential random variable.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Let’s check that f(x) satisfies the two PDF properties</a:t>
            </a:r>
            <a:endParaRPr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0" t="10370"/>
          <a:stretch/>
        </p:blipFill>
        <p:spPr>
          <a:xfrm>
            <a:off x="2771775" y="1865150"/>
            <a:ext cx="3600450" cy="99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Expectation &amp; Variance of Exponential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a random variable X ~ Exp(λ),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0" l="0" r="67704" t="0"/>
          <a:stretch/>
        </p:blipFill>
        <p:spPr>
          <a:xfrm>
            <a:off x="4384950" y="1017725"/>
            <a:ext cx="1495000" cy="89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Expectation &amp; Variance of Exponential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a random variable X ~ Exp(λ),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0" l="61588" r="0" t="0"/>
          <a:stretch/>
        </p:blipFill>
        <p:spPr>
          <a:xfrm>
            <a:off x="4231675" y="1017725"/>
            <a:ext cx="1778150" cy="89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Exponential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Going back to our terrible alarm clock, we know the behavior is: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Once plugged in, the alarm will randomly ring once after some amount of time, however we know it goes off at a rate of 1 time every 10 minutes.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Let X be the amount of time it takes the alarm to sound. X ~ Exp(1/10), because our rate of rings is 1/10 per minute.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How many minutes should we expect to wait before the alarm rings?</a:t>
            </a:r>
            <a:endParaRPr/>
          </a:p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important property to note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Proof:</a:t>
            </a:r>
            <a:endParaRPr/>
          </a:p>
        </p:txBody>
      </p:sp>
      <p:sp>
        <p:nvSpPr>
          <p:cNvPr id="95" name="Google Shape;95;p1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6" name="Google Shape;96;p18"/>
          <p:cNvGrpSpPr/>
          <p:nvPr/>
        </p:nvGrpSpPr>
        <p:grpSpPr>
          <a:xfrm>
            <a:off x="3526563" y="1152475"/>
            <a:ext cx="2090875" cy="466300"/>
            <a:chOff x="1962150" y="1327725"/>
            <a:chExt cx="2090875" cy="466300"/>
          </a:xfrm>
        </p:grpSpPr>
        <p:pic>
          <p:nvPicPr>
            <p:cNvPr id="97" name="Google Shape;97;p18"/>
            <p:cNvPicPr preferRelativeResize="0"/>
            <p:nvPr/>
          </p:nvPicPr>
          <p:blipFill rotWithShape="1">
            <a:blip r:embed="rId3">
              <a:alphaModFix/>
            </a:blip>
            <a:srcRect b="26787" l="0" r="69607" t="19997"/>
            <a:stretch/>
          </p:blipFill>
          <p:spPr>
            <a:xfrm>
              <a:off x="1962150" y="1327725"/>
              <a:ext cx="1586375" cy="46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8"/>
            <p:cNvPicPr preferRelativeResize="0"/>
            <p:nvPr/>
          </p:nvPicPr>
          <p:blipFill rotWithShape="1">
            <a:blip r:embed="rId3">
              <a:alphaModFix/>
            </a:blip>
            <a:srcRect b="26787" l="89248" r="1086" t="19997"/>
            <a:stretch/>
          </p:blipFill>
          <p:spPr>
            <a:xfrm>
              <a:off x="3548525" y="1327725"/>
              <a:ext cx="504500" cy="466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Exponential Relation to Geometric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try to draw a more rigorous connection between Exponential and Geometric distributions. Take our Geometric r.v. and consider running trials after every </a:t>
            </a:r>
            <a:r>
              <a:rPr lang="en"/>
              <a:t>𝛅</a:t>
            </a:r>
            <a:r>
              <a:rPr lang="en"/>
              <a:t> seconds. The probability of a success is p = λ</a:t>
            </a:r>
            <a:r>
              <a:rPr lang="en"/>
              <a:t>𝛅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Then, let Y denote the amount of time/seconds before a successful trial: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To translate our trials to a continuum, consider taking the limit of d → 0. Then, for any time t,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21086" l="0" r="0" t="19881"/>
          <a:stretch/>
        </p:blipFill>
        <p:spPr>
          <a:xfrm>
            <a:off x="2381250" y="2729800"/>
            <a:ext cx="4381500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 rotWithShape="1">
          <a:blip r:embed="rId4">
            <a:alphaModFix/>
          </a:blip>
          <a:srcRect b="17308" l="0" r="0" t="16042"/>
          <a:stretch/>
        </p:blipFill>
        <p:spPr>
          <a:xfrm>
            <a:off x="1848050" y="3826725"/>
            <a:ext cx="5353050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Example!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V and W have the joint density 12e</a:t>
            </a:r>
            <a:r>
              <a:rPr baseline="30000" lang="en"/>
              <a:t>-v-3w</a:t>
            </a:r>
            <a:r>
              <a:rPr lang="en"/>
              <a:t> for 0 &lt; v &lt; w &lt; ∞. Find the distribution of V.</a:t>
            </a:r>
            <a:endParaRPr/>
          </a:p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Example</a:t>
            </a:r>
            <a:endParaRPr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 V and W have the joint density 12e</a:t>
            </a:r>
            <a:r>
              <a:rPr baseline="30000" lang="en"/>
              <a:t>-v-3w</a:t>
            </a:r>
            <a:r>
              <a:rPr lang="en"/>
              <a:t> for 0 &lt; v &lt; w &lt; ∞. Find the distribution of V.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Example</a:t>
            </a:r>
            <a:endParaRPr/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 V and W have the joint density 12e</a:t>
            </a:r>
            <a:r>
              <a:rPr baseline="30000" lang="en"/>
              <a:t>-v-3w</a:t>
            </a:r>
            <a:r>
              <a:rPr lang="en"/>
              <a:t> for 0 &lt; v &lt; w &lt; ∞. Find P(W &gt; 3V)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Example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 V and W have the joint density 12e</a:t>
            </a:r>
            <a:r>
              <a:rPr baseline="30000" lang="en"/>
              <a:t>-v-3w</a:t>
            </a:r>
            <a:r>
              <a:rPr lang="en"/>
              <a:t> for 0 &lt; v &lt; w &lt; ∞. Find P(W &gt; 3V)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Another Continuous Example!</a:t>
            </a:r>
            <a:endParaRPr/>
          </a:p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f(x) = k(2x+3) </a:t>
            </a:r>
            <a:r>
              <a:rPr lang="en"/>
              <a:t>for -1 &lt;= x &lt;= 2, and 0 otherwise. What is k?</a:t>
            </a:r>
            <a:endParaRPr/>
          </a:p>
        </p:txBody>
      </p:sp>
      <p:sp>
        <p:nvSpPr>
          <p:cNvPr id="142" name="Google Shape;142;p2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Another Continuous Example!</a:t>
            </a:r>
            <a:endParaRPr/>
          </a:p>
        </p:txBody>
      </p:sp>
      <p:sp>
        <p:nvSpPr>
          <p:cNvPr id="148" name="Google Shape;14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f(x) = k(2x+3) for -1 &lt;= x &lt;= 2, and 0 otherwise. What is k?</a:t>
            </a:r>
            <a:endParaRPr/>
          </a:p>
        </p:txBody>
      </p:sp>
      <p:sp>
        <p:nvSpPr>
          <p:cNvPr id="149" name="Google Shape;149;p2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 of Uniforms</a:t>
            </a:r>
            <a:endParaRPr/>
          </a:p>
        </p:txBody>
      </p:sp>
      <p:sp>
        <p:nvSpPr>
          <p:cNvPr id="155" name="Google Shape;15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We have n uniform(0, 2) random variables. For 0 &lt; x &lt; 2, what is the probability that the minimum of the RVs is &lt;= x?</a:t>
            </a:r>
            <a:endParaRPr/>
          </a:p>
        </p:txBody>
      </p:sp>
      <p:sp>
        <p:nvSpPr>
          <p:cNvPr id="156" name="Google Shape;156;p2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 of Exponentials</a:t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 have n exponential random variables with different parameters. Find the distribution of their minimum.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Transforming Exponentials</a:t>
            </a:r>
            <a:endParaRPr/>
          </a:p>
        </p:txBody>
      </p:sp>
      <p:sp>
        <p:nvSpPr>
          <p:cNvPr id="169" name="Google Shape;16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be exponential(λ) and let Y = 3X. What distribution does Y follow?</a:t>
            </a:r>
            <a:endParaRPr/>
          </a:p>
        </p:txBody>
      </p:sp>
      <p:sp>
        <p:nvSpPr>
          <p:cNvPr id="170" name="Google Shape;170;p2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Exponential</a:t>
            </a:r>
            <a:endParaRPr/>
          </a:p>
        </p:txBody>
      </p:sp>
      <p:sp>
        <p:nvSpPr>
          <p:cNvPr id="176" name="Google Shape;176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T have the exponential(λ) distribution and let N be the integer part of T. What is the distribution of N?</a:t>
            </a:r>
            <a:endParaRPr/>
          </a:p>
        </p:txBody>
      </p:sp>
      <p:sp>
        <p:nvSpPr>
          <p:cNvPr id="177" name="Google Shape;177;p2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Exponential (cont.)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83" name="Google Shape;18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 T have the exponential(λ) distribution and let N be the integer part of T. What is the distribution of 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Combining Exponential and Uniform</a:t>
            </a:r>
            <a:endParaRPr/>
          </a:p>
        </p:txBody>
      </p:sp>
      <p:sp>
        <p:nvSpPr>
          <p:cNvPr id="190" name="Google Shape;19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X ~ Exp(λ) and let Y be Uniform [0, X]. What is the joint distribution of X and Y? </a:t>
            </a:r>
            <a:endParaRPr/>
          </a:p>
        </p:txBody>
      </p:sp>
      <p:sp>
        <p:nvSpPr>
          <p:cNvPr id="191" name="Google Shape;191;p3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Combining Exponential and Uniform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 X ~ Exp(λ) and let Y be Uniform [0, X]. What is the joint distribution of X and Y?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Tail Sum (non-negative RV X)</a:t>
            </a:r>
            <a:endParaRPr/>
          </a:p>
        </p:txBody>
      </p:sp>
      <p:sp>
        <p:nvSpPr>
          <p:cNvPr id="204" name="Google Shape;204;p3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5" name="Google Shape;20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925" y="1263650"/>
            <a:ext cx="6191250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Tail Sum (non-negative RV X)</a:t>
            </a:r>
            <a:endParaRPr/>
          </a:p>
        </p:txBody>
      </p:sp>
      <p:sp>
        <p:nvSpPr>
          <p:cNvPr id="211" name="Google Shape;211;p3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Memoryless Exponentials</a:t>
            </a:r>
            <a:endParaRPr/>
          </a:p>
        </p:txBody>
      </p:sp>
      <p:sp>
        <p:nvSpPr>
          <p:cNvPr id="217" name="Google Shape;21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For X ~ Exp(λ) find P(X &gt; s + n | X &gt; n)</a:t>
            </a:r>
            <a:endParaRPr/>
          </a:p>
        </p:txBody>
      </p:sp>
      <p:sp>
        <p:nvSpPr>
          <p:cNvPr id="218" name="Google Shape;218;p3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Memoryless Exponentials</a:t>
            </a:r>
            <a:endParaRPr/>
          </a:p>
        </p:txBody>
      </p:sp>
      <p:sp>
        <p:nvSpPr>
          <p:cNvPr id="224" name="Google Shape;224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For X ~ Exp(λ) find P(X &gt; s + t | X &gt; t)</a:t>
            </a:r>
            <a:endParaRPr/>
          </a:p>
        </p:txBody>
      </p:sp>
      <p:sp>
        <p:nvSpPr>
          <p:cNvPr id="225" name="Google Shape;225;p3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like probability :))</a:t>
            </a:r>
            <a:endParaRPr/>
          </a:p>
        </p:txBody>
      </p:sp>
      <p:sp>
        <p:nvSpPr>
          <p:cNvPr id="231" name="Google Shape;231;p3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</a:t>
            </a:r>
            <a:endParaRPr/>
          </a:p>
        </p:txBody>
      </p:sp>
      <p:sp>
        <p:nvSpPr>
          <p:cNvPr id="237" name="Google Shape;23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Practiced Continuous R.V.s: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Finding marginals from joint densities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Finding constants of integration, E(X), Var(X) from PDF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More Properties of Exponential/Uniform: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Min of Exponentials/Uniforms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Memoryless Property of Exponential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Continuous Tail Sum</a:t>
            </a:r>
            <a:endParaRPr/>
          </a:p>
        </p:txBody>
      </p:sp>
      <p:sp>
        <p:nvSpPr>
          <p:cNvPr id="238" name="Google Shape;238;p3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