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y="5143500" cx="9144000"/>
  <p:notesSz cx="6858000" cy="9144000"/>
  <p:embeddedFontLst>
    <p:embeddedFont>
      <p:font typeface="Open Sans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79663F2-B2D3-4A45-96EF-CE1C5FB2C0BC}">
  <a:tblStyle styleId="{D79663F2-B2D3-4A45-96EF-CE1C5FB2C0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OpenSans-regular.fntdata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OpenSans-italic.fntdata"/><Relationship Id="rId21" Type="http://schemas.openxmlformats.org/officeDocument/2006/relationships/slide" Target="slides/slide15.xml"/><Relationship Id="rId65" Type="http://schemas.openxmlformats.org/officeDocument/2006/relationships/font" Target="fonts/OpenSans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OpenSans-boldItalic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f577580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5f577580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ec1598dbe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ec1598dbe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39e38a80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39e38a80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39e38a801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39e38a801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2021 Q11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fcd028c7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5fcd028c7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39e38a801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39e38a801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39e38a8017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39e38a8017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2020, 8e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5fcd028c7b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5fcd028c7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39e38a8017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39e38a8017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2021 Q12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fcd028c7b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5fcd028c7b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39e38a801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39e38a801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39e38a8017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39e38a8017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39e38a8017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39e38a8017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39e38a801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39e38a801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39e38a8017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39e38a8017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Sp22 Q13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fcd028c7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fcd028c7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39e38a8017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39e38a8017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Fa21 Q18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fcd028c7b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5fcd028c7b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39e38a8017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39e38a8017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Sp22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fcd028c7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5fcd028c7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39e38a801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39e38a801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Credit: Alec Li, https://smartspot2.github.io/assets/pdf/CS70_Cheatsheet.pdf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39e38a8017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39e38a801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Credit: Alec Li, https://smartspot2.github.io/assets/pdf/CS70_Cheatsheet.pdf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39e38a8017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39e38a8017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Sp22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5fcd028c7b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5fcd028c7b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fcd028c7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fcd028c7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Fa20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5fcd028c7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5fcd028c7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39e38a801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39e38a801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Fa20 Q12.1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5fcd028c7b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5fcd028c7b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5fcd028c7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5fcd028c7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Fa20 Q12.2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5fcd028c7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5fcd028c7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39e38a801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39e38a801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39e38a8017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39e38a801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39e38a8017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39e38a801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2021 18d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5fcd028c7b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5fcd028c7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39e38a801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39e38a801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5fcd028c7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5fcd028c7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39e38a8017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39e38a8017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5fcd028c7b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5fcd028c7b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5fcd028c7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5fcd028c7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5fcd028c7b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5fcd028c7b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5fcd028c7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5fcd028c7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2021 Q14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5fcd028c7b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5fcd028c7b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39e38a801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39e38a801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39e38a8017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39e38a8017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5fcd028c7b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5fcd028c7b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39e38a801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239e38a801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39e38a8017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39e38a8017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Fa20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5fcd028c7b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5fcd028c7b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39e38a8017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39e38a8017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39e38a8017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39e38a8017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Fa20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5fcd028c7b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25fcd028c7b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39e38a8017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39e38a8017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Sp22</a:t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5fcd028c7b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5fcd028c7b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39e38a8017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39e38a8017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39e38a8017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239e38a8017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 Problem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5fcd028c7b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25fcd028c7b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39e38a8017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239e38a8017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9200" y="4765525"/>
            <a:ext cx="19815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UC Berkeley CS70 - Nikki Suzani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Relationship Id="rId4" Type="http://schemas.openxmlformats.org/officeDocument/2006/relationships/image" Target="../media/image4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5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41.png"/><Relationship Id="rId7" Type="http://schemas.openxmlformats.org/officeDocument/2006/relationships/image" Target="../media/image36.png"/><Relationship Id="rId8" Type="http://schemas.openxmlformats.org/officeDocument/2006/relationships/image" Target="../media/image4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1.png"/><Relationship Id="rId4" Type="http://schemas.openxmlformats.org/officeDocument/2006/relationships/image" Target="../media/image40.png"/><Relationship Id="rId5" Type="http://schemas.openxmlformats.org/officeDocument/2006/relationships/image" Target="../media/image4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9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0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8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Lecture 7B: 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Probability Review</a:t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262475"/>
            <a:ext cx="91440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UC Berkeley CS70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Summer 2023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Nikki Suzani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714352" y="4749900"/>
            <a:ext cx="138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Discrete Probability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Define Probability Spaces: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Sample Space (Ω)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Probability of each sample point, </a:t>
            </a:r>
            <a:r>
              <a:rPr lang="en"/>
              <a:t>P(ω)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Combine omega, ω, into events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For </a:t>
            </a:r>
            <a:r>
              <a:rPr lang="en"/>
              <a:t>uniform</a:t>
            </a:r>
            <a:r>
              <a:rPr lang="en"/>
              <a:t> probability, P(A) =</a:t>
            </a:r>
            <a:r>
              <a:rPr lang="en"/>
              <a:t> |A| / |Ω|</a:t>
            </a:r>
            <a:endParaRPr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3525" y="2366450"/>
            <a:ext cx="1785200" cy="7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Probability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Bayes’ Rule</a:t>
            </a:r>
            <a:endParaRPr/>
          </a:p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3" name="Google Shape;73;p15"/>
          <p:cNvGraphicFramePr/>
          <p:nvPr/>
        </p:nvGraphicFramePr>
        <p:xfrm>
          <a:off x="643819" y="22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{D79663F2-B2D3-4A45-96EF-CE1C5FB2C0BC}</a:tableStyleId>
              </a:tblPr>
              <a:tblGrid>
                <a:gridCol w="1291675"/>
                <a:gridCol w="7568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59595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rgbClr val="595959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P(</a:t>
                      </a:r>
                      <a:r>
                        <a:rPr lang="en">
                          <a:solidFill>
                            <a:srgbClr val="59595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A∩B)</a:t>
                      </a:r>
                      <a:endParaRPr>
                        <a:solidFill>
                          <a:srgbClr val="595959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P(B)</a:t>
                      </a:r>
                      <a:endParaRPr>
                        <a:solidFill>
                          <a:srgbClr val="595959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663" y="1181100"/>
            <a:ext cx="4048125" cy="2781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5" name="Google Shape;75;p15"/>
          <p:cNvGraphicFramePr/>
          <p:nvPr/>
        </p:nvGraphicFramePr>
        <p:xfrm>
          <a:off x="657006" y="319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{D79663F2-B2D3-4A45-96EF-CE1C5FB2C0BC}</a:tableStyleId>
              </a:tblPr>
              <a:tblGrid>
                <a:gridCol w="1291675"/>
                <a:gridCol w="18123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59595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rgbClr val="595959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59595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rgbClr val="595959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59595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rgbClr val="595959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Bayes’ Rule Exam Question</a:t>
            </a:r>
            <a:endParaRPr/>
          </a:p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3" cy="1202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5" y="703224"/>
            <a:ext cx="8424100" cy="336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Intersections and Unions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Independent: </a:t>
            </a:r>
            <a:r>
              <a:rPr lang="en"/>
              <a:t>P(A | B) = P(A), P(A ∩ B) = P(A)P(B)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Product Rule</a:t>
            </a:r>
            <a:r>
              <a:rPr lang="en"/>
              <a:t>: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Principle of Inclusion-Exclusion: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Union Bound: </a:t>
            </a:r>
            <a:r>
              <a:rPr lang="en"/>
              <a:t>P(A U B) ≤ P(A) + P(B)</a:t>
            </a:r>
            <a:endParaRPr/>
          </a:p>
        </p:txBody>
      </p:sp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1725" y="1691425"/>
            <a:ext cx="5862851" cy="70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4350" y="2571750"/>
            <a:ext cx="4476674" cy="70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Independence Exam Question </a:t>
            </a:r>
            <a:endParaRPr/>
          </a:p>
        </p:txBody>
      </p:sp>
      <p:sp>
        <p:nvSpPr>
          <p:cNvPr id="103" name="Google Shape;103;p1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514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475" y="503800"/>
            <a:ext cx="8176474" cy="368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Union Bound Exam Question</a:t>
            </a:r>
            <a:endParaRPr/>
          </a:p>
        </p:txBody>
      </p:sp>
      <p:sp>
        <p:nvSpPr>
          <p:cNvPr id="116" name="Google Shape;116;p2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181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850" y="1084413"/>
            <a:ext cx="8590725" cy="297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Expectation</a:t>
            </a:r>
            <a:endParaRPr/>
          </a:p>
        </p:txBody>
      </p:sp>
      <p:sp>
        <p:nvSpPr>
          <p:cNvPr id="129" name="Google Shape;129;p2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50" y="1152477"/>
            <a:ext cx="7769776" cy="1319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850" y="2991925"/>
            <a:ext cx="245745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597550" y="3420325"/>
            <a:ext cx="16989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Tail Sum: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Linearity</a:t>
            </a:r>
            <a:r>
              <a:rPr lang="en"/>
              <a:t> of Expectation</a:t>
            </a:r>
            <a:endParaRPr/>
          </a:p>
        </p:txBody>
      </p:sp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E[aX + b] = aE[X] + 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E[X + Y] = E[X] + E[Y]</a:t>
            </a:r>
            <a:endParaRPr baseline="30000"/>
          </a:p>
        </p:txBody>
      </p:sp>
      <p:sp>
        <p:nvSpPr>
          <p:cNvPr id="139" name="Google Shape;139;p2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Expectation</a:t>
            </a:r>
            <a:endParaRPr/>
          </a:p>
        </p:txBody>
      </p:sp>
      <p:sp>
        <p:nvSpPr>
          <p:cNvPr id="145" name="Google Shape;145;p2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00" y="1136050"/>
            <a:ext cx="7055099" cy="1188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515525" y="3222000"/>
            <a:ext cx="5612100" cy="9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E[X] = E[E[X | Y]]</a:t>
            </a:r>
            <a:endParaRPr b="1"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Wald’s Identity</a:t>
            </a:r>
            <a:endParaRPr/>
          </a:p>
        </p:txBody>
      </p:sp>
      <p:sp>
        <p:nvSpPr>
          <p:cNvPr id="153" name="Google Shape;153;p2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76326"/>
            <a:ext cx="5418650" cy="25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Expectation Exam Question</a:t>
            </a:r>
            <a:endParaRPr/>
          </a:p>
        </p:txBody>
      </p:sp>
      <p:sp>
        <p:nvSpPr>
          <p:cNvPr id="160" name="Google Shape;160;p2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0" cy="1754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150" y="152400"/>
            <a:ext cx="521234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Indicator Expectation Exam Question</a:t>
            </a:r>
            <a:endParaRPr/>
          </a:p>
        </p:txBody>
      </p:sp>
      <p:sp>
        <p:nvSpPr>
          <p:cNvPr id="173" name="Google Shape;173;p2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2" cy="151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 rotWithShape="1">
          <a:blip r:embed="rId4">
            <a:alphaModFix/>
          </a:blip>
          <a:srcRect b="43550" l="0" r="33061" t="0"/>
          <a:stretch/>
        </p:blipFill>
        <p:spPr>
          <a:xfrm>
            <a:off x="152400" y="2836925"/>
            <a:ext cx="5916701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1" name="Google Shape;1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874" y="149375"/>
            <a:ext cx="5850874" cy="468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Expectation Exam Question</a:t>
            </a:r>
            <a:endParaRPr/>
          </a:p>
        </p:txBody>
      </p:sp>
      <p:sp>
        <p:nvSpPr>
          <p:cNvPr id="187" name="Google Shape;187;p3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1249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4" name="Google Shape;19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4550"/>
            <a:ext cx="893445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Discrete Random Variables, Expectation, Variance</a:t>
            </a:r>
            <a:endParaRPr/>
          </a:p>
        </p:txBody>
      </p:sp>
      <p:sp>
        <p:nvSpPr>
          <p:cNvPr id="200" name="Google Shape;200;p3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1" name="Google Shape;20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8" cy="3168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</a:t>
            </a:r>
            <a:r>
              <a:rPr lang="en"/>
              <a:t>Random Variables, Expectation, Variance</a:t>
            </a:r>
            <a:endParaRPr/>
          </a:p>
        </p:txBody>
      </p:sp>
      <p:sp>
        <p:nvSpPr>
          <p:cNvPr id="207" name="Google Shape;207;p3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8" name="Google Shape;20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2082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Random Variable Exam Question</a:t>
            </a:r>
            <a:endParaRPr/>
          </a:p>
        </p:txBody>
      </p:sp>
      <p:sp>
        <p:nvSpPr>
          <p:cNvPr id="214" name="Google Shape;214;p3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5" name="Google Shape;21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0" cy="1039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1" name="Google Shape;22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000" y="1242701"/>
            <a:ext cx="8037451" cy="17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Random Variable Exam Question</a:t>
            </a:r>
            <a:endParaRPr/>
          </a:p>
        </p:txBody>
      </p:sp>
      <p:sp>
        <p:nvSpPr>
          <p:cNvPr id="227" name="Google Shape;227;p3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8" name="Google Shape;2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850" y="1129050"/>
            <a:ext cx="737235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4" name="Google Shape;2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500" y="445027"/>
            <a:ext cx="7337073" cy="408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RVs Question </a:t>
            </a:r>
            <a:endParaRPr/>
          </a:p>
        </p:txBody>
      </p:sp>
      <p:sp>
        <p:nvSpPr>
          <p:cNvPr id="240" name="Google Shape;240;p3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1" name="Google Shape;24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0391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9"/>
          <p:cNvSpPr txBox="1"/>
          <p:nvPr/>
        </p:nvSpPr>
        <p:spPr>
          <a:xfrm>
            <a:off x="316350" y="1827750"/>
            <a:ext cx="7721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*Given </a:t>
            </a:r>
            <a:r>
              <a:rPr b="1" lang="en"/>
              <a:t>independent </a:t>
            </a:r>
            <a:r>
              <a:rPr lang="en"/>
              <a:t>X, Y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8" name="Google Shape;24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1275"/>
            <a:ext cx="8839204" cy="4009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RVs Question</a:t>
            </a:r>
            <a:endParaRPr/>
          </a:p>
        </p:txBody>
      </p:sp>
      <p:sp>
        <p:nvSpPr>
          <p:cNvPr id="254" name="Google Shape;254;p4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5" name="Google Shape;25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762000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1"/>
          <p:cNvSpPr txBox="1"/>
          <p:nvPr/>
        </p:nvSpPr>
        <p:spPr>
          <a:xfrm>
            <a:off x="433500" y="1980075"/>
            <a:ext cx="7111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*</a:t>
            </a:r>
            <a:r>
              <a:rPr b="1" lang="en"/>
              <a:t>independent</a:t>
            </a:r>
            <a:r>
              <a:rPr lang="en"/>
              <a:t> X, Y, Z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2" name="Google Shape;26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325" y="451050"/>
            <a:ext cx="4671099" cy="437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Variance, Covariance, Correlation</a:t>
            </a:r>
            <a:endParaRPr/>
          </a:p>
        </p:txBody>
      </p:sp>
      <p:sp>
        <p:nvSpPr>
          <p:cNvPr id="268" name="Google Shape;268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Var(X) = E((X - μ)</a:t>
            </a:r>
            <a:r>
              <a:rPr baseline="30000" lang="en"/>
              <a:t>2</a:t>
            </a:r>
            <a:r>
              <a:rPr lang="en"/>
              <a:t>) = E[X</a:t>
            </a:r>
            <a:r>
              <a:rPr baseline="30000" lang="en"/>
              <a:t>2</a:t>
            </a:r>
            <a:r>
              <a:rPr lang="en"/>
              <a:t>] - E[X]</a:t>
            </a:r>
            <a:r>
              <a:rPr baseline="30000" lang="en"/>
              <a:t>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Var(cX + b) = c</a:t>
            </a:r>
            <a:r>
              <a:rPr baseline="30000" lang="en"/>
              <a:t>2</a:t>
            </a:r>
            <a:r>
              <a:rPr lang="en"/>
              <a:t>Var(X + b) = c</a:t>
            </a:r>
            <a:r>
              <a:rPr baseline="30000" lang="en"/>
              <a:t>2</a:t>
            </a:r>
            <a:r>
              <a:rPr lang="en"/>
              <a:t>Var(X)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Cov(aX + bY, aX + bY) =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</a:t>
            </a:r>
            <a:r>
              <a:rPr lang="en" u="sng"/>
              <a:t>independent: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Var(X + Y) = Var(X) + Var(Y) + 2Cov(X, Y) = Var(X) + Var(Y)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E[XY] = E[X]E[Y]</a:t>
            </a:r>
            <a:endParaRPr/>
          </a:p>
        </p:txBody>
      </p:sp>
      <p:sp>
        <p:nvSpPr>
          <p:cNvPr id="269" name="Google Shape;269;p4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Covariance with Indicators</a:t>
            </a:r>
            <a:endParaRPr/>
          </a:p>
        </p:txBody>
      </p:sp>
      <p:sp>
        <p:nvSpPr>
          <p:cNvPr id="275" name="Google Shape;275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Var(X</a:t>
            </a:r>
            <a:r>
              <a:rPr baseline="-25000" lang="en"/>
              <a:t>1</a:t>
            </a:r>
            <a:r>
              <a:rPr lang="en"/>
              <a:t> + … + X</a:t>
            </a:r>
            <a:r>
              <a:rPr baseline="-25000" lang="en"/>
              <a:t>n</a:t>
            </a:r>
            <a:r>
              <a:rPr lang="en"/>
              <a:t>) </a:t>
            </a:r>
            <a:endParaRPr/>
          </a:p>
        </p:txBody>
      </p:sp>
      <p:sp>
        <p:nvSpPr>
          <p:cNvPr id="276" name="Google Shape;276;p4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Variance with Indicators Exam Question</a:t>
            </a:r>
            <a:endParaRPr/>
          </a:p>
        </p:txBody>
      </p:sp>
      <p:sp>
        <p:nvSpPr>
          <p:cNvPr id="282" name="Google Shape;282;p4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3" name="Google Shape;28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70125"/>
            <a:ext cx="8839200" cy="109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9" name="Google Shape;28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7726" y="117175"/>
            <a:ext cx="5327676" cy="4756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Concentration Inequalities</a:t>
            </a:r>
            <a:endParaRPr/>
          </a:p>
        </p:txBody>
      </p:sp>
      <p:sp>
        <p:nvSpPr>
          <p:cNvPr id="295" name="Google Shape;295;p4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6" name="Google Shape;2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6"/>
            <a:ext cx="8326976" cy="14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895825"/>
            <a:ext cx="8839201" cy="1336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Law of Large Numbers</a:t>
            </a:r>
            <a:endParaRPr/>
          </a:p>
        </p:txBody>
      </p:sp>
      <p:sp>
        <p:nvSpPr>
          <p:cNvPr id="303" name="Google Shape;303;p4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4" name="Google Shape;30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152475"/>
            <a:ext cx="7985075" cy="168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Concentration Inequalities Exam Question</a:t>
            </a:r>
            <a:endParaRPr/>
          </a:p>
        </p:txBody>
      </p:sp>
      <p:sp>
        <p:nvSpPr>
          <p:cNvPr id="310" name="Google Shape;310;p4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1" name="Google Shape;31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537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7" name="Google Shape;31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238" y="277926"/>
            <a:ext cx="8227523" cy="424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Concentration Inequalities Exam Question</a:t>
            </a:r>
            <a:endParaRPr/>
          </a:p>
        </p:txBody>
      </p:sp>
      <p:sp>
        <p:nvSpPr>
          <p:cNvPr id="323" name="Google Shape;323;p5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4" name="Google Shape;32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6" cy="532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0" name="Google Shape;33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1275"/>
            <a:ext cx="8839200" cy="3705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LLN Exam Question</a:t>
            </a:r>
            <a:endParaRPr/>
          </a:p>
        </p:txBody>
      </p:sp>
      <p:sp>
        <p:nvSpPr>
          <p:cNvPr id="336" name="Google Shape;336;p5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7" name="Google Shape;33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325" y="1201850"/>
            <a:ext cx="6080723" cy="273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43" name="Google Shape;34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550" y="216500"/>
            <a:ext cx="7010025" cy="439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Markov Chains</a:t>
            </a:r>
            <a:endParaRPr/>
          </a:p>
        </p:txBody>
      </p:sp>
      <p:sp>
        <p:nvSpPr>
          <p:cNvPr id="349" name="Google Shape;349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Define </a:t>
            </a:r>
            <a:r>
              <a:rPr b="1" lang="en"/>
              <a:t>aperiodic, irreducible</a:t>
            </a:r>
            <a:endParaRPr b="1"/>
          </a:p>
        </p:txBody>
      </p:sp>
      <p:sp>
        <p:nvSpPr>
          <p:cNvPr id="350" name="Google Shape;350;p5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1" name="Google Shape;351;p55"/>
          <p:cNvGrpSpPr/>
          <p:nvPr/>
        </p:nvGrpSpPr>
        <p:grpSpPr>
          <a:xfrm>
            <a:off x="338400" y="1798750"/>
            <a:ext cx="6966150" cy="2770075"/>
            <a:chOff x="338400" y="1798750"/>
            <a:chExt cx="6966150" cy="2770075"/>
          </a:xfrm>
        </p:grpSpPr>
        <p:grpSp>
          <p:nvGrpSpPr>
            <p:cNvPr id="352" name="Google Shape;352;p55"/>
            <p:cNvGrpSpPr/>
            <p:nvPr/>
          </p:nvGrpSpPr>
          <p:grpSpPr>
            <a:xfrm>
              <a:off x="611433" y="2142557"/>
              <a:ext cx="5848249" cy="2060825"/>
              <a:chOff x="311708" y="1900857"/>
              <a:chExt cx="5848249" cy="2060825"/>
            </a:xfrm>
          </p:grpSpPr>
          <p:grpSp>
            <p:nvGrpSpPr>
              <p:cNvPr id="353" name="Google Shape;353;p55"/>
              <p:cNvGrpSpPr/>
              <p:nvPr/>
            </p:nvGrpSpPr>
            <p:grpSpPr>
              <a:xfrm>
                <a:off x="311708" y="1900857"/>
                <a:ext cx="5848249" cy="1654343"/>
                <a:chOff x="311708" y="1900857"/>
                <a:chExt cx="5848249" cy="1654343"/>
              </a:xfrm>
            </p:grpSpPr>
            <p:grpSp>
              <p:nvGrpSpPr>
                <p:cNvPr id="354" name="Google Shape;354;p55"/>
                <p:cNvGrpSpPr/>
                <p:nvPr/>
              </p:nvGrpSpPr>
              <p:grpSpPr>
                <a:xfrm>
                  <a:off x="311708" y="2145142"/>
                  <a:ext cx="5848249" cy="1410058"/>
                  <a:chOff x="1650358" y="2635392"/>
                  <a:chExt cx="5848249" cy="1410058"/>
                </a:xfrm>
              </p:grpSpPr>
              <p:grpSp>
                <p:nvGrpSpPr>
                  <p:cNvPr id="355" name="Google Shape;355;p55"/>
                  <p:cNvGrpSpPr/>
                  <p:nvPr/>
                </p:nvGrpSpPr>
                <p:grpSpPr>
                  <a:xfrm>
                    <a:off x="2021150" y="2797150"/>
                    <a:ext cx="1213800" cy="1248300"/>
                    <a:chOff x="1213625" y="2797150"/>
                    <a:chExt cx="1213800" cy="1248300"/>
                  </a:xfrm>
                </p:grpSpPr>
                <p:sp>
                  <p:nvSpPr>
                    <p:cNvPr id="356" name="Google Shape;356;p55"/>
                    <p:cNvSpPr/>
                    <p:nvPr/>
                  </p:nvSpPr>
                  <p:spPr>
                    <a:xfrm>
                      <a:off x="12136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57" name="Google Shape;357;p55"/>
                    <p:cNvSpPr txBox="1"/>
                    <p:nvPr/>
                  </p:nvSpPr>
                  <p:spPr>
                    <a:xfrm>
                      <a:off x="14333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A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358" name="Google Shape;358;p55"/>
                  <p:cNvGrpSpPr/>
                  <p:nvPr/>
                </p:nvGrpSpPr>
                <p:grpSpPr>
                  <a:xfrm>
                    <a:off x="4022900" y="2797150"/>
                    <a:ext cx="1213800" cy="1248300"/>
                    <a:chOff x="3215375" y="2797150"/>
                    <a:chExt cx="1213800" cy="1248300"/>
                  </a:xfrm>
                </p:grpSpPr>
                <p:sp>
                  <p:nvSpPr>
                    <p:cNvPr id="359" name="Google Shape;359;p55"/>
                    <p:cNvSpPr/>
                    <p:nvPr/>
                  </p:nvSpPr>
                  <p:spPr>
                    <a:xfrm>
                      <a:off x="321537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60" name="Google Shape;360;p55"/>
                    <p:cNvSpPr txBox="1"/>
                    <p:nvPr/>
                  </p:nvSpPr>
                  <p:spPr>
                    <a:xfrm>
                      <a:off x="343512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B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361" name="Google Shape;361;p55"/>
                  <p:cNvGrpSpPr/>
                  <p:nvPr/>
                </p:nvGrpSpPr>
                <p:grpSpPr>
                  <a:xfrm>
                    <a:off x="5909050" y="2797150"/>
                    <a:ext cx="1213800" cy="1248300"/>
                    <a:chOff x="5101525" y="2797150"/>
                    <a:chExt cx="1213800" cy="1248300"/>
                  </a:xfrm>
                </p:grpSpPr>
                <p:sp>
                  <p:nvSpPr>
                    <p:cNvPr id="362" name="Google Shape;362;p55"/>
                    <p:cNvSpPr/>
                    <p:nvPr/>
                  </p:nvSpPr>
                  <p:spPr>
                    <a:xfrm>
                      <a:off x="51015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63" name="Google Shape;363;p55"/>
                    <p:cNvSpPr txBox="1"/>
                    <p:nvPr/>
                  </p:nvSpPr>
                  <p:spPr>
                    <a:xfrm>
                      <a:off x="53212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C</a:t>
                      </a:r>
                      <a:endParaRPr b="1" sz="2700"/>
                    </a:p>
                  </p:txBody>
                </p:sp>
              </p:grpSp>
              <p:cxnSp>
                <p:nvCxnSpPr>
                  <p:cNvPr id="364" name="Google Shape;364;p55"/>
                  <p:cNvCxnSpPr>
                    <a:stCxn id="356" idx="0"/>
                    <a:endCxn id="359" idx="0"/>
                  </p:cNvCxnSpPr>
                  <p:nvPr/>
                </p:nvCxnSpPr>
                <p:spPr>
                  <a:xfrm flipH="1" rot="-5400000">
                    <a:off x="3628700" y="1796500"/>
                    <a:ext cx="600" cy="20019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65" name="Google Shape;365;p55"/>
                  <p:cNvCxnSpPr>
                    <a:stCxn id="359" idx="0"/>
                    <a:endCxn id="362" idx="0"/>
                  </p:cNvCxnSpPr>
                  <p:nvPr/>
                </p:nvCxnSpPr>
                <p:spPr>
                  <a:xfrm flipH="1" rot="-5400000">
                    <a:off x="5572550" y="1854400"/>
                    <a:ext cx="600" cy="18861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66" name="Google Shape;366;p55"/>
                  <p:cNvCxnSpPr>
                    <a:stCxn id="362" idx="6"/>
                    <a:endCxn id="362" idx="7"/>
                  </p:cNvCxnSpPr>
                  <p:nvPr/>
                </p:nvCxnSpPr>
                <p:spPr>
                  <a:xfrm rot="10800000">
                    <a:off x="6944950" y="2980000"/>
                    <a:ext cx="177900" cy="441300"/>
                  </a:xfrm>
                  <a:prstGeom prst="curvedConnector4">
                    <a:avLst>
                      <a:gd fmla="val -133853" name="adj1"/>
                      <a:gd fmla="val 195394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367" name="Google Shape;367;p55"/>
                  <p:cNvSpPr/>
                  <p:nvPr/>
                </p:nvSpPr>
                <p:spPr>
                  <a:xfrm rot="4700732">
                    <a:off x="7081713" y="2802984"/>
                    <a:ext cx="498987" cy="238933"/>
                  </a:xfrm>
                  <a:prstGeom prst="rightArrow">
                    <a:avLst>
                      <a:gd fmla="val 50000" name="adj1"/>
                      <a:gd fmla="val 51706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368" name="Google Shape;368;p55"/>
                  <p:cNvCxnSpPr>
                    <a:stCxn id="359" idx="6"/>
                    <a:endCxn id="362" idx="2"/>
                  </p:cNvCxnSpPr>
                  <p:nvPr/>
                </p:nvCxnSpPr>
                <p:spPr>
                  <a:xfrm>
                    <a:off x="5236700" y="3421300"/>
                    <a:ext cx="672300" cy="600"/>
                  </a:xfrm>
                  <a:prstGeom prst="curvedConnector3">
                    <a:avLst>
                      <a:gd fmla="val 50004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69" name="Google Shape;369;p55"/>
                  <p:cNvCxnSpPr>
                    <a:stCxn id="356" idx="6"/>
                    <a:endCxn id="359" idx="2"/>
                  </p:cNvCxnSpPr>
                  <p:nvPr/>
                </p:nvCxnSpPr>
                <p:spPr>
                  <a:xfrm>
                    <a:off x="3234950" y="3421300"/>
                    <a:ext cx="788100" cy="600"/>
                  </a:xfrm>
                  <a:prstGeom prst="curvedConnector3">
                    <a:avLst>
                      <a:gd fmla="val 4999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70" name="Google Shape;370;p55"/>
                  <p:cNvCxnSpPr>
                    <a:stCxn id="356" idx="1"/>
                    <a:endCxn id="356" idx="2"/>
                  </p:cNvCxnSpPr>
                  <p:nvPr/>
                </p:nvCxnSpPr>
                <p:spPr>
                  <a:xfrm rot="5400000">
                    <a:off x="1889307" y="3111659"/>
                    <a:ext cx="441300" cy="177900"/>
                  </a:xfrm>
                  <a:prstGeom prst="curvedConnector4">
                    <a:avLst>
                      <a:gd fmla="val -95385" name="adj1"/>
                      <a:gd fmla="val 233773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371" name="Google Shape;371;p55"/>
                  <p:cNvSpPr/>
                  <p:nvPr/>
                </p:nvSpPr>
                <p:spPr>
                  <a:xfrm rot="10800000">
                    <a:off x="53234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72" name="Google Shape;372;p55"/>
                  <p:cNvSpPr/>
                  <p:nvPr/>
                </p:nvSpPr>
                <p:spPr>
                  <a:xfrm rot="10800000">
                    <a:off x="33427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73" name="Google Shape;373;p55"/>
                  <p:cNvSpPr/>
                  <p:nvPr/>
                </p:nvSpPr>
                <p:spPr>
                  <a:xfrm rot="-4620013">
                    <a:off x="1573466" y="2785786"/>
                    <a:ext cx="498783" cy="238913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374" name="Google Shape;374;p55"/>
                <p:cNvSpPr/>
                <p:nvPr/>
              </p:nvSpPr>
              <p:spPr>
                <a:xfrm>
                  <a:off x="3945252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375" name="Google Shape;375;p55"/>
                <p:cNvSpPr/>
                <p:nvPr/>
              </p:nvSpPr>
              <p:spPr>
                <a:xfrm>
                  <a:off x="1964577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</p:grpSp>
          <p:cxnSp>
            <p:nvCxnSpPr>
              <p:cNvPr id="376" name="Google Shape;376;p55"/>
              <p:cNvCxnSpPr>
                <a:stCxn id="356" idx="4"/>
                <a:endCxn id="362" idx="4"/>
              </p:cNvCxnSpPr>
              <p:nvPr/>
            </p:nvCxnSpPr>
            <p:spPr>
              <a:xfrm flipH="1" rot="-5400000">
                <a:off x="3233100" y="1611500"/>
                <a:ext cx="600" cy="3888000"/>
              </a:xfrm>
              <a:prstGeom prst="curvedConnector3">
                <a:avLst>
                  <a:gd fmla="val 39687500" name="adj1"/>
                </a:avLst>
              </a:prstGeom>
              <a:noFill/>
              <a:ln cap="flat" cmpd="sng" w="9525">
                <a:solidFill>
                  <a:srgbClr val="59595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77" name="Google Shape;377;p55"/>
              <p:cNvSpPr/>
              <p:nvPr/>
            </p:nvSpPr>
            <p:spPr>
              <a:xfrm>
                <a:off x="2813677" y="3610082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sp>
          <p:nvSpPr>
            <p:cNvPr id="378" name="Google Shape;378;p55"/>
            <p:cNvSpPr txBox="1"/>
            <p:nvPr/>
          </p:nvSpPr>
          <p:spPr>
            <a:xfrm>
              <a:off x="338400" y="2417050"/>
              <a:ext cx="5124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379" name="Google Shape;379;p55"/>
            <p:cNvSpPr txBox="1"/>
            <p:nvPr/>
          </p:nvSpPr>
          <p:spPr>
            <a:xfrm>
              <a:off x="3132500" y="42250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380" name="Google Shape;380;p55"/>
            <p:cNvSpPr txBox="1"/>
            <p:nvPr/>
          </p:nvSpPr>
          <p:spPr>
            <a:xfrm>
              <a:off x="2289075" y="17987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381" name="Google Shape;381;p55"/>
            <p:cNvSpPr txBox="1"/>
            <p:nvPr/>
          </p:nvSpPr>
          <p:spPr>
            <a:xfrm>
              <a:off x="2289075" y="27605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0.4</a:t>
              </a:r>
              <a:endParaRPr b="1"/>
            </a:p>
          </p:txBody>
        </p:sp>
        <p:sp>
          <p:nvSpPr>
            <p:cNvPr id="382" name="Google Shape;382;p55"/>
            <p:cNvSpPr txBox="1"/>
            <p:nvPr/>
          </p:nvSpPr>
          <p:spPr>
            <a:xfrm>
              <a:off x="4343825" y="1839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383" name="Google Shape;383;p55"/>
            <p:cNvSpPr txBox="1"/>
            <p:nvPr/>
          </p:nvSpPr>
          <p:spPr>
            <a:xfrm>
              <a:off x="4228800" y="2688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0.3</a:t>
              </a:r>
              <a:endParaRPr b="1"/>
            </a:p>
          </p:txBody>
        </p:sp>
        <p:sp>
          <p:nvSpPr>
            <p:cNvPr id="384" name="Google Shape;384;p55"/>
            <p:cNvSpPr txBox="1"/>
            <p:nvPr/>
          </p:nvSpPr>
          <p:spPr>
            <a:xfrm>
              <a:off x="6618150" y="23998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0.7</a:t>
              </a:r>
              <a:endParaRPr b="1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Markov Chains Exam Question</a:t>
            </a:r>
            <a:endParaRPr/>
          </a:p>
        </p:txBody>
      </p:sp>
      <p:sp>
        <p:nvSpPr>
          <p:cNvPr id="390" name="Google Shape;390;p5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1" name="Google Shape;391;p56"/>
          <p:cNvPicPr preferRelativeResize="0"/>
          <p:nvPr/>
        </p:nvPicPr>
        <p:blipFill rotWithShape="1">
          <a:blip r:embed="rId3">
            <a:alphaModFix/>
          </a:blip>
          <a:srcRect b="0" l="0" r="0" t="13449"/>
          <a:stretch/>
        </p:blipFill>
        <p:spPr>
          <a:xfrm>
            <a:off x="152400" y="1071651"/>
            <a:ext cx="883919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6"/>
          <p:cNvSpPr txBox="1"/>
          <p:nvPr/>
        </p:nvSpPr>
        <p:spPr>
          <a:xfrm>
            <a:off x="363200" y="1757450"/>
            <a:ext cx="7545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Coin has probability </a:t>
            </a:r>
            <a:r>
              <a:rPr b="1" lang="en"/>
              <a:t>p = ⅗ </a:t>
            </a:r>
            <a:r>
              <a:rPr lang="en"/>
              <a:t>of landing heads.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8" name="Google Shape;39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150" y="1036038"/>
            <a:ext cx="9143999" cy="2801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Probability</a:t>
            </a:r>
            <a:endParaRPr/>
          </a:p>
        </p:txBody>
      </p:sp>
      <p:sp>
        <p:nvSpPr>
          <p:cNvPr id="404" name="Google Shape;404;p5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05" name="Google Shape;40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4142500" cy="6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700" y="1975200"/>
            <a:ext cx="400050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700" y="2967200"/>
            <a:ext cx="2590800" cy="742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8" name="Google Shape;408;p58"/>
          <p:cNvGrpSpPr/>
          <p:nvPr/>
        </p:nvGrpSpPr>
        <p:grpSpPr>
          <a:xfrm>
            <a:off x="453700" y="3905775"/>
            <a:ext cx="5163050" cy="892100"/>
            <a:chOff x="2102250" y="2571750"/>
            <a:chExt cx="5163050" cy="892100"/>
          </a:xfrm>
        </p:grpSpPr>
        <p:pic>
          <p:nvPicPr>
            <p:cNvPr id="409" name="Google Shape;409;p58"/>
            <p:cNvPicPr preferRelativeResize="0"/>
            <p:nvPr/>
          </p:nvPicPr>
          <p:blipFill rotWithShape="1">
            <a:blip r:embed="rId6">
              <a:alphaModFix/>
            </a:blip>
            <a:srcRect b="0" l="0" r="88677" t="0"/>
            <a:stretch/>
          </p:blipFill>
          <p:spPr>
            <a:xfrm>
              <a:off x="2102250" y="2571750"/>
              <a:ext cx="1035325" cy="892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0" name="Google Shape;410;p58"/>
            <p:cNvPicPr preferRelativeResize="0"/>
            <p:nvPr/>
          </p:nvPicPr>
          <p:blipFill rotWithShape="1">
            <a:blip r:embed="rId6">
              <a:alphaModFix/>
            </a:blip>
            <a:srcRect b="0" l="54859" r="0" t="0"/>
            <a:stretch/>
          </p:blipFill>
          <p:spPr>
            <a:xfrm>
              <a:off x="3137575" y="2571750"/>
              <a:ext cx="4127725" cy="892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1" name="Google Shape;411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31507" y="445025"/>
            <a:ext cx="4681769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4438" y="1267725"/>
            <a:ext cx="3055250" cy="8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Probability </a:t>
            </a:r>
            <a:endParaRPr/>
          </a:p>
        </p:txBody>
      </p:sp>
      <p:sp>
        <p:nvSpPr>
          <p:cNvPr id="418" name="Google Shape;418;p5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9" name="Google Shape;419;p59"/>
          <p:cNvPicPr preferRelativeResize="0"/>
          <p:nvPr/>
        </p:nvPicPr>
        <p:blipFill rotWithShape="1">
          <a:blip r:embed="rId3">
            <a:alphaModFix/>
          </a:blip>
          <a:srcRect b="46618" l="0" r="0" t="0"/>
          <a:stretch/>
        </p:blipFill>
        <p:spPr>
          <a:xfrm>
            <a:off x="152400" y="1170125"/>
            <a:ext cx="5717527" cy="263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5" name="Google Shape;425;p60"/>
          <p:cNvPicPr preferRelativeResize="0"/>
          <p:nvPr/>
        </p:nvPicPr>
        <p:blipFill rotWithShape="1">
          <a:blip r:embed="rId3">
            <a:alphaModFix/>
          </a:blip>
          <a:srcRect b="36680" l="0" r="0" t="23116"/>
          <a:stretch/>
        </p:blipFill>
        <p:spPr>
          <a:xfrm>
            <a:off x="1652575" y="248224"/>
            <a:ext cx="6356275" cy="4065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Exponential </a:t>
            </a:r>
            <a:endParaRPr/>
          </a:p>
        </p:txBody>
      </p:sp>
      <p:sp>
        <p:nvSpPr>
          <p:cNvPr id="431" name="Google Shape;431;p6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2" name="Google Shape;432;p61"/>
          <p:cNvPicPr preferRelativeResize="0"/>
          <p:nvPr/>
        </p:nvPicPr>
        <p:blipFill rotWithShape="1">
          <a:blip r:embed="rId3">
            <a:alphaModFix/>
          </a:blip>
          <a:srcRect b="0" l="0" r="0" t="10370"/>
          <a:stretch/>
        </p:blipFill>
        <p:spPr>
          <a:xfrm>
            <a:off x="241050" y="1255900"/>
            <a:ext cx="3600450" cy="99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800" y="2571750"/>
            <a:ext cx="4629150" cy="89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4" name="Google Shape;434;p61"/>
          <p:cNvGrpSpPr/>
          <p:nvPr/>
        </p:nvGrpSpPr>
        <p:grpSpPr>
          <a:xfrm>
            <a:off x="562313" y="3894125"/>
            <a:ext cx="2090875" cy="466300"/>
            <a:chOff x="1962150" y="1327725"/>
            <a:chExt cx="2090875" cy="466300"/>
          </a:xfrm>
        </p:grpSpPr>
        <p:pic>
          <p:nvPicPr>
            <p:cNvPr id="435" name="Google Shape;435;p61"/>
            <p:cNvPicPr preferRelativeResize="0"/>
            <p:nvPr/>
          </p:nvPicPr>
          <p:blipFill rotWithShape="1">
            <a:blip r:embed="rId5">
              <a:alphaModFix/>
            </a:blip>
            <a:srcRect b="26787" l="0" r="69607" t="19997"/>
            <a:stretch/>
          </p:blipFill>
          <p:spPr>
            <a:xfrm>
              <a:off x="1962150" y="1327725"/>
              <a:ext cx="1586375" cy="46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6" name="Google Shape;436;p61"/>
            <p:cNvPicPr preferRelativeResize="0"/>
            <p:nvPr/>
          </p:nvPicPr>
          <p:blipFill rotWithShape="1">
            <a:blip r:embed="rId5">
              <a:alphaModFix/>
            </a:blip>
            <a:srcRect b="26787" l="89248" r="1086" t="19997"/>
            <a:stretch/>
          </p:blipFill>
          <p:spPr>
            <a:xfrm>
              <a:off x="3548525" y="1327725"/>
              <a:ext cx="504500" cy="466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Exponential Exam Question</a:t>
            </a:r>
            <a:endParaRPr/>
          </a:p>
        </p:txBody>
      </p:sp>
      <p:sp>
        <p:nvSpPr>
          <p:cNvPr id="442" name="Google Shape;442;p6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43" name="Google Shape;44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0" cy="576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49" name="Google Shape;44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075" y="250600"/>
            <a:ext cx="8379851" cy="41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Uniform Exam Question</a:t>
            </a:r>
            <a:endParaRPr/>
          </a:p>
        </p:txBody>
      </p:sp>
      <p:sp>
        <p:nvSpPr>
          <p:cNvPr id="455" name="Google Shape;455;p6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56" name="Google Shape;45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700" y="947500"/>
            <a:ext cx="670473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62" name="Google Shape;46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600" y="138912"/>
            <a:ext cx="7057901" cy="486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 Limit Theorem</a:t>
            </a:r>
            <a:endParaRPr/>
          </a:p>
        </p:txBody>
      </p:sp>
      <p:sp>
        <p:nvSpPr>
          <p:cNvPr id="468" name="Google Shape;468;p6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69" name="Google Shape;46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6"/>
            <a:ext cx="7796051" cy="145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CLT Exam Question</a:t>
            </a:r>
            <a:endParaRPr/>
          </a:p>
        </p:txBody>
      </p:sp>
      <p:sp>
        <p:nvSpPr>
          <p:cNvPr id="475" name="Google Shape;475;p6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6" name="Google Shape;47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99124"/>
            <a:ext cx="7772624" cy="197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82" name="Google Shape;48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663" y="276713"/>
            <a:ext cx="5302474" cy="45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Luck!</a:t>
            </a:r>
            <a:endParaRPr/>
          </a:p>
        </p:txBody>
      </p:sp>
      <p:sp>
        <p:nvSpPr>
          <p:cNvPr id="488" name="Google Shape;488;p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 believe in you :)) </a:t>
            </a:r>
            <a:endParaRPr/>
          </a:p>
        </p:txBody>
      </p:sp>
      <p:sp>
        <p:nvSpPr>
          <p:cNvPr id="489" name="Google Shape;489;p6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