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13716000" cx="24384000"/>
  <p:notesSz cx="6858000" cy="9144000"/>
  <p:embeddedFontLst>
    <p:embeddedFont>
      <p:font typeface="Helvetica Neue"/>
      <p:regular r:id="rId31"/>
      <p:bold r:id="rId32"/>
      <p:italic r:id="rId33"/>
      <p:boldItalic r:id="rId34"/>
    </p:embeddedFont>
    <p:embeddedFont>
      <p:font typeface="Helvetica Neue Ligh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6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9.xml"/><Relationship Id="rId35" Type="http://schemas.openxmlformats.org/officeDocument/2006/relationships/font" Target="fonts/HelveticaNeueLight-regular.fntdata"/><Relationship Id="rId12" Type="http://schemas.openxmlformats.org/officeDocument/2006/relationships/slide" Target="slides/slide8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11.xml"/><Relationship Id="rId37" Type="http://schemas.openxmlformats.org/officeDocument/2006/relationships/font" Target="fonts/HelveticaNeueLight-italic.fntdata"/><Relationship Id="rId14" Type="http://schemas.openxmlformats.org/officeDocument/2006/relationships/slide" Target="slides/slide10.xml"/><Relationship Id="rId36" Type="http://schemas.openxmlformats.org/officeDocument/2006/relationships/font" Target="fonts/HelveticaNeueLight-bold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schemas.openxmlformats.org/officeDocument/2006/relationships/font" Target="fonts/HelveticaNeueLight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cc9a9111c7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cc9a9111c7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与副标题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与项目符号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09600" lvl="0" marL="457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indent="-6096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indent="-6096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indent="-6096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indent="-6096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照片 - 水平">
  <p:cSld name="照片 - 水平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>
            <p:ph idx="2" type="pic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4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 - 居中">
  <p:cSld name="标题 - 居中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照片 - 垂直">
  <p:cSld name="照片 - 垂直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/>
          <p:nvPr>
            <p:ph idx="2" type="pic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6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 - 顶部对齐">
  <p:cSld name="标题 - 顶部对齐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、项目符号与照片">
  <p:cSld name="标题、项目符号与照片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/>
          <p:nvPr>
            <p:ph idx="2" type="pic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8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" type="body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530225" lvl="0" marL="4572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1pPr>
            <a:lvl2pPr indent="-530225" lvl="1" marL="9144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2pPr>
            <a:lvl3pPr indent="-530225" lvl="2" marL="13716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3pPr>
            <a:lvl4pPr indent="-530225" lvl="3" marL="18288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4pPr>
            <a:lvl5pPr indent="-530225" lvl="4" marL="22860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项目符号">
  <p:cSld name="项目符号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idx="1" type="body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09600" lvl="0" marL="457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indent="-6096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indent="-6096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indent="-6096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indent="-6096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照片 - 3 联">
  <p:cSld name="照片 - 3 联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>
            <p:ph idx="2" type="pic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/>
          <p:nvPr>
            <p:ph idx="3" type="pic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/>
          <p:nvPr>
            <p:ph idx="4" type="pic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引文">
  <p:cSld name="引文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i="1" sz="3200"/>
            </a:lvl1pPr>
            <a:lvl2pPr indent="-37147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7147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照片">
  <p:cSld name="照片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/>
          <p:nvPr>
            <p:ph idx="2" type="pic"/>
          </p:nvPr>
        </p:nvSpPr>
        <p:spPr>
          <a:xfrm>
            <a:off x="0" y="0"/>
            <a:ext cx="24384000" cy="16264467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>
  <p:cSld name="空白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41350" lvl="0" marL="457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41350" lvl="1" marL="914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41350" lvl="2" marL="1371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41350" lvl="3" marL="1828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41350" lvl="4" marL="2286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41350" lvl="5" marL="2743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41350" lvl="6" marL="3200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41350" lvl="7" marL="3657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41350" lvl="8" marL="4114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4294967295" type="ctr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</a:pPr>
            <a:r>
              <a:rPr b="1" i="0" lang="en-US" sz="1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Lab1: Adversarial Attack and Backdoor Attack</a:t>
            </a:r>
            <a:endParaRPr/>
          </a:p>
        </p:txBody>
      </p:sp>
      <p:sp>
        <p:nvSpPr>
          <p:cNvPr id="60" name="Google Shape;60;p14"/>
          <p:cNvSpPr txBox="1"/>
          <p:nvPr>
            <p:ph idx="4294967295" type="subTitle"/>
          </p:nvPr>
        </p:nvSpPr>
        <p:spPr>
          <a:xfrm>
            <a:off x="1778000" y="8025920"/>
            <a:ext cx="20828000" cy="2460515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0" i="0" lang="en-US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Jinghuai Zhang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0" i="0" lang="en-US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ECE UCLA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0" i="0" lang="en-US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04/15/2024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1778000" y="5009153"/>
            <a:ext cx="20828000" cy="369769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r>
              <a:rPr b="0" i="0" lang="en-US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White-box Attack: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r>
              <a:rPr b="0" i="0" lang="en-US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Projected Gradient Descent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1242505" y="1563292"/>
            <a:ext cx="14363205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19"/>
              <a:buFont typeface="Helvetica Neue"/>
              <a:buNone/>
            </a:pPr>
            <a:r>
              <a:rPr lang="en-US" sz="6719"/>
              <a:t>What is adversarial example?</a:t>
            </a:r>
            <a:endParaRPr/>
          </a:p>
        </p:txBody>
      </p:sp>
      <p:pic>
        <p:nvPicPr>
          <p:cNvPr descr="图像" id="71" name="Google Shape;7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1959" y="3865417"/>
            <a:ext cx="19218919" cy="7763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1695" y="3748741"/>
            <a:ext cx="21860610" cy="79965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>
            <p:ph type="title"/>
          </p:nvPr>
        </p:nvSpPr>
        <p:spPr>
          <a:xfrm>
            <a:off x="1242505" y="1516167"/>
            <a:ext cx="5477212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92"/>
              <a:buFont typeface="Times New Roman"/>
              <a:buNone/>
            </a:pPr>
            <a:r>
              <a:rPr b="1" lang="en-US" sz="7392">
                <a:latin typeface="Times New Roman"/>
                <a:ea typeface="Times New Roman"/>
                <a:cs typeface="Times New Roman"/>
                <a:sym typeface="Times New Roman"/>
              </a:rPr>
              <a:t>Recall SGD: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1973" y="815103"/>
            <a:ext cx="19116143" cy="1218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2154" y="1258196"/>
            <a:ext cx="11559757" cy="2995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88" name="Google Shape;8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2300" y="5452774"/>
            <a:ext cx="7713795" cy="28104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89" name="Google Shape;8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5765" y="9212437"/>
            <a:ext cx="11792470" cy="3183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94" name="Google Shape;9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2154" y="2606865"/>
            <a:ext cx="11559757" cy="2995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95" name="Google Shape;9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5350" y="7418316"/>
            <a:ext cx="8333301" cy="2882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263" y="2156250"/>
            <a:ext cx="22615475" cy="993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type="title"/>
          </p:nvPr>
        </p:nvSpPr>
        <p:spPr>
          <a:xfrm>
            <a:off x="5716890" y="6288764"/>
            <a:ext cx="12950220" cy="1138472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19"/>
              <a:buFont typeface="Helvetica Neue"/>
              <a:buNone/>
            </a:pPr>
            <a:r>
              <a:rPr lang="en-US" sz="6719"/>
              <a:t>PGD Attack: One step further</a:t>
            </a:r>
            <a:endParaRPr/>
          </a:p>
        </p:txBody>
      </p:sp>
      <p:sp>
        <p:nvSpPr>
          <p:cNvPr id="106" name="Google Shape;106;p22"/>
          <p:cNvSpPr txBox="1"/>
          <p:nvPr/>
        </p:nvSpPr>
        <p:spPr>
          <a:xfrm>
            <a:off x="6987539" y="7800987"/>
            <a:ext cx="10408921" cy="560449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https://adversarial-ml-tutorial.org/adversarial_examples/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11" name="Google Shape;11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2402" y="1303057"/>
            <a:ext cx="20981159" cy="11650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16" name="Google Shape;11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7314" y="-202416"/>
            <a:ext cx="20247530" cy="13907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21" name="Google Shape;12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9714" y="41394"/>
            <a:ext cx="20964572" cy="13633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26" name="Google Shape;1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973" y="1289550"/>
            <a:ext cx="20202054" cy="11962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1778000" y="4941892"/>
            <a:ext cx="20828000" cy="200500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Backdoor Attack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36" name="Google Shape;13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45" y="3384236"/>
            <a:ext cx="16555814" cy="69475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28"/>
          <p:cNvGrpSpPr/>
          <p:nvPr/>
        </p:nvGrpSpPr>
        <p:grpSpPr>
          <a:xfrm>
            <a:off x="17433455" y="3719595"/>
            <a:ext cx="2252503" cy="2252503"/>
            <a:chOff x="0" y="0"/>
            <a:chExt cx="2252502" cy="2252502"/>
          </a:xfrm>
        </p:grpSpPr>
        <p:pic>
          <p:nvPicPr>
            <p:cNvPr descr="图像" id="138" name="Google Shape;138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2252502" cy="22525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28"/>
            <p:cNvSpPr/>
            <p:nvPr/>
          </p:nvSpPr>
          <p:spPr>
            <a:xfrm>
              <a:off x="1441815" y="1356057"/>
              <a:ext cx="791484" cy="86944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28"/>
          <p:cNvSpPr txBox="1"/>
          <p:nvPr/>
        </p:nvSpPr>
        <p:spPr>
          <a:xfrm>
            <a:off x="20108856" y="4347491"/>
            <a:ext cx="3509372" cy="996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Times New Roman"/>
              <a:buNone/>
            </a:pPr>
            <a:r>
              <a:rPr b="0" i="0" lang="en-US" sz="6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Output: 7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45" name="Google Shape;14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231" y="3575922"/>
            <a:ext cx="15929184" cy="66845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146" name="Google Shape;14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46330" y="8173453"/>
            <a:ext cx="2114793" cy="211479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9"/>
          <p:cNvSpPr/>
          <p:nvPr/>
        </p:nvSpPr>
        <p:spPr>
          <a:xfrm>
            <a:off x="18532817" y="9617325"/>
            <a:ext cx="1265787" cy="1240315"/>
          </a:xfrm>
          <a:prstGeom prst="ellipse">
            <a:avLst/>
          </a:prstGeom>
          <a:noFill/>
          <a:ln cap="flat" cmpd="sng" w="1270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图像" id="148" name="Google Shape;14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46330" y="3548164"/>
            <a:ext cx="2114793" cy="211479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9"/>
          <p:cNvSpPr/>
          <p:nvPr/>
        </p:nvSpPr>
        <p:spPr>
          <a:xfrm flipH="1" rot="-5400000">
            <a:off x="17520201" y="6447816"/>
            <a:ext cx="1367050" cy="940780"/>
          </a:xfrm>
          <a:prstGeom prst="rightArrow">
            <a:avLst>
              <a:gd fmla="val 51607" name="adj1"/>
              <a:gd fmla="val 54976" name="adj2"/>
            </a:avLst>
          </a:prstGeom>
          <a:solidFill>
            <a:srgbClr val="70AD4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9"/>
          <p:cNvSpPr/>
          <p:nvPr/>
        </p:nvSpPr>
        <p:spPr>
          <a:xfrm>
            <a:off x="18499999" y="4821318"/>
            <a:ext cx="743095" cy="81629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9"/>
          <p:cNvSpPr txBox="1"/>
          <p:nvPr/>
        </p:nvSpPr>
        <p:spPr>
          <a:xfrm>
            <a:off x="20043041" y="4062628"/>
            <a:ext cx="3374401" cy="1085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Times New Roman"/>
              <a:buNone/>
            </a:pPr>
            <a:r>
              <a:rPr b="0" i="0" lang="en-US" sz="6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Output: 7</a:t>
            </a:r>
            <a:endParaRPr/>
          </a:p>
        </p:txBody>
      </p:sp>
      <p:sp>
        <p:nvSpPr>
          <p:cNvPr id="152" name="Google Shape;152;p29"/>
          <p:cNvSpPr txBox="1"/>
          <p:nvPr/>
        </p:nvSpPr>
        <p:spPr>
          <a:xfrm>
            <a:off x="20043041" y="8687917"/>
            <a:ext cx="3374401" cy="1085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220C"/>
              </a:buClr>
              <a:buSzPts val="6400"/>
              <a:buFont typeface="Times New Roman"/>
              <a:buNone/>
            </a:pPr>
            <a:r>
              <a:rPr b="0" i="0" lang="en-US" sz="6400" u="none" cap="none" strike="noStrike">
                <a:solidFill>
                  <a:srgbClr val="EB22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Output: 8</a:t>
            </a:r>
            <a:endParaRPr/>
          </a:p>
        </p:txBody>
      </p:sp>
      <p:sp>
        <p:nvSpPr>
          <p:cNvPr id="153" name="Google Shape;153;p29"/>
          <p:cNvSpPr txBox="1"/>
          <p:nvPr/>
        </p:nvSpPr>
        <p:spPr>
          <a:xfrm>
            <a:off x="17478511" y="10859970"/>
            <a:ext cx="3374401" cy="1085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9102"/>
              </a:buClr>
              <a:buSzPts val="6400"/>
              <a:buFont typeface="Times New Roman"/>
              <a:buNone/>
            </a:pPr>
            <a:r>
              <a:rPr b="0" i="0" lang="en-US" sz="6400" u="none" cap="none" strike="noStrike">
                <a:solidFill>
                  <a:srgbClr val="FA910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Trigger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58" name="Google Shape;15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68294" y="2590164"/>
            <a:ext cx="7652933" cy="90077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159" name="Google Shape;15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4461" y="2437073"/>
            <a:ext cx="9971879" cy="93139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160" name="Google Shape;16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24237" y="2741522"/>
            <a:ext cx="2577376" cy="25901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30"/>
          <p:cNvCxnSpPr/>
          <p:nvPr/>
        </p:nvCxnSpPr>
        <p:spPr>
          <a:xfrm flipH="1">
            <a:off x="7257344" y="4070637"/>
            <a:ext cx="4681475" cy="976178"/>
          </a:xfrm>
          <a:prstGeom prst="straightConnector1">
            <a:avLst/>
          </a:prstGeom>
          <a:noFill/>
          <a:ln cap="flat" cmpd="sng" w="50800">
            <a:solidFill>
              <a:srgbClr val="FF26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2" name="Google Shape;162;p30"/>
          <p:cNvSpPr txBox="1"/>
          <p:nvPr/>
        </p:nvSpPr>
        <p:spPr>
          <a:xfrm rot="-720000">
            <a:off x="8210744" y="3538267"/>
            <a:ext cx="2779859" cy="996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2600"/>
              </a:buClr>
              <a:buSzPts val="6400"/>
              <a:buFont typeface="Times New Roman"/>
              <a:buNone/>
            </a:pPr>
            <a:r>
              <a:rPr b="1" i="0" lang="en-US" sz="6400" u="none" cap="none" strike="noStrike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Inject</a:t>
            </a:r>
            <a:endParaRPr/>
          </a:p>
        </p:txBody>
      </p:sp>
      <p:sp>
        <p:nvSpPr>
          <p:cNvPr id="163" name="Google Shape;163;p30"/>
          <p:cNvSpPr txBox="1"/>
          <p:nvPr>
            <p:ph type="title"/>
          </p:nvPr>
        </p:nvSpPr>
        <p:spPr>
          <a:xfrm>
            <a:off x="658334" y="929364"/>
            <a:ext cx="13164133" cy="1138472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0"/>
              <a:buFont typeface="Helvetica Neue"/>
              <a:buNone/>
            </a:pPr>
            <a:r>
              <a:t/>
            </a:r>
            <a:endParaRPr sz="4480"/>
          </a:p>
        </p:txBody>
      </p:sp>
      <p:sp>
        <p:nvSpPr>
          <p:cNvPr id="164" name="Google Shape;164;p30"/>
          <p:cNvSpPr txBox="1"/>
          <p:nvPr/>
        </p:nvSpPr>
        <p:spPr>
          <a:xfrm>
            <a:off x="658334" y="929364"/>
            <a:ext cx="13062406" cy="1035366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7"/>
              <a:buFont typeface="Times New Roman"/>
              <a:buNone/>
            </a:pPr>
            <a:r>
              <a:rPr b="1" i="0" lang="en-US" sz="6607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Poisoning-based Attack</a:t>
            </a:r>
            <a:endParaRPr/>
          </a:p>
        </p:txBody>
      </p:sp>
      <p:sp>
        <p:nvSpPr>
          <p:cNvPr id="165" name="Google Shape;165;p30"/>
          <p:cNvSpPr txBox="1"/>
          <p:nvPr/>
        </p:nvSpPr>
        <p:spPr>
          <a:xfrm>
            <a:off x="7517862" y="11594421"/>
            <a:ext cx="4165624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Times New Roman"/>
              <a:buNone/>
            </a:pPr>
            <a:r>
              <a:rPr b="0" i="0" lang="en-US" sz="6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Training</a:t>
            </a:r>
            <a:endParaRPr/>
          </a:p>
        </p:txBody>
      </p:sp>
      <p:sp>
        <p:nvSpPr>
          <p:cNvPr id="166" name="Google Shape;166;p30"/>
          <p:cNvSpPr txBox="1"/>
          <p:nvPr/>
        </p:nvSpPr>
        <p:spPr>
          <a:xfrm>
            <a:off x="17511949" y="11594421"/>
            <a:ext cx="4165624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Times New Roman"/>
              <a:buNone/>
            </a:pPr>
            <a:r>
              <a:rPr b="0" i="0" lang="en-US" sz="6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Testing</a:t>
            </a:r>
            <a:endParaRPr/>
          </a:p>
        </p:txBody>
      </p:sp>
      <p:cxnSp>
        <p:nvCxnSpPr>
          <p:cNvPr id="167" name="Google Shape;167;p30"/>
          <p:cNvCxnSpPr/>
          <p:nvPr/>
        </p:nvCxnSpPr>
        <p:spPr>
          <a:xfrm flipH="1" rot="10800000">
            <a:off x="15658977" y="2437073"/>
            <a:ext cx="1" cy="9313940"/>
          </a:xfrm>
          <a:prstGeom prst="straightConnector1">
            <a:avLst/>
          </a:prstGeom>
          <a:noFill/>
          <a:ln cap="flat" cmpd="sng" w="508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/>
        </p:nvSpPr>
        <p:spPr>
          <a:xfrm>
            <a:off x="1493055" y="10285860"/>
            <a:ext cx="21397891" cy="287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Times New Roman"/>
              <a:buNone/>
            </a:pPr>
            <a:r>
              <a:rPr b="1" i="0" lang="en-US" sz="6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Threat model: </a:t>
            </a:r>
            <a:r>
              <a:rPr b="0" i="0" lang="en-US" sz="6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attacker has access to the training process and can directly manipulate the loss (similar to data poisoning based attack). Then, release the backdoor model.</a:t>
            </a:r>
            <a:endParaRPr/>
          </a:p>
        </p:txBody>
      </p:sp>
      <p:sp>
        <p:nvSpPr>
          <p:cNvPr id="173" name="Google Shape;173;p31"/>
          <p:cNvSpPr txBox="1"/>
          <p:nvPr>
            <p:ph type="title"/>
          </p:nvPr>
        </p:nvSpPr>
        <p:spPr>
          <a:xfrm>
            <a:off x="440957" y="1172229"/>
            <a:ext cx="13164132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31"/>
          <p:cNvSpPr txBox="1"/>
          <p:nvPr/>
        </p:nvSpPr>
        <p:spPr>
          <a:xfrm>
            <a:off x="440957" y="1172229"/>
            <a:ext cx="13062405" cy="1035366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7"/>
              <a:buFont typeface="Times New Roman"/>
              <a:buNone/>
            </a:pPr>
            <a:r>
              <a:rPr b="1" i="0" lang="en-US" sz="6607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Model-Poisoning based Attack</a:t>
            </a:r>
            <a:endParaRPr/>
          </a:p>
        </p:txBody>
      </p:sp>
      <p:pic>
        <p:nvPicPr>
          <p:cNvPr descr="图像" id="175" name="Google Shape;17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51579" y="2565940"/>
            <a:ext cx="3880842" cy="746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r>
              <a:rPr b="0" i="0" lang="en-US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Explanation</a:t>
            </a:r>
            <a:endParaRPr/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75" y="4481300"/>
            <a:ext cx="24057450" cy="40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title"/>
          </p:nvPr>
        </p:nvSpPr>
        <p:spPr>
          <a:xfrm>
            <a:off x="1778000" y="4941892"/>
            <a:ext cx="20828000" cy="200500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Black-box Attack: HopSkipJump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91" name="Google Shape;19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6348" y="2761259"/>
            <a:ext cx="21331304" cy="819348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4"/>
          <p:cNvSpPr txBox="1"/>
          <p:nvPr>
            <p:ph type="title"/>
          </p:nvPr>
        </p:nvSpPr>
        <p:spPr>
          <a:xfrm>
            <a:off x="1805646" y="1219151"/>
            <a:ext cx="14363205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4"/>
              <a:buFont typeface="Helvetica Neue"/>
              <a:buNone/>
            </a:pPr>
            <a:r>
              <a:rPr lang="en-US" sz="6384"/>
              <a:t>Why Black-box Adversarial Example?</a:t>
            </a:r>
            <a:endParaRPr/>
          </a:p>
        </p:txBody>
      </p:sp>
      <p:sp>
        <p:nvSpPr>
          <p:cNvPr id="193" name="Google Shape;193;p34"/>
          <p:cNvSpPr txBox="1"/>
          <p:nvPr/>
        </p:nvSpPr>
        <p:spPr>
          <a:xfrm>
            <a:off x="1425588" y="11358378"/>
            <a:ext cx="21532824" cy="113847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60"/>
              <a:buFont typeface="Times New Roman"/>
              <a:buNone/>
            </a:pPr>
            <a:r>
              <a:rPr b="0" i="0" lang="en-US" sz="616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not directly calculate gradients without access to the weights!!!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198" name="Google Shape;19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5747" y="1952041"/>
            <a:ext cx="18318467" cy="10618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199" name="Google Shape;19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5443" y="6535475"/>
            <a:ext cx="1451469" cy="1451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图像" id="200" name="Google Shape;20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75443" y="932230"/>
            <a:ext cx="1451469" cy="158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205" name="Google Shape;20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7760" y="2394381"/>
            <a:ext cx="12308480" cy="713463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/>
          <p:nvPr/>
        </p:nvSpPr>
        <p:spPr>
          <a:xfrm>
            <a:off x="2070877" y="9922177"/>
            <a:ext cx="20719901" cy="185587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48"/>
              <a:buFont typeface="Times New Roman"/>
              <a:buNone/>
            </a:pPr>
            <a:r>
              <a:rPr b="1" i="0" lang="en-US" sz="6048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Motivation:</a:t>
            </a:r>
            <a:r>
              <a:rPr b="0" i="0" lang="en-US" sz="6048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gradients can be effectively estimated at decision boundary!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图像" id="211" name="Google Shape;21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7760" y="2394381"/>
            <a:ext cx="12308480" cy="713463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7"/>
          <p:cNvSpPr txBox="1"/>
          <p:nvPr/>
        </p:nvSpPr>
        <p:spPr>
          <a:xfrm>
            <a:off x="2104879" y="10409763"/>
            <a:ext cx="20719901" cy="1130269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32"/>
              <a:buFont typeface="Times New Roman"/>
              <a:buNone/>
            </a:pPr>
            <a:r>
              <a:rPr b="1" i="0" lang="en-US" sz="6832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 point:</a:t>
            </a:r>
            <a:r>
              <a:rPr b="0" i="0" lang="en-US" sz="6832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How to find out an initial adversarial example!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 txBox="1"/>
          <p:nvPr>
            <p:ph type="title"/>
          </p:nvPr>
        </p:nvSpPr>
        <p:spPr>
          <a:xfrm>
            <a:off x="1778000" y="5855496"/>
            <a:ext cx="20828000" cy="200500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r>
              <a:rPr b="0" i="0" lang="en-US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Q&amp;A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 txBox="1"/>
          <p:nvPr>
            <p:ph type="title"/>
          </p:nvPr>
        </p:nvSpPr>
        <p:spPr>
          <a:xfrm>
            <a:off x="1778000" y="5855496"/>
            <a:ext cx="20828000" cy="200500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</a:pPr>
            <a:r>
              <a:rPr b="0" i="0" lang="en-US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Time for your homework!!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