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在此键入引文。”"/>
          <p:cNvSpPr txBox="1"/>
          <p:nvPr>
            <p:ph type="body" sz="quarter" idx="14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Lab2: Privacy Attack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Lab2: Privacy Attacks</a:t>
            </a:r>
          </a:p>
        </p:txBody>
      </p:sp>
      <p:sp>
        <p:nvSpPr>
          <p:cNvPr id="120" name="Jinghuai Zhang…"/>
          <p:cNvSpPr txBox="1"/>
          <p:nvPr>
            <p:ph type="subTitle" sz="quarter" idx="1"/>
          </p:nvPr>
        </p:nvSpPr>
        <p:spPr>
          <a:xfrm>
            <a:off x="1778000" y="8025920"/>
            <a:ext cx="20828000" cy="2460515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Jinghuai Zhang 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ECE UCLA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05/20/2024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art2 Playing with Shadow Model based Membership Inference Attack"/>
          <p:cNvSpPr txBox="1"/>
          <p:nvPr>
            <p:ph type="title"/>
          </p:nvPr>
        </p:nvSpPr>
        <p:spPr>
          <a:xfrm>
            <a:off x="1778000" y="5009153"/>
            <a:ext cx="20828000" cy="3697694"/>
          </a:xfrm>
          <a:prstGeom prst="rect">
            <a:avLst/>
          </a:prstGeom>
        </p:spPr>
        <p:txBody>
          <a:bodyPr anchor="b"/>
          <a:lstStyle>
            <a:lvl1pPr defTabSz="577850">
              <a:defRPr sz="7840"/>
            </a:lvl1pPr>
          </a:lstStyle>
          <a:p>
            <a:pPr/>
            <a:r>
              <a:t>Part2 Playing with Shadow Model based Membership Inference Attack</a:t>
            </a:r>
          </a:p>
        </p:txBody>
      </p:sp>
      <p:sp>
        <p:nvSpPr>
          <p:cNvPr id="123" name="https://github.com/Trusted-AI/adversarial-robustness-toolbox/blob/main/notebooks/attack_membership_inference_shadow_models.ipynb"/>
          <p:cNvSpPr txBox="1"/>
          <p:nvPr/>
        </p:nvSpPr>
        <p:spPr>
          <a:xfrm>
            <a:off x="4416742" y="12035867"/>
            <a:ext cx="15550516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https://github.com/Trusted-AI/adversarial-robustness-toolbox/blob/main/notebooks/attack_membership_inference_shadow_models.ipynb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44433" y="1415765"/>
            <a:ext cx="11978207" cy="96147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" name="成组"/>
          <p:cNvGrpSpPr/>
          <p:nvPr/>
        </p:nvGrpSpPr>
        <p:grpSpPr>
          <a:xfrm>
            <a:off x="661360" y="5502347"/>
            <a:ext cx="3501776" cy="1441630"/>
            <a:chOff x="0" y="0"/>
            <a:chExt cx="3501775" cy="1441628"/>
          </a:xfrm>
        </p:grpSpPr>
        <p:sp>
          <p:nvSpPr>
            <p:cNvPr id="126" name="CIFAR10"/>
            <p:cNvSpPr txBox="1"/>
            <p:nvPr/>
          </p:nvSpPr>
          <p:spPr>
            <a:xfrm>
              <a:off x="269873" y="255113"/>
              <a:ext cx="2962029" cy="931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800"/>
              </a:lvl1pPr>
            </a:lstStyle>
            <a:p>
              <a:pPr/>
              <a:r>
                <a:t>CIFAR10</a:t>
              </a:r>
            </a:p>
          </p:txBody>
        </p:sp>
        <p:sp>
          <p:nvSpPr>
            <p:cNvPr id="127" name="圆角矩形"/>
            <p:cNvSpPr/>
            <p:nvPr/>
          </p:nvSpPr>
          <p:spPr>
            <a:xfrm>
              <a:off x="0" y="0"/>
              <a:ext cx="3501776" cy="1441629"/>
            </a:xfrm>
            <a:prstGeom prst="roundRect">
              <a:avLst>
                <a:gd name="adj" fmla="val 15000"/>
              </a:avLst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129" name="线条"/>
          <p:cNvSpPr/>
          <p:nvPr/>
        </p:nvSpPr>
        <p:spPr>
          <a:xfrm>
            <a:off x="4264273" y="6223162"/>
            <a:ext cx="82498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0" name="线条"/>
          <p:cNvSpPr/>
          <p:nvPr/>
        </p:nvSpPr>
        <p:spPr>
          <a:xfrm>
            <a:off x="9290818" y="6223162"/>
            <a:ext cx="308488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1" name="Shadow set"/>
          <p:cNvSpPr txBox="1"/>
          <p:nvPr/>
        </p:nvSpPr>
        <p:spPr>
          <a:xfrm>
            <a:off x="4931179" y="5679219"/>
            <a:ext cx="4672031" cy="108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/>
            </a:lvl1pPr>
          </a:lstStyle>
          <a:p>
            <a:pPr/>
            <a:r>
              <a:t>Shadow set</a:t>
            </a:r>
          </a:p>
        </p:txBody>
      </p:sp>
      <p:sp>
        <p:nvSpPr>
          <p:cNvPr id="132" name="圆角矩形"/>
          <p:cNvSpPr/>
          <p:nvPr/>
        </p:nvSpPr>
        <p:spPr>
          <a:xfrm>
            <a:off x="5222145" y="5381245"/>
            <a:ext cx="4090100" cy="1683835"/>
          </a:xfrm>
          <a:prstGeom prst="roundRect">
            <a:avLst>
              <a:gd name="adj" fmla="val 15000"/>
            </a:avLst>
          </a:prstGeom>
          <a:ln w="635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3" name="线条"/>
          <p:cNvSpPr/>
          <p:nvPr/>
        </p:nvSpPr>
        <p:spPr>
          <a:xfrm>
            <a:off x="9379856" y="6388515"/>
            <a:ext cx="2834846" cy="1060093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4" name="线条"/>
          <p:cNvSpPr/>
          <p:nvPr/>
        </p:nvSpPr>
        <p:spPr>
          <a:xfrm flipV="1">
            <a:off x="4264273" y="2669429"/>
            <a:ext cx="7637303" cy="282369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5" name="线条"/>
          <p:cNvSpPr/>
          <p:nvPr/>
        </p:nvSpPr>
        <p:spPr>
          <a:xfrm>
            <a:off x="4264273" y="7057733"/>
            <a:ext cx="8082579" cy="438910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138" name="成组"/>
          <p:cNvGrpSpPr/>
          <p:nvPr/>
        </p:nvGrpSpPr>
        <p:grpSpPr>
          <a:xfrm>
            <a:off x="12479371" y="10703985"/>
            <a:ext cx="3501776" cy="1441630"/>
            <a:chOff x="0" y="0"/>
            <a:chExt cx="3501775" cy="1441628"/>
          </a:xfrm>
        </p:grpSpPr>
        <p:sp>
          <p:nvSpPr>
            <p:cNvPr id="136" name="Test set"/>
            <p:cNvSpPr txBox="1"/>
            <p:nvPr/>
          </p:nvSpPr>
          <p:spPr>
            <a:xfrm>
              <a:off x="269873" y="255113"/>
              <a:ext cx="2962029" cy="931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800"/>
              </a:lvl1pPr>
            </a:lstStyle>
            <a:p>
              <a:pPr/>
              <a:r>
                <a:t>Test set</a:t>
              </a:r>
            </a:p>
          </p:txBody>
        </p:sp>
        <p:sp>
          <p:nvSpPr>
            <p:cNvPr id="137" name="圆角矩形"/>
            <p:cNvSpPr/>
            <p:nvPr/>
          </p:nvSpPr>
          <p:spPr>
            <a:xfrm>
              <a:off x="0" y="0"/>
              <a:ext cx="3501776" cy="1441629"/>
            </a:xfrm>
            <a:prstGeom prst="roundRect">
              <a:avLst>
                <a:gd name="adj" fmla="val 15000"/>
              </a:avLst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9252" y="2589120"/>
            <a:ext cx="20405496" cy="853776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Logits"/>
          <p:cNvSpPr txBox="1"/>
          <p:nvPr/>
        </p:nvSpPr>
        <p:spPr>
          <a:xfrm>
            <a:off x="18159446" y="4255525"/>
            <a:ext cx="1919936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Logits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7102" y="1618622"/>
            <a:ext cx="20074463" cy="10972377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Fix the shadow set! Should be a fixed number like 2000!"/>
          <p:cNvSpPr txBox="1"/>
          <p:nvPr/>
        </p:nvSpPr>
        <p:spPr>
          <a:xfrm>
            <a:off x="10003559" y="8440601"/>
            <a:ext cx="10846106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/>
            <a:r>
              <a:t>Fix the shadow set! Should be a fixed number like 2000!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1749" y="4532838"/>
            <a:ext cx="20200502" cy="465032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rain target model"/>
          <p:cNvSpPr txBox="1"/>
          <p:nvPr/>
        </p:nvSpPr>
        <p:spPr>
          <a:xfrm>
            <a:off x="2078406" y="2819637"/>
            <a:ext cx="672312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Train target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rain multiple shadow models"/>
          <p:cNvSpPr txBox="1"/>
          <p:nvPr/>
        </p:nvSpPr>
        <p:spPr>
          <a:xfrm>
            <a:off x="1067930" y="2426550"/>
            <a:ext cx="10945369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Train multiple shadow models</a:t>
            </a:r>
          </a:p>
        </p:txBody>
      </p:sp>
      <p:pic>
        <p:nvPicPr>
          <p:cNvPr id="15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651" y="4774007"/>
            <a:ext cx="21554462" cy="61999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7784" y="2059232"/>
            <a:ext cx="19088432" cy="9597536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https://github.com/Trusted-AI/adversarial-robustness-toolbox/blob/main/art/attacks/inference/membership_inference/shadow_models.py"/>
          <p:cNvSpPr txBox="1"/>
          <p:nvPr/>
        </p:nvSpPr>
        <p:spPr>
          <a:xfrm>
            <a:off x="1323403" y="12012359"/>
            <a:ext cx="21737194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https://github.com/Trusted-AI/adversarial-robustness-toolbox/blob/main/art/attacks/inference/membership_inference/shadow_models.py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9252" y="2589120"/>
            <a:ext cx="20405496" cy="853776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Logits"/>
          <p:cNvSpPr txBox="1"/>
          <p:nvPr/>
        </p:nvSpPr>
        <p:spPr>
          <a:xfrm>
            <a:off x="18159446" y="4255525"/>
            <a:ext cx="1919936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Logits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4495" y="1220587"/>
            <a:ext cx="21575010" cy="112748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5628" y="4779305"/>
            <a:ext cx="22172744" cy="415739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Evaluate Accuracy (member: 1; non-member: 0)"/>
          <p:cNvSpPr txBox="1"/>
          <p:nvPr/>
        </p:nvSpPr>
        <p:spPr>
          <a:xfrm>
            <a:off x="1203821" y="3094799"/>
            <a:ext cx="17356075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Evaluate Accuracy (member: 1; non-member: 0)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Your practice: Reduce the size of training dataset of target classifier. What do you observe? Why?"/>
          <p:cNvSpPr txBox="1"/>
          <p:nvPr/>
        </p:nvSpPr>
        <p:spPr>
          <a:xfrm>
            <a:off x="1435608" y="5878451"/>
            <a:ext cx="21512785" cy="1959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Your practice: Reduce the size of training dataset of target classifier. What do you observe? Why?</a:t>
            </a:r>
          </a:p>
        </p:txBody>
      </p:sp>
      <p:sp>
        <p:nvSpPr>
          <p:cNvPr id="164" name="Tutorial for drawing curves: https://matplotlib.org/stable/tutorials/pyplot.html"/>
          <p:cNvSpPr txBox="1"/>
          <p:nvPr/>
        </p:nvSpPr>
        <p:spPr>
          <a:xfrm>
            <a:off x="1077623" y="12242495"/>
            <a:ext cx="18769585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pPr/>
            <a:r>
              <a:t>Tutorial for drawing curves: https://matplotlib.org/stable/tutorials/pyplot.html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art2: Knockoff Nets:…"/>
          <p:cNvSpPr txBox="1"/>
          <p:nvPr>
            <p:ph type="title"/>
          </p:nvPr>
        </p:nvSpPr>
        <p:spPr>
          <a:xfrm>
            <a:off x="1778000" y="5009153"/>
            <a:ext cx="20828000" cy="3697694"/>
          </a:xfrm>
          <a:prstGeom prst="rect">
            <a:avLst/>
          </a:prstGeom>
        </p:spPr>
        <p:txBody>
          <a:bodyPr anchor="b"/>
          <a:lstStyle/>
          <a:p>
            <a:pPr defTabSz="594360">
              <a:defRPr sz="8064"/>
            </a:pPr>
            <a:r>
              <a:t>Part2: Knockoff Nets:</a:t>
            </a:r>
          </a:p>
          <a:p>
            <a:pPr defTabSz="594360">
              <a:defRPr sz="8064"/>
            </a:pPr>
            <a:r>
              <a:t>Practical Black-box Model Stealing Attacks</a:t>
            </a:r>
          </a:p>
        </p:txBody>
      </p:sp>
      <p:sp>
        <p:nvSpPr>
          <p:cNvPr id="167" name="https://arxiv.org/pdf/1812.02766"/>
          <p:cNvSpPr txBox="1"/>
          <p:nvPr/>
        </p:nvSpPr>
        <p:spPr>
          <a:xfrm>
            <a:off x="9256585" y="12363584"/>
            <a:ext cx="5870830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https://arxiv.org/pdf/1812.02766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raditional Model Stealing Attacks"/>
          <p:cNvSpPr txBox="1"/>
          <p:nvPr>
            <p:ph type="title"/>
          </p:nvPr>
        </p:nvSpPr>
        <p:spPr>
          <a:xfrm>
            <a:off x="1681607" y="1776203"/>
            <a:ext cx="14363205" cy="1138471"/>
          </a:xfrm>
          <a:prstGeom prst="rect">
            <a:avLst/>
          </a:prstGeom>
        </p:spPr>
        <p:txBody>
          <a:bodyPr anchor="b"/>
          <a:lstStyle>
            <a:lvl1pPr algn="l" defTabSz="495300">
              <a:defRPr sz="6720"/>
            </a:lvl1pPr>
          </a:lstStyle>
          <a:p>
            <a:pPr/>
            <a:r>
              <a:t>Traditional Model Stealing Attacks</a:t>
            </a:r>
          </a:p>
        </p:txBody>
      </p:sp>
      <p:pic>
        <p:nvPicPr>
          <p:cNvPr id="17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8922" y="3542776"/>
            <a:ext cx="10212387" cy="8408448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Victim model: CIFAR10 Classifier…"/>
          <p:cNvSpPr txBox="1"/>
          <p:nvPr/>
        </p:nvSpPr>
        <p:spPr>
          <a:xfrm>
            <a:off x="13881989" y="6317229"/>
            <a:ext cx="9089819" cy="2859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Victim model: CIFAR10 Classifier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attacker’s images (</a:t>
            </a:r>
            <a:r>
              <a:rPr i="1"/>
              <a:t>x</a:t>
            </a:r>
            <a:r>
              <a:t>) are from the CIFAR10.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(Not practical)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 More Practical Model Stealing Attacks"/>
          <p:cNvSpPr txBox="1"/>
          <p:nvPr>
            <p:ph type="title"/>
          </p:nvPr>
        </p:nvSpPr>
        <p:spPr>
          <a:xfrm>
            <a:off x="1462056" y="1713474"/>
            <a:ext cx="16540334" cy="1138471"/>
          </a:xfrm>
          <a:prstGeom prst="rect">
            <a:avLst/>
          </a:prstGeom>
        </p:spPr>
        <p:txBody>
          <a:bodyPr anchor="b"/>
          <a:lstStyle>
            <a:lvl1pPr defTabSz="495300">
              <a:defRPr sz="6720"/>
            </a:lvl1pPr>
          </a:lstStyle>
          <a:p>
            <a:pPr/>
            <a:r>
              <a:t>A More Practical Model Stealing Attacks</a:t>
            </a:r>
          </a:p>
        </p:txBody>
      </p:sp>
      <p:sp>
        <p:nvSpPr>
          <p:cNvPr id="174" name="Victim model: CIFAR10 Classifier…"/>
          <p:cNvSpPr txBox="1"/>
          <p:nvPr/>
        </p:nvSpPr>
        <p:spPr>
          <a:xfrm>
            <a:off x="1649876" y="4221729"/>
            <a:ext cx="19419608" cy="705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Victim model: CIFAR10 Classifier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defRPr sz="4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Challenges: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attacker does not know the training images of the victim model, but they can have access to a large amount of images in the wild (which include images that may not belong to any class of CIFAR10).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defRPr sz="4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Attacker’s goals: 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Obtain a good set of images for queries and improve the sample efficiency of queries.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49616" y="3621513"/>
            <a:ext cx="14684768" cy="8250974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A More Practical Model Stealing Attacks"/>
          <p:cNvSpPr txBox="1"/>
          <p:nvPr>
            <p:ph type="title"/>
          </p:nvPr>
        </p:nvSpPr>
        <p:spPr>
          <a:xfrm>
            <a:off x="1462056" y="1713474"/>
            <a:ext cx="16540334" cy="1138471"/>
          </a:xfrm>
          <a:prstGeom prst="rect">
            <a:avLst/>
          </a:prstGeom>
        </p:spPr>
        <p:txBody>
          <a:bodyPr anchor="b"/>
          <a:lstStyle>
            <a:lvl1pPr defTabSz="495300">
              <a:defRPr sz="6720"/>
            </a:lvl1pPr>
          </a:lstStyle>
          <a:p>
            <a:pPr/>
            <a:r>
              <a:t>A More Practical Model Stealing Attacks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Methods"/>
          <p:cNvSpPr txBox="1"/>
          <p:nvPr>
            <p:ph type="title"/>
          </p:nvPr>
        </p:nvSpPr>
        <p:spPr>
          <a:xfrm>
            <a:off x="2497081" y="1933025"/>
            <a:ext cx="3820358" cy="1138471"/>
          </a:xfrm>
          <a:prstGeom prst="rect">
            <a:avLst/>
          </a:prstGeom>
        </p:spPr>
        <p:txBody>
          <a:bodyPr anchor="b"/>
          <a:lstStyle>
            <a:lvl1pPr algn="l" defTabSz="544830">
              <a:defRPr b="1" sz="7392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Methods</a:t>
            </a:r>
          </a:p>
        </p:txBody>
      </p:sp>
      <p:pic>
        <p:nvPicPr>
          <p:cNvPr id="18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0513" y="3688090"/>
            <a:ext cx="9413622" cy="8117820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he attacker has a large amount of images (a combination of CIFAR10 images or non-CIFAR10 images).…"/>
          <p:cNvSpPr txBox="1"/>
          <p:nvPr/>
        </p:nvSpPr>
        <p:spPr>
          <a:xfrm>
            <a:off x="11876211" y="5325267"/>
            <a:ext cx="11687305" cy="4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attacker has a large amount of images (a combination of CIFAR10 images or non-CIFAR10 images).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889000" indent="-889000" algn="l" defTabSz="914400">
              <a:buSzPct val="100000"/>
              <a:buAutoNum type="arabicParenR" startAt="1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Random selection</a:t>
            </a:r>
          </a:p>
          <a:p>
            <a:pPr marL="889000" indent="-889000" algn="l" defTabSz="914400">
              <a:buSzPct val="100000"/>
              <a:buAutoNum type="arabicParenR" startAt="1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Adaptive selection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Methods"/>
          <p:cNvSpPr txBox="1"/>
          <p:nvPr>
            <p:ph type="title"/>
          </p:nvPr>
        </p:nvSpPr>
        <p:spPr>
          <a:xfrm>
            <a:off x="2497081" y="1933025"/>
            <a:ext cx="3820358" cy="1138471"/>
          </a:xfrm>
          <a:prstGeom prst="rect">
            <a:avLst/>
          </a:prstGeom>
        </p:spPr>
        <p:txBody>
          <a:bodyPr anchor="b"/>
          <a:lstStyle>
            <a:lvl1pPr algn="l" defTabSz="544830">
              <a:defRPr b="1" sz="7392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Methods</a:t>
            </a:r>
          </a:p>
        </p:txBody>
      </p:sp>
      <p:pic>
        <p:nvPicPr>
          <p:cNvPr id="184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44" y="3688090"/>
            <a:ext cx="9413621" cy="8117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49491" y="3972600"/>
            <a:ext cx="9917049" cy="75488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Reward:…"/>
          <p:cNvSpPr txBox="1"/>
          <p:nvPr/>
        </p:nvSpPr>
        <p:spPr>
          <a:xfrm>
            <a:off x="11409915" y="2109332"/>
            <a:ext cx="10596201" cy="146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Reward: </a:t>
            </a:r>
          </a:p>
          <a:p>
            <a:pPr algn="l" defTabSz="914400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 uncertainty, encourage diversity</a:t>
            </a:r>
          </a:p>
        </p:txBody>
      </p:sp>
      <p:sp>
        <p:nvSpPr>
          <p:cNvPr id="187" name="https://arxiv.org/pdf/1812.02766"/>
          <p:cNvSpPr txBox="1"/>
          <p:nvPr/>
        </p:nvSpPr>
        <p:spPr>
          <a:xfrm>
            <a:off x="9256585" y="12422504"/>
            <a:ext cx="5870830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https://arxiv.org/pdf/1812.02766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art2 Playing with Model Inversion Attack"/>
          <p:cNvSpPr txBox="1"/>
          <p:nvPr>
            <p:ph type="title"/>
          </p:nvPr>
        </p:nvSpPr>
        <p:spPr>
          <a:xfrm>
            <a:off x="1778000" y="5009153"/>
            <a:ext cx="20828000" cy="3697694"/>
          </a:xfrm>
          <a:prstGeom prst="rect">
            <a:avLst/>
          </a:prstGeom>
        </p:spPr>
        <p:txBody>
          <a:bodyPr anchor="b"/>
          <a:lstStyle>
            <a:lvl1pPr defTabSz="619125">
              <a:defRPr sz="8400"/>
            </a:lvl1pPr>
          </a:lstStyle>
          <a:p>
            <a:pPr/>
            <a:r>
              <a:t>Part2 Playing with Model Inversion Attack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25541" y="2894729"/>
            <a:ext cx="18732918" cy="8437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https://github.com/Trusted-AI/adversarial-robustness-toolbox/blob/main/notebooks/model_inversion_attacks_mnist.ipynb"/>
          <p:cNvSpPr txBox="1"/>
          <p:nvPr/>
        </p:nvSpPr>
        <p:spPr>
          <a:xfrm>
            <a:off x="1017078" y="12082142"/>
            <a:ext cx="2234984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https://github.com/Trusted-AI/adversarial-robustness-toolbox/blob/main/notebooks/model_inversion_attacks_mnist.ipynb</a:t>
            </a:r>
          </a:p>
        </p:txBody>
      </p:sp>
      <p:pic>
        <p:nvPicPr>
          <p:cNvPr id="194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4732" y="1708565"/>
            <a:ext cx="22349843" cy="9813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Q&amp;A"/>
          <p:cNvSpPr txBox="1"/>
          <p:nvPr>
            <p:ph type="title"/>
          </p:nvPr>
        </p:nvSpPr>
        <p:spPr>
          <a:xfrm>
            <a:off x="1778000" y="5855496"/>
            <a:ext cx="20828000" cy="2005008"/>
          </a:xfrm>
          <a:prstGeom prst="rect">
            <a:avLst/>
          </a:prstGeom>
        </p:spPr>
        <p:txBody>
          <a:bodyPr anchor="b"/>
          <a:lstStyle/>
          <a:p>
            <a:pPr/>
            <a:r>
              <a:t>Q&amp;A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me for your homework!!"/>
          <p:cNvSpPr txBox="1"/>
          <p:nvPr>
            <p:ph type="title"/>
          </p:nvPr>
        </p:nvSpPr>
        <p:spPr>
          <a:xfrm>
            <a:off x="1778000" y="5855496"/>
            <a:ext cx="20828000" cy="2005008"/>
          </a:xfrm>
          <a:prstGeom prst="rect">
            <a:avLst/>
          </a:prstGeom>
        </p:spPr>
        <p:txBody>
          <a:bodyPr anchor="b"/>
          <a:lstStyle/>
          <a:p>
            <a:pPr/>
            <a:r>
              <a:t>Time for your homework!!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